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8"/>
  </p:notesMasterIdLst>
  <p:sldIdLst>
    <p:sldId id="256" r:id="rId2"/>
    <p:sldId id="257" r:id="rId3"/>
    <p:sldId id="305" r:id="rId4"/>
    <p:sldId id="306" r:id="rId5"/>
    <p:sldId id="337" r:id="rId6"/>
    <p:sldId id="340" r:id="rId7"/>
    <p:sldId id="307" r:id="rId8"/>
    <p:sldId id="308" r:id="rId9"/>
    <p:sldId id="376" r:id="rId10"/>
    <p:sldId id="375" r:id="rId11"/>
    <p:sldId id="268" r:id="rId12"/>
    <p:sldId id="263" r:id="rId13"/>
    <p:sldId id="344" r:id="rId14"/>
    <p:sldId id="345" r:id="rId15"/>
    <p:sldId id="346" r:id="rId16"/>
    <p:sldId id="373" r:id="rId17"/>
    <p:sldId id="347" r:id="rId18"/>
    <p:sldId id="336" r:id="rId19"/>
    <p:sldId id="348" r:id="rId20"/>
    <p:sldId id="269" r:id="rId21"/>
    <p:sldId id="273" r:id="rId22"/>
    <p:sldId id="274" r:id="rId23"/>
    <p:sldId id="275" r:id="rId24"/>
    <p:sldId id="276" r:id="rId25"/>
    <p:sldId id="279" r:id="rId26"/>
    <p:sldId id="342" r:id="rId27"/>
    <p:sldId id="378" r:id="rId28"/>
    <p:sldId id="379" r:id="rId29"/>
    <p:sldId id="278" r:id="rId30"/>
    <p:sldId id="334" r:id="rId31"/>
    <p:sldId id="284" r:id="rId32"/>
    <p:sldId id="285" r:id="rId33"/>
    <p:sldId id="286" r:id="rId34"/>
    <p:sldId id="287" r:id="rId35"/>
    <p:sldId id="314" r:id="rId36"/>
    <p:sldId id="315" r:id="rId37"/>
    <p:sldId id="316" r:id="rId38"/>
    <p:sldId id="335" r:id="rId39"/>
    <p:sldId id="317" r:id="rId40"/>
    <p:sldId id="318" r:id="rId41"/>
    <p:sldId id="319" r:id="rId42"/>
    <p:sldId id="320" r:id="rId43"/>
    <p:sldId id="322" r:id="rId44"/>
    <p:sldId id="326" r:id="rId45"/>
    <p:sldId id="328" r:id="rId46"/>
    <p:sldId id="330" r:id="rId47"/>
    <p:sldId id="343" r:id="rId48"/>
    <p:sldId id="374" r:id="rId49"/>
    <p:sldId id="331" r:id="rId50"/>
    <p:sldId id="332" r:id="rId51"/>
    <p:sldId id="333" r:id="rId52"/>
    <p:sldId id="351" r:id="rId53"/>
    <p:sldId id="352" r:id="rId54"/>
    <p:sldId id="353" r:id="rId55"/>
    <p:sldId id="355" r:id="rId56"/>
    <p:sldId id="290" r:id="rId57"/>
    <p:sldId id="350" r:id="rId58"/>
    <p:sldId id="380" r:id="rId59"/>
    <p:sldId id="381" r:id="rId60"/>
    <p:sldId id="356" r:id="rId61"/>
    <p:sldId id="357" r:id="rId62"/>
    <p:sldId id="358" r:id="rId63"/>
    <p:sldId id="359" r:id="rId64"/>
    <p:sldId id="360" r:id="rId65"/>
    <p:sldId id="361" r:id="rId66"/>
    <p:sldId id="362" r:id="rId67"/>
    <p:sldId id="363" r:id="rId68"/>
    <p:sldId id="364" r:id="rId69"/>
    <p:sldId id="365" r:id="rId70"/>
    <p:sldId id="366" r:id="rId71"/>
    <p:sldId id="367" r:id="rId72"/>
    <p:sldId id="368" r:id="rId73"/>
    <p:sldId id="369" r:id="rId74"/>
    <p:sldId id="370" r:id="rId75"/>
    <p:sldId id="371" r:id="rId76"/>
    <p:sldId id="372" r:id="rId7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6" autoAdjust="0"/>
    <p:restoredTop sz="94599" autoAdjust="0"/>
  </p:normalViewPr>
  <p:slideViewPr>
    <p:cSldViewPr>
      <p:cViewPr>
        <p:scale>
          <a:sx n="80" d="100"/>
          <a:sy n="80" d="100"/>
        </p:scale>
        <p:origin x="-1674" y="-2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91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56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notesMaster" Target="notesMasters/notesMaster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lee\Desktop\Weekend%20Work\jcprogfull-10-013111.xlsm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172426566226746"/>
          <c:y val="4.7263796408087512E-2"/>
          <c:w val="0.81613692494794832"/>
          <c:h val="0.77114615192142733"/>
        </c:manualLayout>
      </c:layout>
      <c:scatterChart>
        <c:scatterStyle val="smoothMarker"/>
        <c:varyColors val="0"/>
        <c:ser>
          <c:idx val="9"/>
          <c:order val="0"/>
          <c:tx>
            <c:v>YBCO: Parallel to tape plane, 4.2 K</c:v>
          </c:tx>
          <c:spPr>
            <a:ln>
              <a:solidFill>
                <a:schemeClr val="accent6"/>
              </a:solidFill>
            </a:ln>
          </c:spPr>
          <c:marker>
            <c:symbol val="diamond"/>
            <c:size val="8"/>
            <c:spPr>
              <a:solidFill>
                <a:srgbClr val="F79646">
                  <a:lumMod val="20000"/>
                  <a:lumOff val="80000"/>
                  <a:alpha val="50000"/>
                </a:srgbClr>
              </a:solidFill>
              <a:ln>
                <a:solidFill>
                  <a:srgbClr val="F79646"/>
                </a:solidFill>
              </a:ln>
            </c:spPr>
          </c:marker>
          <c:xVal>
            <c:numRef>
              <c:f>YBaCuO!$AD$210:$AD$215</c:f>
              <c:numCache>
                <c:formatCode>General</c:formatCode>
                <c:ptCount val="6"/>
                <c:pt idx="0">
                  <c:v>0</c:v>
                </c:pt>
                <c:pt idx="1">
                  <c:v>5</c:v>
                </c:pt>
                <c:pt idx="2">
                  <c:v>15</c:v>
                </c:pt>
                <c:pt idx="3">
                  <c:v>20</c:v>
                </c:pt>
                <c:pt idx="4">
                  <c:v>25</c:v>
                </c:pt>
                <c:pt idx="5">
                  <c:v>30</c:v>
                </c:pt>
              </c:numCache>
            </c:numRef>
          </c:xVal>
          <c:yVal>
            <c:numRef>
              <c:f>YBaCuO!$AH$210:$AH$215</c:f>
              <c:numCache>
                <c:formatCode>General</c:formatCode>
                <c:ptCount val="6"/>
                <c:pt idx="0">
                  <c:v>4144.6766351351353</c:v>
                </c:pt>
                <c:pt idx="1">
                  <c:v>3507.9375000000045</c:v>
                </c:pt>
                <c:pt idx="2">
                  <c:v>3148.3332162162251</c:v>
                </c:pt>
                <c:pt idx="3">
                  <c:v>2909.0554054054051</c:v>
                </c:pt>
                <c:pt idx="4">
                  <c:v>2090.4933243243272</c:v>
                </c:pt>
                <c:pt idx="5">
                  <c:v>1888.9952027027052</c:v>
                </c:pt>
              </c:numCache>
            </c:numRef>
          </c:yVal>
          <c:smooth val="0"/>
        </c:ser>
        <c:ser>
          <c:idx val="8"/>
          <c:order val="1"/>
          <c:tx>
            <c:v>YBCO: Perpendicular to tape plane, 4.2 K</c:v>
          </c:tx>
          <c:spPr>
            <a:ln w="47625" cap="sq">
              <a:solidFill>
                <a:schemeClr val="accent6">
                  <a:lumMod val="75000"/>
                </a:schemeClr>
              </a:solidFill>
              <a:prstDash val="dashDot"/>
              <a:bevel/>
            </a:ln>
          </c:spPr>
          <c:marker>
            <c:symbol val="square"/>
            <c:size val="8"/>
            <c:spPr>
              <a:solidFill>
                <a:srgbClr val="F79646">
                  <a:lumMod val="20000"/>
                  <a:lumOff val="80000"/>
                  <a:alpha val="50000"/>
                </a:srgbClr>
              </a:solidFill>
              <a:ln>
                <a:solidFill>
                  <a:srgbClr val="F79646">
                    <a:lumMod val="60000"/>
                    <a:lumOff val="40000"/>
                  </a:srgbClr>
                </a:solidFill>
              </a:ln>
            </c:spPr>
          </c:marker>
          <c:xVal>
            <c:numRef>
              <c:f>YBaCuO!$U$210:$U$226</c:f>
              <c:numCache>
                <c:formatCode>General</c:formatCode>
                <c:ptCount val="17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10</c:v>
                </c:pt>
                <c:pt idx="6">
                  <c:v>12</c:v>
                </c:pt>
                <c:pt idx="7">
                  <c:v>14</c:v>
                </c:pt>
                <c:pt idx="8">
                  <c:v>16</c:v>
                </c:pt>
                <c:pt idx="9">
                  <c:v>18</c:v>
                </c:pt>
                <c:pt idx="10">
                  <c:v>20</c:v>
                </c:pt>
                <c:pt idx="11">
                  <c:v>22</c:v>
                </c:pt>
                <c:pt idx="12">
                  <c:v>24</c:v>
                </c:pt>
                <c:pt idx="13">
                  <c:v>26</c:v>
                </c:pt>
                <c:pt idx="14">
                  <c:v>28</c:v>
                </c:pt>
                <c:pt idx="15">
                  <c:v>30</c:v>
                </c:pt>
                <c:pt idx="16">
                  <c:v>31</c:v>
                </c:pt>
              </c:numCache>
            </c:numRef>
          </c:xVal>
          <c:yVal>
            <c:numRef>
              <c:f>YBaCuO!$Y$210:$Y$226</c:f>
              <c:numCache>
                <c:formatCode>General</c:formatCode>
                <c:ptCount val="17"/>
                <c:pt idx="0">
                  <c:v>4144.6766351351353</c:v>
                </c:pt>
                <c:pt idx="1">
                  <c:v>1445.8385675675681</c:v>
                </c:pt>
                <c:pt idx="2">
                  <c:v>975.09972972972969</c:v>
                </c:pt>
                <c:pt idx="3">
                  <c:v>767.75083783783805</c:v>
                </c:pt>
                <c:pt idx="4">
                  <c:v>655.66872972972942</c:v>
                </c:pt>
                <c:pt idx="5">
                  <c:v>571.61144594594589</c:v>
                </c:pt>
                <c:pt idx="6">
                  <c:v>526.77774324324355</c:v>
                </c:pt>
                <c:pt idx="7">
                  <c:v>481.94404054054058</c:v>
                </c:pt>
                <c:pt idx="8">
                  <c:v>442.71831081081069</c:v>
                </c:pt>
                <c:pt idx="9">
                  <c:v>428.14617567567564</c:v>
                </c:pt>
                <c:pt idx="10">
                  <c:v>403.49043243243199</c:v>
                </c:pt>
                <c:pt idx="11">
                  <c:v>386.67725675675672</c:v>
                </c:pt>
                <c:pt idx="12">
                  <c:v>364.26255405405414</c:v>
                </c:pt>
                <c:pt idx="13">
                  <c:v>341.84570270270268</c:v>
                </c:pt>
                <c:pt idx="14">
                  <c:v>328.39516216216214</c:v>
                </c:pt>
                <c:pt idx="15">
                  <c:v>319.42885135135134</c:v>
                </c:pt>
                <c:pt idx="16">
                  <c:v>318.30725675675677</c:v>
                </c:pt>
              </c:numCache>
            </c:numRef>
          </c:yVal>
          <c:smooth val="0"/>
        </c:ser>
        <c:ser>
          <c:idx val="4"/>
          <c:order val="2"/>
          <c:tx>
            <c:v>2212: Round wire, 4.2 K</c:v>
          </c:tx>
          <c:xVal>
            <c:numRef>
              <c:f>'2212'!$C$196:$C$226</c:f>
              <c:numCache>
                <c:formatCode>General</c:formatCode>
                <c:ptCount val="31"/>
                <c:pt idx="0">
                  <c:v>1.0000000000000022E-3</c:v>
                </c:pt>
                <c:pt idx="1">
                  <c:v>8.5000000000000048E-2</c:v>
                </c:pt>
                <c:pt idx="2">
                  <c:v>0.1</c:v>
                </c:pt>
                <c:pt idx="3">
                  <c:v>0.2</c:v>
                </c:pt>
                <c:pt idx="4">
                  <c:v>0.30000000000000032</c:v>
                </c:pt>
                <c:pt idx="5">
                  <c:v>0.4</c:v>
                </c:pt>
                <c:pt idx="6">
                  <c:v>0.60000000000000064</c:v>
                </c:pt>
                <c:pt idx="7">
                  <c:v>0.8</c:v>
                </c:pt>
                <c:pt idx="8">
                  <c:v>1</c:v>
                </c:pt>
                <c:pt idx="9">
                  <c:v>1.5</c:v>
                </c:pt>
                <c:pt idx="10">
                  <c:v>2</c:v>
                </c:pt>
                <c:pt idx="11">
                  <c:v>3</c:v>
                </c:pt>
                <c:pt idx="12">
                  <c:v>5</c:v>
                </c:pt>
                <c:pt idx="13">
                  <c:v>7</c:v>
                </c:pt>
                <c:pt idx="14">
                  <c:v>10</c:v>
                </c:pt>
                <c:pt idx="15">
                  <c:v>11.49</c:v>
                </c:pt>
                <c:pt idx="16">
                  <c:v>12</c:v>
                </c:pt>
                <c:pt idx="17">
                  <c:v>14</c:v>
                </c:pt>
                <c:pt idx="18">
                  <c:v>16</c:v>
                </c:pt>
                <c:pt idx="19">
                  <c:v>18</c:v>
                </c:pt>
                <c:pt idx="20">
                  <c:v>20</c:v>
                </c:pt>
                <c:pt idx="21">
                  <c:v>22.5</c:v>
                </c:pt>
                <c:pt idx="22">
                  <c:v>25</c:v>
                </c:pt>
                <c:pt idx="23">
                  <c:v>27.5</c:v>
                </c:pt>
                <c:pt idx="24">
                  <c:v>30</c:v>
                </c:pt>
                <c:pt idx="25">
                  <c:v>32.5</c:v>
                </c:pt>
                <c:pt idx="26">
                  <c:v>35</c:v>
                </c:pt>
                <c:pt idx="27">
                  <c:v>37.5</c:v>
                </c:pt>
                <c:pt idx="28">
                  <c:v>40</c:v>
                </c:pt>
                <c:pt idx="29">
                  <c:v>42.5</c:v>
                </c:pt>
                <c:pt idx="30">
                  <c:v>45</c:v>
                </c:pt>
              </c:numCache>
            </c:numRef>
          </c:xVal>
          <c:yVal>
            <c:numRef>
              <c:f>'2212'!$E$196:$E$226</c:f>
              <c:numCache>
                <c:formatCode>General</c:formatCode>
                <c:ptCount val="31"/>
                <c:pt idx="0">
                  <c:v>1265.671641791045</c:v>
                </c:pt>
                <c:pt idx="1">
                  <c:v>1257.7114427860697</c:v>
                </c:pt>
                <c:pt idx="2">
                  <c:v>1257.7114427860697</c:v>
                </c:pt>
                <c:pt idx="3">
                  <c:v>1225.8706467661693</c:v>
                </c:pt>
                <c:pt idx="4">
                  <c:v>1181.0945273631851</c:v>
                </c:pt>
                <c:pt idx="5">
                  <c:v>1126.3681592039802</c:v>
                </c:pt>
                <c:pt idx="6">
                  <c:v>1040.7960199004981</c:v>
                </c:pt>
                <c:pt idx="7">
                  <c:v>973.13432835820902</c:v>
                </c:pt>
                <c:pt idx="8">
                  <c:v>929.3532338308454</c:v>
                </c:pt>
                <c:pt idx="9">
                  <c:v>835.82089552238813</c:v>
                </c:pt>
                <c:pt idx="10">
                  <c:v>780.09950248756252</c:v>
                </c:pt>
                <c:pt idx="11">
                  <c:v>704.4776119402984</c:v>
                </c:pt>
                <c:pt idx="12">
                  <c:v>623.88059701492546</c:v>
                </c:pt>
                <c:pt idx="13">
                  <c:v>577.71144278606971</c:v>
                </c:pt>
                <c:pt idx="14">
                  <c:v>529.3532338308454</c:v>
                </c:pt>
                <c:pt idx="15">
                  <c:v>513.43283582089543</c:v>
                </c:pt>
                <c:pt idx="16">
                  <c:v>509.45273631840803</c:v>
                </c:pt>
                <c:pt idx="17">
                  <c:v>489.55223880597021</c:v>
                </c:pt>
                <c:pt idx="18">
                  <c:v>469.65174129353238</c:v>
                </c:pt>
                <c:pt idx="19">
                  <c:v>453.73134328358157</c:v>
                </c:pt>
                <c:pt idx="20">
                  <c:v>435.82089552238818</c:v>
                </c:pt>
                <c:pt idx="21">
                  <c:v>416.91542288557213</c:v>
                </c:pt>
                <c:pt idx="22">
                  <c:v>398.0099502487563</c:v>
                </c:pt>
                <c:pt idx="23">
                  <c:v>380.09950248756223</c:v>
                </c:pt>
                <c:pt idx="24">
                  <c:v>364.17910447761199</c:v>
                </c:pt>
                <c:pt idx="25">
                  <c:v>347.26368159203986</c:v>
                </c:pt>
                <c:pt idx="26">
                  <c:v>330.34825870646767</c:v>
                </c:pt>
                <c:pt idx="27">
                  <c:v>315.42288557213925</c:v>
                </c:pt>
                <c:pt idx="28">
                  <c:v>298.50746268656781</c:v>
                </c:pt>
                <c:pt idx="29">
                  <c:v>282.58706467661705</c:v>
                </c:pt>
                <c:pt idx="30">
                  <c:v>265.47263681592045</c:v>
                </c:pt>
              </c:numCache>
            </c:numRef>
          </c:yVal>
          <c:smooth val="0"/>
        </c:ser>
        <c:ser>
          <c:idx val="5"/>
          <c:order val="3"/>
          <c:tx>
            <c:v>Nb3Sn: High Energy Physics, 4.2 K</c:v>
          </c:tx>
          <c:spPr>
            <a:ln>
              <a:solidFill>
                <a:schemeClr val="accent2"/>
              </a:solidFill>
            </a:ln>
          </c:spPr>
          <c:marker>
            <c:spPr>
              <a:solidFill>
                <a:srgbClr val="C0504D">
                  <a:lumMod val="20000"/>
                  <a:lumOff val="80000"/>
                  <a:alpha val="50000"/>
                </a:srgbClr>
              </a:solidFill>
            </c:spPr>
          </c:marker>
          <c:xVal>
            <c:numRef>
              <c:f>Nb3Sn!$K$390:$K$401</c:f>
              <c:numCache>
                <c:formatCode>General</c:formatCode>
                <c:ptCount val="12"/>
                <c:pt idx="0">
                  <c:v>12</c:v>
                </c:pt>
                <c:pt idx="1">
                  <c:v>13</c:v>
                </c:pt>
                <c:pt idx="2">
                  <c:v>14</c:v>
                </c:pt>
                <c:pt idx="3">
                  <c:v>14.5</c:v>
                </c:pt>
                <c:pt idx="4">
                  <c:v>15</c:v>
                </c:pt>
                <c:pt idx="5">
                  <c:v>15.5</c:v>
                </c:pt>
                <c:pt idx="6">
                  <c:v>16</c:v>
                </c:pt>
                <c:pt idx="7">
                  <c:v>20</c:v>
                </c:pt>
                <c:pt idx="8">
                  <c:v>21</c:v>
                </c:pt>
                <c:pt idx="9">
                  <c:v>22</c:v>
                </c:pt>
                <c:pt idx="10">
                  <c:v>23</c:v>
                </c:pt>
                <c:pt idx="11">
                  <c:v>24</c:v>
                </c:pt>
              </c:numCache>
            </c:numRef>
          </c:xVal>
          <c:yVal>
            <c:numRef>
              <c:f>Nb3Sn!$M$390:$M$401</c:f>
              <c:numCache>
                <c:formatCode>0</c:formatCode>
                <c:ptCount val="12"/>
                <c:pt idx="0">
                  <c:v>1754.8557096240311</c:v>
                </c:pt>
                <c:pt idx="1">
                  <c:v>1454.9349156155595</c:v>
                </c:pt>
                <c:pt idx="2">
                  <c:v>1190.981412184507</c:v>
                </c:pt>
                <c:pt idx="3">
                  <c:v>1072.6374238329997</c:v>
                </c:pt>
                <c:pt idx="4">
                  <c:v>957.77414102124851</c:v>
                </c:pt>
                <c:pt idx="5">
                  <c:v>855.09332759861854</c:v>
                </c:pt>
                <c:pt idx="6">
                  <c:v>757.63357248561431</c:v>
                </c:pt>
                <c:pt idx="7">
                  <c:v>268.01432656076145</c:v>
                </c:pt>
                <c:pt idx="8">
                  <c:v>190.85868709629983</c:v>
                </c:pt>
                <c:pt idx="9">
                  <c:v>118.92410594146322</c:v>
                </c:pt>
                <c:pt idx="10">
                  <c:v>65.553287665294363</c:v>
                </c:pt>
                <c:pt idx="11">
                  <c:v>28.309738389967777</c:v>
                </c:pt>
              </c:numCache>
            </c:numRef>
          </c:yVal>
          <c:smooth val="0"/>
        </c:ser>
        <c:ser>
          <c:idx val="7"/>
          <c:order val="4"/>
          <c:tx>
            <c:v>Nb-Ti (LHC) 1.9 K </c:v>
          </c:tx>
          <c:spPr>
            <a:ln>
              <a:solidFill>
                <a:schemeClr val="accent3"/>
              </a:solidFill>
            </a:ln>
          </c:spPr>
          <c:marker>
            <c:symbol val="triangle"/>
            <c:size val="9"/>
            <c:spPr>
              <a:solidFill>
                <a:schemeClr val="accent3"/>
              </a:solidFill>
              <a:ln>
                <a:solidFill>
                  <a:schemeClr val="tx1">
                    <a:alpha val="50000"/>
                  </a:schemeClr>
                </a:solidFill>
              </a:ln>
            </c:spPr>
          </c:marker>
          <c:xVal>
            <c:numRef>
              <c:f>'Nb-Ti'!$A$671:$A$675</c:f>
              <c:numCache>
                <c:formatCode>General</c:formatCode>
                <c:ptCount val="5"/>
                <c:pt idx="0">
                  <c:v>7</c:v>
                </c:pt>
                <c:pt idx="1">
                  <c:v>8</c:v>
                </c:pt>
                <c:pt idx="2">
                  <c:v>9</c:v>
                </c:pt>
                <c:pt idx="3">
                  <c:v>10</c:v>
                </c:pt>
                <c:pt idx="4">
                  <c:v>11</c:v>
                </c:pt>
              </c:numCache>
            </c:numRef>
          </c:xVal>
          <c:yVal>
            <c:numRef>
              <c:f>'Nb-Ti'!$C$671:$C$675</c:f>
              <c:numCache>
                <c:formatCode>General</c:formatCode>
                <c:ptCount val="5"/>
                <c:pt idx="0">
                  <c:v>1430</c:v>
                </c:pt>
                <c:pt idx="1">
                  <c:v>1195.7692307692307</c:v>
                </c:pt>
                <c:pt idx="2">
                  <c:v>950.76923076923072</c:v>
                </c:pt>
                <c:pt idx="3">
                  <c:v>703.46153846153788</c:v>
                </c:pt>
                <c:pt idx="4">
                  <c:v>475.76923076923066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1561344"/>
        <c:axId val="131584384"/>
      </c:scatterChart>
      <c:valAx>
        <c:axId val="131561344"/>
        <c:scaling>
          <c:orientation val="minMax"/>
          <c:max val="45"/>
        </c:scaling>
        <c:delete val="0"/>
        <c:axPos val="b"/>
        <c:majorGridlines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Applied Field (T)</a:t>
                </a:r>
              </a:p>
            </c:rich>
          </c:tx>
          <c:layout>
            <c:manualLayout>
              <c:xMode val="edge"/>
              <c:yMode val="edge"/>
              <c:x val="0.40441290728949686"/>
              <c:y val="0.91091852430256359"/>
            </c:manualLayout>
          </c:layout>
          <c:overlay val="0"/>
        </c:title>
        <c:numFmt formatCode="General" sourceLinked="0"/>
        <c:majorTickMark val="out"/>
        <c:minorTickMark val="in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131584384"/>
        <c:crosses val="autoZero"/>
        <c:crossBetween val="midCat"/>
        <c:majorUnit val="5"/>
        <c:minorUnit val="1"/>
      </c:valAx>
      <c:valAx>
        <c:axId val="131584384"/>
        <c:scaling>
          <c:logBase val="10"/>
          <c:orientation val="minMax"/>
          <c:min val="10"/>
        </c:scaling>
        <c:delete val="0"/>
        <c:axPos val="l"/>
        <c:majorGridlines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J</a:t>
                </a:r>
                <a:r>
                  <a:rPr lang="en-US" baseline="-25000"/>
                  <a:t>E</a:t>
                </a:r>
                <a:r>
                  <a:rPr lang="en-US"/>
                  <a:t> (A/mm²) </a:t>
                </a:r>
              </a:p>
            </c:rich>
          </c:tx>
          <c:layout>
            <c:manualLayout>
              <c:xMode val="edge"/>
              <c:yMode val="edge"/>
              <c:x val="1.1620848882723425E-2"/>
              <c:y val="0.33524051120404319"/>
            </c:manualLayout>
          </c:layout>
          <c:overlay val="0"/>
        </c:title>
        <c:numFmt formatCode="#,##0;[Red]#,##0" sourceLinked="0"/>
        <c:majorTickMark val="out"/>
        <c:minorTickMark val="in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131561344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72256201845737023"/>
          <c:y val="5.031446540880511E-2"/>
          <c:w val="0.27031724012165981"/>
          <c:h val="0.3414333222860928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1">
    <c:autoUpdate val="0"/>
  </c:externalData>
  <c:userShapes r:id="rId2"/>
</c:chartSpace>
</file>

<file path=ppt/drawing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8.png"/><Relationship Id="rId1" Type="http://schemas.openxmlformats.org/officeDocument/2006/relationships/image" Target="../media/image127.png"/><Relationship Id="rId4" Type="http://schemas.openxmlformats.org/officeDocument/2006/relationships/image" Target="../media/image130.jpe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0.53071</cdr:x>
      <cdr:y>0.05727</cdr:y>
    </cdr:from>
    <cdr:to>
      <cdr:x>0.67444</cdr:x>
      <cdr:y>0.1543</cdr:y>
    </cdr:to>
    <cdr:sp macro="" textlink="">
      <cdr:nvSpPr>
        <cdr:cNvPr id="102400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940149" y="222993"/>
          <a:ext cx="795421" cy="37246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0.51309</cdr:x>
      <cdr:y>0.07957</cdr:y>
    </cdr:from>
    <cdr:to>
      <cdr:x>0.68861</cdr:x>
      <cdr:y>0.10317</cdr:y>
    </cdr:to>
    <cdr:sp macro="" textlink="">
      <cdr:nvSpPr>
        <cdr:cNvPr id="1024002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939086" y="475211"/>
          <a:ext cx="1347485" cy="140916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1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vertOverflow="clip" wrap="none" lIns="0" tIns="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n-US" sz="1050" b="1" i="0" strike="noStrike">
              <a:solidFill>
                <a:schemeClr val="accent6"/>
              </a:solidFill>
              <a:latin typeface="Arial"/>
              <a:cs typeface="Arial"/>
            </a:rPr>
            <a:t>YBCO B|| </a:t>
          </a:r>
          <a:r>
            <a:rPr lang="en-US" sz="1050" b="1" i="0" strike="noStrike">
              <a:solidFill>
                <a:schemeClr val="accent6"/>
              </a:solidFill>
              <a:latin typeface="Arial"/>
              <a:ea typeface="+mn-ea"/>
              <a:cs typeface="Arial"/>
            </a:rPr>
            <a:t>Tape</a:t>
          </a:r>
          <a:r>
            <a:rPr lang="en-US" sz="1050" b="1" i="0" strike="noStrike">
              <a:solidFill>
                <a:schemeClr val="accent6"/>
              </a:solidFill>
              <a:latin typeface="Arial"/>
              <a:cs typeface="Arial"/>
            </a:rPr>
            <a:t> Plane</a:t>
          </a:r>
        </a:p>
      </cdr:txBody>
    </cdr:sp>
  </cdr:relSizeAnchor>
  <cdr:relSizeAnchor xmlns:cdr="http://schemas.openxmlformats.org/drawingml/2006/chartDrawing">
    <cdr:from>
      <cdr:x>0.29144</cdr:x>
      <cdr:y>0.1954</cdr:y>
    </cdr:from>
    <cdr:to>
      <cdr:x>0.4718</cdr:x>
      <cdr:y>0.219</cdr:y>
    </cdr:to>
    <cdr:sp macro="" textlink="">
      <cdr:nvSpPr>
        <cdr:cNvPr id="1024003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237429" y="1282356"/>
          <a:ext cx="1384674" cy="154851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1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vertOverflow="clip" wrap="none" lIns="0" tIns="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n-US" sz="1050" b="1" i="0" strike="noStrike">
              <a:solidFill>
                <a:schemeClr val="accent6"/>
              </a:solidFill>
              <a:latin typeface="Arial"/>
              <a:ea typeface="+mn-ea"/>
              <a:cs typeface="Arial"/>
            </a:rPr>
            <a:t>YBCO</a:t>
          </a:r>
          <a:r>
            <a:rPr lang="en-US" sz="1050" b="1" i="0" strike="noStrike">
              <a:solidFill>
                <a:schemeClr val="accent6"/>
              </a:solidFill>
              <a:latin typeface="Arial"/>
              <a:cs typeface="Arial"/>
            </a:rPr>
            <a:t> B|_ Tape Plane</a:t>
          </a:r>
        </a:p>
      </cdr:txBody>
    </cdr:sp>
  </cdr:relSizeAnchor>
  <cdr:relSizeAnchor xmlns:cdr="http://schemas.openxmlformats.org/drawingml/2006/chartDrawing">
    <cdr:from>
      <cdr:x>0.18996</cdr:x>
      <cdr:y>0.20893</cdr:y>
    </cdr:from>
    <cdr:to>
      <cdr:x>0.28784</cdr:x>
      <cdr:y>0.25928</cdr:y>
    </cdr:to>
    <cdr:sp macro="" textlink="">
      <cdr:nvSpPr>
        <cdr:cNvPr id="1024004" name="Line 4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H="1">
          <a:off x="1458333" y="1247776"/>
          <a:ext cx="751466" cy="300686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25400">
          <a:solidFill>
            <a:schemeClr val="accent6"/>
          </a:solidFill>
          <a:round/>
          <a:headEnd/>
          <a:tailEnd type="triangle" w="med" len="med"/>
        </a:ln>
        <a:effectLst xmlns:a="http://schemas.openxmlformats.org/drawingml/2006/main">
          <a:outerShdw blurRad="50800" dist="38100" dir="5400000" algn="t" rotWithShape="0">
            <a:prstClr val="black">
              <a:alpha val="40000"/>
            </a:prstClr>
          </a:outerShdw>
        </a:effectLst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marL="0" indent="0"/>
          <a:endParaRPr lang="en-US" sz="1100">
            <a:latin typeface="+mn-lt"/>
            <a:ea typeface="+mn-ea"/>
            <a:cs typeface="+mn-cs"/>
          </a:endParaRPr>
        </a:p>
      </cdr:txBody>
    </cdr:sp>
  </cdr:relSizeAnchor>
  <cdr:relSizeAnchor xmlns:cdr="http://schemas.openxmlformats.org/drawingml/2006/chartDrawing">
    <cdr:from>
      <cdr:x>0.83152</cdr:x>
      <cdr:y>0.53464</cdr:y>
    </cdr:from>
    <cdr:to>
      <cdr:x>0.87054</cdr:x>
      <cdr:y>0.55823</cdr:y>
    </cdr:to>
    <cdr:sp macro="" textlink="">
      <cdr:nvSpPr>
        <cdr:cNvPr id="1024005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383675" y="3192934"/>
          <a:ext cx="299569" cy="140917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1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vertOverflow="clip" wrap="none" lIns="0" tIns="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n-US" sz="1050" b="1" i="0" strike="noStrike">
              <a:solidFill>
                <a:schemeClr val="accent5"/>
              </a:solidFill>
              <a:latin typeface="Arial"/>
              <a:cs typeface="Arial"/>
            </a:rPr>
            <a:t>2212</a:t>
          </a:r>
        </a:p>
      </cdr:txBody>
    </cdr:sp>
  </cdr:relSizeAnchor>
  <cdr:relSizeAnchor xmlns:cdr="http://schemas.openxmlformats.org/drawingml/2006/chartDrawing">
    <cdr:from>
      <cdr:x>0.6097</cdr:x>
      <cdr:y>0.53739</cdr:y>
    </cdr:from>
    <cdr:to>
      <cdr:x>0.70392</cdr:x>
      <cdr:y>0.56099</cdr:y>
    </cdr:to>
    <cdr:sp macro="" textlink="">
      <cdr:nvSpPr>
        <cdr:cNvPr id="1024006" name="Text Box 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680759" y="3209413"/>
          <a:ext cx="723340" cy="140916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1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vertOverflow="clip" wrap="none" lIns="0" tIns="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n-US" sz="1050" b="1" i="0" strike="noStrike">
              <a:solidFill>
                <a:schemeClr val="accent2"/>
              </a:solidFill>
              <a:latin typeface="Arial"/>
              <a:cs typeface="Arial"/>
            </a:rPr>
            <a:t>RRP Nb</a:t>
          </a:r>
          <a:r>
            <a:rPr lang="en-US" sz="1050" b="1" i="0" strike="noStrike" baseline="-25000">
              <a:solidFill>
                <a:schemeClr val="accent2"/>
              </a:solidFill>
              <a:latin typeface="Arial"/>
              <a:cs typeface="Arial"/>
            </a:rPr>
            <a:t>3</a:t>
          </a:r>
          <a:r>
            <a:rPr lang="en-US" sz="1050" b="1" i="0" strike="noStrike">
              <a:solidFill>
                <a:schemeClr val="accent2"/>
              </a:solidFill>
              <a:latin typeface="Arial"/>
              <a:cs typeface="Arial"/>
            </a:rPr>
            <a:t>Sn</a:t>
          </a:r>
        </a:p>
      </cdr:txBody>
    </cdr:sp>
  </cdr:relSizeAnchor>
  <cdr:relSizeAnchor xmlns:cdr="http://schemas.openxmlformats.org/drawingml/2006/chartDrawing">
    <cdr:from>
      <cdr:x>0.31144</cdr:x>
      <cdr:y>0.53261</cdr:y>
    </cdr:from>
    <cdr:to>
      <cdr:x>0.40791</cdr:x>
      <cdr:y>0.55621</cdr:y>
    </cdr:to>
    <cdr:sp macro="" textlink="">
      <cdr:nvSpPr>
        <cdr:cNvPr id="1024009" name="Text Box 9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390999" y="3180838"/>
          <a:ext cx="740588" cy="140916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1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vertOverflow="clip" wrap="none" lIns="0" tIns="0" rIns="0" bIns="0" anchor="t" upright="1">
          <a:spAutoFit/>
        </a:bodyPr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US" sz="1050" b="1" i="0" strike="noStrike">
              <a:solidFill>
                <a:schemeClr val="accent3">
                  <a:lumMod val="75000"/>
                </a:schemeClr>
              </a:solidFill>
              <a:latin typeface="Arial"/>
              <a:cs typeface="Arial"/>
            </a:rPr>
            <a:t>Nb-Ti, 1.9 </a:t>
          </a:r>
          <a:r>
            <a:rPr lang="en-US" sz="1050" b="1" i="0" strike="noStrike" baseline="0">
              <a:solidFill>
                <a:schemeClr val="accent3">
                  <a:lumMod val="75000"/>
                </a:schemeClr>
              </a:solidFill>
              <a:latin typeface="Arial"/>
              <a:cs typeface="Arial"/>
            </a:rPr>
            <a:t>K</a:t>
          </a:r>
          <a:endParaRPr lang="en-US" sz="1050" b="1" i="0" strike="noStrike">
            <a:solidFill>
              <a:schemeClr val="accent3">
                <a:lumMod val="75000"/>
              </a:schemeClr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0.50847</cdr:x>
      <cdr:y>0.11142</cdr:y>
    </cdr:from>
    <cdr:to>
      <cdr:x>0.54089</cdr:x>
      <cdr:y>0.16916</cdr:y>
    </cdr:to>
    <cdr:sp macro="" textlink="">
      <cdr:nvSpPr>
        <cdr:cNvPr id="11" name="Line 4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H="1">
          <a:off x="3903618" y="665425"/>
          <a:ext cx="248893" cy="344833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25400">
          <a:solidFill>
            <a:schemeClr val="accent6"/>
          </a:solidFill>
          <a:round/>
          <a:headEnd/>
          <a:tailEnd type="triangle" w="med" len="med"/>
        </a:ln>
        <a:effectLst xmlns:a="http://schemas.openxmlformats.org/drawingml/2006/main">
          <a:outerShdw blurRad="50800" dist="38100" dir="5400000" algn="t" rotWithShape="0">
            <a:prstClr val="black">
              <a:alpha val="40000"/>
            </a:prstClr>
          </a:outerShdw>
        </a:effectLst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0.32754</cdr:x>
      <cdr:y>0.56388</cdr:y>
    </cdr:from>
    <cdr:to>
      <cdr:x>0.38028</cdr:x>
      <cdr:y>0.6358</cdr:y>
    </cdr:to>
    <cdr:pic>
      <cdr:nvPicPr>
        <cdr:cNvPr id="15" name="Picture 14" descr="160w-x90-bse11-10ovwstrand2-hr01487"/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1"/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2514574" y="3367591"/>
          <a:ext cx="404893" cy="429519"/>
        </a:xfrm>
        <a:prstGeom xmlns:a="http://schemas.openxmlformats.org/drawingml/2006/main" prst="rect">
          <a:avLst/>
        </a:prstGeom>
        <a:noFill xmlns:a="http://schemas.openxmlformats.org/drawingml/2006/main"/>
        <a:effectLst xmlns:a="http://schemas.openxmlformats.org/drawingml/2006/main">
          <a:outerShdw blurRad="50800" dist="38100" dir="2700000" algn="tl" rotWithShape="0">
            <a:prstClr val="black">
              <a:alpha val="40000"/>
            </a:prstClr>
          </a:outerShdw>
        </a:effectLst>
      </cdr:spPr>
    </cdr:pic>
  </cdr:relSizeAnchor>
  <cdr:relSizeAnchor xmlns:cdr="http://schemas.openxmlformats.org/drawingml/2006/chartDrawing">
    <cdr:from>
      <cdr:x>0.28847</cdr:x>
      <cdr:y>0.64169</cdr:y>
    </cdr:from>
    <cdr:to>
      <cdr:x>0.42444</cdr:x>
      <cdr:y>0.75498</cdr:y>
    </cdr:to>
    <cdr:sp macro="" textlink="">
      <cdr:nvSpPr>
        <cdr:cNvPr id="16" name="Rectangle 15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214620" y="3832286"/>
          <a:ext cx="1043862" cy="676588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>
            <a:alpha val="50195"/>
          </a:schemeClr>
        </a:solidFill>
        <a:ln xmlns:a="http://schemas.openxmlformats.org/drawingml/2006/main" w="9525" algn="ctr">
          <a:noFill/>
          <a:miter lim="800000"/>
          <a:headEnd/>
          <a:tailEnd/>
        </a:ln>
      </cdr:spPr>
      <cdr:txBody>
        <a:bodyPr xmlns:a="http://schemas.openxmlformats.org/drawingml/2006/main" wrap="square" lIns="0" tIns="0" rIns="0" bIns="0">
          <a:noAutofit/>
        </a:bodyPr>
        <a:lstStyle xmlns:a="http://schemas.openxmlformats.org/drawingml/2006/main">
          <a:defPPr>
            <a:defRPr lang="en-US"/>
          </a:defPPr>
          <a:lvl1pPr algn="r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r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r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r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r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900" i="1" dirty="0">
              <a:solidFill>
                <a:schemeClr val="accent3">
                  <a:lumMod val="50000"/>
                </a:schemeClr>
              </a:solidFill>
            </a:rPr>
            <a:t>Maximal J</a:t>
          </a:r>
          <a:r>
            <a:rPr lang="en-US" sz="900" i="1" baseline="-25000" dirty="0">
              <a:solidFill>
                <a:schemeClr val="accent3">
                  <a:lumMod val="50000"/>
                </a:schemeClr>
              </a:solidFill>
            </a:rPr>
            <a:t>E</a:t>
          </a:r>
          <a:r>
            <a:rPr lang="en-US" sz="900" i="1" dirty="0">
              <a:solidFill>
                <a:schemeClr val="accent3">
                  <a:lumMod val="50000"/>
                </a:schemeClr>
              </a:solidFill>
            </a:rPr>
            <a:t> for entire LHC Nb­Ti strand production (</a:t>
          </a:r>
          <a:r>
            <a:rPr lang="en-US" sz="900" b="1" i="1" dirty="0">
              <a:solidFill>
                <a:schemeClr val="accent3">
                  <a:lumMod val="50000"/>
                </a:schemeClr>
              </a:solidFill>
            </a:rPr>
            <a:t>–) </a:t>
          </a:r>
          <a:r>
            <a:rPr lang="en-US" sz="900" i="1" dirty="0">
              <a:solidFill>
                <a:schemeClr val="accent3">
                  <a:lumMod val="50000"/>
                </a:schemeClr>
              </a:solidFill>
            </a:rPr>
            <a:t>CERN-T. Boutboul '07,  </a:t>
          </a:r>
        </a:p>
      </cdr:txBody>
    </cdr:sp>
  </cdr:relSizeAnchor>
  <cdr:relSizeAnchor xmlns:cdr="http://schemas.openxmlformats.org/drawingml/2006/chartDrawing">
    <cdr:from>
      <cdr:x>0.62306</cdr:x>
      <cdr:y>0.56853</cdr:y>
    </cdr:from>
    <cdr:to>
      <cdr:x>0.6758</cdr:x>
      <cdr:y>0.64071</cdr:y>
    </cdr:to>
    <cdr:pic>
      <cdr:nvPicPr>
        <cdr:cNvPr id="19" name="Picture 18" descr="160w-x90-rb12-8kV-strandovw-hr05279"/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2"/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4783288" y="3395389"/>
          <a:ext cx="404893" cy="431072"/>
        </a:xfrm>
        <a:prstGeom xmlns:a="http://schemas.openxmlformats.org/drawingml/2006/main" prst="rect">
          <a:avLst/>
        </a:prstGeom>
        <a:noFill xmlns:a="http://schemas.openxmlformats.org/drawingml/2006/main"/>
        <a:effectLst xmlns:a="http://schemas.openxmlformats.org/drawingml/2006/main">
          <a:outerShdw blurRad="50800" dist="38100" dir="2700000" algn="tl" rotWithShape="0">
            <a:prstClr val="black">
              <a:alpha val="40000"/>
            </a:prstClr>
          </a:outerShdw>
        </a:effectLst>
      </cdr:spPr>
    </cdr:pic>
  </cdr:relSizeAnchor>
  <cdr:relSizeAnchor xmlns:cdr="http://schemas.openxmlformats.org/drawingml/2006/chartDrawing">
    <cdr:from>
      <cdr:x>0.60548</cdr:x>
      <cdr:y>0.64647</cdr:y>
    </cdr:from>
    <cdr:to>
      <cdr:x>0.69338</cdr:x>
      <cdr:y>0.78561</cdr:y>
    </cdr:to>
    <cdr:sp macro="" textlink="">
      <cdr:nvSpPr>
        <cdr:cNvPr id="20" name="Rectangle 19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648361" y="3860832"/>
          <a:ext cx="674821" cy="830997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>
            <a:alpha val="50000"/>
          </a:schemeClr>
        </a:solidFill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lIns="0" tIns="0" rIns="0" bIns="0">
          <a:spAutoFit/>
        </a:bodyPr>
        <a:lstStyle xmlns:a="http://schemas.openxmlformats.org/drawingml/2006/main">
          <a:defPPr>
            <a:defRPr lang="en-US"/>
          </a:defPPr>
          <a:lvl1pPr algn="r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r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r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r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r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  <a:defRPr/>
          </a:pPr>
          <a:r>
            <a:rPr lang="en-US" sz="900" i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rPr>
            <a:t>Compiled </a:t>
          </a:r>
          <a:r>
            <a:rPr lang="en-US" sz="900" i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rPr>
            <a:t>from ASC'02 and ICMC'03 papers (J. Parrell OI-ST)</a:t>
          </a:r>
        </a:p>
      </cdr:txBody>
    </cdr:sp>
  </cdr:relSizeAnchor>
  <cdr:relSizeAnchor xmlns:cdr="http://schemas.openxmlformats.org/drawingml/2006/chartDrawing">
    <cdr:from>
      <cdr:x>0.8216</cdr:x>
      <cdr:y>0.56553</cdr:y>
    </cdr:from>
    <cdr:to>
      <cdr:x>0.87434</cdr:x>
      <cdr:y>0.63821</cdr:y>
    </cdr:to>
    <cdr:pic>
      <cdr:nvPicPr>
        <cdr:cNvPr id="21" name="Picture 20" descr="2212cs-160w"/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3"/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6307518" y="3377418"/>
          <a:ext cx="404893" cy="434057"/>
        </a:xfrm>
        <a:prstGeom xmlns:a="http://schemas.openxmlformats.org/drawingml/2006/main" prst="rect">
          <a:avLst/>
        </a:prstGeom>
        <a:noFill xmlns:a="http://schemas.openxmlformats.org/drawingml/2006/main"/>
        <a:effectLst xmlns:a="http://schemas.openxmlformats.org/drawingml/2006/main">
          <a:outerShdw blurRad="50800" dist="38100" dir="2700000" algn="tl" rotWithShape="0">
            <a:prstClr val="black">
              <a:alpha val="40000"/>
            </a:prstClr>
          </a:outerShdw>
        </a:effectLst>
      </cdr:spPr>
    </cdr:pic>
  </cdr:relSizeAnchor>
  <cdr:relSizeAnchor xmlns:cdr="http://schemas.openxmlformats.org/drawingml/2006/chartDrawing">
    <cdr:from>
      <cdr:x>0.78643</cdr:x>
      <cdr:y>0.64372</cdr:y>
    </cdr:from>
    <cdr:to>
      <cdr:x>0.9095</cdr:x>
      <cdr:y>0.72458</cdr:y>
    </cdr:to>
    <cdr:sp macro="" textlink="">
      <cdr:nvSpPr>
        <cdr:cNvPr id="22" name="Text Box 567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037551" y="3844382"/>
          <a:ext cx="944827" cy="482907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>
            <a:alpha val="50195"/>
          </a:schemeClr>
        </a:solidFill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lIns="0" tIns="0" rIns="0" bIns="0">
          <a:spAutoFit/>
        </a:bodyPr>
        <a:lstStyle xmlns:a="http://schemas.openxmlformats.org/drawingml/2006/main">
          <a:defPPr>
            <a:defRPr lang="en-US"/>
          </a:defPPr>
          <a:lvl1pPr algn="r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r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r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r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r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900" b="1" i="1" dirty="0">
              <a:solidFill>
                <a:schemeClr val="accent5">
                  <a:lumMod val="75000"/>
                </a:schemeClr>
              </a:solidFill>
            </a:rPr>
            <a:t>427 filament OI-ST strand with Ag alloy outer sheath tested at NHMFL</a:t>
          </a:r>
        </a:p>
      </cdr:txBody>
    </cdr:sp>
  </cdr:relSizeAnchor>
  <cdr:relSizeAnchor xmlns:cdr="http://schemas.openxmlformats.org/drawingml/2006/chartDrawing">
    <cdr:from>
      <cdr:x>0.5569</cdr:x>
      <cdr:y>0.10489</cdr:y>
    </cdr:from>
    <cdr:to>
      <cdr:x>0.6448</cdr:x>
      <cdr:y>0.18575</cdr:y>
    </cdr:to>
    <cdr:sp macro="" textlink="">
      <cdr:nvSpPr>
        <cdr:cNvPr id="24" name="Text Box 56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275418" y="626427"/>
          <a:ext cx="674821" cy="482906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>
            <a:alpha val="50000"/>
          </a:schemeClr>
        </a:solidFill>
        <a:ln xmlns:a="http://schemas.openxmlformats.org/drawingml/2006/main" w="9525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lIns="0" tIns="0" rIns="0" bIns="0">
          <a:spAutoFit/>
        </a:bodyPr>
        <a:lstStyle xmlns:a="http://schemas.openxmlformats.org/drawingml/2006/main">
          <a:defPPr>
            <a:defRPr lang="en-US"/>
          </a:defPPr>
          <a:lvl1pPr algn="r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r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r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r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r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  <a:defRPr/>
          </a:pPr>
          <a:r>
            <a:rPr lang="en-US" sz="900" i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rPr>
            <a:t>SuperPower "Turbo" Double Layer Tape</a:t>
          </a:r>
        </a:p>
      </cdr:txBody>
    </cdr:sp>
  </cdr:relSizeAnchor>
  <cdr:relSizeAnchor xmlns:cdr="http://schemas.openxmlformats.org/drawingml/2006/chartDrawing">
    <cdr:from>
      <cdr:x>0.81739</cdr:x>
      <cdr:y>0.89665</cdr:y>
    </cdr:from>
    <cdr:to>
      <cdr:x>0.98473</cdr:x>
      <cdr:y>0.99033</cdr:y>
    </cdr:to>
    <cdr:pic>
      <cdr:nvPicPr>
        <cdr:cNvPr id="25" name="Picture 24" descr="ASC@NHMFL@FSU-Horizontal-perspembb-fog-512w.jpg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4"/>
        <a:stretch xmlns:a="http://schemas.openxmlformats.org/drawingml/2006/main">
          <a:fillRect/>
        </a:stretch>
      </cdr:blipFill>
      <cdr:spPr>
        <a:xfrm xmlns:a="http://schemas.openxmlformats.org/drawingml/2006/main">
          <a:off x="7085504" y="5640478"/>
          <a:ext cx="1450540" cy="589282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0.35488</cdr:x>
      <cdr:y>0.4032</cdr:y>
    </cdr:from>
    <cdr:to>
      <cdr:x>0.35806</cdr:x>
      <cdr:y>0.5164</cdr:y>
    </cdr:to>
    <cdr:sp macro="" textlink="">
      <cdr:nvSpPr>
        <cdr:cNvPr id="30" name="Line 4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H="1" flipV="1">
          <a:off x="2724442" y="2407957"/>
          <a:ext cx="24425" cy="676096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25400">
          <a:solidFill>
            <a:schemeClr val="accent3">
              <a:lumMod val="75000"/>
            </a:schemeClr>
          </a:solidFill>
          <a:round/>
          <a:headEnd/>
          <a:tailEnd type="triangle" w="med" len="med"/>
        </a:ln>
        <a:effectLst xmlns:a="http://schemas.openxmlformats.org/drawingml/2006/main">
          <a:outerShdw blurRad="50800" dist="38100" dir="5400000" algn="t" rotWithShape="0">
            <a:prstClr val="black">
              <a:alpha val="40000"/>
            </a:prstClr>
          </a:outerShdw>
        </a:effectLst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marL="0" indent="0"/>
          <a:endParaRPr lang="en-US" sz="1100">
            <a:latin typeface="+mn-lt"/>
            <a:ea typeface="+mn-ea"/>
            <a:cs typeface="+mn-cs"/>
          </a:endParaRPr>
        </a:p>
      </cdr:txBody>
    </cdr:sp>
  </cdr:relSizeAnchor>
  <cdr:relSizeAnchor xmlns:cdr="http://schemas.openxmlformats.org/drawingml/2006/chartDrawing">
    <cdr:from>
      <cdr:x>0.84598</cdr:x>
      <cdr:y>0.45312</cdr:y>
    </cdr:from>
    <cdr:to>
      <cdr:x>0.84798</cdr:x>
      <cdr:y>0.52423</cdr:y>
    </cdr:to>
    <cdr:sp macro="" textlink="">
      <cdr:nvSpPr>
        <cdr:cNvPr id="31" name="Line 4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H="1" flipV="1">
          <a:off x="6494696" y="2706093"/>
          <a:ext cx="15344" cy="424728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25400">
          <a:solidFill>
            <a:schemeClr val="accent5">
              <a:lumMod val="75000"/>
            </a:schemeClr>
          </a:solidFill>
          <a:round/>
          <a:headEnd/>
          <a:tailEnd type="triangle" w="med" len="med"/>
        </a:ln>
        <a:effectLst xmlns:a="http://schemas.openxmlformats.org/drawingml/2006/main">
          <a:outerShdw blurRad="50800" dist="38100" dir="5400000" algn="t" rotWithShape="0">
            <a:prstClr val="black">
              <a:alpha val="40000"/>
            </a:prstClr>
          </a:outerShdw>
        </a:effectLst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marL="0" indent="0"/>
          <a:endParaRPr lang="en-US" sz="1100">
            <a:latin typeface="+mn-lt"/>
            <a:ea typeface="+mn-ea"/>
            <a:cs typeface="+mn-cs"/>
          </a:endParaRPr>
        </a:p>
      </cdr:txBody>
    </cdr:sp>
  </cdr:relSizeAnchor>
  <cdr:relSizeAnchor xmlns:cdr="http://schemas.openxmlformats.org/drawingml/2006/chartDrawing">
    <cdr:from>
      <cdr:x>0.54834</cdr:x>
      <cdr:y>0.48723</cdr:y>
    </cdr:from>
    <cdr:to>
      <cdr:x>0.61727</cdr:x>
      <cdr:y>0.52787</cdr:y>
    </cdr:to>
    <cdr:sp macro="" textlink="">
      <cdr:nvSpPr>
        <cdr:cNvPr id="32" name="Line 4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H="1" flipV="1">
          <a:off x="4209718" y="2909838"/>
          <a:ext cx="529177" cy="24270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25400">
          <a:solidFill>
            <a:schemeClr val="accent2"/>
          </a:solidFill>
          <a:round/>
          <a:headEnd/>
          <a:tailEnd type="triangle" w="med" len="med"/>
        </a:ln>
        <a:effectLst xmlns:a="http://schemas.openxmlformats.org/drawingml/2006/main">
          <a:outerShdw blurRad="50800" dist="38100" dir="5400000" algn="t" rotWithShape="0">
            <a:prstClr val="black">
              <a:alpha val="40000"/>
            </a:prstClr>
          </a:outerShdw>
        </a:effectLst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marL="0" indent="0"/>
          <a:endParaRPr lang="en-US" sz="1100">
            <a:latin typeface="+mn-lt"/>
            <a:ea typeface="+mn-ea"/>
            <a:cs typeface="+mn-cs"/>
          </a:endParaRPr>
        </a:p>
      </cdr:txBody>
    </cdr:sp>
  </cdr:relSizeAnchor>
  <cdr:relSizeAnchor xmlns:cdr="http://schemas.openxmlformats.org/drawingml/2006/chartDrawing">
    <cdr:from>
      <cdr:x>0.16832</cdr:x>
      <cdr:y>0.04037</cdr:y>
    </cdr:from>
    <cdr:to>
      <cdr:x>0.38845</cdr:x>
      <cdr:y>0.14721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224136" y="216024"/>
          <a:ext cx="1600981" cy="571763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fr-CH" sz="1400" dirty="0" smtClean="0"/>
            <a:t>LHC@6.5TeV/</a:t>
          </a:r>
          <a:r>
            <a:rPr lang="fr-CH" sz="1400" dirty="0" err="1" smtClean="0"/>
            <a:t>beam</a:t>
          </a:r>
          <a:endParaRPr lang="fr-CH" sz="1400" dirty="0" smtClean="0"/>
        </a:p>
        <a:p xmlns:a="http://schemas.openxmlformats.org/drawingml/2006/main">
          <a:r>
            <a:rPr lang="fr-CH" sz="1400" dirty="0" smtClean="0"/>
            <a:t>B=7.76 T = 80% of </a:t>
          </a:r>
          <a:r>
            <a:rPr lang="fr-CH" sz="1400" dirty="0" err="1" smtClean="0"/>
            <a:t>Ic</a:t>
          </a:r>
          <a:endParaRPr lang="en-GB" sz="14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065592-B940-4022-9B57-D3DC408ECB90}" type="datetimeFigureOut">
              <a:rPr lang="en-GB" smtClean="0"/>
              <a:t>17/09/2012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BC0ACC-CBC5-414E-ABB5-D6580CB536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68022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C0ACC-CBC5-414E-ABB5-D6580CB5363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99394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589FC-5F43-4A04-8EF3-F2FF6EEC6276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72474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5F909D-239B-894F-9126-C9B5B43DE5DF}" type="slidenum">
              <a:rPr lang="en-US"/>
              <a:pPr/>
              <a:t>31</a:t>
            </a:fld>
            <a:endParaRPr lang="en-US"/>
          </a:p>
        </p:txBody>
      </p:sp>
      <p:sp>
        <p:nvSpPr>
          <p:cNvPr id="1024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E41936-67B2-9F46-AFDA-3307A54B4985}" type="slidenum">
              <a:rPr lang="en-US"/>
              <a:pPr/>
              <a:t>32</a:t>
            </a:fld>
            <a:endParaRPr lang="en-US"/>
          </a:p>
        </p:txBody>
      </p:sp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C3E42A-5CA2-8746-9836-45C7C68D2B1D}" type="slidenum">
              <a:rPr lang="en-US"/>
              <a:pPr/>
              <a:t>33</a:t>
            </a:fld>
            <a:endParaRPr lang="en-US"/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348153-3F8E-954E-8C56-D9B2CF8733D2}" type="slidenum">
              <a:rPr lang="en-US"/>
              <a:pPr/>
              <a:t>34</a:t>
            </a:fld>
            <a:endParaRPr lang="en-US"/>
          </a:p>
        </p:txBody>
      </p:sp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LRossi@CEA/DSM/IRFU/SPP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1294B-30F2-40DE-96EA-1B04FE7EBC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0812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LRossi@CEA/DSM/IRFU/SPP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1294B-30F2-40DE-96EA-1B04FE7EBC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78819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LRossi@CEA/DSM/IRFU/SPP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1294B-30F2-40DE-96EA-1B04FE7EBC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5379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LRossi@CEA/DSM/IRFU/SPP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1294B-30F2-40DE-96EA-1B04FE7EBC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490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LRossi@CEA/DSM/IRFU/SPP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1294B-30F2-40DE-96EA-1B04FE7EBC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344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LRossi@CEA/DSM/IRFU/SPP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1294B-30F2-40DE-96EA-1B04FE7EBC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139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LRossi@CEA/DSM/IRFU/SPP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1294B-30F2-40DE-96EA-1B04FE7EBC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2918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LRossi@CEA/DSM/IRFU/SPP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1294B-30F2-40DE-96EA-1B04FE7EBC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3500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LRossi@CEA/DSM/IRFU/SPP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1294B-30F2-40DE-96EA-1B04FE7EBC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1209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LRossi@CEA/DSM/IRFU/SPP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1294B-30F2-40DE-96EA-1B04FE7EBC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4881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LRossi@CEA/DSM/IRFU/SPP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1294B-30F2-40DE-96EA-1B04FE7EBC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9479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LRossi@CEA/DSM/IRFU/SPP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004B2-1541-5046-B6F2-22AF565857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457200" y="1189037"/>
            <a:ext cx="8229600" cy="5349240"/>
          </a:xfrm>
        </p:spPr>
        <p:txBody>
          <a:bodyPr anchor="ctr" anchorCtr="1">
            <a:noAutofit/>
          </a:bodyPr>
          <a:lstStyle>
            <a:lvl1pPr marL="0" indent="0">
              <a:buFontTx/>
              <a:buNone/>
              <a:defRPr sz="4000" baseline="0">
                <a:solidFill>
                  <a:srgbClr val="005872"/>
                </a:solidFill>
                <a:effectLst>
                  <a:outerShdw blurRad="63500" dist="63500" dir="2700000" algn="tl" rotWithShape="0">
                    <a:srgbClr val="9CB0D5">
                      <a:alpha val="50000"/>
                    </a:srgbClr>
                  </a:outerShdw>
                </a:effectLst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90415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9917" y="274638"/>
            <a:ext cx="667641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17 September 2012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smtClean="0"/>
              <a:t>LRossi@CEA/DSM/IRFU/SPP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31294B-30F2-40DE-96EA-1B04FE7EBCC5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53" y="332656"/>
            <a:ext cx="841364" cy="81442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772" y="332657"/>
            <a:ext cx="2123728" cy="1033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469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6.png"/><Relationship Id="rId7" Type="http://schemas.openxmlformats.org/officeDocument/2006/relationships/image" Target="../media/image4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10" Type="http://schemas.openxmlformats.org/officeDocument/2006/relationships/image" Target="../media/image44.jpeg"/><Relationship Id="rId4" Type="http://schemas.openxmlformats.org/officeDocument/2006/relationships/image" Target="../media/image38.jpeg"/><Relationship Id="rId9" Type="http://schemas.openxmlformats.org/officeDocument/2006/relationships/image" Target="../media/image4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1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7" Type="http://schemas.openxmlformats.org/officeDocument/2006/relationships/image" Target="../media/image81.pn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0.png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image" Target="../media/image84.jpg"/><Relationship Id="rId4" Type="http://schemas.openxmlformats.org/officeDocument/2006/relationships/image" Target="../media/image90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7" Type="http://schemas.openxmlformats.org/officeDocument/2006/relationships/image" Target="../media/image96.emf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jpg"/><Relationship Id="rId5" Type="http://schemas.openxmlformats.org/officeDocument/2006/relationships/image" Target="../media/image95.jpeg"/><Relationship Id="rId4" Type="http://schemas.openxmlformats.org/officeDocument/2006/relationships/image" Target="../media/image94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emf"/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9.gif"/><Relationship Id="rId4" Type="http://schemas.openxmlformats.org/officeDocument/2006/relationships/image" Target="../media/image9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e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emf"/><Relationship Id="rId2" Type="http://schemas.openxmlformats.org/officeDocument/2006/relationships/image" Target="../media/image104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7.emf"/><Relationship Id="rId4" Type="http://schemas.openxmlformats.org/officeDocument/2006/relationships/image" Target="../media/image106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emf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wmf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wmf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emf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emf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4.png"/><Relationship Id="rId5" Type="http://schemas.openxmlformats.org/officeDocument/2006/relationships/image" Target="../media/image123.png"/><Relationship Id="rId4" Type="http://schemas.openxmlformats.org/officeDocument/2006/relationships/image" Target="../media/image122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6.emf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9.emf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3.png"/><Relationship Id="rId4" Type="http://schemas.openxmlformats.org/officeDocument/2006/relationships/image" Target="../media/image142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7.emf"/><Relationship Id="rId4" Type="http://schemas.openxmlformats.org/officeDocument/2006/relationships/image" Target="../media/image146.emf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image" Target="../media/image153.emf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8"/>
          <a:stretch/>
        </p:blipFill>
        <p:spPr>
          <a:xfrm>
            <a:off x="10886" y="0"/>
            <a:ext cx="9133114" cy="68575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648" y="0"/>
            <a:ext cx="5689480" cy="1988840"/>
          </a:xfrm>
        </p:spPr>
        <p:txBody>
          <a:bodyPr>
            <a:noAutofit/>
          </a:bodyPr>
          <a:lstStyle/>
          <a:p>
            <a:pPr algn="l"/>
            <a:r>
              <a:rPr lang="fr-CH" sz="4000" b="1" dirty="0" smtClean="0">
                <a:solidFill>
                  <a:srgbClr val="FFFF00"/>
                </a:solidFill>
              </a:rPr>
              <a:t>The LHC  Upgrades in </a:t>
            </a:r>
            <a:r>
              <a:rPr lang="fr-CH" sz="4000" b="1" dirty="0" err="1">
                <a:solidFill>
                  <a:srgbClr val="FFFF00"/>
                </a:solidFill>
              </a:rPr>
              <a:t>L</a:t>
            </a:r>
            <a:r>
              <a:rPr lang="fr-CH" sz="4000" b="1" dirty="0" err="1" smtClean="0">
                <a:solidFill>
                  <a:srgbClr val="FFFF00"/>
                </a:solidFill>
              </a:rPr>
              <a:t>uminosity</a:t>
            </a:r>
            <a:r>
              <a:rPr lang="fr-CH" sz="4000" b="1" dirty="0" smtClean="0">
                <a:solidFill>
                  <a:srgbClr val="FFFF00"/>
                </a:solidFill>
              </a:rPr>
              <a:t> </a:t>
            </a:r>
            <a:r>
              <a:rPr lang="fr-CH" sz="4000" b="1" dirty="0" smtClean="0">
                <a:solidFill>
                  <a:srgbClr val="FFFF00"/>
                </a:solidFill>
              </a:rPr>
              <a:t>and </a:t>
            </a:r>
            <a:r>
              <a:rPr lang="fr-CH" sz="4000" b="1" dirty="0" err="1" smtClean="0">
                <a:solidFill>
                  <a:srgbClr val="FFFF00"/>
                </a:solidFill>
              </a:rPr>
              <a:t>Energy</a:t>
            </a:r>
            <a:r>
              <a:rPr lang="fr-CH" sz="4000" b="1" dirty="0" smtClean="0">
                <a:solidFill>
                  <a:srgbClr val="FFFF00"/>
                </a:solidFill>
              </a:rPr>
              <a:t>: Options and </a:t>
            </a:r>
            <a:r>
              <a:rPr lang="fr-CH" sz="4000" b="1" dirty="0" smtClean="0">
                <a:solidFill>
                  <a:srgbClr val="FFFF00"/>
                </a:solidFill>
              </a:rPr>
              <a:t>Plan</a:t>
            </a:r>
            <a:endParaRPr lang="en-GB" sz="4000" b="1" u="sng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7496" y="4869160"/>
            <a:ext cx="4136504" cy="1752600"/>
          </a:xfrm>
        </p:spPr>
        <p:txBody>
          <a:bodyPr>
            <a:normAutofit/>
          </a:bodyPr>
          <a:lstStyle/>
          <a:p>
            <a:r>
              <a:rPr lang="fr-CH" b="1" dirty="0" smtClean="0">
                <a:solidFill>
                  <a:srgbClr val="C00000"/>
                </a:solidFill>
              </a:rPr>
              <a:t>Lucio Rossi</a:t>
            </a:r>
          </a:p>
          <a:p>
            <a:r>
              <a:rPr lang="fr-CH" sz="2600" b="1" dirty="0" smtClean="0">
                <a:solidFill>
                  <a:srgbClr val="C00000"/>
                </a:solidFill>
              </a:rPr>
              <a:t>CERN</a:t>
            </a:r>
          </a:p>
          <a:p>
            <a:r>
              <a:rPr lang="fr-CH" sz="2600" b="1" dirty="0" smtClean="0">
                <a:solidFill>
                  <a:srgbClr val="C00000"/>
                </a:solidFill>
              </a:rPr>
              <a:t>High </a:t>
            </a:r>
            <a:r>
              <a:rPr lang="fr-CH" sz="2600" b="1" dirty="0" err="1" smtClean="0">
                <a:solidFill>
                  <a:srgbClr val="C00000"/>
                </a:solidFill>
              </a:rPr>
              <a:t>Lumi</a:t>
            </a:r>
            <a:r>
              <a:rPr lang="fr-CH" sz="2600" b="1" dirty="0" smtClean="0">
                <a:solidFill>
                  <a:srgbClr val="C00000"/>
                </a:solidFill>
              </a:rPr>
              <a:t> LHC </a:t>
            </a:r>
            <a:r>
              <a:rPr lang="fr-CH" sz="2600" b="1" dirty="0" err="1" smtClean="0">
                <a:solidFill>
                  <a:srgbClr val="C00000"/>
                </a:solidFill>
              </a:rPr>
              <a:t>Coordinator</a:t>
            </a:r>
            <a:endParaRPr lang="fr-CH" sz="2600" b="1" dirty="0" smtClean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886" y="6230171"/>
            <a:ext cx="25448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CEA Saclay – IRFU/SPP  17 September2012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513908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 smtClean="0"/>
              <a:t>Highlights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CH" dirty="0" smtClean="0"/>
              <a:t>LHC </a:t>
            </a:r>
            <a:r>
              <a:rPr lang="fr-CH" dirty="0" err="1" smtClean="0"/>
              <a:t>today</a:t>
            </a:r>
            <a:r>
              <a:rPr lang="fr-CH" dirty="0" smtClean="0"/>
              <a:t> : performance </a:t>
            </a:r>
          </a:p>
          <a:p>
            <a:r>
              <a:rPr lang="fr-CH" dirty="0" err="1" smtClean="0"/>
              <a:t>Luminosity</a:t>
            </a:r>
            <a:r>
              <a:rPr lang="fr-CH" dirty="0" smtClean="0"/>
              <a:t> : </a:t>
            </a:r>
            <a:r>
              <a:rPr lang="fr-CH" dirty="0" err="1" smtClean="0"/>
              <a:t>which</a:t>
            </a:r>
            <a:r>
              <a:rPr lang="fr-CH" dirty="0" smtClean="0"/>
              <a:t> goal, </a:t>
            </a:r>
            <a:r>
              <a:rPr lang="fr-CH" dirty="0" err="1" smtClean="0"/>
              <a:t>parameters</a:t>
            </a:r>
            <a:r>
              <a:rPr lang="fr-CH" dirty="0" smtClean="0"/>
              <a:t> and hardware changes</a:t>
            </a:r>
          </a:p>
          <a:p>
            <a:r>
              <a:rPr lang="fr-CH" dirty="0" smtClean="0"/>
              <a:t>High </a:t>
            </a:r>
            <a:r>
              <a:rPr lang="fr-CH" dirty="0" err="1" smtClean="0"/>
              <a:t>Luminosity</a:t>
            </a:r>
            <a:r>
              <a:rPr lang="fr-CH" dirty="0" smtClean="0"/>
              <a:t> LHC</a:t>
            </a:r>
          </a:p>
          <a:p>
            <a:pPr lvl="1"/>
            <a:r>
              <a:rPr lang="fr-CH" dirty="0" err="1" smtClean="0"/>
              <a:t>Magnets</a:t>
            </a:r>
            <a:endParaRPr lang="fr-CH" dirty="0" smtClean="0"/>
          </a:p>
          <a:p>
            <a:pPr lvl="1"/>
            <a:r>
              <a:rPr lang="fr-CH" dirty="0"/>
              <a:t>SC </a:t>
            </a:r>
            <a:r>
              <a:rPr lang="fr-CH" dirty="0" err="1"/>
              <a:t>Crab</a:t>
            </a:r>
            <a:r>
              <a:rPr lang="fr-CH" dirty="0"/>
              <a:t> </a:t>
            </a:r>
            <a:r>
              <a:rPr lang="fr-CH" dirty="0" err="1"/>
              <a:t>Cavities</a:t>
            </a:r>
            <a:endParaRPr lang="fr-CH" dirty="0"/>
          </a:p>
          <a:p>
            <a:pPr lvl="1"/>
            <a:r>
              <a:rPr lang="fr-CH" dirty="0" smtClean="0"/>
              <a:t>SC Links</a:t>
            </a:r>
          </a:p>
          <a:p>
            <a:r>
              <a:rPr lang="fr-CH" dirty="0" smtClean="0"/>
              <a:t>LHC</a:t>
            </a:r>
            <a:r>
              <a:rPr lang="fr-CH" dirty="0"/>
              <a:t>: a long </a:t>
            </a:r>
            <a:r>
              <a:rPr lang="fr-CH" dirty="0" err="1"/>
              <a:t>history</a:t>
            </a:r>
            <a:r>
              <a:rPr lang="fr-CH" dirty="0"/>
              <a:t>, a longer future?</a:t>
            </a:r>
          </a:p>
          <a:p>
            <a:r>
              <a:rPr lang="fr-CH" dirty="0" smtClean="0"/>
              <a:t>High </a:t>
            </a:r>
            <a:r>
              <a:rPr lang="fr-CH" dirty="0" err="1" smtClean="0"/>
              <a:t>Energy</a:t>
            </a:r>
            <a:r>
              <a:rPr lang="fr-CH" dirty="0" smtClean="0"/>
              <a:t>: </a:t>
            </a:r>
            <a:r>
              <a:rPr lang="fr-CH" dirty="0" err="1" smtClean="0"/>
              <a:t>towards</a:t>
            </a:r>
            <a:r>
              <a:rPr lang="fr-CH" dirty="0" smtClean="0"/>
              <a:t> a </a:t>
            </a:r>
            <a:r>
              <a:rPr lang="fr-CH" dirty="0" err="1" smtClean="0"/>
              <a:t>farther</a:t>
            </a:r>
            <a:r>
              <a:rPr lang="fr-CH" dirty="0" smtClean="0"/>
              <a:t> </a:t>
            </a:r>
            <a:r>
              <a:rPr lang="fr-CH" dirty="0" err="1" smtClean="0"/>
              <a:t>energy</a:t>
            </a:r>
            <a:r>
              <a:rPr lang="fr-CH" dirty="0" smtClean="0"/>
              <a:t> </a:t>
            </a:r>
            <a:r>
              <a:rPr lang="fr-CH" dirty="0" err="1" smtClean="0"/>
              <a:t>frontier</a:t>
            </a:r>
            <a:endParaRPr lang="fr-CH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LRossi@CEA/DSM/IRFU/SPP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1294B-30F2-40DE-96EA-1B04FE7EBCC5}" type="slidenum">
              <a:rPr lang="en-GB" smtClean="0"/>
              <a:t>2</a:t>
            </a:fld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4415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5" y="1916832"/>
            <a:ext cx="5506057" cy="416071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LHC: the </a:t>
            </a:r>
            <a:r>
              <a:rPr lang="fr-CH" dirty="0" err="1" smtClean="0"/>
              <a:t>numbers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520" y="1484784"/>
            <a:ext cx="3707702" cy="4625553"/>
          </a:xfrm>
        </p:spPr>
        <p:txBody>
          <a:bodyPr>
            <a:normAutofit fontScale="92500" lnSpcReduction="10000"/>
          </a:bodyPr>
          <a:lstStyle/>
          <a:p>
            <a:r>
              <a:rPr lang="fr-CH" sz="2400" dirty="0" smtClean="0"/>
              <a:t>27 km, p-p </a:t>
            </a:r>
            <a:r>
              <a:rPr lang="fr-CH" sz="2400" dirty="0" err="1" smtClean="0"/>
              <a:t>at</a:t>
            </a:r>
            <a:r>
              <a:rPr lang="fr-CH" sz="2400" dirty="0" smtClean="0"/>
              <a:t> 7+7 </a:t>
            </a:r>
            <a:r>
              <a:rPr lang="fr-CH" sz="2400" dirty="0" err="1" smtClean="0"/>
              <a:t>TeV</a:t>
            </a:r>
            <a:r>
              <a:rPr lang="fr-CH" sz="2400" dirty="0" smtClean="0"/>
              <a:t> </a:t>
            </a:r>
            <a:br>
              <a:rPr lang="fr-CH" sz="2400" dirty="0" smtClean="0"/>
            </a:br>
            <a:r>
              <a:rPr lang="fr-CH" sz="2400" dirty="0" smtClean="0"/>
              <a:t>3.5+3.5 </a:t>
            </a:r>
            <a:r>
              <a:rPr lang="fr-CH" sz="2400" dirty="0" err="1" smtClean="0"/>
              <a:t>start</a:t>
            </a:r>
            <a:r>
              <a:rPr lang="fr-CH" sz="2400" dirty="0" smtClean="0"/>
              <a:t>, </a:t>
            </a:r>
            <a:r>
              <a:rPr lang="fr-CH" sz="2400" b="1" dirty="0" smtClean="0">
                <a:solidFill>
                  <a:srgbClr val="FF0000"/>
                </a:solidFill>
              </a:rPr>
              <a:t>4+4 in 2012</a:t>
            </a:r>
          </a:p>
          <a:p>
            <a:r>
              <a:rPr lang="fr-CH" sz="2400" dirty="0" smtClean="0"/>
              <a:t>1232 x 15 m </a:t>
            </a:r>
            <a:r>
              <a:rPr lang="fr-CH" sz="2400" dirty="0" err="1" smtClean="0"/>
              <a:t>Twin</a:t>
            </a:r>
            <a:r>
              <a:rPr lang="fr-CH" sz="2400" dirty="0" smtClean="0"/>
              <a:t> </a:t>
            </a:r>
            <a:r>
              <a:rPr lang="fr-CH" sz="2400" dirty="0" err="1" smtClean="0"/>
              <a:t>Dipoles</a:t>
            </a:r>
            <a:endParaRPr lang="en-GB" sz="2400" dirty="0"/>
          </a:p>
          <a:p>
            <a:r>
              <a:rPr lang="fr-CH" sz="2400" dirty="0" err="1" smtClean="0"/>
              <a:t>Operational</a:t>
            </a:r>
            <a:r>
              <a:rPr lang="fr-CH" sz="2400" dirty="0" smtClean="0"/>
              <a:t> </a:t>
            </a:r>
            <a:r>
              <a:rPr lang="fr-CH" sz="2400" dirty="0" err="1"/>
              <a:t>field</a:t>
            </a:r>
            <a:r>
              <a:rPr lang="fr-CH" sz="2400" dirty="0"/>
              <a:t> </a:t>
            </a:r>
            <a:r>
              <a:rPr lang="fr-CH" sz="2400" dirty="0" smtClean="0"/>
              <a:t>8.3 </a:t>
            </a:r>
            <a:r>
              <a:rPr lang="fr-CH" sz="2400" dirty="0"/>
              <a:t>T </a:t>
            </a:r>
            <a:r>
              <a:rPr lang="fr-CH" sz="2400" dirty="0" smtClean="0"/>
              <a:t>@11.85 kA (9 T design)</a:t>
            </a:r>
          </a:p>
          <a:p>
            <a:r>
              <a:rPr lang="fr-CH" sz="2400" dirty="0" smtClean="0"/>
              <a:t>HEII </a:t>
            </a:r>
            <a:r>
              <a:rPr lang="fr-CH" sz="2400" dirty="0" err="1" smtClean="0"/>
              <a:t>cooling</a:t>
            </a:r>
            <a:r>
              <a:rPr lang="fr-CH" sz="2400" dirty="0" smtClean="0"/>
              <a:t>, 1.9 K  </a:t>
            </a:r>
            <a:r>
              <a:rPr lang="fr-CH" sz="2400" dirty="0" err="1" smtClean="0"/>
              <a:t>with</a:t>
            </a:r>
            <a:r>
              <a:rPr lang="fr-CH" sz="2400" dirty="0" smtClean="0"/>
              <a:t> 3 km circuits (130 tonnes He </a:t>
            </a:r>
            <a:r>
              <a:rPr lang="fr-CH" sz="2400" dirty="0" err="1" smtClean="0"/>
              <a:t>inventory</a:t>
            </a:r>
            <a:r>
              <a:rPr lang="fr-CH" sz="2400" dirty="0" smtClean="0"/>
              <a:t>). </a:t>
            </a:r>
          </a:p>
          <a:p>
            <a:r>
              <a:rPr lang="fr-CH" sz="2400" dirty="0" smtClean="0"/>
              <a:t>Field </a:t>
            </a:r>
            <a:r>
              <a:rPr lang="fr-CH" sz="2400" dirty="0" err="1" smtClean="0"/>
              <a:t>homogeneity</a:t>
            </a:r>
            <a:r>
              <a:rPr lang="fr-CH" sz="2400" dirty="0" smtClean="0"/>
              <a:t> </a:t>
            </a:r>
            <a:r>
              <a:rPr lang="fr-CH" sz="2400" b="1" dirty="0" smtClean="0"/>
              <a:t>of 10</a:t>
            </a:r>
            <a:r>
              <a:rPr lang="fr-CH" sz="2400" b="1" baseline="30000" dirty="0" smtClean="0"/>
              <a:t>-4</a:t>
            </a:r>
            <a:r>
              <a:rPr lang="fr-CH" sz="2400" b="1" dirty="0" smtClean="0"/>
              <a:t> </a:t>
            </a:r>
            <a:r>
              <a:rPr lang="fr-CH" sz="2400" b="1" dirty="0" err="1" smtClean="0"/>
              <a:t>at</a:t>
            </a:r>
            <a:r>
              <a:rPr lang="fr-CH" sz="2400" b="1" dirty="0" smtClean="0"/>
              <a:t> 1 cm </a:t>
            </a:r>
            <a:r>
              <a:rPr lang="fr-CH" sz="2400" dirty="0" err="1" smtClean="0"/>
              <a:t>from</a:t>
            </a:r>
            <a:r>
              <a:rPr lang="fr-CH" sz="2400" dirty="0" smtClean="0"/>
              <a:t> the </a:t>
            </a:r>
            <a:r>
              <a:rPr lang="fr-CH" sz="2400" dirty="0" err="1" smtClean="0"/>
              <a:t>coils</a:t>
            </a:r>
            <a:r>
              <a:rPr lang="fr-CH" sz="2400" dirty="0" smtClean="0"/>
              <a:t>, </a:t>
            </a:r>
            <a:r>
              <a:rPr lang="fr-CH" sz="2400" dirty="0" err="1" smtClean="0"/>
              <a:t>bending</a:t>
            </a:r>
            <a:r>
              <a:rPr lang="fr-CH" sz="2400" dirty="0" smtClean="0"/>
              <a:t> </a:t>
            </a:r>
            <a:r>
              <a:rPr lang="fr-CH" sz="2400" dirty="0" err="1" smtClean="0"/>
              <a:t>strength</a:t>
            </a:r>
            <a:r>
              <a:rPr lang="fr-CH" sz="2400" dirty="0" smtClean="0"/>
              <a:t> </a:t>
            </a:r>
            <a:r>
              <a:rPr lang="fr-CH" sz="2400" dirty="0" err="1" smtClean="0"/>
              <a:t>uniformity</a:t>
            </a:r>
            <a:r>
              <a:rPr lang="fr-CH" sz="2400" dirty="0" smtClean="0"/>
              <a:t> </a:t>
            </a:r>
            <a:r>
              <a:rPr lang="fr-CH" sz="2400" dirty="0" err="1" smtClean="0"/>
              <a:t>better</a:t>
            </a:r>
            <a:r>
              <a:rPr lang="fr-CH" sz="2400" dirty="0" smtClean="0"/>
              <a:t> </a:t>
            </a:r>
            <a:r>
              <a:rPr lang="fr-CH" sz="2400" dirty="0" err="1" smtClean="0"/>
              <a:t>then</a:t>
            </a:r>
            <a:r>
              <a:rPr lang="fr-CH" sz="2400" dirty="0" smtClean="0"/>
              <a:t> 10</a:t>
            </a:r>
            <a:r>
              <a:rPr lang="fr-CH" sz="2400" baseline="30000" dirty="0" smtClean="0"/>
              <a:t>-3</a:t>
            </a:r>
            <a:r>
              <a:rPr lang="fr-CH" sz="2400" dirty="0" smtClean="0"/>
              <a:t>. Field </a:t>
            </a:r>
            <a:r>
              <a:rPr lang="fr-CH" sz="2400" dirty="0" err="1" smtClean="0"/>
              <a:t>quality</a:t>
            </a:r>
            <a:r>
              <a:rPr lang="fr-CH" sz="2400" dirty="0" smtClean="0"/>
              <a:t> control (</a:t>
            </a:r>
            <a:r>
              <a:rPr lang="fr-CH" sz="2400" dirty="0" err="1" smtClean="0"/>
              <a:t>geometric</a:t>
            </a:r>
            <a:r>
              <a:rPr lang="fr-CH" sz="2400" dirty="0" smtClean="0"/>
              <a:t> and SC </a:t>
            </a:r>
            <a:r>
              <a:rPr lang="fr-CH" sz="2400" dirty="0" err="1" smtClean="0"/>
              <a:t>effects</a:t>
            </a:r>
            <a:r>
              <a:rPr lang="fr-CH" sz="2400" dirty="0" smtClean="0"/>
              <a:t>) </a:t>
            </a:r>
            <a:r>
              <a:rPr lang="fr-CH" sz="2400" dirty="0" err="1" smtClean="0"/>
              <a:t>at</a:t>
            </a:r>
            <a:r>
              <a:rPr lang="fr-CH" sz="2400" dirty="0" smtClean="0"/>
              <a:t> 10</a:t>
            </a:r>
            <a:r>
              <a:rPr lang="fr-CH" sz="2400" baseline="30000" dirty="0" smtClean="0"/>
              <a:t>-5</a:t>
            </a:r>
            <a:r>
              <a:rPr lang="fr-CH" sz="2400" dirty="0" smtClean="0"/>
              <a:t>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LRossi@CEA/DSM/IRFU/SPP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1294B-30F2-40DE-96EA-1B04FE7EBCC5}" type="slidenum">
              <a:rPr lang="en-GB" smtClean="0"/>
              <a:t>3</a:t>
            </a:fld>
            <a:endParaRPr lang="en-GB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1115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LHC: the </a:t>
            </a:r>
            <a:r>
              <a:rPr lang="fr-CH" dirty="0" err="1" smtClean="0"/>
              <a:t>numbers</a:t>
            </a:r>
            <a:r>
              <a:rPr lang="fr-CH" dirty="0" smtClean="0"/>
              <a:t> (</a:t>
            </a:r>
            <a:r>
              <a:rPr lang="fr-CH" dirty="0" err="1" smtClean="0"/>
              <a:t>cont</a:t>
            </a:r>
            <a:r>
              <a:rPr lang="fr-CH" dirty="0" smtClean="0"/>
              <a:t>.)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3528" y="1340768"/>
            <a:ext cx="3960440" cy="4968552"/>
          </a:xfrm>
        </p:spPr>
        <p:txBody>
          <a:bodyPr>
            <a:normAutofit fontScale="85000" lnSpcReduction="20000"/>
          </a:bodyPr>
          <a:lstStyle/>
          <a:p>
            <a:r>
              <a:rPr lang="fr-CH" sz="2400" dirty="0" smtClean="0"/>
              <a:t>392 Main Quads </a:t>
            </a:r>
            <a:r>
              <a:rPr lang="fr-CH" sz="2400" dirty="0" err="1" smtClean="0"/>
              <a:t>Two</a:t>
            </a:r>
            <a:r>
              <a:rPr lang="fr-CH" sz="2400" dirty="0" smtClean="0"/>
              <a:t>-In-One </a:t>
            </a:r>
            <a:r>
              <a:rPr lang="fr-CH" sz="2400" dirty="0" err="1" smtClean="0"/>
              <a:t>rated</a:t>
            </a:r>
            <a:r>
              <a:rPr lang="fr-CH" sz="2400" dirty="0" smtClean="0"/>
              <a:t> for a </a:t>
            </a:r>
            <a:r>
              <a:rPr lang="fr-CH" sz="2400" dirty="0" err="1" smtClean="0"/>
              <a:t>peak</a:t>
            </a:r>
            <a:r>
              <a:rPr lang="fr-CH" sz="2400" dirty="0" smtClean="0"/>
              <a:t> </a:t>
            </a:r>
            <a:r>
              <a:rPr lang="fr-CH" sz="2400" dirty="0" err="1" smtClean="0"/>
              <a:t>field</a:t>
            </a:r>
            <a:r>
              <a:rPr lang="fr-CH" sz="2400" dirty="0" smtClean="0"/>
              <a:t> of 7 T.</a:t>
            </a:r>
          </a:p>
          <a:p>
            <a:r>
              <a:rPr lang="fr-CH" sz="2400" dirty="0" smtClean="0"/>
              <a:t>About 100 </a:t>
            </a:r>
            <a:r>
              <a:rPr lang="fr-CH" sz="2400" dirty="0" err="1" smtClean="0"/>
              <a:t>other</a:t>
            </a:r>
            <a:r>
              <a:rPr lang="fr-CH" sz="2400" dirty="0" smtClean="0"/>
              <a:t> </a:t>
            </a:r>
            <a:r>
              <a:rPr lang="fr-CH" sz="2400" dirty="0" err="1" smtClean="0"/>
              <a:t>Two</a:t>
            </a:r>
            <a:r>
              <a:rPr lang="fr-CH" sz="2400" dirty="0" smtClean="0"/>
              <a:t>-in-One </a:t>
            </a:r>
            <a:r>
              <a:rPr lang="fr-CH" sz="2400" dirty="0" err="1" smtClean="0"/>
              <a:t>MQs</a:t>
            </a:r>
            <a:endParaRPr lang="fr-CH" sz="2400" dirty="0" smtClean="0"/>
          </a:p>
          <a:p>
            <a:r>
              <a:rPr lang="fr-CH" sz="2400" dirty="0" smtClean="0"/>
              <a:t>32 MQX (</a:t>
            </a:r>
            <a:r>
              <a:rPr lang="fr-CH" sz="2400" dirty="0" err="1" smtClean="0"/>
              <a:t>low</a:t>
            </a:r>
            <a:r>
              <a:rPr lang="fr-CH" sz="2400" dirty="0" smtClean="0"/>
              <a:t>-</a:t>
            </a:r>
            <a:r>
              <a:rPr lang="fr-CH" sz="2400" dirty="0" smtClean="0">
                <a:sym typeface="Symbol"/>
              </a:rPr>
              <a:t>) single bore for </a:t>
            </a:r>
            <a:r>
              <a:rPr lang="fr-CH" sz="2400" dirty="0" err="1" smtClean="0">
                <a:sym typeface="Symbol"/>
              </a:rPr>
              <a:t>luminosity</a:t>
            </a:r>
            <a:r>
              <a:rPr lang="fr-CH" sz="2400" dirty="0" smtClean="0">
                <a:sym typeface="Symbol"/>
              </a:rPr>
              <a:t> (design L=110</a:t>
            </a:r>
            <a:r>
              <a:rPr lang="fr-CH" sz="2400" baseline="30000" dirty="0" smtClean="0">
                <a:sym typeface="Symbol"/>
              </a:rPr>
              <a:t>34</a:t>
            </a:r>
            <a:r>
              <a:rPr lang="fr-CH" sz="2400" dirty="0" smtClean="0">
                <a:sym typeface="Symbol"/>
              </a:rPr>
              <a:t> cm</a:t>
            </a:r>
            <a:r>
              <a:rPr lang="fr-CH" sz="2400" baseline="30000" dirty="0" smtClean="0">
                <a:sym typeface="Symbol"/>
              </a:rPr>
              <a:t>-2</a:t>
            </a:r>
            <a:r>
              <a:rPr lang="fr-CH" sz="2400" dirty="0" smtClean="0">
                <a:sym typeface="Symbol"/>
              </a:rPr>
              <a:t>s</a:t>
            </a:r>
            <a:r>
              <a:rPr lang="fr-CH" sz="2400" baseline="30000" dirty="0" smtClean="0">
                <a:sym typeface="Symbol"/>
              </a:rPr>
              <a:t>-1</a:t>
            </a:r>
            <a:r>
              <a:rPr lang="fr-CH" sz="2400" dirty="0" smtClean="0">
                <a:sym typeface="Symbol"/>
              </a:rPr>
              <a:t>), 70 mm apertures, about 8 T </a:t>
            </a:r>
            <a:r>
              <a:rPr lang="fr-CH" sz="2400" dirty="0" err="1" smtClean="0">
                <a:sym typeface="Symbol"/>
              </a:rPr>
              <a:t>peak</a:t>
            </a:r>
            <a:r>
              <a:rPr lang="fr-CH" sz="2400" dirty="0" smtClean="0">
                <a:sym typeface="Symbol"/>
              </a:rPr>
              <a:t> </a:t>
            </a:r>
            <a:r>
              <a:rPr lang="fr-CH" sz="2400" dirty="0" err="1" smtClean="0">
                <a:sym typeface="Symbol"/>
              </a:rPr>
              <a:t>field</a:t>
            </a:r>
            <a:r>
              <a:rPr lang="fr-CH" sz="2400" dirty="0" smtClean="0">
                <a:sym typeface="Symbol"/>
              </a:rPr>
              <a:t>, high </a:t>
            </a:r>
            <a:r>
              <a:rPr lang="fr-CH" sz="2400" dirty="0" err="1" smtClean="0">
                <a:sym typeface="Symbol"/>
              </a:rPr>
              <a:t>quality</a:t>
            </a:r>
            <a:endParaRPr lang="fr-CH" sz="2400" dirty="0" smtClean="0">
              <a:sym typeface="Symbol"/>
            </a:endParaRPr>
          </a:p>
          <a:p>
            <a:r>
              <a:rPr lang="fr-CH" sz="2400" dirty="0" smtClean="0">
                <a:sym typeface="Symbol"/>
              </a:rPr>
              <a:t>A «zoo» of 7600 «</a:t>
            </a:r>
            <a:r>
              <a:rPr lang="fr-CH" sz="2400" dirty="0" err="1" smtClean="0">
                <a:sym typeface="Symbol"/>
              </a:rPr>
              <a:t>small</a:t>
            </a:r>
            <a:r>
              <a:rPr lang="fr-CH" sz="2400" dirty="0" smtClean="0">
                <a:sym typeface="Symbol"/>
              </a:rPr>
              <a:t>» </a:t>
            </a:r>
            <a:r>
              <a:rPr lang="fr-CH" sz="2400" dirty="0" err="1" smtClean="0">
                <a:sym typeface="Symbol"/>
              </a:rPr>
              <a:t>Sc</a:t>
            </a:r>
            <a:r>
              <a:rPr lang="fr-CH" sz="2400" dirty="0" smtClean="0">
                <a:sym typeface="Symbol"/>
              </a:rPr>
              <a:t> </a:t>
            </a:r>
            <a:r>
              <a:rPr lang="fr-CH" sz="2400" dirty="0" err="1" smtClean="0">
                <a:sym typeface="Symbol"/>
              </a:rPr>
              <a:t>magnets</a:t>
            </a:r>
            <a:r>
              <a:rPr lang="fr-CH" sz="2400" dirty="0" smtClean="0">
                <a:sym typeface="Symbol"/>
              </a:rPr>
              <a:t> (correctors  and </a:t>
            </a:r>
            <a:r>
              <a:rPr lang="fr-CH" sz="2400" dirty="0" err="1" smtClean="0">
                <a:sym typeface="Symbol"/>
              </a:rPr>
              <a:t>higher</a:t>
            </a:r>
            <a:r>
              <a:rPr lang="fr-CH" sz="2400" dirty="0" smtClean="0">
                <a:sym typeface="Symbol"/>
              </a:rPr>
              <a:t> </a:t>
            </a:r>
            <a:r>
              <a:rPr lang="fr-CH" sz="2400" dirty="0" err="1" smtClean="0">
                <a:sym typeface="Symbol"/>
              </a:rPr>
              <a:t>order</a:t>
            </a:r>
            <a:r>
              <a:rPr lang="fr-CH" sz="2400" dirty="0" smtClean="0">
                <a:sym typeface="Symbol"/>
              </a:rPr>
              <a:t> </a:t>
            </a:r>
            <a:r>
              <a:rPr lang="fr-CH" sz="2400" dirty="0" err="1" smtClean="0">
                <a:sym typeface="Symbol"/>
              </a:rPr>
              <a:t>magnets</a:t>
            </a:r>
            <a:r>
              <a:rPr lang="fr-CH" sz="2400" dirty="0" smtClean="0">
                <a:sym typeface="Symbol"/>
              </a:rPr>
              <a:t>, till </a:t>
            </a:r>
            <a:r>
              <a:rPr lang="fr-CH" sz="2400" dirty="0" err="1" smtClean="0">
                <a:sym typeface="Symbol"/>
              </a:rPr>
              <a:t>dodecapoles</a:t>
            </a:r>
            <a:r>
              <a:rPr lang="fr-CH" sz="2400" dirty="0" smtClean="0">
                <a:sym typeface="Symbol"/>
              </a:rPr>
              <a:t>: </a:t>
            </a:r>
            <a:r>
              <a:rPr lang="fr-CH" sz="2400" dirty="0" err="1" smtClean="0">
                <a:sym typeface="Symbol"/>
              </a:rPr>
              <a:t>so</a:t>
            </a:r>
            <a:r>
              <a:rPr lang="fr-CH" sz="2400" dirty="0" smtClean="0">
                <a:sym typeface="Symbol"/>
              </a:rPr>
              <a:t> far </a:t>
            </a:r>
            <a:r>
              <a:rPr lang="fr-CH" sz="2400" dirty="0" err="1" smtClean="0">
                <a:sym typeface="Symbol"/>
              </a:rPr>
              <a:t>only</a:t>
            </a:r>
            <a:r>
              <a:rPr lang="fr-CH" sz="2400" dirty="0" smtClean="0">
                <a:sym typeface="Symbol"/>
              </a:rPr>
              <a:t> 6th and 8-th pole </a:t>
            </a:r>
            <a:r>
              <a:rPr lang="fr-CH" sz="2400" dirty="0" err="1" smtClean="0">
                <a:sym typeface="Symbol"/>
              </a:rPr>
              <a:t>used</a:t>
            </a:r>
            <a:r>
              <a:rPr lang="fr-CH" sz="2400" dirty="0" smtClean="0">
                <a:sym typeface="Symbol"/>
              </a:rPr>
              <a:t>)</a:t>
            </a:r>
          </a:p>
          <a:p>
            <a:r>
              <a:rPr lang="fr-CH" sz="2400" dirty="0" smtClean="0">
                <a:sym typeface="Symbol"/>
              </a:rPr>
              <a:t>Total: 9 MJ </a:t>
            </a:r>
            <a:r>
              <a:rPr lang="fr-CH" sz="2400" dirty="0" err="1" smtClean="0">
                <a:sym typeface="Symbol"/>
              </a:rPr>
              <a:t>stored</a:t>
            </a:r>
            <a:r>
              <a:rPr lang="fr-CH" sz="2400" dirty="0" smtClean="0">
                <a:sym typeface="Symbol"/>
              </a:rPr>
              <a:t> </a:t>
            </a:r>
            <a:r>
              <a:rPr lang="fr-CH" sz="2400" dirty="0" err="1" smtClean="0">
                <a:sym typeface="Symbol"/>
              </a:rPr>
              <a:t>energy</a:t>
            </a:r>
            <a:r>
              <a:rPr lang="fr-CH" sz="2400" dirty="0" smtClean="0">
                <a:sym typeface="Symbol"/>
              </a:rPr>
              <a:t> (</a:t>
            </a:r>
            <a:r>
              <a:rPr lang="fr-CH" sz="2400" dirty="0" err="1" smtClean="0">
                <a:sym typeface="Symbol"/>
              </a:rPr>
              <a:t>at</a:t>
            </a:r>
            <a:r>
              <a:rPr lang="fr-CH" sz="2400" dirty="0" smtClean="0">
                <a:sym typeface="Symbol"/>
              </a:rPr>
              <a:t> nominal)</a:t>
            </a:r>
          </a:p>
          <a:p>
            <a:r>
              <a:rPr lang="fr-CH" sz="2400" dirty="0" smtClean="0">
                <a:sym typeface="Symbol"/>
              </a:rPr>
              <a:t>Large detector </a:t>
            </a:r>
            <a:r>
              <a:rPr lang="fr-CH" sz="2400" dirty="0" err="1" smtClean="0">
                <a:sym typeface="Symbol"/>
              </a:rPr>
              <a:t>magnets</a:t>
            </a:r>
            <a:r>
              <a:rPr lang="fr-CH" sz="2400" dirty="0" smtClean="0">
                <a:sym typeface="Symbol"/>
              </a:rPr>
              <a:t> </a:t>
            </a:r>
          </a:p>
          <a:p>
            <a:pPr lvl="1"/>
            <a:r>
              <a:rPr lang="fr-CH" sz="1600" dirty="0" smtClean="0">
                <a:sym typeface="Symbol"/>
              </a:rPr>
              <a:t>ATLAS </a:t>
            </a:r>
            <a:r>
              <a:rPr lang="fr-CH" sz="1600" dirty="0" err="1" smtClean="0">
                <a:sym typeface="Symbol"/>
              </a:rPr>
              <a:t>toroid</a:t>
            </a:r>
            <a:r>
              <a:rPr lang="fr-CH" sz="1600" dirty="0" smtClean="0">
                <a:sym typeface="Symbol"/>
              </a:rPr>
              <a:t> – 25 m long 1.2 MJ</a:t>
            </a:r>
          </a:p>
          <a:p>
            <a:pPr lvl="1"/>
            <a:r>
              <a:rPr lang="fr-CH" sz="2000" dirty="0" smtClean="0">
                <a:sym typeface="Symbol"/>
              </a:rPr>
              <a:t>CMS </a:t>
            </a:r>
            <a:r>
              <a:rPr lang="fr-CH" sz="2000" dirty="0" err="1" smtClean="0">
                <a:sym typeface="Symbol"/>
              </a:rPr>
              <a:t>solenois</a:t>
            </a:r>
            <a:r>
              <a:rPr lang="fr-CH" sz="2000" dirty="0" smtClean="0">
                <a:sym typeface="Symbol"/>
              </a:rPr>
              <a:t> – 12 m long 2.5 MJ</a:t>
            </a:r>
            <a:endParaRPr lang="fr-CH" sz="2000" dirty="0" smtClean="0"/>
          </a:p>
          <a:p>
            <a:endParaRPr lang="fr-CH" sz="2400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LRossi@CEA/DSM/IRFU/SPP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1294B-30F2-40DE-96EA-1B04FE7EBCC5}" type="slidenum">
              <a:rPr lang="en-GB" smtClean="0"/>
              <a:t>4</a:t>
            </a:fld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196752"/>
            <a:ext cx="2598190" cy="202976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3284984"/>
            <a:ext cx="5440070" cy="3304570"/>
          </a:xfrm>
          <a:prstGeom prst="rect">
            <a:avLst/>
          </a:prstGeom>
        </p:spPr>
      </p:pic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484784"/>
            <a:ext cx="1349150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7405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LHC: the </a:t>
            </a:r>
            <a:r>
              <a:rPr lang="fr-CH" dirty="0" err="1" smtClean="0"/>
              <a:t>numbers</a:t>
            </a:r>
            <a:r>
              <a:rPr lang="fr-CH" dirty="0" smtClean="0"/>
              <a:t> (</a:t>
            </a:r>
            <a:r>
              <a:rPr lang="fr-CH" dirty="0" err="1" smtClean="0"/>
              <a:t>cont</a:t>
            </a:r>
            <a:r>
              <a:rPr lang="fr-CH" dirty="0" smtClean="0"/>
              <a:t>.)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3528" y="1340768"/>
            <a:ext cx="3384376" cy="496855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fr-CH" sz="2400" b="1" dirty="0" smtClean="0"/>
              <a:t>400 MHz Standing </a:t>
            </a:r>
            <a:r>
              <a:rPr lang="fr-CH" sz="2400" b="1" dirty="0" err="1" smtClean="0"/>
              <a:t>wave</a:t>
            </a:r>
            <a:r>
              <a:rPr lang="fr-CH" sz="2400" b="1" dirty="0" smtClean="0"/>
              <a:t> RF</a:t>
            </a:r>
            <a:endParaRPr lang="fr-CH" sz="2400" dirty="0"/>
          </a:p>
          <a:p>
            <a:r>
              <a:rPr lang="fr-CH" sz="2400" dirty="0"/>
              <a:t>4 single </a:t>
            </a:r>
            <a:r>
              <a:rPr lang="fr-CH" sz="2400" dirty="0" err="1"/>
              <a:t>cell</a:t>
            </a:r>
            <a:r>
              <a:rPr lang="fr-CH" sz="2400" dirty="0"/>
              <a:t> </a:t>
            </a:r>
            <a:r>
              <a:rPr lang="fr-CH" sz="2400" dirty="0" err="1"/>
              <a:t>cavities</a:t>
            </a:r>
            <a:r>
              <a:rPr lang="fr-CH" sz="2400" dirty="0"/>
              <a:t> in </a:t>
            </a:r>
            <a:r>
              <a:rPr lang="fr-CH" sz="2400" dirty="0" err="1" smtClean="0"/>
              <a:t>cryomodule</a:t>
            </a:r>
            <a:r>
              <a:rPr lang="fr-CH" sz="2400" dirty="0" smtClean="0"/>
              <a:t>, </a:t>
            </a:r>
            <a:r>
              <a:rPr lang="fr-CH" sz="2400" dirty="0"/>
              <a:t>2 </a:t>
            </a:r>
            <a:r>
              <a:rPr lang="fr-CH" sz="2400" dirty="0" err="1" smtClean="0"/>
              <a:t>crym</a:t>
            </a:r>
            <a:r>
              <a:rPr lang="fr-CH" sz="2400" dirty="0" smtClean="0"/>
              <a:t> per </a:t>
            </a:r>
            <a:r>
              <a:rPr lang="fr-CH" sz="2400" dirty="0" err="1"/>
              <a:t>beam</a:t>
            </a:r>
            <a:r>
              <a:rPr lang="fr-CH" sz="2400" dirty="0"/>
              <a:t>. Total 16 </a:t>
            </a:r>
            <a:r>
              <a:rPr lang="fr-CH" sz="2400" dirty="0" err="1" smtClean="0"/>
              <a:t>cavities</a:t>
            </a:r>
            <a:r>
              <a:rPr lang="fr-CH" sz="2400" dirty="0" smtClean="0"/>
              <a:t>. </a:t>
            </a:r>
            <a:endParaRPr lang="fr-CH" sz="2400" dirty="0"/>
          </a:p>
          <a:p>
            <a:r>
              <a:rPr lang="fr-CH" sz="2400" dirty="0" err="1"/>
              <a:t>Sputtered</a:t>
            </a:r>
            <a:r>
              <a:rPr lang="fr-CH" sz="2400" dirty="0"/>
              <a:t> niobium design (as LEP)</a:t>
            </a:r>
          </a:p>
          <a:p>
            <a:r>
              <a:rPr lang="fr-CH" sz="2400" dirty="0"/>
              <a:t>Gradient 5.5 MV/m nominal  (8 MV/m </a:t>
            </a:r>
            <a:r>
              <a:rPr lang="fr-CH" sz="2400" dirty="0" err="1"/>
              <a:t>available</a:t>
            </a:r>
            <a:r>
              <a:rPr lang="fr-CH" sz="2400" dirty="0"/>
              <a:t>)</a:t>
            </a:r>
          </a:p>
          <a:p>
            <a:r>
              <a:rPr lang="fr-CH" sz="2400" dirty="0"/>
              <a:t>Nominal 2MV, up to 3 MV </a:t>
            </a:r>
            <a:r>
              <a:rPr lang="fr-CH" sz="2400" dirty="0" err="1"/>
              <a:t>at</a:t>
            </a:r>
            <a:r>
              <a:rPr lang="fr-CH" sz="2400" dirty="0"/>
              <a:t>  8 MV/m</a:t>
            </a:r>
          </a:p>
          <a:p>
            <a:r>
              <a:rPr lang="fr-CH" sz="2400" dirty="0" smtClean="0"/>
              <a:t>Center </a:t>
            </a:r>
            <a:r>
              <a:rPr lang="fr-CH" sz="2400" dirty="0" err="1"/>
              <a:t>frequency</a:t>
            </a:r>
            <a:r>
              <a:rPr lang="fr-CH" sz="2400" dirty="0"/>
              <a:t> </a:t>
            </a:r>
            <a:r>
              <a:rPr lang="fr-CH" sz="2400" dirty="0" err="1"/>
              <a:t>mechanically</a:t>
            </a:r>
            <a:r>
              <a:rPr lang="fr-CH" sz="2400" dirty="0"/>
              <a:t> </a:t>
            </a:r>
            <a:r>
              <a:rPr lang="fr-CH" sz="2400" dirty="0" err="1"/>
              <a:t>tunable</a:t>
            </a:r>
            <a:r>
              <a:rPr lang="fr-CH" sz="2400" dirty="0"/>
              <a:t> in a range of 100kHz by a stepper </a:t>
            </a:r>
            <a:r>
              <a:rPr lang="fr-CH" sz="2400" dirty="0" err="1" smtClean="0"/>
              <a:t>motor</a:t>
            </a:r>
            <a:endParaRPr lang="fr-CH" sz="2400" dirty="0" smtClean="0"/>
          </a:p>
          <a:p>
            <a:r>
              <a:rPr lang="fr-CH" sz="2400" dirty="0" err="1" smtClean="0"/>
              <a:t>Located</a:t>
            </a:r>
            <a:r>
              <a:rPr lang="fr-CH" sz="2400" dirty="0" smtClean="0"/>
              <a:t> in P4 (es LEP </a:t>
            </a:r>
            <a:r>
              <a:rPr lang="fr-CH" sz="2400" dirty="0" err="1" smtClean="0"/>
              <a:t>experiment</a:t>
            </a:r>
            <a:r>
              <a:rPr lang="fr-CH" sz="2400" dirty="0" smtClean="0"/>
              <a:t>) </a:t>
            </a:r>
            <a:r>
              <a:rPr lang="fr-CH" sz="2400" dirty="0" err="1" smtClean="0"/>
              <a:t>share</a:t>
            </a:r>
            <a:r>
              <a:rPr lang="fr-CH" sz="2400" dirty="0" smtClean="0"/>
              <a:t> </a:t>
            </a:r>
            <a:r>
              <a:rPr lang="fr-CH" sz="2400" dirty="0" err="1" smtClean="0"/>
              <a:t>cryo</a:t>
            </a:r>
            <a:r>
              <a:rPr lang="fr-CH" sz="2400" dirty="0" smtClean="0"/>
              <a:t> </a:t>
            </a:r>
            <a:r>
              <a:rPr lang="fr-CH" sz="2400" dirty="0" err="1" smtClean="0"/>
              <a:t>with</a:t>
            </a:r>
            <a:r>
              <a:rPr lang="fr-CH" sz="2400" dirty="0" smtClean="0"/>
              <a:t> the </a:t>
            </a:r>
            <a:r>
              <a:rPr lang="fr-CH" sz="2400" dirty="0" err="1" smtClean="0"/>
              <a:t>magnets</a:t>
            </a:r>
            <a:endParaRPr lang="fr-CH" sz="2400" dirty="0"/>
          </a:p>
          <a:p>
            <a:endParaRPr lang="fr-CH" sz="2400" dirty="0" smtClean="0"/>
          </a:p>
          <a:p>
            <a:endParaRPr lang="fr-CH" sz="2400" dirty="0" smtClean="0"/>
          </a:p>
          <a:p>
            <a:endParaRPr lang="fr-CH" sz="2400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LRossi@CEA/DSM/IRFU/SPP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1294B-30F2-40DE-96EA-1B04FE7EBCC5}" type="slidenum">
              <a:rPr lang="en-GB" smtClean="0"/>
              <a:t>5</a:t>
            </a:fld>
            <a:endParaRPr lang="en-GB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700807"/>
            <a:ext cx="5184576" cy="388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714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1" name="Group 23"/>
          <p:cNvGrpSpPr>
            <a:grpSpLocks/>
          </p:cNvGrpSpPr>
          <p:nvPr/>
        </p:nvGrpSpPr>
        <p:grpSpPr bwMode="auto">
          <a:xfrm>
            <a:off x="1371600" y="1555750"/>
            <a:ext cx="6324600" cy="4159250"/>
            <a:chOff x="432" y="380"/>
            <a:chExt cx="4896" cy="3220"/>
          </a:xfrm>
        </p:grpSpPr>
        <p:pic>
          <p:nvPicPr>
            <p:cNvPr id="2065" name="Picture 17" descr="storede-vs-moment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" y="380"/>
              <a:ext cx="4896" cy="32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66" name="Line 18"/>
            <p:cNvSpPr>
              <a:spLocks noChangeShapeType="1"/>
            </p:cNvSpPr>
            <p:nvPr/>
          </p:nvSpPr>
          <p:spPr bwMode="auto">
            <a:xfrm>
              <a:off x="1248" y="1872"/>
              <a:ext cx="37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67" name="Line 19"/>
            <p:cNvSpPr>
              <a:spLocks noChangeShapeType="1"/>
            </p:cNvSpPr>
            <p:nvPr/>
          </p:nvSpPr>
          <p:spPr bwMode="auto">
            <a:xfrm>
              <a:off x="1248" y="768"/>
              <a:ext cx="37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68" name="AutoShape 20"/>
            <p:cNvSpPr>
              <a:spLocks noChangeArrowheads="1"/>
            </p:cNvSpPr>
            <p:nvPr/>
          </p:nvSpPr>
          <p:spPr bwMode="auto">
            <a:xfrm>
              <a:off x="1824" y="768"/>
              <a:ext cx="240" cy="1104"/>
            </a:xfrm>
            <a:prstGeom prst="upArrow">
              <a:avLst>
                <a:gd name="adj1" fmla="val 50000"/>
                <a:gd name="adj2" fmla="val 11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2069" name="Rectangle 21"/>
          <p:cNvSpPr>
            <a:spLocks noChangeArrowheads="1"/>
          </p:cNvSpPr>
          <p:nvPr/>
        </p:nvSpPr>
        <p:spPr bwMode="auto">
          <a:xfrm>
            <a:off x="457200" y="5911850"/>
            <a:ext cx="8153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i="1" dirty="0"/>
              <a:t>At </a:t>
            </a:r>
            <a:r>
              <a:rPr lang="en-US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less than 1%</a:t>
            </a:r>
            <a:r>
              <a:rPr lang="en-US" i="1" dirty="0"/>
              <a:t> of nominal intensity LHC enters </a:t>
            </a:r>
            <a:r>
              <a:rPr lang="en-US" i="1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new territory</a:t>
            </a:r>
            <a:r>
              <a:rPr lang="en-US" i="1" dirty="0"/>
              <a:t>. Collimators must </a:t>
            </a:r>
            <a:r>
              <a:rPr lang="en-US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survive</a:t>
            </a:r>
            <a:r>
              <a:rPr lang="en-US" i="1" dirty="0"/>
              <a:t> expected beam loss…</a:t>
            </a:r>
          </a:p>
        </p:txBody>
      </p:sp>
      <p:sp>
        <p:nvSpPr>
          <p:cNvPr id="2070" name="Rectangle 22"/>
          <p:cNvSpPr>
            <a:spLocks noChangeArrowheads="1"/>
          </p:cNvSpPr>
          <p:nvPr/>
        </p:nvSpPr>
        <p:spPr bwMode="auto">
          <a:xfrm>
            <a:off x="457200" y="30163"/>
            <a:ext cx="7643192" cy="808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4400" dirty="0">
                <a:solidFill>
                  <a:schemeClr val="tx2"/>
                </a:solidFill>
              </a:rPr>
              <a:t>The power of </a:t>
            </a:r>
            <a:r>
              <a:rPr lang="en-US" sz="4400" dirty="0" smtClean="0">
                <a:solidFill>
                  <a:schemeClr val="tx2"/>
                </a:solidFill>
              </a:rPr>
              <a:t>LHC </a:t>
            </a:r>
            <a:r>
              <a:rPr lang="en-US" sz="4400" dirty="0">
                <a:solidFill>
                  <a:schemeClr val="tx2"/>
                </a:solidFill>
              </a:rPr>
              <a:t>beams</a:t>
            </a:r>
          </a:p>
        </p:txBody>
      </p:sp>
      <p:sp>
        <p:nvSpPr>
          <p:cNvPr id="2072" name="Text Box 24"/>
          <p:cNvSpPr txBox="1">
            <a:spLocks noChangeArrowheads="1"/>
          </p:cNvSpPr>
          <p:nvPr/>
        </p:nvSpPr>
        <p:spPr bwMode="auto">
          <a:xfrm>
            <a:off x="1089025" y="882650"/>
            <a:ext cx="69119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Nominal LHC design:	</a:t>
            </a:r>
            <a:r>
              <a:rPr lang="en-US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 </a:t>
            </a:r>
            <a:r>
              <a:rPr lang="en-US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× 10</a:t>
            </a:r>
            <a:r>
              <a:rPr lang="en-US" baseline="300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14</a:t>
            </a:r>
            <a:r>
              <a:rPr lang="en-US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protons</a:t>
            </a:r>
            <a:r>
              <a:rPr lang="en-US">
                <a:cs typeface="Arial" charset="0"/>
              </a:rPr>
              <a:t> accelerated to </a:t>
            </a:r>
            <a:r>
              <a:rPr lang="en-US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7 TeV/c</a:t>
            </a:r>
          </a:p>
          <a:p>
            <a:r>
              <a:rPr lang="en-US">
                <a:cs typeface="Arial" charset="0"/>
              </a:rPr>
              <a:t>			circulating at 11 kHz in a SC ring</a:t>
            </a:r>
          </a:p>
        </p:txBody>
      </p:sp>
      <p:sp>
        <p:nvSpPr>
          <p:cNvPr id="3" name="5-Point Star 2"/>
          <p:cNvSpPr>
            <a:spLocks noChangeAspect="1"/>
          </p:cNvSpPr>
          <p:nvPr/>
        </p:nvSpPr>
        <p:spPr>
          <a:xfrm>
            <a:off x="6876256" y="2157117"/>
            <a:ext cx="192024" cy="192024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7534435" y="2056588"/>
            <a:ext cx="1131913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CH" dirty="0" smtClean="0"/>
              <a:t>LHC </a:t>
            </a:r>
            <a:r>
              <a:rPr lang="fr-CH" dirty="0" err="1" smtClean="0"/>
              <a:t>today</a:t>
            </a:r>
            <a:endParaRPr lang="en-GB" dirty="0"/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7068280" y="2241254"/>
            <a:ext cx="466155" cy="0"/>
          </a:xfrm>
          <a:prstGeom prst="straightConnector1">
            <a:avLst/>
          </a:prstGeom>
          <a:ln w="412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LRossi@CEA/DSM/IRFU/SPP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1294B-30F2-40DE-96EA-1B04FE7EBCC5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6859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572" y="1531727"/>
            <a:ext cx="4572009" cy="457200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Performance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LRossi@CEA/DSM/IRFU/SPP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1294B-30F2-40DE-96EA-1B04FE7EBCC5}" type="slidenum">
              <a:rPr lang="en-GB" smtClean="0"/>
              <a:t>7</a:t>
            </a:fld>
            <a:endParaRPr lang="en-GB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40684" y="2636912"/>
            <a:ext cx="2055252" cy="0"/>
          </a:xfrm>
          <a:prstGeom prst="line">
            <a:avLst/>
          </a:prstGeom>
          <a:ln w="254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878210" y="2371124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600" b="1" dirty="0" err="1" smtClean="0">
                <a:solidFill>
                  <a:srgbClr val="FF0000"/>
                </a:solidFill>
              </a:rPr>
              <a:t>Equiv</a:t>
            </a:r>
            <a:r>
              <a:rPr lang="fr-CH" sz="1600" b="1" dirty="0" smtClean="0">
                <a:solidFill>
                  <a:srgbClr val="FF0000"/>
                </a:solidFill>
              </a:rPr>
              <a:t> 7 </a:t>
            </a:r>
            <a:r>
              <a:rPr lang="fr-CH" sz="1600" b="1" dirty="0" err="1" smtClean="0">
                <a:solidFill>
                  <a:srgbClr val="FF0000"/>
                </a:solidFill>
              </a:rPr>
              <a:t>TeV</a:t>
            </a:r>
            <a:endParaRPr lang="en-GB" sz="1600" b="1" dirty="0">
              <a:solidFill>
                <a:srgbClr val="FF0000"/>
              </a:solidFill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887851"/>
            <a:ext cx="3456384" cy="3872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868144" y="5760550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b="1" dirty="0" err="1" smtClean="0"/>
              <a:t>Typical</a:t>
            </a:r>
            <a:r>
              <a:rPr lang="fr-CH" b="1" dirty="0" smtClean="0"/>
              <a:t> 2012.</a:t>
            </a:r>
            <a:endParaRPr lang="en-GB" b="1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683568" y="1241520"/>
            <a:ext cx="43204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sz="2400" b="1" dirty="0" err="1">
                <a:solidFill>
                  <a:srgbClr val="0070C0"/>
                </a:solidFill>
              </a:rPr>
              <a:t>Luminosity</a:t>
            </a:r>
            <a:r>
              <a:rPr lang="fr-CH" sz="2400" b="1" dirty="0">
                <a:solidFill>
                  <a:srgbClr val="0070C0"/>
                </a:solidFill>
              </a:rPr>
              <a:t>: </a:t>
            </a:r>
            <a:r>
              <a:rPr lang="fr-CH" sz="2400" b="1" dirty="0">
                <a:solidFill>
                  <a:srgbClr val="0070C0"/>
                </a:solidFill>
                <a:sym typeface="Symbol"/>
              </a:rPr>
              <a:t> rate of </a:t>
            </a:r>
            <a:r>
              <a:rPr lang="fr-CH" sz="2400" b="1" dirty="0" smtClean="0">
                <a:solidFill>
                  <a:srgbClr val="0070C0"/>
                </a:solidFill>
                <a:sym typeface="Symbol"/>
              </a:rPr>
              <a:t>collisions</a:t>
            </a:r>
            <a:endParaRPr lang="en-GB" sz="2400" b="1" dirty="0">
              <a:solidFill>
                <a:srgbClr val="0070C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1221" y="1522707"/>
            <a:ext cx="3990975" cy="429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220072" y="5769299"/>
            <a:ext cx="3168352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CH" b="1" dirty="0" smtClean="0">
                <a:solidFill>
                  <a:srgbClr val="00B050"/>
                </a:solidFill>
              </a:rPr>
              <a:t>Best </a:t>
            </a:r>
            <a:r>
              <a:rPr lang="fr-CH" b="1" dirty="0" err="1" smtClean="0">
                <a:solidFill>
                  <a:srgbClr val="00B050"/>
                </a:solidFill>
              </a:rPr>
              <a:t>period</a:t>
            </a:r>
            <a:r>
              <a:rPr lang="fr-CH" b="1" dirty="0" smtClean="0">
                <a:solidFill>
                  <a:srgbClr val="00B050"/>
                </a:solidFill>
              </a:rPr>
              <a:t> 3 </a:t>
            </a:r>
            <a:r>
              <a:rPr lang="fr-CH" b="1" dirty="0" err="1" smtClean="0">
                <a:solidFill>
                  <a:srgbClr val="00B050"/>
                </a:solidFill>
              </a:rPr>
              <a:t>weeks</a:t>
            </a:r>
            <a:r>
              <a:rPr lang="fr-CH" b="1" dirty="0" smtClean="0">
                <a:solidFill>
                  <a:srgbClr val="00B050"/>
                </a:solidFill>
              </a:rPr>
              <a:t> in </a:t>
            </a:r>
            <a:r>
              <a:rPr lang="fr-CH" b="1" dirty="0" err="1" smtClean="0">
                <a:solidFill>
                  <a:srgbClr val="00B050"/>
                </a:solidFill>
              </a:rPr>
              <a:t>June</a:t>
            </a:r>
            <a:r>
              <a:rPr lang="fr-CH" b="1" dirty="0" smtClean="0">
                <a:solidFill>
                  <a:srgbClr val="00B050"/>
                </a:solidFill>
              </a:rPr>
              <a:t> !!</a:t>
            </a:r>
            <a:endParaRPr lang="en-GB" b="1" dirty="0">
              <a:solidFill>
                <a:srgbClr val="00B050"/>
              </a:solidFill>
            </a:endParaRPr>
          </a:p>
        </p:txBody>
      </p:sp>
      <p:sp>
        <p:nvSpPr>
          <p:cNvPr id="9" name="Explosion 1 8"/>
          <p:cNvSpPr/>
          <p:nvPr/>
        </p:nvSpPr>
        <p:spPr>
          <a:xfrm>
            <a:off x="4129810" y="1645002"/>
            <a:ext cx="370182" cy="32947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ounded Rectangle 10"/>
          <p:cNvSpPr/>
          <p:nvPr/>
        </p:nvSpPr>
        <p:spPr>
          <a:xfrm>
            <a:off x="4499992" y="1475790"/>
            <a:ext cx="864096" cy="7398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400" b="1" dirty="0" smtClean="0"/>
              <a:t>77: New record </a:t>
            </a:r>
            <a:r>
              <a:rPr lang="fr-CH" sz="1400" b="1" dirty="0" err="1" smtClean="0"/>
              <a:t>Aug</a:t>
            </a:r>
            <a:endParaRPr lang="en-GB" sz="1400" b="1" dirty="0"/>
          </a:p>
        </p:txBody>
      </p:sp>
    </p:spTree>
    <p:extLst>
      <p:ext uri="{BB962C8B-B14F-4D97-AF65-F5344CB8AC3E}">
        <p14:creationId xmlns:p14="http://schemas.microsoft.com/office/powerpoint/2010/main" val="1589318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1" animBg="1"/>
      <p:bldP spid="11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4462" y="1460308"/>
            <a:ext cx="4672034" cy="4672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Performance (</a:t>
            </a:r>
            <a:r>
              <a:rPr lang="fr-CH" dirty="0" err="1" smtClean="0"/>
              <a:t>cont</a:t>
            </a:r>
            <a:r>
              <a:rPr lang="fr-CH" dirty="0" smtClean="0"/>
              <a:t>.)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LRossi@CEA/DSM/IRFU/SPP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1294B-30F2-40DE-96EA-1B04FE7EBCC5}" type="slidenum">
              <a:rPr lang="en-GB" smtClean="0"/>
              <a:t>8</a:t>
            </a:fld>
            <a:endParaRPr lang="en-GB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65404"/>
            <a:ext cx="4644008" cy="4644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55576" y="6124054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b="1" dirty="0" err="1" smtClean="0"/>
              <a:t>Promised</a:t>
            </a:r>
            <a:r>
              <a:rPr lang="fr-CH" b="1" dirty="0" smtClean="0"/>
              <a:t> minimum 2011 : 1 fb</a:t>
            </a:r>
            <a:r>
              <a:rPr lang="fr-CH" b="1" baseline="30000" dirty="0" smtClean="0"/>
              <a:t>-1</a:t>
            </a:r>
            <a:endParaRPr lang="en-GB" b="1" baseline="30000" dirty="0"/>
          </a:p>
        </p:txBody>
      </p:sp>
      <p:sp>
        <p:nvSpPr>
          <p:cNvPr id="9" name="TextBox 8"/>
          <p:cNvSpPr txBox="1"/>
          <p:nvPr/>
        </p:nvSpPr>
        <p:spPr>
          <a:xfrm>
            <a:off x="4932040" y="6124054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b="1" dirty="0" err="1" smtClean="0"/>
              <a:t>Promised</a:t>
            </a:r>
            <a:r>
              <a:rPr lang="fr-CH" b="1" dirty="0" smtClean="0"/>
              <a:t> 2012 (</a:t>
            </a:r>
            <a:r>
              <a:rPr lang="fr-CH" b="1" dirty="0" err="1" smtClean="0"/>
              <a:t>after</a:t>
            </a:r>
            <a:r>
              <a:rPr lang="fr-CH" b="1" dirty="0" smtClean="0"/>
              <a:t> extension) : 25 fb</a:t>
            </a:r>
            <a:r>
              <a:rPr lang="fr-CH" b="1" baseline="30000" dirty="0" smtClean="0"/>
              <a:t>-1</a:t>
            </a:r>
            <a:endParaRPr lang="en-GB" b="1" baseline="30000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2268076" y="1154569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CH" sz="2400" b="1" dirty="0" err="1" smtClean="0">
                <a:solidFill>
                  <a:srgbClr val="0070C0"/>
                </a:solidFill>
                <a:sym typeface="Symbol"/>
              </a:rPr>
              <a:t>Integrated</a:t>
            </a:r>
            <a:r>
              <a:rPr lang="fr-CH" sz="2400" b="1" dirty="0" smtClean="0">
                <a:solidFill>
                  <a:srgbClr val="0070C0"/>
                </a:solidFill>
                <a:sym typeface="Symbol"/>
              </a:rPr>
              <a:t> </a:t>
            </a:r>
            <a:r>
              <a:rPr lang="fr-CH" sz="2400" b="1" dirty="0" err="1">
                <a:solidFill>
                  <a:srgbClr val="0070C0"/>
                </a:solidFill>
                <a:sym typeface="Symbol"/>
              </a:rPr>
              <a:t>lumi</a:t>
            </a:r>
            <a:r>
              <a:rPr lang="fr-CH" sz="2400" b="1" dirty="0">
                <a:solidFill>
                  <a:srgbClr val="0070C0"/>
                </a:solidFill>
                <a:sym typeface="Symbol"/>
              </a:rPr>
              <a:t>:  # of </a:t>
            </a:r>
            <a:r>
              <a:rPr lang="fr-CH" sz="2400" b="1" dirty="0" smtClean="0">
                <a:solidFill>
                  <a:srgbClr val="0070C0"/>
                </a:solidFill>
                <a:sym typeface="Symbol"/>
              </a:rPr>
              <a:t>collisions</a:t>
            </a:r>
            <a:endParaRPr lang="en-GB" sz="2400" b="1" dirty="0">
              <a:solidFill>
                <a:srgbClr val="0070C0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6088587" y="3973351"/>
            <a:ext cx="611892" cy="0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5220072" y="3645024"/>
            <a:ext cx="936104" cy="72790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600" b="1" dirty="0" err="1" smtClean="0"/>
              <a:t>Higgs</a:t>
            </a:r>
            <a:r>
              <a:rPr lang="fr-CH" sz="1600" b="1" dirty="0" smtClean="0"/>
              <a:t> </a:t>
            </a:r>
            <a:r>
              <a:rPr lang="fr-CH" sz="1600" b="1" dirty="0" err="1" smtClean="0"/>
              <a:t>got</a:t>
            </a:r>
            <a:r>
              <a:rPr lang="fr-CH" sz="1600" b="1" dirty="0" smtClean="0"/>
              <a:t>!</a:t>
            </a:r>
            <a:endParaRPr lang="en-GB" sz="1600" b="1" dirty="0"/>
          </a:p>
        </p:txBody>
      </p:sp>
    </p:spTree>
    <p:extLst>
      <p:ext uri="{BB962C8B-B14F-4D97-AF65-F5344CB8AC3E}">
        <p14:creationId xmlns:p14="http://schemas.microsoft.com/office/powerpoint/2010/main" val="2397121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3" y="-609"/>
            <a:ext cx="2808312" cy="1143000"/>
          </a:xfrm>
        </p:spPr>
        <p:txBody>
          <a:bodyPr>
            <a:normAutofit fontScale="90000"/>
          </a:bodyPr>
          <a:lstStyle/>
          <a:p>
            <a:r>
              <a:rPr lang="fr-CH" dirty="0" err="1" smtClean="0"/>
              <a:t>Higgs</a:t>
            </a:r>
            <a:r>
              <a:rPr lang="fr-CH" dirty="0" smtClean="0"/>
              <a:t> </a:t>
            </a:r>
            <a:r>
              <a:rPr lang="fr-CH" dirty="0" err="1" smtClean="0"/>
              <a:t>found</a:t>
            </a:r>
            <a:r>
              <a:rPr lang="fr-CH" dirty="0" smtClean="0"/>
              <a:t> 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LRossi@CEA/DSM/IRFU/SPP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1294B-30F2-40DE-96EA-1B04FE7EBCC5}" type="slidenum">
              <a:rPr lang="en-GB" smtClean="0"/>
              <a:t>9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9976"/>
            <a:ext cx="3384376" cy="237427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297" y="1772816"/>
            <a:ext cx="8277652" cy="462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059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H" dirty="0" err="1" smtClean="0"/>
              <a:t>From</a:t>
            </a:r>
            <a:r>
              <a:rPr lang="fr-CH" dirty="0" smtClean="0"/>
              <a:t> </a:t>
            </a:r>
            <a:r>
              <a:rPr lang="fr-CH" dirty="0" err="1" smtClean="0"/>
              <a:t>here</a:t>
            </a:r>
            <a:r>
              <a:rPr lang="fr-CH" dirty="0" smtClean="0"/>
              <a:t>: </a:t>
            </a:r>
            <a:r>
              <a:rPr lang="fr-CH" dirty="0" err="1" smtClean="0"/>
              <a:t>where</a:t>
            </a:r>
            <a:r>
              <a:rPr lang="fr-CH" dirty="0" smtClean="0"/>
              <a:t> to go?</a:t>
            </a:r>
            <a:br>
              <a:rPr lang="fr-CH" dirty="0" smtClean="0"/>
            </a:br>
            <a:r>
              <a:rPr lang="fr-CH" dirty="0" smtClean="0"/>
              <a:t>The CERN 10 y plan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LRossi@CEA/DSM/IRFU/SPP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1294B-30F2-40DE-96EA-1B04FE7EBCC5}" type="slidenum">
              <a:rPr lang="en-GB" smtClean="0"/>
              <a:t>10</a:t>
            </a:fld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420888"/>
            <a:ext cx="8856984" cy="2750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351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7" y="1750772"/>
            <a:ext cx="6002766" cy="4417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9917" y="274638"/>
            <a:ext cx="6460395" cy="1143000"/>
          </a:xfrm>
        </p:spPr>
        <p:txBody>
          <a:bodyPr>
            <a:noAutofit/>
          </a:bodyPr>
          <a:lstStyle/>
          <a:p>
            <a:r>
              <a:rPr lang="fr-CH" sz="3600" dirty="0" err="1" smtClean="0"/>
              <a:t>Next</a:t>
            </a:r>
            <a:r>
              <a:rPr lang="fr-CH" sz="3600" dirty="0" smtClean="0"/>
              <a:t> </a:t>
            </a:r>
            <a:r>
              <a:rPr lang="fr-CH" sz="3600" dirty="0" err="1" smtClean="0"/>
              <a:t>ten</a:t>
            </a:r>
            <a:r>
              <a:rPr lang="fr-CH" sz="3600" dirty="0" smtClean="0"/>
              <a:t> </a:t>
            </a:r>
            <a:r>
              <a:rPr lang="fr-CH" sz="3600" dirty="0" err="1" smtClean="0"/>
              <a:t>year</a:t>
            </a:r>
            <a:r>
              <a:rPr lang="fr-CH" sz="3600" dirty="0" smtClean="0"/>
              <a:t> plan for LHC</a:t>
            </a:r>
            <a:endParaRPr lang="en-GB" sz="36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LRossi@CEA/DSM/IRFU/SPP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A279-A68D-4A24-B1DE-D81AA0DDC87F}" type="slidenum">
              <a:rPr lang="en-GB" smtClean="0"/>
              <a:t>11</a:t>
            </a:fld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0" y="1628800"/>
            <a:ext cx="1835696" cy="15696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CH" sz="1600" dirty="0" err="1" smtClean="0"/>
              <a:t>Shut</a:t>
            </a:r>
            <a:r>
              <a:rPr lang="fr-CH" sz="1600" dirty="0" smtClean="0"/>
              <a:t> down to </a:t>
            </a:r>
            <a:r>
              <a:rPr lang="fr-CH" sz="1600" dirty="0" err="1" smtClean="0"/>
              <a:t>fix</a:t>
            </a:r>
            <a:r>
              <a:rPr lang="fr-CH" sz="1600" dirty="0" smtClean="0"/>
              <a:t> </a:t>
            </a:r>
            <a:r>
              <a:rPr lang="fr-CH" sz="1600" dirty="0" err="1" smtClean="0"/>
              <a:t>interconnects</a:t>
            </a:r>
            <a:r>
              <a:rPr lang="fr-CH" sz="1600" dirty="0" smtClean="0"/>
              <a:t> and </a:t>
            </a:r>
            <a:r>
              <a:rPr lang="fr-CH" sz="1600" dirty="0" err="1" smtClean="0"/>
              <a:t>overcome</a:t>
            </a:r>
            <a:r>
              <a:rPr lang="fr-CH" sz="1600" dirty="0" smtClean="0"/>
              <a:t> </a:t>
            </a:r>
            <a:r>
              <a:rPr lang="fr-CH" sz="1600" dirty="0" err="1" smtClean="0"/>
              <a:t>energy</a:t>
            </a:r>
            <a:r>
              <a:rPr lang="fr-CH" sz="1600" dirty="0" smtClean="0"/>
              <a:t> limitation (LHC incident of Sept 2008</a:t>
            </a:r>
            <a:r>
              <a:rPr lang="fr-CH" sz="1600" dirty="0"/>
              <a:t>)</a:t>
            </a:r>
            <a:endParaRPr lang="en-GB" sz="1600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1691680" y="2492896"/>
            <a:ext cx="1872208" cy="290066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838462" y="2782962"/>
            <a:ext cx="1296144" cy="181588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CH" sz="1600" dirty="0" err="1" smtClean="0"/>
              <a:t>Shut</a:t>
            </a:r>
            <a:r>
              <a:rPr lang="fr-CH" sz="1600" dirty="0" smtClean="0"/>
              <a:t> down to </a:t>
            </a:r>
            <a:r>
              <a:rPr lang="fr-CH" sz="1600" dirty="0" err="1" smtClean="0"/>
              <a:t>overcome</a:t>
            </a:r>
            <a:r>
              <a:rPr lang="fr-CH" sz="1600" dirty="0" smtClean="0"/>
              <a:t> </a:t>
            </a:r>
            <a:r>
              <a:rPr lang="fr-CH" sz="1600" dirty="0" err="1" smtClean="0"/>
              <a:t>beam</a:t>
            </a:r>
            <a:r>
              <a:rPr lang="fr-CH" sz="1600" dirty="0" smtClean="0"/>
              <a:t> </a:t>
            </a:r>
            <a:r>
              <a:rPr lang="fr-CH" sz="1600" dirty="0" err="1" smtClean="0"/>
              <a:t>intensity</a:t>
            </a:r>
            <a:r>
              <a:rPr lang="fr-CH" sz="1600" dirty="0" smtClean="0"/>
              <a:t>  limitation (</a:t>
            </a:r>
            <a:r>
              <a:rPr lang="fr-CH" sz="1600" dirty="0" err="1" smtClean="0"/>
              <a:t>Injectors</a:t>
            </a:r>
            <a:r>
              <a:rPr lang="fr-CH" sz="1600" dirty="0" smtClean="0"/>
              <a:t>, collimation)</a:t>
            </a:r>
            <a:endParaRPr lang="en-GB" sz="16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6" y="3259963"/>
            <a:ext cx="1836152" cy="1377114"/>
          </a:xfrm>
          <a:prstGeom prst="rect">
            <a:avLst/>
          </a:prstGeom>
        </p:spPr>
      </p:pic>
      <p:cxnSp>
        <p:nvCxnSpPr>
          <p:cNvPr id="14" name="Straight Arrow Connector 13"/>
          <p:cNvCxnSpPr/>
          <p:nvPr/>
        </p:nvCxnSpPr>
        <p:spPr>
          <a:xfrm flipH="1">
            <a:off x="5364088" y="3793475"/>
            <a:ext cx="2523810" cy="427613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991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9917" y="274638"/>
            <a:ext cx="6316379" cy="1143000"/>
          </a:xfrm>
        </p:spPr>
        <p:txBody>
          <a:bodyPr>
            <a:normAutofit fontScale="90000"/>
          </a:bodyPr>
          <a:lstStyle/>
          <a:p>
            <a:r>
              <a:rPr lang="fr-CH" dirty="0" err="1" smtClean="0"/>
              <a:t>Luminosity</a:t>
            </a:r>
            <a:r>
              <a:rPr lang="fr-CH" dirty="0" smtClean="0"/>
              <a:t>: main </a:t>
            </a:r>
            <a:r>
              <a:rPr lang="fr-CH" dirty="0" err="1" smtClean="0"/>
              <a:t>ingredients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LRossi@CEA/DSM/IRFU/SPP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A279-A68D-4A24-B1DE-D81AA0DDC87F}" type="slidenum">
              <a:rPr lang="en-GB" smtClean="0"/>
              <a:t>12</a:t>
            </a:fld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3" y="2191131"/>
            <a:ext cx="2671813" cy="84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204864"/>
            <a:ext cx="2354389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142" y="4784378"/>
            <a:ext cx="2810856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Oval 6"/>
          <p:cNvSpPr/>
          <p:nvPr/>
        </p:nvSpPr>
        <p:spPr>
          <a:xfrm>
            <a:off x="1691680" y="2458794"/>
            <a:ext cx="360040" cy="4572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1378296" y="2956285"/>
            <a:ext cx="827534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CH" dirty="0" err="1" smtClean="0"/>
              <a:t>energy</a:t>
            </a:r>
            <a:endParaRPr lang="en-GB" dirty="0"/>
          </a:p>
        </p:txBody>
      </p:sp>
      <p:sp>
        <p:nvSpPr>
          <p:cNvPr id="15" name="Oval 14"/>
          <p:cNvSpPr/>
          <p:nvPr/>
        </p:nvSpPr>
        <p:spPr>
          <a:xfrm>
            <a:off x="1871701" y="1998132"/>
            <a:ext cx="1761554" cy="656412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 18"/>
          <p:cNvSpPr/>
          <p:nvPr/>
        </p:nvSpPr>
        <p:spPr>
          <a:xfrm>
            <a:off x="2610804" y="2686675"/>
            <a:ext cx="809067" cy="457200"/>
          </a:xfrm>
          <a:prstGeom prst="ellipse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/>
          <p:cNvSpPr/>
          <p:nvPr/>
        </p:nvSpPr>
        <p:spPr>
          <a:xfrm>
            <a:off x="3553998" y="2419255"/>
            <a:ext cx="413774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" name="Straight Connector 9"/>
          <p:cNvCxnSpPr>
            <a:stCxn id="20" idx="7"/>
            <a:endCxn id="30" idx="1"/>
          </p:cNvCxnSpPr>
          <p:nvPr/>
        </p:nvCxnSpPr>
        <p:spPr>
          <a:xfrm flipV="1">
            <a:off x="3907176" y="2123146"/>
            <a:ext cx="1542685" cy="363064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20" idx="5"/>
          </p:cNvCxnSpPr>
          <p:nvPr/>
        </p:nvCxnSpPr>
        <p:spPr>
          <a:xfrm>
            <a:off x="3907176" y="2809500"/>
            <a:ext cx="1376995" cy="22300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val 29"/>
          <p:cNvSpPr/>
          <p:nvPr/>
        </p:nvSpPr>
        <p:spPr>
          <a:xfrm>
            <a:off x="5069230" y="1916832"/>
            <a:ext cx="2599114" cy="14088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Chevron 27"/>
          <p:cNvSpPr/>
          <p:nvPr/>
        </p:nvSpPr>
        <p:spPr>
          <a:xfrm rot="5400000">
            <a:off x="6187763" y="3297669"/>
            <a:ext cx="419005" cy="48463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092060" y="1597978"/>
            <a:ext cx="1461939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CH" dirty="0" err="1" smtClean="0"/>
              <a:t>Beam</a:t>
            </a:r>
            <a:r>
              <a:rPr lang="fr-CH" dirty="0" smtClean="0"/>
              <a:t> </a:t>
            </a:r>
            <a:r>
              <a:rPr lang="fr-CH" dirty="0" err="1" smtClean="0"/>
              <a:t>current</a:t>
            </a:r>
            <a:endParaRPr lang="fr-CH" dirty="0" smtClean="0"/>
          </a:p>
        </p:txBody>
      </p:sp>
      <p:sp>
        <p:nvSpPr>
          <p:cNvPr id="31" name="TextBox 30"/>
          <p:cNvSpPr txBox="1"/>
          <p:nvPr/>
        </p:nvSpPr>
        <p:spPr>
          <a:xfrm>
            <a:off x="2491017" y="3170653"/>
            <a:ext cx="114223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CH" dirty="0" err="1" smtClean="0"/>
              <a:t>Beam</a:t>
            </a:r>
            <a:r>
              <a:rPr lang="fr-CH" dirty="0" smtClean="0"/>
              <a:t> size</a:t>
            </a:r>
            <a:endParaRPr lang="en-GB" dirty="0"/>
          </a:p>
        </p:txBody>
      </p:sp>
      <p:pic>
        <p:nvPicPr>
          <p:cNvPr id="1033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8844" y="3785052"/>
            <a:ext cx="3401548" cy="2609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35" name="TextBox 1034"/>
          <p:cNvSpPr txBox="1"/>
          <p:nvPr/>
        </p:nvSpPr>
        <p:spPr>
          <a:xfrm>
            <a:off x="506320" y="3861048"/>
            <a:ext cx="3602945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CH" dirty="0" err="1" smtClean="0"/>
              <a:t>Beam</a:t>
            </a:r>
            <a:r>
              <a:rPr lang="fr-CH" dirty="0" smtClean="0"/>
              <a:t> </a:t>
            </a:r>
            <a:r>
              <a:rPr lang="fr-CH" dirty="0" err="1" smtClean="0"/>
              <a:t>current</a:t>
            </a:r>
            <a:r>
              <a:rPr lang="fr-CH" dirty="0" smtClean="0"/>
              <a:t> and emittance: </a:t>
            </a:r>
            <a:r>
              <a:rPr lang="fr-CH" dirty="0" err="1" smtClean="0"/>
              <a:t>involve</a:t>
            </a:r>
            <a:r>
              <a:rPr lang="fr-CH" dirty="0" smtClean="0"/>
              <a:t> </a:t>
            </a:r>
            <a:r>
              <a:rPr lang="fr-CH" dirty="0" err="1" smtClean="0"/>
              <a:t>Inj</a:t>
            </a:r>
            <a:r>
              <a:rPr lang="fr-CH" dirty="0" smtClean="0"/>
              <a:t> </a:t>
            </a:r>
            <a:r>
              <a:rPr lang="fr-CH" dirty="0" err="1" smtClean="0"/>
              <a:t>chain</a:t>
            </a:r>
            <a:r>
              <a:rPr lang="fr-CH" dirty="0" smtClean="0"/>
              <a:t> and </a:t>
            </a:r>
            <a:r>
              <a:rPr lang="fr-CH" dirty="0" err="1" smtClean="0"/>
              <a:t>whole</a:t>
            </a:r>
            <a:r>
              <a:rPr lang="fr-CH" dirty="0" smtClean="0"/>
              <a:t> ring</a:t>
            </a:r>
            <a:endParaRPr lang="fr-CH" dirty="0"/>
          </a:p>
          <a:p>
            <a:r>
              <a:rPr lang="fr-CH" dirty="0" smtClean="0"/>
              <a:t>β</a:t>
            </a:r>
            <a:r>
              <a:rPr lang="fr-CH" baseline="30000" dirty="0" smtClean="0">
                <a:sym typeface="Symbol"/>
              </a:rPr>
              <a:t></a:t>
            </a:r>
            <a:r>
              <a:rPr lang="fr-CH" dirty="0" smtClean="0">
                <a:sym typeface="Symbol"/>
              </a:rPr>
              <a:t> </a:t>
            </a:r>
            <a:r>
              <a:rPr lang="fr-CH" dirty="0" err="1" smtClean="0">
                <a:sym typeface="Symbol"/>
              </a:rPr>
              <a:t>involve</a:t>
            </a:r>
            <a:r>
              <a:rPr lang="fr-CH" dirty="0" smtClean="0">
                <a:sym typeface="Symbol"/>
              </a:rPr>
              <a:t> «</a:t>
            </a:r>
            <a:r>
              <a:rPr lang="fr-CH" dirty="0" err="1" smtClean="0">
                <a:sym typeface="Symbol"/>
              </a:rPr>
              <a:t>only</a:t>
            </a:r>
            <a:r>
              <a:rPr lang="fr-CH" dirty="0" smtClean="0">
                <a:sym typeface="Symbol"/>
              </a:rPr>
              <a:t>» 2 </a:t>
            </a:r>
            <a:r>
              <a:rPr lang="fr-CH" dirty="0" err="1" smtClean="0">
                <a:sym typeface="Symbol"/>
              </a:rPr>
              <a:t>IRs</a:t>
            </a:r>
            <a:r>
              <a:rPr lang="fr-CH" dirty="0" smtClean="0">
                <a:sym typeface="Symbol"/>
              </a:rPr>
              <a:t>, 600 m.</a:t>
            </a:r>
            <a:endParaRPr lang="fr-CH" dirty="0" smtClean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  <p:sp>
        <p:nvSpPr>
          <p:cNvPr id="1034" name="TextBox 1033"/>
          <p:cNvSpPr txBox="1"/>
          <p:nvPr/>
        </p:nvSpPr>
        <p:spPr>
          <a:xfrm>
            <a:off x="290348" y="5411456"/>
            <a:ext cx="4447324" cy="1200329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CH" b="1" dirty="0" smtClean="0"/>
              <a:t>Unit of </a:t>
            </a:r>
            <a:r>
              <a:rPr lang="fr-CH" b="1" dirty="0" err="1" smtClean="0"/>
              <a:t>lumi</a:t>
            </a:r>
            <a:r>
              <a:rPr lang="fr-CH" b="1" dirty="0" smtClean="0"/>
              <a:t> </a:t>
            </a:r>
            <a:r>
              <a:rPr lang="fr-CH" b="1" dirty="0" err="1" smtClean="0"/>
              <a:t>through</a:t>
            </a:r>
            <a:r>
              <a:rPr lang="fr-CH" b="1" dirty="0" smtClean="0"/>
              <a:t> the talk</a:t>
            </a:r>
          </a:p>
          <a:p>
            <a:r>
              <a:rPr lang="fr-CH" b="1" dirty="0" smtClean="0"/>
              <a:t>LHC has been </a:t>
            </a:r>
            <a:r>
              <a:rPr lang="fr-CH" b="1" dirty="0" err="1" smtClean="0"/>
              <a:t>designed</a:t>
            </a:r>
            <a:r>
              <a:rPr lang="fr-CH" b="1" dirty="0" smtClean="0"/>
              <a:t> for L</a:t>
            </a:r>
            <a:r>
              <a:rPr lang="fr-CH" b="1" baseline="-25000" dirty="0" smtClean="0"/>
              <a:t>0</a:t>
            </a:r>
            <a:r>
              <a:rPr lang="fr-CH" b="1" dirty="0" smtClean="0"/>
              <a:t> </a:t>
            </a:r>
            <a:br>
              <a:rPr lang="fr-CH" b="1" dirty="0" smtClean="0"/>
            </a:br>
            <a:r>
              <a:rPr lang="fr-CH" b="1" dirty="0" smtClean="0"/>
              <a:t>All </a:t>
            </a:r>
            <a:r>
              <a:rPr lang="fr-CH" b="1" dirty="0" err="1" smtClean="0"/>
              <a:t>systems</a:t>
            </a:r>
            <a:r>
              <a:rPr lang="fr-CH" b="1" dirty="0" smtClean="0"/>
              <a:t> have </a:t>
            </a:r>
            <a:r>
              <a:rPr lang="fr-CH" b="1" dirty="0" err="1" smtClean="0"/>
              <a:t>singularly</a:t>
            </a:r>
            <a:r>
              <a:rPr lang="fr-CH" b="1" dirty="0" smtClean="0"/>
              <a:t> </a:t>
            </a:r>
            <a:r>
              <a:rPr lang="fr-CH" b="1" dirty="0" err="1" smtClean="0"/>
              <a:t>designed</a:t>
            </a:r>
            <a:r>
              <a:rPr lang="fr-CH" b="1" dirty="0" smtClean="0"/>
              <a:t> </a:t>
            </a:r>
            <a:r>
              <a:rPr lang="fr-CH" b="1" dirty="0" err="1" smtClean="0"/>
              <a:t>tentatively</a:t>
            </a:r>
            <a:r>
              <a:rPr lang="fr-CH" b="1" dirty="0" smtClean="0"/>
              <a:t> for </a:t>
            </a:r>
            <a:r>
              <a:rPr lang="fr-CH" b="1" dirty="0" err="1" smtClean="0"/>
              <a:t>ultimate</a:t>
            </a:r>
            <a:r>
              <a:rPr lang="fr-CH" b="1" dirty="0" smtClean="0"/>
              <a:t> 2L</a:t>
            </a:r>
            <a:r>
              <a:rPr lang="fr-CH" b="1" baseline="-25000" dirty="0" smtClean="0"/>
              <a:t>0</a:t>
            </a:r>
            <a:r>
              <a:rPr lang="fr-CH" b="1" dirty="0" smtClean="0"/>
              <a:t> (to </a:t>
            </a:r>
            <a:r>
              <a:rPr lang="fr-CH" b="1" dirty="0" err="1" smtClean="0"/>
              <a:t>be</a:t>
            </a:r>
            <a:r>
              <a:rPr lang="fr-CH" b="1" dirty="0" smtClean="0"/>
              <a:t> </a:t>
            </a:r>
            <a:r>
              <a:rPr lang="fr-CH" b="1" dirty="0" err="1" smtClean="0"/>
              <a:t>verified</a:t>
            </a:r>
            <a:r>
              <a:rPr lang="fr-CH" b="1" dirty="0" smtClean="0"/>
              <a:t>…)</a:t>
            </a:r>
            <a:endParaRPr lang="en-GB" b="1" baseline="-25000" dirty="0"/>
          </a:p>
        </p:txBody>
      </p:sp>
    </p:spTree>
    <p:extLst>
      <p:ext uri="{BB962C8B-B14F-4D97-AF65-F5344CB8AC3E}">
        <p14:creationId xmlns:p14="http://schemas.microsoft.com/office/powerpoint/2010/main" val="1605467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5" grpId="0" animBg="1"/>
      <p:bldP spid="19" grpId="0" animBg="1"/>
      <p:bldP spid="20" grpId="0" animBg="1"/>
      <p:bldP spid="30" grpId="0" animBg="1"/>
      <p:bldP spid="28" grpId="0" animBg="1"/>
      <p:bldP spid="29" grpId="0" animBg="1"/>
      <p:bldP spid="31" grpId="0" animBg="1"/>
      <p:bldP spid="1035" grpId="0" animBg="1"/>
      <p:bldP spid="103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9917" y="274638"/>
            <a:ext cx="6316379" cy="1143000"/>
          </a:xfrm>
        </p:spPr>
        <p:txBody>
          <a:bodyPr>
            <a:normAutofit fontScale="90000"/>
          </a:bodyPr>
          <a:lstStyle/>
          <a:p>
            <a:r>
              <a:rPr lang="fr-CH" dirty="0" smtClean="0"/>
              <a:t>High </a:t>
            </a:r>
            <a:r>
              <a:rPr lang="fr-CH" dirty="0" err="1" smtClean="0"/>
              <a:t>Luminosity</a:t>
            </a:r>
            <a:r>
              <a:rPr lang="fr-CH" dirty="0" smtClean="0"/>
              <a:t> LHC </a:t>
            </a:r>
            <a:r>
              <a:rPr lang="fr-CH" dirty="0" err="1" smtClean="0"/>
              <a:t>project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CH" dirty="0" smtClean="0"/>
              <a:t>To push the performance </a:t>
            </a:r>
            <a:r>
              <a:rPr lang="fr-CH" dirty="0" err="1" smtClean="0"/>
              <a:t>above</a:t>
            </a:r>
            <a:r>
              <a:rPr lang="fr-CH" dirty="0" smtClean="0"/>
              <a:t> the </a:t>
            </a:r>
            <a:r>
              <a:rPr lang="fr-CH" dirty="0" err="1" smtClean="0"/>
              <a:t>ultimate</a:t>
            </a:r>
            <a:r>
              <a:rPr lang="fr-CH" dirty="0" smtClean="0"/>
              <a:t>, </a:t>
            </a:r>
            <a:r>
              <a:rPr lang="fr-CH" b="1" dirty="0" smtClean="0">
                <a:solidFill>
                  <a:srgbClr val="0070C0"/>
                </a:solidFill>
              </a:rPr>
              <a:t>to 5 10</a:t>
            </a:r>
            <a:r>
              <a:rPr lang="fr-CH" b="1" baseline="30000" dirty="0" smtClean="0">
                <a:solidFill>
                  <a:srgbClr val="0070C0"/>
                </a:solidFill>
              </a:rPr>
              <a:t>34</a:t>
            </a:r>
            <a:r>
              <a:rPr lang="fr-CH" b="1" dirty="0" smtClean="0">
                <a:solidFill>
                  <a:srgbClr val="0070C0"/>
                </a:solidFill>
              </a:rPr>
              <a:t> or more</a:t>
            </a:r>
          </a:p>
          <a:p>
            <a:pPr lvl="1"/>
            <a:r>
              <a:rPr lang="fr-CH" dirty="0" smtClean="0"/>
              <a:t>If pile up </a:t>
            </a:r>
            <a:r>
              <a:rPr lang="fr-CH" dirty="0" err="1" smtClean="0"/>
              <a:t>allows</a:t>
            </a:r>
            <a:r>
              <a:rPr lang="fr-CH" dirty="0" smtClean="0"/>
              <a:t> </a:t>
            </a:r>
            <a:r>
              <a:rPr lang="fr-CH" dirty="0" err="1" smtClean="0"/>
              <a:t>it</a:t>
            </a:r>
            <a:r>
              <a:rPr lang="fr-CH" dirty="0" smtClean="0"/>
              <a:t>. </a:t>
            </a:r>
            <a:r>
              <a:rPr lang="fr-CH" dirty="0" err="1" smtClean="0"/>
              <a:t>Today</a:t>
            </a:r>
            <a:r>
              <a:rPr lang="fr-CH" dirty="0" smtClean="0"/>
              <a:t> </a:t>
            </a:r>
            <a:r>
              <a:rPr lang="fr-CH" dirty="0" err="1" smtClean="0"/>
              <a:t>we</a:t>
            </a:r>
            <a:r>
              <a:rPr lang="fr-CH" dirty="0" smtClean="0"/>
              <a:t> have 30-35, </a:t>
            </a:r>
            <a:r>
              <a:rPr lang="fr-CH" dirty="0" err="1" smtClean="0"/>
              <a:t>experiments</a:t>
            </a:r>
            <a:r>
              <a:rPr lang="fr-CH" dirty="0" smtClean="0"/>
              <a:t> design upgrade for 140 </a:t>
            </a:r>
            <a:r>
              <a:rPr lang="fr-CH" dirty="0" err="1" smtClean="0"/>
              <a:t>evt</a:t>
            </a:r>
            <a:r>
              <a:rPr lang="fr-CH" dirty="0" smtClean="0"/>
              <a:t>/</a:t>
            </a:r>
            <a:r>
              <a:rPr lang="fr-CH" dirty="0" err="1" smtClean="0"/>
              <a:t>crossing</a:t>
            </a:r>
            <a:r>
              <a:rPr lang="fr-CH" dirty="0" smtClean="0"/>
              <a:t> </a:t>
            </a:r>
            <a:r>
              <a:rPr lang="fr-CH" dirty="0" err="1" smtClean="0"/>
              <a:t>average</a:t>
            </a:r>
            <a:r>
              <a:rPr lang="fr-CH" dirty="0" smtClean="0"/>
              <a:t> </a:t>
            </a:r>
            <a:r>
              <a:rPr lang="fr-CH" dirty="0" err="1" smtClean="0"/>
              <a:t>with</a:t>
            </a:r>
            <a:r>
              <a:rPr lang="fr-CH" dirty="0" smtClean="0"/>
              <a:t> a max of 200/</a:t>
            </a:r>
            <a:r>
              <a:rPr lang="fr-CH" dirty="0" err="1" smtClean="0"/>
              <a:t>crossing</a:t>
            </a:r>
            <a:r>
              <a:rPr lang="fr-CH" dirty="0" smtClean="0"/>
              <a:t>) </a:t>
            </a:r>
          </a:p>
          <a:p>
            <a:pPr lvl="1"/>
            <a:r>
              <a:rPr lang="fr-CH" dirty="0" smtClean="0"/>
              <a:t>If </a:t>
            </a:r>
            <a:r>
              <a:rPr lang="fr-CH" dirty="0" err="1"/>
              <a:t>e</a:t>
            </a:r>
            <a:r>
              <a:rPr lang="fr-CH" dirty="0" err="1" smtClean="0"/>
              <a:t>nergy</a:t>
            </a:r>
            <a:r>
              <a:rPr lang="fr-CH" dirty="0" smtClean="0"/>
              <a:t> </a:t>
            </a:r>
            <a:r>
              <a:rPr lang="fr-CH" dirty="0" err="1" smtClean="0"/>
              <a:t>deposition</a:t>
            </a:r>
            <a:r>
              <a:rPr lang="fr-CH" dirty="0" smtClean="0"/>
              <a:t> by collision </a:t>
            </a:r>
            <a:r>
              <a:rPr lang="fr-CH" dirty="0" err="1" smtClean="0"/>
              <a:t>debris</a:t>
            </a:r>
            <a:r>
              <a:rPr lang="fr-CH" dirty="0" smtClean="0"/>
              <a:t> in the </a:t>
            </a:r>
            <a:r>
              <a:rPr lang="fr-CH" dirty="0" err="1" smtClean="0"/>
              <a:t>nearest</a:t>
            </a:r>
            <a:r>
              <a:rPr lang="fr-CH" dirty="0" smtClean="0"/>
              <a:t> SC </a:t>
            </a:r>
            <a:r>
              <a:rPr lang="fr-CH" dirty="0" err="1" smtClean="0"/>
              <a:t>magnets</a:t>
            </a:r>
            <a:r>
              <a:rPr lang="fr-CH" dirty="0" smtClean="0"/>
              <a:t> (</a:t>
            </a:r>
            <a:r>
              <a:rPr lang="fr-CH" dirty="0" err="1" smtClean="0"/>
              <a:t>low</a:t>
            </a:r>
            <a:r>
              <a:rPr lang="fr-CH" dirty="0" smtClean="0"/>
              <a:t>.</a:t>
            </a:r>
            <a:r>
              <a:rPr lang="fr-CH" dirty="0" smtClean="0">
                <a:sym typeface="Symbol"/>
              </a:rPr>
              <a:t> triplet quads) </a:t>
            </a:r>
            <a:r>
              <a:rPr lang="fr-CH" dirty="0" err="1" smtClean="0">
                <a:sym typeface="Symbol"/>
              </a:rPr>
              <a:t>allows</a:t>
            </a:r>
            <a:r>
              <a:rPr lang="fr-CH" dirty="0" smtClean="0">
                <a:sym typeface="Symbol"/>
              </a:rPr>
              <a:t> </a:t>
            </a:r>
            <a:r>
              <a:rPr lang="fr-CH" dirty="0" err="1" smtClean="0">
                <a:sym typeface="Symbol"/>
              </a:rPr>
              <a:t>it</a:t>
            </a:r>
            <a:endParaRPr lang="fr-CH" dirty="0" smtClean="0">
              <a:sym typeface="Symbol"/>
            </a:endParaRPr>
          </a:p>
          <a:p>
            <a:r>
              <a:rPr lang="fr-CH" b="1" dirty="0" smtClean="0">
                <a:sym typeface="Symbol"/>
              </a:rPr>
              <a:t>Use of </a:t>
            </a:r>
            <a:r>
              <a:rPr lang="fr-CH" b="1" dirty="0" err="1" smtClean="0">
                <a:sym typeface="Symbol"/>
              </a:rPr>
              <a:t>lumi</a:t>
            </a:r>
            <a:r>
              <a:rPr lang="fr-CH" b="1" dirty="0" smtClean="0">
                <a:sym typeface="Symbol"/>
              </a:rPr>
              <a:t> </a:t>
            </a:r>
            <a:r>
              <a:rPr lang="fr-CH" b="1" dirty="0" err="1" smtClean="0">
                <a:sym typeface="Symbol"/>
              </a:rPr>
              <a:t>levelling</a:t>
            </a:r>
            <a:r>
              <a:rPr lang="fr-CH" dirty="0" smtClean="0">
                <a:sym typeface="Symbol"/>
              </a:rPr>
              <a:t> to </a:t>
            </a:r>
            <a:r>
              <a:rPr lang="fr-CH" dirty="0" err="1" smtClean="0">
                <a:sym typeface="Symbol"/>
              </a:rPr>
              <a:t>maximize</a:t>
            </a:r>
            <a:r>
              <a:rPr lang="fr-CH" dirty="0" smtClean="0">
                <a:sym typeface="Symbol"/>
              </a:rPr>
              <a:t> </a:t>
            </a:r>
            <a:r>
              <a:rPr lang="fr-CH" dirty="0" err="1" smtClean="0">
                <a:sym typeface="Symbol"/>
              </a:rPr>
              <a:t>integrated</a:t>
            </a:r>
            <a:r>
              <a:rPr lang="fr-CH" dirty="0" smtClean="0">
                <a:sym typeface="Symbol"/>
              </a:rPr>
              <a:t> </a:t>
            </a:r>
            <a:r>
              <a:rPr lang="fr-CH" dirty="0" err="1" smtClean="0">
                <a:sym typeface="Symbol"/>
              </a:rPr>
              <a:t>luminosity</a:t>
            </a:r>
            <a:r>
              <a:rPr lang="fr-CH" dirty="0" smtClean="0">
                <a:sym typeface="Symbol"/>
              </a:rPr>
              <a:t> for a </a:t>
            </a:r>
            <a:r>
              <a:rPr lang="fr-CH" dirty="0" err="1" smtClean="0">
                <a:sym typeface="Symbol"/>
              </a:rPr>
              <a:t>given</a:t>
            </a:r>
            <a:r>
              <a:rPr lang="fr-CH" dirty="0" smtClean="0">
                <a:sym typeface="Symbol"/>
              </a:rPr>
              <a:t> max </a:t>
            </a:r>
            <a:r>
              <a:rPr lang="fr-CH" dirty="0" err="1" smtClean="0">
                <a:sym typeface="Symbol"/>
              </a:rPr>
              <a:t>lumi</a:t>
            </a:r>
            <a:r>
              <a:rPr lang="fr-CH" dirty="0" smtClean="0">
                <a:sym typeface="Symbol"/>
              </a:rPr>
              <a:t>.</a:t>
            </a:r>
          </a:p>
          <a:p>
            <a:r>
              <a:rPr lang="fr-CH" b="1" dirty="0" smtClean="0">
                <a:solidFill>
                  <a:srgbClr val="FF0000"/>
                </a:solidFill>
                <a:sym typeface="Symbol"/>
              </a:rPr>
              <a:t>Final goal </a:t>
            </a:r>
            <a:r>
              <a:rPr lang="fr-CH" b="1" dirty="0" err="1" smtClean="0">
                <a:solidFill>
                  <a:srgbClr val="FF0000"/>
                </a:solidFill>
                <a:sym typeface="Symbol"/>
              </a:rPr>
              <a:t>is</a:t>
            </a:r>
            <a:r>
              <a:rPr lang="fr-CH" b="1" dirty="0" smtClean="0">
                <a:solidFill>
                  <a:srgbClr val="FF0000"/>
                </a:solidFill>
                <a:sym typeface="Symbol"/>
              </a:rPr>
              <a:t> : 3000 fb</a:t>
            </a:r>
            <a:r>
              <a:rPr lang="fr-CH" b="1" baseline="30000" dirty="0" smtClean="0">
                <a:solidFill>
                  <a:srgbClr val="FF0000"/>
                </a:solidFill>
                <a:sym typeface="Symbol"/>
              </a:rPr>
              <a:t>-1</a:t>
            </a:r>
            <a:r>
              <a:rPr lang="fr-CH" b="1" dirty="0" smtClean="0">
                <a:solidFill>
                  <a:srgbClr val="FF0000"/>
                </a:solidFill>
                <a:sym typeface="Symbol"/>
              </a:rPr>
              <a:t> by 10-12 </a:t>
            </a:r>
            <a:r>
              <a:rPr lang="fr-CH" b="1" dirty="0" err="1" smtClean="0">
                <a:solidFill>
                  <a:srgbClr val="FF0000"/>
                </a:solidFill>
                <a:sym typeface="Symbol"/>
              </a:rPr>
              <a:t>years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LRossi@CEA/DSM/IRFU/SPP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1294B-30F2-40DE-96EA-1B04FE7EBCC5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2982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192696"/>
            <a:ext cx="6676419" cy="1143000"/>
          </a:xfrm>
        </p:spPr>
        <p:txBody>
          <a:bodyPr>
            <a:normAutofit fontScale="90000"/>
          </a:bodyPr>
          <a:lstStyle/>
          <a:p>
            <a:r>
              <a:rPr lang="fr-CH" dirty="0" smtClean="0"/>
              <a:t>Target </a:t>
            </a:r>
            <a:r>
              <a:rPr lang="fr-CH" dirty="0" err="1" smtClean="0"/>
              <a:t>parameters</a:t>
            </a:r>
            <a:r>
              <a:rPr lang="fr-CH" dirty="0" smtClean="0"/>
              <a:t> for </a:t>
            </a:r>
            <a:br>
              <a:rPr lang="fr-CH" dirty="0" smtClean="0"/>
            </a:br>
            <a:r>
              <a:rPr lang="fr-CH" dirty="0" smtClean="0"/>
              <a:t>HL-LHC </a:t>
            </a:r>
            <a:r>
              <a:rPr lang="fr-CH" dirty="0" err="1" smtClean="0"/>
              <a:t>run</a:t>
            </a:r>
            <a:endParaRPr lang="en-GB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288416"/>
            <a:ext cx="6285811" cy="4924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68558" y="1792897"/>
            <a:ext cx="2703242" cy="3970318"/>
          </a:xfrm>
          <a:prstGeom prst="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Efficiency is defined as the ratio between the annual luminosity target of 250 fb</a:t>
            </a:r>
            <a:r>
              <a:rPr kumimoji="0" lang="en-GB" b="1" i="0" u="none" strike="noStrike" kern="0" cap="none" spc="0" normalizeH="0" baseline="3000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-1</a:t>
            </a:r>
            <a:r>
              <a:rPr kumimoji="0" lang="en-GB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over the potential luminosity that can be reached with an ideal cycle run time with no stop for 150 days: </a:t>
            </a:r>
            <a:r>
              <a:rPr kumimoji="0" lang="en-GB" b="1" i="0" u="none" strike="noStrike" kern="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</a:t>
            </a:r>
            <a:r>
              <a:rPr kumimoji="0" lang="en-GB" b="1" i="0" u="none" strike="noStrike" kern="0" cap="none" spc="0" normalizeH="0" baseline="-2500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run</a:t>
            </a:r>
            <a:r>
              <a:rPr kumimoji="0" lang="en-GB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= </a:t>
            </a:r>
            <a:r>
              <a:rPr kumimoji="0" lang="en-GB" b="1" i="0" u="none" strike="noStrike" kern="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</a:t>
            </a:r>
            <a:r>
              <a:rPr kumimoji="0" lang="en-GB" b="1" i="0" u="none" strike="noStrike" kern="0" cap="none" spc="0" normalizeH="0" baseline="-2500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</a:t>
            </a:r>
            <a:r>
              <a:rPr kumimoji="0" lang="en-GB" b="1" i="0" u="none" strike="noStrike" kern="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+t</a:t>
            </a:r>
            <a:r>
              <a:rPr kumimoji="0" lang="en-GB" b="1" i="0" u="none" strike="noStrike" kern="0" cap="none" spc="0" normalizeH="0" baseline="-2500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dec</a:t>
            </a:r>
            <a:r>
              <a:rPr kumimoji="0" lang="en-GB" b="1" i="0" u="none" strike="noStrike" kern="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+t</a:t>
            </a:r>
            <a:r>
              <a:rPr kumimoji="0" lang="en-GB" b="1" i="0" u="none" strike="noStrike" kern="0" cap="none" spc="0" normalizeH="0" baseline="-2500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turn</a:t>
            </a:r>
            <a:r>
              <a:rPr kumimoji="0" lang="en-GB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The turnaround time after a beam dump is taken as 5 hours, </a:t>
            </a:r>
            <a:r>
              <a:rPr kumimoji="0" lang="en-GB" b="1" i="0" u="none" strike="noStrike" kern="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</a:t>
            </a:r>
            <a:r>
              <a:rPr kumimoji="0" lang="en-GB" b="1" i="0" u="none" strike="noStrike" kern="0" cap="none" spc="0" normalizeH="0" baseline="-2500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decay</a:t>
            </a:r>
            <a:r>
              <a:rPr kumimoji="0" lang="en-GB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is 3 h while </a:t>
            </a:r>
            <a:r>
              <a:rPr kumimoji="0" lang="en-GB" b="1" i="0" u="none" strike="noStrike" kern="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</a:t>
            </a:r>
            <a:r>
              <a:rPr kumimoji="0" lang="en-GB" b="1" i="0" u="none" strike="noStrike" kern="0" cap="none" spc="0" normalizeH="0" baseline="-2500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</a:t>
            </a:r>
            <a:r>
              <a:rPr kumimoji="0" lang="en-GB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depends on the total beam </a:t>
            </a:r>
            <a:r>
              <a:rPr kumimoji="0" lang="en-GB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current</a:t>
            </a:r>
            <a:endParaRPr kumimoji="0" lang="en-GB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020272" y="1335696"/>
            <a:ext cx="1944216" cy="4877553"/>
          </a:xfrm>
          <a:prstGeom prst="round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ounded Rectangle 5"/>
          <p:cNvSpPr/>
          <p:nvPr/>
        </p:nvSpPr>
        <p:spPr>
          <a:xfrm>
            <a:off x="4860032" y="1288095"/>
            <a:ext cx="1872207" cy="4805201"/>
          </a:xfrm>
          <a:prstGeom prst="round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836826" y="6110744"/>
            <a:ext cx="893193" cy="33855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CH" sz="1600" b="1" dirty="0" err="1" smtClean="0"/>
              <a:t>baseline</a:t>
            </a:r>
            <a:endParaRPr lang="en-GB" sz="1600" b="1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LRossi@CEA/DSM/IRFU/SPP</a:t>
            </a:r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C9A5F-C34B-499E-8384-0435015F7514}" type="slidenum">
              <a:rPr lang="en-GB" smtClean="0"/>
              <a:t>14</a:t>
            </a:fld>
            <a:endParaRPr lang="en-GB"/>
          </a:p>
        </p:txBody>
      </p:sp>
      <p:sp>
        <p:nvSpPr>
          <p:cNvPr id="11" name="Oval 10"/>
          <p:cNvSpPr/>
          <p:nvPr/>
        </p:nvSpPr>
        <p:spPr>
          <a:xfrm>
            <a:off x="4828605" y="2276872"/>
            <a:ext cx="633319" cy="288032"/>
          </a:xfrm>
          <a:prstGeom prst="ellipse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/>
          <p:cNvSpPr/>
          <p:nvPr/>
        </p:nvSpPr>
        <p:spPr>
          <a:xfrm>
            <a:off x="4828605" y="2780928"/>
            <a:ext cx="716923" cy="576064"/>
          </a:xfrm>
          <a:prstGeom prst="ellipse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/>
          <p:cNvSpPr/>
          <p:nvPr/>
        </p:nvSpPr>
        <p:spPr>
          <a:xfrm>
            <a:off x="4828604" y="5085184"/>
            <a:ext cx="610649" cy="288032"/>
          </a:xfrm>
          <a:prstGeom prst="ellipse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/>
          <p:cNvSpPr/>
          <p:nvPr/>
        </p:nvSpPr>
        <p:spPr>
          <a:xfrm>
            <a:off x="4828604" y="1792897"/>
            <a:ext cx="610649" cy="288032"/>
          </a:xfrm>
          <a:prstGeom prst="ellipse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4549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Cycle in the HL-LHC </a:t>
            </a:r>
            <a:r>
              <a:rPr lang="fr-CH" dirty="0" err="1" smtClean="0"/>
              <a:t>run</a:t>
            </a:r>
            <a:endParaRPr lang="en-GB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4255" y="3013016"/>
            <a:ext cx="6316003" cy="302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reeform 4"/>
          <p:cNvSpPr/>
          <p:nvPr/>
        </p:nvSpPr>
        <p:spPr>
          <a:xfrm>
            <a:off x="2286001" y="1371601"/>
            <a:ext cx="1045026" cy="2166258"/>
          </a:xfrm>
          <a:custGeom>
            <a:avLst/>
            <a:gdLst>
              <a:gd name="connsiteX0" fmla="*/ 0 w 1077685"/>
              <a:gd name="connsiteY0" fmla="*/ 0 h 827314"/>
              <a:gd name="connsiteX1" fmla="*/ 250371 w 1077685"/>
              <a:gd name="connsiteY1" fmla="*/ 315685 h 827314"/>
              <a:gd name="connsiteX2" fmla="*/ 674914 w 1077685"/>
              <a:gd name="connsiteY2" fmla="*/ 620485 h 827314"/>
              <a:gd name="connsiteX3" fmla="*/ 1077685 w 1077685"/>
              <a:gd name="connsiteY3" fmla="*/ 827314 h 827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7685" h="827314">
                <a:moveTo>
                  <a:pt x="0" y="0"/>
                </a:moveTo>
                <a:cubicBezTo>
                  <a:pt x="68942" y="106135"/>
                  <a:pt x="137885" y="212271"/>
                  <a:pt x="250371" y="315685"/>
                </a:cubicBezTo>
                <a:cubicBezTo>
                  <a:pt x="362857" y="419099"/>
                  <a:pt x="537028" y="535214"/>
                  <a:pt x="674914" y="620485"/>
                </a:cubicBezTo>
                <a:cubicBezTo>
                  <a:pt x="812800" y="705757"/>
                  <a:pt x="945242" y="766535"/>
                  <a:pt x="1077685" y="827314"/>
                </a:cubicBezTo>
              </a:path>
            </a:pathLst>
          </a:custGeom>
          <a:noFill/>
          <a:ln w="25400"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1458685" y="1202325"/>
            <a:ext cx="8273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600" b="1" dirty="0" smtClean="0">
                <a:solidFill>
                  <a:srgbClr val="002060"/>
                </a:solidFill>
              </a:rPr>
              <a:t>20E+34</a:t>
            </a:r>
            <a:endParaRPr lang="en-GB" sz="1600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31027" y="1184126"/>
            <a:ext cx="2830286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CH" dirty="0" smtClean="0"/>
              <a:t>pile up</a:t>
            </a:r>
          </a:p>
          <a:p>
            <a:r>
              <a:rPr lang="fr-CH" dirty="0" err="1" smtClean="0"/>
              <a:t>heat</a:t>
            </a:r>
            <a:r>
              <a:rPr lang="fr-CH" dirty="0" smtClean="0"/>
              <a:t> </a:t>
            </a:r>
            <a:r>
              <a:rPr lang="fr-CH" dirty="0" err="1" smtClean="0"/>
              <a:t>deposition</a:t>
            </a:r>
            <a:r>
              <a:rPr lang="fr-CH" dirty="0" smtClean="0"/>
              <a:t> in IR and DS</a:t>
            </a:r>
          </a:p>
          <a:p>
            <a:r>
              <a:rPr lang="fr-CH" dirty="0" err="1" smtClean="0"/>
              <a:t>other</a:t>
            </a:r>
            <a:r>
              <a:rPr lang="fr-CH" dirty="0" smtClean="0"/>
              <a:t>?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 rot="21072148">
            <a:off x="1314349" y="1993064"/>
            <a:ext cx="27011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Levelling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LRossi@CEA/DSM/IRFU/SPP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004B2-1541-5046-B6F2-22AF56585712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245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6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6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561421"/>
            <a:ext cx="7416824" cy="4561347"/>
          </a:xfrm>
          <a:prstGeom prst="rect">
            <a:avLst/>
          </a:prstGeom>
        </p:spPr>
      </p:pic>
      <p:sp>
        <p:nvSpPr>
          <p:cNvPr id="66564" name="TextBox 3"/>
          <p:cNvSpPr txBox="1">
            <a:spLocks noChangeArrowheads="1"/>
          </p:cNvSpPr>
          <p:nvPr/>
        </p:nvSpPr>
        <p:spPr bwMode="auto">
          <a:xfrm>
            <a:off x="6228184" y="2137033"/>
            <a:ext cx="10567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 dirty="0" smtClean="0">
                <a:solidFill>
                  <a:srgbClr val="FF3300"/>
                </a:solidFill>
              </a:rPr>
              <a:t>25 ns</a:t>
            </a:r>
          </a:p>
          <a:p>
            <a:pPr eaLnBrk="1" hangingPunct="1"/>
            <a:r>
              <a:rPr lang="en-US" sz="2000" dirty="0" smtClean="0">
                <a:solidFill>
                  <a:srgbClr val="FF3300"/>
                </a:solidFill>
              </a:rPr>
              <a:t>w/o </a:t>
            </a:r>
          </a:p>
          <a:p>
            <a:pPr eaLnBrk="1" hangingPunct="1"/>
            <a:r>
              <a:rPr lang="en-US" sz="2000" dirty="0" smtClean="0">
                <a:solidFill>
                  <a:srgbClr val="FF3300"/>
                </a:solidFill>
              </a:rPr>
              <a:t>leveling</a:t>
            </a:r>
            <a:endParaRPr lang="en-US" sz="2000" dirty="0">
              <a:solidFill>
                <a:srgbClr val="FF3300"/>
              </a:solidFill>
            </a:endParaRPr>
          </a:p>
        </p:txBody>
      </p:sp>
      <p:sp>
        <p:nvSpPr>
          <p:cNvPr id="66565" name="TextBox 4"/>
          <p:cNvSpPr txBox="1">
            <a:spLocks noChangeArrowheads="1"/>
          </p:cNvSpPr>
          <p:nvPr/>
        </p:nvSpPr>
        <p:spPr bwMode="auto">
          <a:xfrm>
            <a:off x="6506340" y="3812907"/>
            <a:ext cx="99899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 dirty="0" smtClean="0">
                <a:solidFill>
                  <a:srgbClr val="0000FF"/>
                </a:solidFill>
              </a:rPr>
              <a:t>25 ns </a:t>
            </a:r>
            <a:endParaRPr lang="en-US" sz="2000" dirty="0">
              <a:solidFill>
                <a:srgbClr val="0000FF"/>
              </a:solidFill>
            </a:endParaRPr>
          </a:p>
          <a:p>
            <a:pPr eaLnBrk="1" hangingPunct="1"/>
            <a:r>
              <a:rPr lang="en-US" sz="2000" dirty="0" smtClean="0">
                <a:solidFill>
                  <a:srgbClr val="0000FF"/>
                </a:solidFill>
              </a:rPr>
              <a:t>leveled</a:t>
            </a:r>
            <a:endParaRPr lang="en-US" sz="1600" dirty="0">
              <a:solidFill>
                <a:srgbClr val="0000FF"/>
              </a:solidFill>
            </a:endParaRPr>
          </a:p>
        </p:txBody>
      </p:sp>
      <p:sp>
        <p:nvSpPr>
          <p:cNvPr id="66567" name="TextBox 6"/>
          <p:cNvSpPr txBox="1">
            <a:spLocks noChangeArrowheads="1"/>
          </p:cNvSpPr>
          <p:nvPr/>
        </p:nvSpPr>
        <p:spPr bwMode="auto">
          <a:xfrm>
            <a:off x="4425142" y="2147135"/>
            <a:ext cx="132600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 dirty="0">
                <a:solidFill>
                  <a:srgbClr val="FF0000"/>
                </a:solidFill>
              </a:rPr>
              <a:t>virtual </a:t>
            </a:r>
            <a:endParaRPr lang="en-US" sz="2000" dirty="0" smtClean="0">
              <a:solidFill>
                <a:srgbClr val="FF0000"/>
              </a:solidFill>
            </a:endParaRPr>
          </a:p>
          <a:p>
            <a:pPr eaLnBrk="1" hangingPunct="1"/>
            <a:r>
              <a:rPr lang="en-US" sz="2000" dirty="0" smtClean="0">
                <a:solidFill>
                  <a:srgbClr val="FF0000"/>
                </a:solidFill>
              </a:rPr>
              <a:t>peak </a:t>
            </a:r>
            <a:endParaRPr lang="en-US" sz="2000" dirty="0">
              <a:solidFill>
                <a:srgbClr val="FF0000"/>
              </a:solidFill>
            </a:endParaRPr>
          </a:p>
          <a:p>
            <a:pPr eaLnBrk="1" hangingPunct="1"/>
            <a:r>
              <a:rPr lang="en-US" sz="2000" dirty="0">
                <a:solidFill>
                  <a:srgbClr val="FF0000"/>
                </a:solidFill>
              </a:rPr>
              <a:t>luminosity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5383208" y="2147135"/>
            <a:ext cx="470289" cy="99871"/>
          </a:xfrm>
          <a:prstGeom prst="straightConnector1">
            <a:avLst/>
          </a:prstGeom>
          <a:ln w="476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/>
          <p:nvPr/>
        </p:nvCxnSpPr>
        <p:spPr>
          <a:xfrm>
            <a:off x="1947409" y="4195140"/>
            <a:ext cx="1920860" cy="0"/>
          </a:xfrm>
          <a:prstGeom prst="straightConnector1">
            <a:avLst/>
          </a:prstGeom>
          <a:ln w="34925">
            <a:solidFill>
              <a:srgbClr val="0000CC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806494" y="3549706"/>
            <a:ext cx="6610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solidFill>
                  <a:srgbClr val="0000CC"/>
                </a:solidFill>
              </a:rPr>
              <a:t>t</a:t>
            </a:r>
            <a:r>
              <a:rPr lang="en-US" sz="3200" baseline="-25000" dirty="0" err="1" smtClean="0">
                <a:solidFill>
                  <a:srgbClr val="0000CC"/>
                </a:solidFill>
              </a:rPr>
              <a:t>lev</a:t>
            </a:r>
            <a:endParaRPr lang="en-GB" sz="3200" baseline="-25000" dirty="0">
              <a:solidFill>
                <a:srgbClr val="0000CC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55381" y="3842094"/>
            <a:ext cx="7218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solidFill>
                  <a:srgbClr val="0000CC"/>
                </a:solidFill>
              </a:rPr>
              <a:t>t</a:t>
            </a:r>
            <a:r>
              <a:rPr lang="en-US" sz="3200" baseline="-25000" dirty="0" err="1" smtClean="0">
                <a:solidFill>
                  <a:srgbClr val="0000CC"/>
                </a:solidFill>
              </a:rPr>
              <a:t>dec</a:t>
            </a:r>
            <a:endParaRPr lang="en-GB" sz="3200" baseline="-25000" dirty="0">
              <a:solidFill>
                <a:srgbClr val="0000CC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3868269" y="4459237"/>
            <a:ext cx="808976" cy="0"/>
          </a:xfrm>
          <a:prstGeom prst="straightConnector1">
            <a:avLst/>
          </a:prstGeom>
          <a:ln w="34925">
            <a:solidFill>
              <a:srgbClr val="0000CC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4677245" y="4751625"/>
            <a:ext cx="1049537" cy="0"/>
          </a:xfrm>
          <a:prstGeom prst="straightConnector1">
            <a:avLst/>
          </a:prstGeom>
          <a:ln w="34925">
            <a:solidFill>
              <a:srgbClr val="0000CC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977119" y="4166850"/>
            <a:ext cx="5490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solidFill>
                  <a:srgbClr val="0000CC"/>
                </a:solidFill>
              </a:rPr>
              <a:t>t</a:t>
            </a:r>
            <a:r>
              <a:rPr lang="en-US" sz="3200" baseline="-25000" dirty="0" err="1" smtClean="0">
                <a:solidFill>
                  <a:srgbClr val="0000CC"/>
                </a:solidFill>
              </a:rPr>
              <a:t>ta</a:t>
            </a:r>
            <a:endParaRPr lang="en-GB" sz="3200" baseline="-25000" dirty="0">
              <a:solidFill>
                <a:srgbClr val="0000CC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06825" y="5357845"/>
            <a:ext cx="7970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smtClean="0"/>
              <a:t>t</a:t>
            </a:r>
            <a:r>
              <a:rPr lang="en-US" sz="2800" dirty="0" smtClean="0"/>
              <a:t> [h]</a:t>
            </a:r>
            <a:endParaRPr lang="en-GB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1114807" y="1484784"/>
            <a:ext cx="23006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smtClean="0"/>
              <a:t>L</a:t>
            </a:r>
            <a:r>
              <a:rPr lang="en-US" sz="2800" dirty="0" smtClean="0"/>
              <a:t> [10</a:t>
            </a:r>
            <a:r>
              <a:rPr lang="en-US" sz="2800" baseline="30000" dirty="0" smtClean="0"/>
              <a:t>34</a:t>
            </a:r>
            <a:r>
              <a:rPr lang="en-US" sz="2800" dirty="0" smtClean="0"/>
              <a:t> cm</a:t>
            </a:r>
            <a:r>
              <a:rPr lang="en-US" sz="2800" baseline="30000" dirty="0" smtClean="0"/>
              <a:t>-2</a:t>
            </a:r>
            <a:r>
              <a:rPr lang="en-US" sz="2800" dirty="0" smtClean="0"/>
              <a:t>s</a:t>
            </a:r>
            <a:r>
              <a:rPr lang="en-US" sz="2800" baseline="30000" dirty="0" smtClean="0"/>
              <a:t>-1</a:t>
            </a:r>
            <a:r>
              <a:rPr lang="en-US" sz="2800" dirty="0" smtClean="0"/>
              <a:t>]</a:t>
            </a:r>
            <a:endParaRPr lang="en-GB" sz="2800" dirty="0"/>
          </a:p>
        </p:txBody>
      </p:sp>
      <p:sp>
        <p:nvSpPr>
          <p:cNvPr id="19" name="TextBox 4"/>
          <p:cNvSpPr txBox="1">
            <a:spLocks noChangeArrowheads="1"/>
          </p:cNvSpPr>
          <p:nvPr/>
        </p:nvSpPr>
        <p:spPr bwMode="auto">
          <a:xfrm>
            <a:off x="2016584" y="4957735"/>
            <a:ext cx="215646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 dirty="0" smtClean="0">
                <a:solidFill>
                  <a:srgbClr val="0000FF"/>
                </a:solidFill>
              </a:rPr>
              <a:t>50 ns    leveled</a:t>
            </a:r>
            <a:endParaRPr lang="en-US" sz="1600" dirty="0">
              <a:solidFill>
                <a:srgbClr val="0000FF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Pushing virtual</a:t>
            </a:r>
            <a:r>
              <a:rPr lang="en-GB" baseline="0" dirty="0" smtClean="0"/>
              <a:t> </a:t>
            </a:r>
            <a:r>
              <a:rPr lang="en-GB" baseline="0" dirty="0" err="1" smtClean="0"/>
              <a:t>lumi</a:t>
            </a:r>
            <a:r>
              <a:rPr lang="en-GB" baseline="0" dirty="0" smtClean="0"/>
              <a:t> up to make longer run</a:t>
            </a:r>
            <a:endParaRPr lang="en-GB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LRossi@CEA/DSM/IRFU/SPP</a:t>
            </a:r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1294B-30F2-40DE-96EA-1B04FE7EBCC5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1511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H" dirty="0" smtClean="0"/>
              <a:t>The goal</a:t>
            </a:r>
            <a:br>
              <a:rPr lang="fr-CH" dirty="0" smtClean="0"/>
            </a:br>
            <a:r>
              <a:rPr lang="fr-CH" dirty="0" smtClean="0"/>
              <a:t>3000 fb</a:t>
            </a:r>
            <a:r>
              <a:rPr lang="fr-CH" baseline="30000" dirty="0" smtClean="0"/>
              <a:t>-1</a:t>
            </a:r>
            <a:r>
              <a:rPr lang="fr-CH" dirty="0" smtClean="0"/>
              <a:t> in 10-12 </a:t>
            </a:r>
            <a:r>
              <a:rPr lang="fr-CH" dirty="0" err="1" smtClean="0"/>
              <a:t>years</a:t>
            </a:r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844824"/>
            <a:ext cx="6925550" cy="3823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LRossi@CEA/DSM/IRFU/SPP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C9A5F-C34B-499E-8384-0435015F7514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9524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H" dirty="0" err="1" smtClean="0"/>
              <a:t>Here</a:t>
            </a:r>
            <a:r>
              <a:rPr lang="fr-CH" dirty="0" smtClean="0"/>
              <a:t> the </a:t>
            </a:r>
            <a:r>
              <a:rPr lang="fr-CH" dirty="0" err="1" smtClean="0"/>
              <a:t>magnets</a:t>
            </a:r>
            <a:r>
              <a:rPr lang="fr-CH" dirty="0"/>
              <a:t/>
            </a:r>
            <a:br>
              <a:rPr lang="fr-CH" dirty="0"/>
            </a:br>
            <a:r>
              <a:rPr lang="fr-CH" dirty="0" smtClean="0"/>
              <a:t>for the </a:t>
            </a:r>
            <a:r>
              <a:rPr lang="fr-CH" dirty="0" err="1" smtClean="0"/>
              <a:t>low</a:t>
            </a:r>
            <a:r>
              <a:rPr lang="fr-CH" dirty="0" smtClean="0"/>
              <a:t> </a:t>
            </a:r>
            <a:r>
              <a:rPr lang="fr-CH" dirty="0" smtClean="0">
                <a:sym typeface="Symbol"/>
              </a:rPr>
              <a:t> in </a:t>
            </a:r>
            <a:r>
              <a:rPr lang="fr-CH" dirty="0" err="1" smtClean="0">
                <a:sym typeface="Symbol"/>
              </a:rPr>
              <a:t>present</a:t>
            </a:r>
            <a:r>
              <a:rPr lang="fr-CH" dirty="0" smtClean="0">
                <a:sym typeface="Symbol"/>
              </a:rPr>
              <a:t> LHC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LRossi@CEA/DSM/IRFU/SPP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1294B-30F2-40DE-96EA-1B04FE7EBCC5}" type="slidenum">
              <a:rPr lang="en-GB" smtClean="0"/>
              <a:t>18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604348"/>
            <a:ext cx="4133059" cy="2760755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852935"/>
            <a:ext cx="3897991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8934" y="3501008"/>
            <a:ext cx="3935474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7810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5542" y="116632"/>
            <a:ext cx="6028347" cy="1301006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fr-CH" dirty="0" err="1" smtClean="0"/>
              <a:t>Changing</a:t>
            </a:r>
            <a:r>
              <a:rPr lang="fr-CH" dirty="0" smtClean="0"/>
              <a:t> 300x2 m </a:t>
            </a:r>
            <a:r>
              <a:rPr lang="fr-CH" u="sng" dirty="0" err="1" smtClean="0"/>
              <a:t>both</a:t>
            </a:r>
            <a:r>
              <a:rPr lang="fr-CH" u="sng" dirty="0" smtClean="0"/>
              <a:t> </a:t>
            </a:r>
            <a:r>
              <a:rPr lang="fr-CH" dirty="0" smtClean="0"/>
              <a:t>ATLAS &amp; CMS </a:t>
            </a:r>
            <a:r>
              <a:rPr lang="fr-CH" sz="3100" dirty="0" smtClean="0"/>
              <a:t>(+</a:t>
            </a:r>
            <a:r>
              <a:rPr lang="fr-CH" sz="3100" dirty="0" err="1" smtClean="0"/>
              <a:t>LHC-b</a:t>
            </a:r>
            <a:r>
              <a:rPr lang="fr-CH" sz="3100" dirty="0" smtClean="0"/>
              <a:t> &amp; Alice …)</a:t>
            </a:r>
            <a:endParaRPr lang="en-GB" sz="31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25" y="1628800"/>
            <a:ext cx="9266238" cy="485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43608" y="5718447"/>
            <a:ext cx="2304256" cy="46166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CH" sz="2400" dirty="0" smtClean="0"/>
              <a:t>1.2 km of LHC !!</a:t>
            </a:r>
            <a:endParaRPr lang="en-GB" sz="24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LRossi@CEA/DSM/IRFU/SPP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C9A5F-C34B-499E-8384-0435015F7514}" type="slidenum">
              <a:rPr lang="en-GB" smtClean="0"/>
              <a:t>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9850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4988" y="86337"/>
            <a:ext cx="5646403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HL-LHC installation all around the ring…</a:t>
            </a:r>
            <a:endParaRPr lang="en-US" dirty="0"/>
          </a:p>
        </p:txBody>
      </p:sp>
      <p:pic>
        <p:nvPicPr>
          <p:cNvPr id="18435" name="Object 1"/>
          <p:cNvPicPr>
            <a:picLocks noChangeAspect="1" noChangeArrowheads="1"/>
          </p:cNvPicPr>
          <p:nvPr/>
        </p:nvPicPr>
        <p:blipFill>
          <a:blip r:embed="rId2" cstate="print"/>
          <a:srcRect b="180"/>
          <a:stretch>
            <a:fillRect/>
          </a:stretch>
        </p:blipFill>
        <p:spPr bwMode="auto">
          <a:xfrm>
            <a:off x="2339752" y="1268760"/>
            <a:ext cx="4896544" cy="5088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2B18A-0892-4E4B-89DE-538B32965B9B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LRossi@CEA/DSM/IRFU/SPP</a:t>
            </a: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427984" y="5157192"/>
            <a:ext cx="720080" cy="360040"/>
          </a:xfrm>
          <a:prstGeom prst="ellipse">
            <a:avLst/>
          </a:prstGeom>
          <a:solidFill>
            <a:srgbClr val="FF0000">
              <a:alpha val="10000"/>
            </a:srgbClr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405334" y="2060848"/>
            <a:ext cx="720080" cy="360040"/>
          </a:xfrm>
          <a:prstGeom prst="ellipse">
            <a:avLst/>
          </a:prstGeom>
          <a:solidFill>
            <a:srgbClr val="FF0000">
              <a:alpha val="10000"/>
            </a:srgbClr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0491458">
            <a:off x="5172764" y="5155513"/>
            <a:ext cx="357065" cy="286826"/>
          </a:xfrm>
          <a:prstGeom prst="ellipse">
            <a:avLst/>
          </a:prstGeom>
          <a:solidFill>
            <a:schemeClr val="bg1">
              <a:lumMod val="65000"/>
              <a:alpha val="10000"/>
            </a:schemeClr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 rot="2219363">
            <a:off x="3685360" y="4937311"/>
            <a:ext cx="357065" cy="260751"/>
          </a:xfrm>
          <a:prstGeom prst="ellipse">
            <a:avLst/>
          </a:prstGeom>
          <a:solidFill>
            <a:schemeClr val="bg1">
              <a:lumMod val="65000"/>
              <a:alpha val="10000"/>
            </a:schemeClr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 rot="3019893">
            <a:off x="3310555" y="4569464"/>
            <a:ext cx="357065" cy="260751"/>
          </a:xfrm>
          <a:prstGeom prst="ellipse">
            <a:avLst/>
          </a:prstGeom>
          <a:solidFill>
            <a:schemeClr val="bg1">
              <a:lumMod val="65000"/>
              <a:alpha val="10000"/>
            </a:schemeClr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 rot="1567102">
            <a:off x="4097137" y="5161753"/>
            <a:ext cx="357065" cy="260751"/>
          </a:xfrm>
          <a:prstGeom prst="ellipse">
            <a:avLst/>
          </a:prstGeom>
          <a:solidFill>
            <a:schemeClr val="bg1">
              <a:lumMod val="65000"/>
              <a:alpha val="10000"/>
            </a:schemeClr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 rot="16855689">
            <a:off x="6145641" y="3971304"/>
            <a:ext cx="357065" cy="260751"/>
          </a:xfrm>
          <a:prstGeom prst="ellipse">
            <a:avLst/>
          </a:prstGeom>
          <a:solidFill>
            <a:schemeClr val="bg1">
              <a:lumMod val="65000"/>
              <a:alpha val="10000"/>
            </a:schemeClr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 rot="4617877">
            <a:off x="6165571" y="3392661"/>
            <a:ext cx="357065" cy="260751"/>
          </a:xfrm>
          <a:prstGeom prst="ellipse">
            <a:avLst/>
          </a:prstGeom>
          <a:solidFill>
            <a:schemeClr val="bg1">
              <a:lumMod val="65000"/>
              <a:alpha val="10000"/>
            </a:schemeClr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 rot="16875212">
            <a:off x="3072300" y="3357609"/>
            <a:ext cx="357065" cy="260751"/>
          </a:xfrm>
          <a:prstGeom prst="ellipse">
            <a:avLst/>
          </a:prstGeom>
          <a:solidFill>
            <a:schemeClr val="bg1">
              <a:lumMod val="65000"/>
              <a:alpha val="10000"/>
            </a:schemeClr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 rot="4722320">
            <a:off x="3106888" y="3994794"/>
            <a:ext cx="357065" cy="260751"/>
          </a:xfrm>
          <a:prstGeom prst="ellipse">
            <a:avLst/>
          </a:prstGeom>
          <a:solidFill>
            <a:schemeClr val="bg1">
              <a:lumMod val="65000"/>
              <a:alpha val="10000"/>
            </a:schemeClr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 rot="1449380">
            <a:off x="5170785" y="2220558"/>
            <a:ext cx="357065" cy="260751"/>
          </a:xfrm>
          <a:prstGeom prst="ellipse">
            <a:avLst/>
          </a:prstGeom>
          <a:solidFill>
            <a:schemeClr val="bg1">
              <a:lumMod val="65000"/>
              <a:alpha val="10000"/>
            </a:schemeClr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 rot="20491458">
            <a:off x="4025018" y="2220559"/>
            <a:ext cx="357065" cy="260751"/>
          </a:xfrm>
          <a:prstGeom prst="ellipse">
            <a:avLst/>
          </a:prstGeom>
          <a:solidFill>
            <a:schemeClr val="bg1">
              <a:lumMod val="65000"/>
              <a:alpha val="10000"/>
            </a:schemeClr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49" r="9346"/>
          <a:stretch/>
        </p:blipFill>
        <p:spPr bwMode="auto">
          <a:xfrm>
            <a:off x="971600" y="1124755"/>
            <a:ext cx="1584176" cy="1673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51620" y="2807350"/>
            <a:ext cx="1224136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CH" sz="1400" dirty="0" smtClean="0"/>
              <a:t>6.5 kW@4.5K  </a:t>
            </a:r>
            <a:r>
              <a:rPr lang="fr-CH" sz="1400" dirty="0" err="1" smtClean="0"/>
              <a:t>cryoplant</a:t>
            </a:r>
            <a:endParaRPr lang="en-GB" sz="1400" dirty="0"/>
          </a:p>
        </p:txBody>
      </p:sp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1022" y="5279241"/>
            <a:ext cx="1151527" cy="1542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0024" y="1289323"/>
            <a:ext cx="1152525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>
            <a:off x="2395596" y="2473334"/>
            <a:ext cx="1017947" cy="235586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 flipV="1">
            <a:off x="5148064" y="5517232"/>
            <a:ext cx="2147270" cy="1030544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>
            <a:off x="5148064" y="1725878"/>
            <a:ext cx="2147269" cy="433036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452320" y="3640058"/>
            <a:ext cx="1584176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CH" sz="1400" dirty="0" smtClean="0"/>
              <a:t>2 x 18 kW @4.5K  </a:t>
            </a:r>
            <a:r>
              <a:rPr lang="fr-CH" sz="1400" dirty="0" err="1" smtClean="0"/>
              <a:t>cryoplants</a:t>
            </a:r>
            <a:r>
              <a:rPr lang="fr-CH" sz="1400" dirty="0" smtClean="0"/>
              <a:t> for </a:t>
            </a:r>
            <a:r>
              <a:rPr lang="fr-CH" sz="1400" dirty="0" err="1" smtClean="0"/>
              <a:t>IRs</a:t>
            </a:r>
            <a:endParaRPr lang="en-GB" sz="1400" dirty="0"/>
          </a:p>
        </p:txBody>
      </p:sp>
      <p:cxnSp>
        <p:nvCxnSpPr>
          <p:cNvPr id="33" name="Straight Arrow Connector 32"/>
          <p:cNvCxnSpPr/>
          <p:nvPr/>
        </p:nvCxnSpPr>
        <p:spPr>
          <a:xfrm flipH="1" flipV="1">
            <a:off x="7956376" y="2531168"/>
            <a:ext cx="676925" cy="1089154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>
            <a:off x="7956376" y="4163278"/>
            <a:ext cx="779118" cy="1173934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3" grpId="0" animBg="1"/>
      <p:bldP spid="3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13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378" y="122494"/>
            <a:ext cx="48736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6132" name="Rectangle 3"/>
          <p:cNvSpPr>
            <a:spLocks noChangeArrowheads="1"/>
          </p:cNvSpPr>
          <p:nvPr/>
        </p:nvSpPr>
        <p:spPr bwMode="auto">
          <a:xfrm>
            <a:off x="1763649" y="245094"/>
            <a:ext cx="6381875" cy="505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84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3200" dirty="0" smtClean="0">
                <a:solidFill>
                  <a:srgbClr val="FF0000"/>
                </a:solidFill>
                <a:latin typeface="Bitstream Vera Serif"/>
                <a:cs typeface="Arial" charset="0"/>
              </a:rPr>
              <a:t>US LARP: Magnet Develop. </a:t>
            </a:r>
            <a:r>
              <a:rPr lang="en-GB" sz="3200" dirty="0">
                <a:solidFill>
                  <a:srgbClr val="FF0000"/>
                </a:solidFill>
                <a:latin typeface="Bitstream Vera Serif"/>
                <a:cs typeface="Arial" charset="0"/>
              </a:rPr>
              <a:t>Chart</a:t>
            </a:r>
          </a:p>
        </p:txBody>
      </p:sp>
      <p:sp>
        <p:nvSpPr>
          <p:cNvPr id="176133" name="Line 4"/>
          <p:cNvSpPr>
            <a:spLocks noChangeShapeType="1"/>
          </p:cNvSpPr>
          <p:nvPr/>
        </p:nvSpPr>
        <p:spPr bwMode="auto">
          <a:xfrm>
            <a:off x="1069975" y="882650"/>
            <a:ext cx="7769225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76134" name="Picture 6" descr="all_cross-section_cronological_label_v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300" y="990600"/>
            <a:ext cx="6921500" cy="536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513782" y="4869160"/>
            <a:ext cx="1411018" cy="30777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CH" sz="1400" dirty="0" smtClean="0"/>
              <a:t>G.L. Sabbi , LBNL</a:t>
            </a:r>
            <a:endParaRPr lang="en-GB" sz="14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LRossi@CEA/DSM/IRFU/SPP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1294B-30F2-40DE-96EA-1B04FE7EBCC5}" type="slidenum">
              <a:rPr lang="en-GB" smtClean="0"/>
              <a:t>21</a:t>
            </a:fld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95434" y="197278"/>
            <a:ext cx="4873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1682797" y="332656"/>
            <a:ext cx="6464205" cy="50597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84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3200" dirty="0">
                <a:solidFill>
                  <a:srgbClr val="FF0000"/>
                </a:solidFill>
                <a:latin typeface="Bitstream Vera Serif"/>
              </a:rPr>
              <a:t>LARP </a:t>
            </a:r>
            <a:r>
              <a:rPr lang="en-GB" sz="3200" dirty="0" smtClean="0">
                <a:solidFill>
                  <a:srgbClr val="FF0000"/>
                </a:solidFill>
                <a:latin typeface="Bitstream Vera Serif"/>
              </a:rPr>
              <a:t>(US LHC program) Magnets</a:t>
            </a:r>
            <a:endParaRPr lang="en-GB" sz="3200" dirty="0">
              <a:solidFill>
                <a:srgbClr val="FF0000"/>
              </a:solidFill>
              <a:latin typeface="Bitstream Vera Serif"/>
            </a:endParaRPr>
          </a:p>
        </p:txBody>
      </p:sp>
      <p:sp>
        <p:nvSpPr>
          <p:cNvPr id="7172" name="Line 4"/>
          <p:cNvSpPr>
            <a:spLocks noChangeShapeType="1"/>
          </p:cNvSpPr>
          <p:nvPr/>
        </p:nvSpPr>
        <p:spPr bwMode="auto">
          <a:xfrm>
            <a:off x="1219200" y="990600"/>
            <a:ext cx="7391400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452438" y="1138238"/>
            <a:ext cx="8224837" cy="5192712"/>
            <a:chOff x="453106" y="1138238"/>
            <a:chExt cx="8224169" cy="5192712"/>
          </a:xfrm>
        </p:grpSpPr>
        <p:pic>
          <p:nvPicPr>
            <p:cNvPr id="7174" name="Picture 21" descr="assembly"/>
            <p:cNvPicPr>
              <a:picLocks noChangeAspect="1" noChangeArrowheads="1"/>
            </p:cNvPicPr>
            <p:nvPr/>
          </p:nvPicPr>
          <p:blipFill>
            <a:blip r:embed="rId4" cstate="print">
              <a:lum bright="6000"/>
            </a:blip>
            <a:srcRect/>
            <a:stretch>
              <a:fillRect/>
            </a:stretch>
          </p:blipFill>
          <p:spPr bwMode="auto">
            <a:xfrm>
              <a:off x="3406775" y="4335463"/>
              <a:ext cx="3014663" cy="19954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75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 l="23511" r="21873"/>
            <a:stretch>
              <a:fillRect/>
            </a:stretch>
          </p:blipFill>
          <p:spPr bwMode="auto">
            <a:xfrm>
              <a:off x="6553200" y="1143000"/>
              <a:ext cx="2124075" cy="51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76" name="Picture 4"/>
            <p:cNvPicPr>
              <a:picLocks noChangeAspect="1" noChangeArrowheads="1"/>
            </p:cNvPicPr>
            <p:nvPr/>
          </p:nvPicPr>
          <p:blipFill>
            <a:blip r:embed="rId6" cstate="print"/>
            <a:srcRect t="8768"/>
            <a:stretch>
              <a:fillRect/>
            </a:stretch>
          </p:blipFill>
          <p:spPr bwMode="auto">
            <a:xfrm>
              <a:off x="468313" y="2881313"/>
              <a:ext cx="5965825" cy="137001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pic>
          <p:nvPicPr>
            <p:cNvPr id="7177" name="Picture 5" descr="Complete Assembly - NL"/>
            <p:cNvPicPr>
              <a:picLocks noChangeAspect="1" noChangeArrowheads="1"/>
            </p:cNvPicPr>
            <p:nvPr/>
          </p:nvPicPr>
          <p:blipFill>
            <a:blip r:embed="rId7" cstate="print">
              <a:lum bright="-6000"/>
            </a:blip>
            <a:srcRect l="17250" t="2875" r="12938" b="10063"/>
            <a:stretch>
              <a:fillRect/>
            </a:stretch>
          </p:blipFill>
          <p:spPr bwMode="auto">
            <a:xfrm>
              <a:off x="457200" y="1143000"/>
              <a:ext cx="1762125" cy="1646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78" name="Picture 7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114800" y="1143000"/>
              <a:ext cx="2322513" cy="164623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pic>
          <p:nvPicPr>
            <p:cNvPr id="7179" name="Picture 9" descr="P0005119"/>
            <p:cNvPicPr>
              <a:picLocks noChangeAspect="1" noChangeArrowheads="1"/>
            </p:cNvPicPr>
            <p:nvPr/>
          </p:nvPicPr>
          <p:blipFill>
            <a:blip r:embed="rId9" cstate="print"/>
            <a:srcRect l="6639" r="3320"/>
            <a:stretch>
              <a:fillRect/>
            </a:stretch>
          </p:blipFill>
          <p:spPr bwMode="auto">
            <a:xfrm>
              <a:off x="2362200" y="1143000"/>
              <a:ext cx="1600200" cy="1647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180" name="Text Box 10"/>
            <p:cNvSpPr txBox="1">
              <a:spLocks noChangeArrowheads="1"/>
            </p:cNvSpPr>
            <p:nvPr/>
          </p:nvSpPr>
          <p:spPr bwMode="auto">
            <a:xfrm>
              <a:off x="2362200" y="1143920"/>
              <a:ext cx="271463" cy="244475"/>
            </a:xfrm>
            <a:prstGeom prst="rect">
              <a:avLst/>
            </a:prstGeom>
            <a:solidFill>
              <a:srgbClr val="CC99FF"/>
            </a:solidFill>
            <a:ln w="1270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 b="1"/>
                <a:t>SQ</a:t>
              </a:r>
            </a:p>
          </p:txBody>
        </p:sp>
        <p:sp>
          <p:nvSpPr>
            <p:cNvPr id="7181" name="Text Box 11"/>
            <p:cNvSpPr txBox="1">
              <a:spLocks noChangeArrowheads="1"/>
            </p:cNvSpPr>
            <p:nvPr/>
          </p:nvSpPr>
          <p:spPr bwMode="auto">
            <a:xfrm>
              <a:off x="453106" y="1147095"/>
              <a:ext cx="304800" cy="244475"/>
            </a:xfrm>
            <a:prstGeom prst="rect">
              <a:avLst/>
            </a:prstGeom>
            <a:solidFill>
              <a:srgbClr val="CC99FF"/>
            </a:solidFill>
            <a:ln w="1270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 b="1"/>
                <a:t>SM</a:t>
              </a:r>
            </a:p>
          </p:txBody>
        </p:sp>
        <p:sp>
          <p:nvSpPr>
            <p:cNvPr id="7182" name="Text Box 12"/>
            <p:cNvSpPr txBox="1">
              <a:spLocks noChangeArrowheads="1"/>
            </p:cNvSpPr>
            <p:nvPr/>
          </p:nvSpPr>
          <p:spPr bwMode="auto">
            <a:xfrm>
              <a:off x="4125913" y="1138238"/>
              <a:ext cx="411162" cy="246062"/>
            </a:xfrm>
            <a:prstGeom prst="rect">
              <a:avLst/>
            </a:prstGeom>
            <a:solidFill>
              <a:srgbClr val="CC99FF"/>
            </a:solidFill>
            <a:ln w="1270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 b="1"/>
                <a:t>TQS</a:t>
              </a:r>
            </a:p>
          </p:txBody>
        </p:sp>
        <p:sp>
          <p:nvSpPr>
            <p:cNvPr id="7183" name="Text Box 13"/>
            <p:cNvSpPr txBox="1">
              <a:spLocks noChangeArrowheads="1"/>
            </p:cNvSpPr>
            <p:nvPr/>
          </p:nvSpPr>
          <p:spPr bwMode="auto">
            <a:xfrm>
              <a:off x="468313" y="2873375"/>
              <a:ext cx="280987" cy="244475"/>
            </a:xfrm>
            <a:prstGeom prst="rect">
              <a:avLst/>
            </a:prstGeom>
            <a:solidFill>
              <a:srgbClr val="CC99FF"/>
            </a:solidFill>
            <a:ln w="1270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 b="1"/>
                <a:t>LR</a:t>
              </a:r>
            </a:p>
          </p:txBody>
        </p:sp>
        <p:sp>
          <p:nvSpPr>
            <p:cNvPr id="7184" name="Text Box 15"/>
            <p:cNvSpPr txBox="1">
              <a:spLocks noChangeArrowheads="1"/>
            </p:cNvSpPr>
            <p:nvPr/>
          </p:nvSpPr>
          <p:spPr bwMode="auto">
            <a:xfrm>
              <a:off x="6553200" y="1143000"/>
              <a:ext cx="754063" cy="246063"/>
            </a:xfrm>
            <a:prstGeom prst="rect">
              <a:avLst/>
            </a:prstGeom>
            <a:solidFill>
              <a:srgbClr val="CC99FF"/>
            </a:solidFill>
            <a:ln w="1270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 b="1"/>
                <a:t>LQS-4m</a:t>
              </a:r>
            </a:p>
          </p:txBody>
        </p:sp>
        <p:sp>
          <p:nvSpPr>
            <p:cNvPr id="7185" name="Text Box 16"/>
            <p:cNvSpPr txBox="1">
              <a:spLocks noChangeArrowheads="1"/>
            </p:cNvSpPr>
            <p:nvPr/>
          </p:nvSpPr>
          <p:spPr bwMode="auto">
            <a:xfrm>
              <a:off x="3417888" y="4332288"/>
              <a:ext cx="317500" cy="244475"/>
            </a:xfrm>
            <a:prstGeom prst="rect">
              <a:avLst/>
            </a:prstGeom>
            <a:solidFill>
              <a:srgbClr val="CC99FF"/>
            </a:solidFill>
            <a:ln w="1270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 b="1"/>
                <a:t>HQ</a:t>
              </a:r>
            </a:p>
          </p:txBody>
        </p:sp>
        <p:pic>
          <p:nvPicPr>
            <p:cNvPr id="7186" name="Picture 7"/>
            <p:cNvPicPr>
              <a:picLocks noChangeAspect="1" noChangeArrowheads="1"/>
            </p:cNvPicPr>
            <p:nvPr/>
          </p:nvPicPr>
          <p:blipFill>
            <a:blip r:embed="rId10" cstate="print"/>
            <a:srcRect l="12196" t="3133" r="12196" b="18550"/>
            <a:stretch>
              <a:fillRect/>
            </a:stretch>
          </p:blipFill>
          <p:spPr bwMode="auto">
            <a:xfrm>
              <a:off x="488950" y="4343400"/>
              <a:ext cx="2773363" cy="19812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sp>
          <p:nvSpPr>
            <p:cNvPr id="7187" name="Text Box 12"/>
            <p:cNvSpPr txBox="1">
              <a:spLocks noChangeArrowheads="1"/>
            </p:cNvSpPr>
            <p:nvPr/>
          </p:nvSpPr>
          <p:spPr bwMode="auto">
            <a:xfrm>
              <a:off x="490538" y="4337050"/>
              <a:ext cx="444500" cy="246063"/>
            </a:xfrm>
            <a:prstGeom prst="rect">
              <a:avLst/>
            </a:prstGeom>
            <a:solidFill>
              <a:srgbClr val="CC99FF"/>
            </a:solidFill>
            <a:ln w="1270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 b="1"/>
                <a:t>TQC</a:t>
              </a:r>
            </a:p>
          </p:txBody>
        </p:sp>
      </p:grp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2B18A-0892-4E4B-89DE-538B32965B9B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LRossi@CEA/DSM/IRFU/SPP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037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1681" y="178701"/>
            <a:ext cx="6120680" cy="1143000"/>
          </a:xfrm>
        </p:spPr>
        <p:txBody>
          <a:bodyPr>
            <a:noAutofit/>
          </a:bodyPr>
          <a:lstStyle/>
          <a:p>
            <a:r>
              <a:rPr lang="fr-CH" sz="3600" dirty="0" err="1" smtClean="0"/>
              <a:t>Results</a:t>
            </a:r>
            <a:r>
              <a:rPr lang="fr-CH" sz="3600" dirty="0" smtClean="0"/>
              <a:t> LARP LQ </a:t>
            </a:r>
            <a:br>
              <a:rPr lang="fr-CH" sz="3600" dirty="0" smtClean="0"/>
            </a:br>
            <a:r>
              <a:rPr lang="fr-CH" sz="3600" dirty="0" smtClean="0"/>
              <a:t>(90 mm vs 70 mm LHC)</a:t>
            </a:r>
            <a:endParaRPr lang="en-US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LRossi@CEA/DSM/IRFU/SPP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2B141-1547-4E22-9593-D94868C4E685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7053" y="1340768"/>
            <a:ext cx="7128791" cy="5155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Connector 7"/>
          <p:cNvCxnSpPr/>
          <p:nvPr/>
        </p:nvCxnSpPr>
        <p:spPr>
          <a:xfrm>
            <a:off x="1907704" y="2996952"/>
            <a:ext cx="1872208" cy="0"/>
          </a:xfrm>
          <a:prstGeom prst="line">
            <a:avLst/>
          </a:prstGeom>
          <a:ln w="317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123728" y="2708920"/>
            <a:ext cx="19886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1600" b="1" dirty="0" smtClean="0">
                <a:solidFill>
                  <a:srgbClr val="FF0000"/>
                </a:solidFill>
              </a:rPr>
              <a:t>LHC </a:t>
            </a:r>
            <a:r>
              <a:rPr lang="fr-CH" sz="1600" b="1" dirty="0" err="1" smtClean="0">
                <a:solidFill>
                  <a:srgbClr val="FF0000"/>
                </a:solidFill>
              </a:rPr>
              <a:t>equivalent</a:t>
            </a:r>
            <a:r>
              <a:rPr lang="fr-CH" sz="1600" b="1" dirty="0" smtClean="0">
                <a:solidFill>
                  <a:srgbClr val="FF0000"/>
                </a:solidFill>
              </a:rPr>
              <a:t> </a:t>
            </a:r>
            <a:r>
              <a:rPr lang="fr-CH" sz="1600" b="1" dirty="0" err="1" smtClean="0">
                <a:solidFill>
                  <a:srgbClr val="FF0000"/>
                </a:solidFill>
              </a:rPr>
              <a:t>today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64288" y="5301208"/>
            <a:ext cx="1658618" cy="30777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CH" sz="1400" dirty="0" smtClean="0"/>
              <a:t>G. Ambrosio, FNAL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835" y="476672"/>
            <a:ext cx="747737" cy="99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7324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239000" cy="104435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ea typeface="ＭＳ Ｐゴシック" pitchFamily="-108" charset="-128"/>
              </a:rPr>
              <a:t>LARP HQ </a:t>
            </a:r>
            <a:br>
              <a:rPr lang="en-US" dirty="0" smtClean="0">
                <a:ea typeface="ＭＳ Ｐゴシック" pitchFamily="-108" charset="-128"/>
              </a:rPr>
            </a:br>
            <a:r>
              <a:rPr lang="en-US" dirty="0" smtClean="0">
                <a:ea typeface="ＭＳ Ｐゴシック" pitchFamily="-108" charset="-128"/>
              </a:rPr>
              <a:t>(120 mm- 13 T)</a:t>
            </a:r>
          </a:p>
        </p:txBody>
      </p:sp>
      <p:sp>
        <p:nvSpPr>
          <p:cNvPr id="4198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63A70AD7-3A29-4EA1-B281-969A208453BF}" type="slidenum">
              <a:rPr lang="en-US"/>
              <a:pPr/>
              <a:t>24</a:t>
            </a:fld>
            <a:endParaRPr lang="en-US"/>
          </a:p>
        </p:txBody>
      </p:sp>
      <p:pic>
        <p:nvPicPr>
          <p:cNvPr id="41988" name="Picture 2" descr="\\Thunder\Supercon\Collaborations\LARP_HQ\HQ Production Fabrication\Magnet Structures\Structural Hardware Pix\HQ-1_Coilpack\DSC0728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9232" t="3078"/>
          <a:stretch>
            <a:fillRect/>
          </a:stretch>
        </p:blipFill>
        <p:spPr>
          <a:xfrm>
            <a:off x="154344" y="1268760"/>
            <a:ext cx="3779314" cy="3026654"/>
          </a:xfrm>
        </p:spPr>
      </p:pic>
      <p:sp>
        <p:nvSpPr>
          <p:cNvPr id="41990" name="Footer Placeholder 7"/>
          <p:cNvSpPr txBox="1">
            <a:spLocks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endParaRPr lang="en-US" sz="1400" b="0">
              <a:solidFill>
                <a:schemeClr val="tx1"/>
              </a:solidFill>
              <a:cs typeface="Helvetica" pitchFamily="-10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LRossi@CEA/DSM/IRFU/SPP</a:t>
            </a:r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39" y="4393984"/>
            <a:ext cx="2467724" cy="1851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542" y="1340768"/>
            <a:ext cx="5099322" cy="4108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995542" y="5661248"/>
            <a:ext cx="1368546" cy="30777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CH" sz="1400" dirty="0" smtClean="0"/>
              <a:t>S. Caspi , LBNL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88640"/>
            <a:ext cx="48736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3468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9917" y="274638"/>
            <a:ext cx="6388387" cy="1143000"/>
          </a:xfrm>
        </p:spPr>
        <p:txBody>
          <a:bodyPr>
            <a:normAutofit fontScale="90000"/>
          </a:bodyPr>
          <a:lstStyle/>
          <a:p>
            <a:r>
              <a:rPr lang="fr-CH" dirty="0" err="1"/>
              <a:t>I</a:t>
            </a:r>
            <a:r>
              <a:rPr lang="fr-CH" dirty="0" err="1" smtClean="0"/>
              <a:t>mproved</a:t>
            </a:r>
            <a:r>
              <a:rPr lang="fr-CH" dirty="0" smtClean="0"/>
              <a:t> Nb-Ti </a:t>
            </a:r>
            <a:r>
              <a:rPr lang="fr-CH" dirty="0" err="1" smtClean="0"/>
              <a:t>technology</a:t>
            </a:r>
            <a:r>
              <a:rPr lang="fr-CH" dirty="0" smtClean="0"/>
              <a:t> </a:t>
            </a:r>
            <a:r>
              <a:rPr lang="en-US" dirty="0" smtClean="0">
                <a:ea typeface="ＭＳ Ｐゴシック" pitchFamily="-108" charset="-128"/>
              </a:rPr>
              <a:t>Low-</a:t>
            </a:r>
            <a:r>
              <a:rPr lang="en-US" dirty="0" smtClean="0">
                <a:ea typeface="ＭＳ Ｐゴシック" pitchFamily="-108" charset="-128"/>
                <a:sym typeface="Symbol"/>
              </a:rPr>
              <a:t> </a:t>
            </a:r>
            <a:r>
              <a:rPr lang="en-US" dirty="0">
                <a:ea typeface="ＭＳ Ｐゴシック" pitchFamily="-108" charset="-128"/>
                <a:sym typeface="Symbol"/>
              </a:rPr>
              <a:t>quads </a:t>
            </a:r>
            <a:r>
              <a:rPr lang="en-US" dirty="0" smtClean="0">
                <a:ea typeface="ＭＳ Ｐゴシック" pitchFamily="-108" charset="-128"/>
                <a:sym typeface="Symbol"/>
              </a:rPr>
              <a:t>and </a:t>
            </a:r>
            <a:r>
              <a:rPr lang="en-US" dirty="0">
                <a:ea typeface="ＭＳ Ｐゴシック" pitchFamily="-108" charset="-128"/>
                <a:sym typeface="Symbol"/>
              </a:rPr>
              <a:t>MS </a:t>
            </a:r>
            <a:r>
              <a:rPr lang="en-US" dirty="0" smtClean="0">
                <a:ea typeface="ＭＳ Ｐゴシック" pitchFamily="-108" charset="-128"/>
                <a:sym typeface="Symbol"/>
              </a:rPr>
              <a:t>magnets</a:t>
            </a:r>
            <a:r>
              <a:rPr lang="fr-CH" dirty="0" smtClean="0"/>
              <a:t>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LRossi@CEA/DSM/IRFU/SPP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2B18A-0892-4E4B-89DE-538B32965B9B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3458966" cy="3455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7" name="Content Placeholder 6" descr="3D CAD MQXC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2996953"/>
            <a:ext cx="2912253" cy="2049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0241"/>
          <a:stretch>
            <a:fillRect/>
          </a:stretch>
        </p:blipFill>
        <p:spPr bwMode="auto">
          <a:xfrm>
            <a:off x="4572000" y="1628800"/>
            <a:ext cx="3660932" cy="1250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683568" y="5445224"/>
            <a:ext cx="8064896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CH" dirty="0" smtClean="0"/>
              <a:t>new </a:t>
            </a:r>
            <a:r>
              <a:rPr lang="fr-CH" dirty="0" err="1" smtClean="0"/>
              <a:t>insulation</a:t>
            </a:r>
            <a:r>
              <a:rPr lang="fr-CH" dirty="0" smtClean="0"/>
              <a:t> </a:t>
            </a:r>
            <a:r>
              <a:rPr lang="fr-CH" dirty="0" err="1" smtClean="0"/>
              <a:t>scheme</a:t>
            </a:r>
            <a:r>
              <a:rPr lang="fr-CH" dirty="0" smtClean="0"/>
              <a:t>, more </a:t>
            </a:r>
            <a:r>
              <a:rPr lang="fr-CH" dirty="0" err="1" smtClean="0"/>
              <a:t>porous</a:t>
            </a:r>
            <a:r>
              <a:rPr lang="fr-CH" dirty="0" smtClean="0"/>
              <a:t> in the </a:t>
            </a:r>
            <a:r>
              <a:rPr lang="fr-CH" dirty="0" err="1" smtClean="0"/>
              <a:t>coils</a:t>
            </a:r>
            <a:r>
              <a:rPr lang="fr-CH" dirty="0" smtClean="0"/>
              <a:t> and in the structure</a:t>
            </a:r>
          </a:p>
          <a:p>
            <a:r>
              <a:rPr lang="fr-CH" dirty="0" err="1"/>
              <a:t>Higher</a:t>
            </a:r>
            <a:r>
              <a:rPr lang="fr-CH" dirty="0"/>
              <a:t> </a:t>
            </a:r>
            <a:r>
              <a:rPr lang="fr-CH" dirty="0" err="1"/>
              <a:t>heat</a:t>
            </a:r>
            <a:r>
              <a:rPr lang="fr-CH" dirty="0"/>
              <a:t> </a:t>
            </a:r>
            <a:r>
              <a:rPr lang="fr-CH" dirty="0" err="1" smtClean="0"/>
              <a:t>removal</a:t>
            </a:r>
            <a:r>
              <a:rPr lang="fr-CH" dirty="0" smtClean="0"/>
              <a:t> (</a:t>
            </a:r>
            <a:r>
              <a:rPr lang="fr-CH" dirty="0" err="1" smtClean="0"/>
              <a:t>matching</a:t>
            </a:r>
            <a:r>
              <a:rPr lang="fr-CH" dirty="0" smtClean="0"/>
              <a:t> the gap to </a:t>
            </a:r>
            <a:r>
              <a:rPr lang="fr-CH" dirty="0" err="1" smtClean="0"/>
              <a:t>NbSn</a:t>
            </a:r>
            <a:r>
              <a:rPr lang="fr-CH" dirty="0" smtClean="0"/>
              <a:t> ?)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CH" sz="3200" dirty="0" err="1" smtClean="0"/>
              <a:t>Avoid</a:t>
            </a:r>
            <a:r>
              <a:rPr lang="fr-CH" sz="3200" dirty="0" smtClean="0"/>
              <a:t>  off-</a:t>
            </a:r>
            <a:r>
              <a:rPr lang="fr-CH" sz="3200" dirty="0" err="1" smtClean="0"/>
              <a:t>momentum</a:t>
            </a:r>
            <a:r>
              <a:rPr lang="fr-CH" sz="3200" dirty="0" smtClean="0"/>
              <a:t> protons </a:t>
            </a:r>
            <a:br>
              <a:rPr lang="fr-CH" sz="3200" dirty="0" smtClean="0"/>
            </a:br>
            <a:r>
              <a:rPr lang="fr-CH" sz="3200" dirty="0" smtClean="0"/>
              <a:t>on SC </a:t>
            </a:r>
            <a:r>
              <a:rPr lang="fr-CH" sz="3200" dirty="0" err="1" smtClean="0"/>
              <a:t>dipoles</a:t>
            </a:r>
            <a:r>
              <a:rPr lang="fr-CH" sz="3200" dirty="0" smtClean="0"/>
              <a:t> (diffractive)</a:t>
            </a:r>
            <a:endParaRPr lang="en-GB" sz="32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LRossi@CEA/DSM/IRFU/SPP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1294B-30F2-40DE-96EA-1B04FE7EBCC5}" type="slidenum">
              <a:rPr lang="en-GB" smtClean="0"/>
              <a:t>26</a:t>
            </a:fld>
            <a:endParaRPr lang="en-GB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013176"/>
            <a:ext cx="7540625" cy="140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117" y="1804878"/>
            <a:ext cx="713263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CryoCollAxon.tif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719278"/>
            <a:ext cx="2436813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4139952" y="3350420"/>
            <a:ext cx="4876799" cy="1697037"/>
            <a:chOff x="228599" y="4606319"/>
            <a:chExt cx="4143374" cy="1783942"/>
          </a:xfrm>
        </p:grpSpPr>
        <p:sp>
          <p:nvSpPr>
            <p:cNvPr id="10" name="Oval 9"/>
            <p:cNvSpPr>
              <a:spLocks noChangeArrowheads="1"/>
            </p:cNvSpPr>
            <p:nvPr/>
          </p:nvSpPr>
          <p:spPr bwMode="auto">
            <a:xfrm>
              <a:off x="2057400" y="4953000"/>
              <a:ext cx="1600200" cy="838200"/>
            </a:xfrm>
            <a:prstGeom prst="ellips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+mn-cs"/>
                </a:defRPr>
              </a:lvl9pPr>
            </a:lstStyle>
            <a:p>
              <a:endParaRPr lang="en-US"/>
            </a:p>
          </p:txBody>
        </p:sp>
        <p:grpSp>
          <p:nvGrpSpPr>
            <p:cNvPr id="11" name="Group 10"/>
            <p:cNvGrpSpPr>
              <a:grpSpLocks/>
            </p:cNvGrpSpPr>
            <p:nvPr/>
          </p:nvGrpSpPr>
          <p:grpSpPr bwMode="auto">
            <a:xfrm>
              <a:off x="235343" y="5620946"/>
              <a:ext cx="4136630" cy="769315"/>
              <a:chOff x="234941" y="5698482"/>
              <a:chExt cx="4136503" cy="768122"/>
            </a:xfrm>
          </p:grpSpPr>
          <p:sp>
            <p:nvSpPr>
              <p:cNvPr id="17" name="Rectangle 16"/>
              <p:cNvSpPr>
                <a:spLocks noChangeArrowheads="1"/>
              </p:cNvSpPr>
              <p:nvPr/>
            </p:nvSpPr>
            <p:spPr bwMode="auto">
              <a:xfrm rot="-465453">
                <a:off x="317212" y="5900093"/>
                <a:ext cx="1468749" cy="363233"/>
              </a:xfrm>
              <a:prstGeom prst="rect">
                <a:avLst/>
              </a:prstGeom>
              <a:solidFill>
                <a:srgbClr val="3333CC"/>
              </a:solidFill>
              <a:ln w="9525">
                <a:solidFill>
                  <a:srgbClr val="00CC98"/>
                </a:solidFill>
                <a:miter lim="800000"/>
                <a:headEnd/>
                <a:tailEnd/>
              </a:ln>
              <a:effectLst>
                <a:outerShdw blurRad="40000"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400"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400"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400"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400"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400"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solidFill>
                      <a:schemeClr val="lt1"/>
                    </a:solidFill>
                    <a:latin typeface="+mn-lt"/>
                    <a:ea typeface="+mn-ea"/>
                  </a:rPr>
                  <a:t>5.5 m Nb</a:t>
                </a:r>
                <a:r>
                  <a:rPr lang="en-US" baseline="-25000" dirty="0">
                    <a:solidFill>
                      <a:schemeClr val="lt1"/>
                    </a:solidFill>
                    <a:latin typeface="+mn-lt"/>
                    <a:ea typeface="+mn-ea"/>
                  </a:rPr>
                  <a:t>3</a:t>
                </a:r>
                <a:r>
                  <a:rPr lang="en-US" dirty="0">
                    <a:solidFill>
                      <a:schemeClr val="lt1"/>
                    </a:solidFill>
                    <a:latin typeface="+mn-lt"/>
                    <a:ea typeface="+mn-ea"/>
                  </a:rPr>
                  <a:t>Sn</a:t>
                </a:r>
              </a:p>
            </p:txBody>
          </p:sp>
          <p:sp>
            <p:nvSpPr>
              <p:cNvPr id="18" name="Rectangle 17"/>
              <p:cNvSpPr>
                <a:spLocks noChangeArrowheads="1"/>
              </p:cNvSpPr>
              <p:nvPr/>
            </p:nvSpPr>
            <p:spPr bwMode="auto">
              <a:xfrm rot="388096">
                <a:off x="2789404" y="5880099"/>
                <a:ext cx="1467400" cy="388227"/>
              </a:xfrm>
              <a:prstGeom prst="rect">
                <a:avLst/>
              </a:prstGeom>
              <a:solidFill>
                <a:srgbClr val="3333CC"/>
              </a:solidFill>
              <a:ln w="9525">
                <a:solidFill>
                  <a:srgbClr val="00CC98"/>
                </a:solidFill>
                <a:miter lim="800000"/>
                <a:headEnd/>
                <a:tailEnd/>
              </a:ln>
              <a:effectLst>
                <a:outerShdw blurRad="40000"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400"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400"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400"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400"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400"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solidFill>
                      <a:schemeClr val="lt1"/>
                    </a:solidFill>
                    <a:latin typeface="+mn-lt"/>
                    <a:ea typeface="+mn-ea"/>
                  </a:rPr>
                  <a:t>5.5 m Nb</a:t>
                </a:r>
                <a:r>
                  <a:rPr lang="en-US" baseline="-25000" dirty="0">
                    <a:solidFill>
                      <a:schemeClr val="lt1"/>
                    </a:solidFill>
                    <a:latin typeface="+mn-lt"/>
                    <a:ea typeface="+mn-ea"/>
                  </a:rPr>
                  <a:t>3</a:t>
                </a:r>
                <a:r>
                  <a:rPr lang="en-US" dirty="0">
                    <a:solidFill>
                      <a:schemeClr val="lt1"/>
                    </a:solidFill>
                    <a:latin typeface="+mn-lt"/>
                    <a:ea typeface="+mn-ea"/>
                  </a:rPr>
                  <a:t>Sn</a:t>
                </a:r>
              </a:p>
            </p:txBody>
          </p:sp>
          <p:sp>
            <p:nvSpPr>
              <p:cNvPr id="19" name="Rectangle 18"/>
              <p:cNvSpPr>
                <a:spLocks noChangeArrowheads="1"/>
              </p:cNvSpPr>
              <p:nvPr/>
            </p:nvSpPr>
            <p:spPr bwMode="auto">
              <a:xfrm>
                <a:off x="1868232" y="5778460"/>
                <a:ext cx="852387" cy="388226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rgbClr val="00CC98"/>
                </a:solidFill>
                <a:miter lim="800000"/>
                <a:headEnd/>
                <a:tailEnd/>
              </a:ln>
              <a:effectLst>
                <a:outerShdw blurRad="40000"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400"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400"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400"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400"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400"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sz="1200" b="1" dirty="0">
                    <a:solidFill>
                      <a:schemeClr val="lt1"/>
                    </a:solidFill>
                    <a:latin typeface="+mn-lt"/>
                    <a:ea typeface="+mn-ea"/>
                  </a:rPr>
                  <a:t>3.5 m </a:t>
                </a:r>
                <a:r>
                  <a:rPr lang="en-US" sz="1200" b="1" dirty="0" err="1">
                    <a:solidFill>
                      <a:schemeClr val="lt1"/>
                    </a:solidFill>
                    <a:latin typeface="+mn-lt"/>
                    <a:ea typeface="+mn-ea"/>
                  </a:rPr>
                  <a:t>Collim</a:t>
                </a:r>
                <a:r>
                  <a:rPr lang="en-US" sz="1200" b="1" dirty="0">
                    <a:solidFill>
                      <a:schemeClr val="lt1"/>
                    </a:solidFill>
                    <a:latin typeface="+mn-lt"/>
                    <a:ea typeface="+mn-ea"/>
                  </a:rPr>
                  <a:t>.</a:t>
                </a:r>
              </a:p>
            </p:txBody>
          </p:sp>
          <p:sp>
            <p:nvSpPr>
              <p:cNvPr id="20" name="Rectangle 19"/>
              <p:cNvSpPr>
                <a:spLocks noChangeArrowheads="1"/>
              </p:cNvSpPr>
              <p:nvPr/>
            </p:nvSpPr>
            <p:spPr bwMode="auto">
              <a:xfrm>
                <a:off x="234941" y="5698482"/>
                <a:ext cx="4136503" cy="768122"/>
              </a:xfrm>
              <a:prstGeom prst="rect">
                <a:avLst/>
              </a:prstGeom>
              <a:noFill/>
              <a:ln w="9525">
                <a:solidFill>
                  <a:srgbClr val="0000FF"/>
                </a:solidFill>
                <a:miter lim="800000"/>
                <a:headEnd/>
                <a:tailEnd/>
              </a:ln>
              <a:effectLst>
                <a:outerShdw blurRad="40000" dist="23000" dir="5400000" rotWithShape="0">
                  <a:srgbClr val="808080">
                    <a:alpha val="34998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400"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400"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400"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400"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400"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12" name="Group 11"/>
            <p:cNvGrpSpPr>
              <a:grpSpLocks/>
            </p:cNvGrpSpPr>
            <p:nvPr/>
          </p:nvGrpSpPr>
          <p:grpSpPr bwMode="auto">
            <a:xfrm>
              <a:off x="228599" y="4606319"/>
              <a:ext cx="4136632" cy="765977"/>
              <a:chOff x="234547" y="4700402"/>
              <a:chExt cx="4136504" cy="764788"/>
            </a:xfrm>
          </p:grpSpPr>
          <p:sp>
            <p:nvSpPr>
              <p:cNvPr id="14" name="Rectangle 13"/>
              <p:cNvSpPr>
                <a:spLocks noChangeArrowheads="1"/>
              </p:cNvSpPr>
              <p:nvPr/>
            </p:nvSpPr>
            <p:spPr bwMode="auto">
              <a:xfrm>
                <a:off x="316819" y="4860358"/>
                <a:ext cx="1435031" cy="421550"/>
              </a:xfrm>
              <a:prstGeom prst="rect">
                <a:avLst/>
              </a:prstGeom>
              <a:solidFill>
                <a:srgbClr val="3333CC"/>
              </a:solidFill>
              <a:ln w="9525">
                <a:solidFill>
                  <a:srgbClr val="00CC98"/>
                </a:solidFill>
                <a:miter lim="800000"/>
                <a:headEnd/>
                <a:tailEnd/>
              </a:ln>
              <a:effectLst>
                <a:outerShdw blurRad="40000"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400"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400"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400"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400"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400"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solidFill>
                      <a:schemeClr val="lt1"/>
                    </a:solidFill>
                    <a:latin typeface="+mn-lt"/>
                    <a:ea typeface="+mn-ea"/>
                  </a:rPr>
                  <a:t>5.5 m Nb</a:t>
                </a:r>
                <a:r>
                  <a:rPr lang="en-US" baseline="-25000" dirty="0">
                    <a:solidFill>
                      <a:schemeClr val="lt1"/>
                    </a:solidFill>
                    <a:latin typeface="+mn-lt"/>
                    <a:ea typeface="+mn-ea"/>
                  </a:rPr>
                  <a:t>3</a:t>
                </a:r>
                <a:r>
                  <a:rPr lang="en-US" dirty="0">
                    <a:solidFill>
                      <a:schemeClr val="lt1"/>
                    </a:solidFill>
                    <a:latin typeface="+mn-lt"/>
                    <a:ea typeface="+mn-ea"/>
                  </a:rPr>
                  <a:t>Sn</a:t>
                </a:r>
              </a:p>
            </p:txBody>
          </p:sp>
          <p:sp>
            <p:nvSpPr>
              <p:cNvPr id="15" name="Rectangle 14"/>
              <p:cNvSpPr>
                <a:spLocks noChangeArrowheads="1"/>
              </p:cNvSpPr>
              <p:nvPr/>
            </p:nvSpPr>
            <p:spPr bwMode="auto">
              <a:xfrm>
                <a:off x="1870536" y="4855359"/>
                <a:ext cx="878012" cy="378229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rgbClr val="00CC98"/>
                </a:solidFill>
                <a:miter lim="800000"/>
                <a:headEnd/>
                <a:tailEnd/>
              </a:ln>
              <a:effectLst>
                <a:outerShdw blurRad="40000"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400"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400"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400"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400"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400"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sz="1200" b="1" dirty="0">
                    <a:solidFill>
                      <a:schemeClr val="lt1"/>
                    </a:solidFill>
                    <a:latin typeface="+mn-lt"/>
                    <a:ea typeface="+mn-ea"/>
                  </a:rPr>
                  <a:t>3.5 m </a:t>
                </a:r>
                <a:r>
                  <a:rPr lang="en-US" sz="1200" b="1" dirty="0" err="1">
                    <a:solidFill>
                      <a:schemeClr val="lt1"/>
                    </a:solidFill>
                    <a:latin typeface="+mn-lt"/>
                    <a:ea typeface="+mn-ea"/>
                  </a:rPr>
                  <a:t>Collim</a:t>
                </a:r>
                <a:endParaRPr lang="en-US" sz="1200" b="1" dirty="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6" name="Rectangle 15"/>
              <p:cNvSpPr>
                <a:spLocks noChangeArrowheads="1"/>
              </p:cNvSpPr>
              <p:nvPr/>
            </p:nvSpPr>
            <p:spPr bwMode="auto">
              <a:xfrm>
                <a:off x="234547" y="4700402"/>
                <a:ext cx="4136504" cy="764788"/>
              </a:xfrm>
              <a:prstGeom prst="rect">
                <a:avLst/>
              </a:prstGeom>
              <a:noFill/>
              <a:ln w="9525">
                <a:solidFill>
                  <a:srgbClr val="0000FF"/>
                </a:solidFill>
                <a:miter lim="800000"/>
                <a:headEnd/>
                <a:tailEnd/>
              </a:ln>
              <a:effectLst>
                <a:outerShdw blurRad="40000" dist="23000" dir="5400000" rotWithShape="0">
                  <a:srgbClr val="808080">
                    <a:alpha val="34998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400"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400"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400"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400"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400"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sz="1400" kern="1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2831697" y="4766518"/>
              <a:ext cx="1435075" cy="422205"/>
            </a:xfrm>
            <a:prstGeom prst="rect">
              <a:avLst/>
            </a:prstGeom>
            <a:solidFill>
              <a:srgbClr val="3333CC"/>
            </a:solidFill>
            <a:ln w="9525">
              <a:solidFill>
                <a:srgbClr val="00CC98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8"/>
                </a:srgbClr>
              </a:outerShdw>
            </a:effectLst>
          </p:spPr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dirty="0">
                  <a:solidFill>
                    <a:schemeClr val="lt1"/>
                  </a:solidFill>
                  <a:latin typeface="+mn-lt"/>
                  <a:ea typeface="+mn-ea"/>
                </a:rPr>
                <a:t>5.5 m Nb</a:t>
              </a:r>
              <a:r>
                <a:rPr lang="en-US" baseline="-25000" dirty="0">
                  <a:solidFill>
                    <a:schemeClr val="lt1"/>
                  </a:solidFill>
                  <a:latin typeface="+mn-lt"/>
                  <a:ea typeface="+mn-ea"/>
                </a:rPr>
                <a:t>3</a:t>
              </a:r>
              <a:r>
                <a:rPr lang="en-US" dirty="0">
                  <a:solidFill>
                    <a:schemeClr val="lt1"/>
                  </a:solidFill>
                  <a:latin typeface="+mn-lt"/>
                  <a:ea typeface="+mn-ea"/>
                </a:rPr>
                <a:t>Sn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62651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defRPr sz="30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522368" indent="-200911" eaLnBrk="0" hangingPunct="0">
              <a:defRPr sz="30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803643" indent="-160729" eaLnBrk="0" hangingPunct="0">
              <a:defRPr sz="30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125101" indent="-160729" eaLnBrk="0" hangingPunct="0">
              <a:defRPr sz="30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1446558" indent="-160729" eaLnBrk="0" hangingPunct="0">
              <a:defRPr sz="30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1768015" indent="-160729" algn="ctr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089473" indent="-160729" algn="ctr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2410930" indent="-160729" algn="ctr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2732387" indent="-160729" algn="ctr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>
              <a:defRPr/>
            </a:pPr>
            <a:fld id="{8BC4EAB7-630F-420E-95C2-09B6229CDA31}" type="slidenum">
              <a:rPr lang="en-US" sz="900">
                <a:solidFill>
                  <a:schemeClr val="tx1"/>
                </a:solidFill>
                <a:latin typeface="Helvetica" charset="0"/>
                <a:ea typeface="MS PGothic" pitchFamily="34" charset="-128"/>
                <a:sym typeface="Helvetica" charset="0"/>
              </a:rPr>
              <a:pPr eaLnBrk="1" hangingPunct="1">
                <a:defRPr/>
              </a:pPr>
              <a:t>27</a:t>
            </a:fld>
            <a:endParaRPr lang="en-US" sz="900">
              <a:solidFill>
                <a:schemeClr val="tx1"/>
              </a:solidFill>
              <a:latin typeface="Helvetica" charset="0"/>
              <a:ea typeface="MS PGothic" pitchFamily="34" charset="-128"/>
              <a:sym typeface="Helvetica" charset="0"/>
            </a:endParaRPr>
          </a:p>
        </p:txBody>
      </p:sp>
      <p:sp>
        <p:nvSpPr>
          <p:cNvPr id="22529" name="Rectangle 1"/>
          <p:cNvSpPr>
            <a:spLocks noGrp="1" noChangeArrowheads="1"/>
          </p:cNvSpPr>
          <p:nvPr>
            <p:ph type="title"/>
          </p:nvPr>
        </p:nvSpPr>
        <p:spPr>
          <a:xfrm>
            <a:off x="892969" y="17858"/>
            <a:ext cx="7358063" cy="1102817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Warm collimators in the </a:t>
            </a:r>
            <a:br>
              <a:rPr lang="en-US" dirty="0" smtClean="0"/>
            </a:br>
            <a:r>
              <a:rPr lang="en-US" dirty="0" smtClean="0"/>
              <a:t>cold region</a:t>
            </a:r>
          </a:p>
        </p:txBody>
      </p:sp>
      <p:pic>
        <p:nvPicPr>
          <p:cNvPr id="22532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09" t="5272" r="10756"/>
          <a:stretch>
            <a:fillRect/>
          </a:stretch>
        </p:blipFill>
        <p:spPr bwMode="auto">
          <a:xfrm>
            <a:off x="986731" y="1120676"/>
            <a:ext cx="7161609" cy="515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2533" name="Rectangle 3"/>
          <p:cNvSpPr>
            <a:spLocks/>
          </p:cNvSpPr>
          <p:nvPr/>
        </p:nvSpPr>
        <p:spPr bwMode="auto">
          <a:xfrm>
            <a:off x="6390308" y="5380137"/>
            <a:ext cx="1482328" cy="482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r>
              <a:rPr lang="en-US" sz="1300" i="1">
                <a:latin typeface="Helvetica" charset="0"/>
                <a:ea typeface="MS PGothic" pitchFamily="34" charset="-128"/>
                <a:sym typeface="Helvetica" charset="0"/>
              </a:rPr>
              <a:t>A. Bertarelli of the EN-MME team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LRossi@CEA/DSM/IRFU/SPP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4676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defRPr sz="30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522368" indent="-200911" eaLnBrk="0" hangingPunct="0">
              <a:defRPr sz="30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803643" indent="-160729" eaLnBrk="0" hangingPunct="0">
              <a:defRPr sz="30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125101" indent="-160729" eaLnBrk="0" hangingPunct="0">
              <a:defRPr sz="30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1446558" indent="-160729" eaLnBrk="0" hangingPunct="0">
              <a:defRPr sz="30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1768015" indent="-160729" algn="ctr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089473" indent="-160729" algn="ctr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2410930" indent="-160729" algn="ctr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2732387" indent="-160729" algn="ctr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>
              <a:defRPr/>
            </a:pPr>
            <a:fld id="{698AA9C6-EAEB-46A8-9020-B20B8959B5E0}" type="slidenum">
              <a:rPr lang="en-US" sz="900">
                <a:solidFill>
                  <a:schemeClr val="tx1"/>
                </a:solidFill>
                <a:latin typeface="Helvetica" charset="0"/>
                <a:ea typeface="MS PGothic" pitchFamily="34" charset="-128"/>
                <a:sym typeface="Helvetica" charset="0"/>
              </a:rPr>
              <a:pPr eaLnBrk="1" hangingPunct="1">
                <a:defRPr/>
              </a:pPr>
              <a:t>28</a:t>
            </a:fld>
            <a:endParaRPr lang="en-US" sz="900">
              <a:solidFill>
                <a:schemeClr val="tx1"/>
              </a:solidFill>
              <a:latin typeface="Helvetica" charset="0"/>
              <a:ea typeface="MS PGothic" pitchFamily="34" charset="-128"/>
              <a:sym typeface="Helvetica" charset="0"/>
            </a:endParaRPr>
          </a:p>
        </p:txBody>
      </p:sp>
      <p:sp>
        <p:nvSpPr>
          <p:cNvPr id="23553" name="Rectangle 1"/>
          <p:cNvSpPr>
            <a:spLocks noGrp="1" noChangeArrowheads="1"/>
          </p:cNvSpPr>
          <p:nvPr>
            <p:ph type="title"/>
          </p:nvPr>
        </p:nvSpPr>
        <p:spPr>
          <a:xfrm>
            <a:off x="979501" y="0"/>
            <a:ext cx="6676419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Cold collimator design</a:t>
            </a:r>
          </a:p>
        </p:txBody>
      </p:sp>
      <p:pic>
        <p:nvPicPr>
          <p:cNvPr id="2355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365" y="805904"/>
            <a:ext cx="5948288" cy="36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" name="Rectangle 3"/>
          <p:cNvSpPr>
            <a:spLocks/>
          </p:cNvSpPr>
          <p:nvPr/>
        </p:nvSpPr>
        <p:spPr bwMode="auto">
          <a:xfrm>
            <a:off x="161851" y="6290965"/>
            <a:ext cx="1410891" cy="366117"/>
          </a:xfrm>
          <a:prstGeom prst="rect">
            <a:avLst/>
          </a:prstGeom>
          <a:gradFill rotWithShape="0">
            <a:gsLst>
              <a:gs pos="0">
                <a:srgbClr val="FFEEED"/>
              </a:gs>
              <a:gs pos="65001">
                <a:srgbClr val="FFD2D1"/>
              </a:gs>
              <a:gs pos="100000">
                <a:srgbClr val="FFBFBD"/>
              </a:gs>
            </a:gsLst>
            <a:lin ang="5400000" scaled="1"/>
          </a:gradFill>
          <a:ln w="19050">
            <a:solidFill>
              <a:srgbClr val="BE4B48"/>
            </a:solidFill>
            <a:round/>
            <a:headEnd/>
            <a:tailEnd/>
          </a:ln>
          <a:effectLst>
            <a:outerShdw blurRad="38100" dist="19999" dir="5400000" algn="ctr" rotWithShape="0">
              <a:schemeClr val="bg2">
                <a:alpha val="37999"/>
              </a:schemeClr>
            </a:outerShdw>
          </a:effectLst>
        </p:spPr>
        <p:txBody>
          <a:bodyPr lIns="17859" tIns="17859" rIns="17859" bIns="17859" anchor="ctr"/>
          <a:lstStyle/>
          <a:p>
            <a:pPr>
              <a:defRPr/>
            </a:pPr>
            <a:r>
              <a:rPr lang="en-US" sz="1100">
                <a:latin typeface="Arial" charset="0"/>
                <a:ea typeface="ＭＳ Ｐゴシック" charset="0"/>
                <a:cs typeface="Arial" charset="0"/>
                <a:sym typeface="Arial" charset="0"/>
              </a:rPr>
              <a:t>D. Duarte Ramos</a:t>
            </a:r>
            <a:endParaRPr lang="en-US" sz="1300">
              <a:latin typeface="Lucida Grande" charset="0"/>
              <a:ea typeface="ＭＳ Ｐゴシック" charset="0"/>
              <a:cs typeface="Lucida Grande" charset="0"/>
              <a:sym typeface="Lucida Grande" charset="0"/>
            </a:endParaRPr>
          </a:p>
          <a:p>
            <a:pPr>
              <a:defRPr/>
            </a:pPr>
            <a:r>
              <a:rPr lang="en-US" sz="1100">
                <a:latin typeface="Arial" charset="0"/>
                <a:ea typeface="ＭＳ Ｐゴシック" charset="0"/>
                <a:cs typeface="Arial" charset="0"/>
                <a:sym typeface="Arial" charset="0"/>
              </a:rPr>
              <a:t>Ch. Mucher</a:t>
            </a:r>
          </a:p>
        </p:txBody>
      </p:sp>
      <p:grpSp>
        <p:nvGrpSpPr>
          <p:cNvPr id="23558" name="Group 7"/>
          <p:cNvGrpSpPr>
            <a:grpSpLocks/>
          </p:cNvGrpSpPr>
          <p:nvPr/>
        </p:nvGrpSpPr>
        <p:grpSpPr bwMode="auto">
          <a:xfrm>
            <a:off x="1357313" y="1082725"/>
            <a:ext cx="1821656" cy="550292"/>
            <a:chOff x="0" y="0"/>
            <a:chExt cx="1632" cy="493"/>
          </a:xfrm>
        </p:grpSpPr>
        <p:sp>
          <p:nvSpPr>
            <p:cNvPr id="4" name="Rectangle 4"/>
            <p:cNvSpPr>
              <a:spLocks/>
            </p:cNvSpPr>
            <p:nvPr/>
          </p:nvSpPr>
          <p:spPr bwMode="auto">
            <a:xfrm>
              <a:off x="553" y="0"/>
              <a:ext cx="1077" cy="355"/>
            </a:xfrm>
            <a:prstGeom prst="rect">
              <a:avLst/>
            </a:prstGeom>
            <a:gradFill rotWithShape="0">
              <a:gsLst>
                <a:gs pos="0">
                  <a:srgbClr val="FFEEED"/>
                </a:gs>
                <a:gs pos="65001">
                  <a:srgbClr val="FFD2D1"/>
                </a:gs>
                <a:gs pos="100000">
                  <a:srgbClr val="FFBFBD"/>
                </a:gs>
              </a:gsLst>
              <a:lin ang="5400000" scaled="1"/>
            </a:gradFill>
            <a:ln w="19050">
              <a:solidFill>
                <a:srgbClr val="BE4B48"/>
              </a:solidFill>
              <a:round/>
              <a:headEnd/>
              <a:tailEnd/>
            </a:ln>
            <a:effectLst>
              <a:outerShdw blurRad="38100" dist="19999" dir="5400000" algn="ctr" rotWithShape="0">
                <a:schemeClr val="bg2">
                  <a:alpha val="37999"/>
                </a:schemeClr>
              </a:outerShdw>
            </a:effectLst>
          </p:spPr>
          <p:txBody>
            <a:bodyPr lIns="0" tIns="0" rIns="0" bIns="0"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sp>
          <p:nvSpPr>
            <p:cNvPr id="23576" name="AutoShape 5"/>
            <p:cNvSpPr>
              <a:spLocks/>
            </p:cNvSpPr>
            <p:nvPr/>
          </p:nvSpPr>
          <p:spPr bwMode="auto">
            <a:xfrm>
              <a:off x="0" y="174"/>
              <a:ext cx="553" cy="319"/>
            </a:xfrm>
            <a:custGeom>
              <a:avLst/>
              <a:gdLst>
                <a:gd name="T0" fmla="*/ 553 w 21600"/>
                <a:gd name="T1" fmla="*/ 4 h 21600"/>
                <a:gd name="T2" fmla="*/ 399 w 21600"/>
                <a:gd name="T3" fmla="*/ 0 h 21600"/>
                <a:gd name="T4" fmla="*/ 0 w 21600"/>
                <a:gd name="T5" fmla="*/ 319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>
                  <a:moveTo>
                    <a:pt x="21600" y="239"/>
                  </a:moveTo>
                  <a:lnTo>
                    <a:pt x="15572" y="0"/>
                  </a:lnTo>
                  <a:lnTo>
                    <a:pt x="0" y="21600"/>
                  </a:lnTo>
                </a:path>
              </a:pathLst>
            </a:custGeom>
            <a:noFill/>
            <a:ln w="19050" cap="flat">
              <a:solidFill>
                <a:srgbClr val="BE4B48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GB"/>
            </a:p>
          </p:txBody>
        </p:sp>
        <p:sp>
          <p:nvSpPr>
            <p:cNvPr id="23577" name="Rectangle 6"/>
            <p:cNvSpPr>
              <a:spLocks/>
            </p:cNvSpPr>
            <p:nvPr/>
          </p:nvSpPr>
          <p:spPr bwMode="auto">
            <a:xfrm>
              <a:off x="552" y="21"/>
              <a:ext cx="10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25400" tIns="25400" rIns="25400" bIns="25400" anchor="ctr"/>
            <a:lstStyle/>
            <a:p>
              <a:r>
                <a:rPr lang="en-US" sz="1100">
                  <a:latin typeface="Arial" pitchFamily="34" charset="0"/>
                  <a:ea typeface="MS PGothic" pitchFamily="34" charset="-128"/>
                  <a:sym typeface="Arial" pitchFamily="34" charset="0"/>
                </a:rPr>
                <a:t>External actuation system</a:t>
              </a:r>
            </a:p>
          </p:txBody>
        </p:sp>
      </p:grpSp>
      <p:grpSp>
        <p:nvGrpSpPr>
          <p:cNvPr id="23559" name="Group 11"/>
          <p:cNvGrpSpPr>
            <a:grpSpLocks/>
          </p:cNvGrpSpPr>
          <p:nvPr/>
        </p:nvGrpSpPr>
        <p:grpSpPr bwMode="auto">
          <a:xfrm>
            <a:off x="4654600" y="829345"/>
            <a:ext cx="1375172" cy="862831"/>
            <a:chOff x="0" y="0"/>
            <a:chExt cx="1232" cy="772"/>
          </a:xfrm>
        </p:grpSpPr>
        <p:sp>
          <p:nvSpPr>
            <p:cNvPr id="5" name="Rectangle 8"/>
            <p:cNvSpPr>
              <a:spLocks/>
            </p:cNvSpPr>
            <p:nvPr/>
          </p:nvSpPr>
          <p:spPr bwMode="auto">
            <a:xfrm>
              <a:off x="154" y="0"/>
              <a:ext cx="1077" cy="200"/>
            </a:xfrm>
            <a:prstGeom prst="rect">
              <a:avLst/>
            </a:prstGeom>
            <a:gradFill rotWithShape="0">
              <a:gsLst>
                <a:gs pos="0">
                  <a:srgbClr val="FFEEED"/>
                </a:gs>
                <a:gs pos="65001">
                  <a:srgbClr val="FFD2D1"/>
                </a:gs>
                <a:gs pos="100000">
                  <a:srgbClr val="FFBFBD"/>
                </a:gs>
              </a:gsLst>
              <a:lin ang="5400000" scaled="1"/>
            </a:gradFill>
            <a:ln w="19050">
              <a:solidFill>
                <a:srgbClr val="BE4B48"/>
              </a:solidFill>
              <a:round/>
              <a:headEnd/>
              <a:tailEnd/>
            </a:ln>
            <a:effectLst>
              <a:outerShdw blurRad="38100" dist="19999" dir="5400000" algn="ctr" rotWithShape="0">
                <a:schemeClr val="bg2">
                  <a:alpha val="37999"/>
                </a:schemeClr>
              </a:outerShdw>
            </a:effectLst>
          </p:spPr>
          <p:txBody>
            <a:bodyPr lIns="0" tIns="0" rIns="0" bIns="0"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sp>
          <p:nvSpPr>
            <p:cNvPr id="23573" name="AutoShape 9"/>
            <p:cNvSpPr>
              <a:spLocks/>
            </p:cNvSpPr>
            <p:nvPr/>
          </p:nvSpPr>
          <p:spPr bwMode="auto">
            <a:xfrm>
              <a:off x="0" y="98"/>
              <a:ext cx="218" cy="674"/>
            </a:xfrm>
            <a:custGeom>
              <a:avLst/>
              <a:gdLst>
                <a:gd name="T0" fmla="*/ 154 w 21600"/>
                <a:gd name="T1" fmla="*/ 2 h 21600"/>
                <a:gd name="T2" fmla="*/ 0 w 21600"/>
                <a:gd name="T3" fmla="*/ 0 h 21600"/>
                <a:gd name="T4" fmla="*/ 218 w 21600"/>
                <a:gd name="T5" fmla="*/ 674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>
                  <a:moveTo>
                    <a:pt x="15253" y="64"/>
                  </a:moveTo>
                  <a:lnTo>
                    <a:pt x="0" y="0"/>
                  </a:lnTo>
                  <a:lnTo>
                    <a:pt x="21600" y="21600"/>
                  </a:lnTo>
                </a:path>
              </a:pathLst>
            </a:custGeom>
            <a:noFill/>
            <a:ln w="19050" cap="flat">
              <a:solidFill>
                <a:srgbClr val="BE4B48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GB"/>
            </a:p>
          </p:txBody>
        </p:sp>
        <p:sp>
          <p:nvSpPr>
            <p:cNvPr id="23574" name="Rectangle 10"/>
            <p:cNvSpPr>
              <a:spLocks/>
            </p:cNvSpPr>
            <p:nvPr/>
          </p:nvSpPr>
          <p:spPr bwMode="auto">
            <a:xfrm>
              <a:off x="152" y="16"/>
              <a:ext cx="1080" cy="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25400" tIns="25400" rIns="25400" bIns="25400" anchor="ctr"/>
            <a:lstStyle/>
            <a:p>
              <a:r>
                <a:rPr lang="en-US" sz="1100">
                  <a:latin typeface="Arial" pitchFamily="34" charset="0"/>
                  <a:ea typeface="MS PGothic" pitchFamily="34" charset="-128"/>
                  <a:sym typeface="Arial" pitchFamily="34" charset="0"/>
                </a:rPr>
                <a:t>Cold mass</a:t>
              </a:r>
            </a:p>
          </p:txBody>
        </p:sp>
      </p:grpSp>
      <p:grpSp>
        <p:nvGrpSpPr>
          <p:cNvPr id="23560" name="Group 15"/>
          <p:cNvGrpSpPr>
            <a:grpSpLocks/>
          </p:cNvGrpSpPr>
          <p:nvPr/>
        </p:nvGrpSpPr>
        <p:grpSpPr bwMode="auto">
          <a:xfrm>
            <a:off x="7224118" y="5337721"/>
            <a:ext cx="1740173" cy="1481212"/>
            <a:chOff x="0" y="0"/>
            <a:chExt cx="1558" cy="1326"/>
          </a:xfrm>
        </p:grpSpPr>
        <p:sp>
          <p:nvSpPr>
            <p:cNvPr id="3" name="Rectangle 12"/>
            <p:cNvSpPr>
              <a:spLocks/>
            </p:cNvSpPr>
            <p:nvPr/>
          </p:nvSpPr>
          <p:spPr bwMode="auto">
            <a:xfrm>
              <a:off x="748" y="815"/>
              <a:ext cx="810" cy="511"/>
            </a:xfrm>
            <a:prstGeom prst="rect">
              <a:avLst/>
            </a:prstGeom>
            <a:gradFill rotWithShape="0">
              <a:gsLst>
                <a:gs pos="0">
                  <a:srgbClr val="FFEEED"/>
                </a:gs>
                <a:gs pos="65001">
                  <a:srgbClr val="FFD2D1"/>
                </a:gs>
                <a:gs pos="100000">
                  <a:srgbClr val="FFBFBD"/>
                </a:gs>
              </a:gsLst>
              <a:lin ang="5400000" scaled="1"/>
            </a:gradFill>
            <a:ln w="19050">
              <a:solidFill>
                <a:srgbClr val="BE4B48"/>
              </a:solidFill>
              <a:round/>
              <a:headEnd/>
              <a:tailEnd/>
            </a:ln>
            <a:effectLst>
              <a:outerShdw blurRad="38100" dist="19999" dir="5400000" algn="ctr" rotWithShape="0">
                <a:schemeClr val="bg2">
                  <a:alpha val="37999"/>
                </a:schemeClr>
              </a:outerShdw>
            </a:effectLst>
          </p:spPr>
          <p:txBody>
            <a:bodyPr lIns="0" tIns="0" rIns="0" bIns="0"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sp>
          <p:nvSpPr>
            <p:cNvPr id="23570" name="AutoShape 13"/>
            <p:cNvSpPr>
              <a:spLocks/>
            </p:cNvSpPr>
            <p:nvPr/>
          </p:nvSpPr>
          <p:spPr bwMode="auto">
            <a:xfrm>
              <a:off x="0" y="0"/>
              <a:ext cx="748" cy="1070"/>
            </a:xfrm>
            <a:custGeom>
              <a:avLst/>
              <a:gdLst>
                <a:gd name="T0" fmla="*/ 748 w 21600"/>
                <a:gd name="T1" fmla="*/ 1070 h 21600"/>
                <a:gd name="T2" fmla="*/ 595 w 21600"/>
                <a:gd name="T3" fmla="*/ 107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17195" y="21600"/>
                  </a:lnTo>
                  <a:lnTo>
                    <a:pt x="0" y="0"/>
                  </a:lnTo>
                </a:path>
              </a:pathLst>
            </a:custGeom>
            <a:noFill/>
            <a:ln w="19050" cap="flat">
              <a:solidFill>
                <a:srgbClr val="BE4B48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GB"/>
            </a:p>
          </p:txBody>
        </p:sp>
        <p:sp>
          <p:nvSpPr>
            <p:cNvPr id="6" name="Rectangle 14"/>
            <p:cNvSpPr>
              <a:spLocks/>
            </p:cNvSpPr>
            <p:nvPr/>
          </p:nvSpPr>
          <p:spPr bwMode="auto">
            <a:xfrm>
              <a:off x="749" y="842"/>
              <a:ext cx="808" cy="4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25400" tIns="25400" rIns="25400" bIns="25400" anchor="ctr"/>
            <a:lstStyle/>
            <a:p>
              <a:r>
                <a:rPr lang="en-US" sz="1100">
                  <a:latin typeface="Arial" pitchFamily="34" charset="0"/>
                  <a:ea typeface="MS PGothic" pitchFamily="34" charset="-128"/>
                  <a:sym typeface="Arial" pitchFamily="34" charset="0"/>
                </a:rPr>
                <a:t>Jaw cooling hose (from E-line)</a:t>
              </a:r>
            </a:p>
          </p:txBody>
        </p:sp>
      </p:grpSp>
      <p:sp>
        <p:nvSpPr>
          <p:cNvPr id="23568" name="Rectangle 16"/>
          <p:cNvSpPr>
            <a:spLocks/>
          </p:cNvSpPr>
          <p:nvPr/>
        </p:nvSpPr>
        <p:spPr bwMode="auto">
          <a:xfrm>
            <a:off x="3118694" y="5817692"/>
            <a:ext cx="1106165" cy="743396"/>
          </a:xfrm>
          <a:prstGeom prst="rect">
            <a:avLst/>
          </a:prstGeom>
          <a:gradFill rotWithShape="0">
            <a:gsLst>
              <a:gs pos="0">
                <a:srgbClr val="FFEEED"/>
              </a:gs>
              <a:gs pos="65001">
                <a:srgbClr val="FFD2D1"/>
              </a:gs>
              <a:gs pos="100000">
                <a:srgbClr val="FFBFBD"/>
              </a:gs>
            </a:gsLst>
            <a:lin ang="5400000" scaled="1"/>
          </a:gradFill>
          <a:ln w="19050">
            <a:solidFill>
              <a:srgbClr val="BE4B48"/>
            </a:solidFill>
            <a:round/>
            <a:headEnd/>
            <a:tailEnd/>
          </a:ln>
          <a:effectLst>
            <a:outerShdw blurRad="38100" dist="19999" dir="5400000" algn="ctr" rotWithShape="0">
              <a:schemeClr val="bg2">
                <a:alpha val="37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0"/>
            </a:endParaRPr>
          </a:p>
        </p:txBody>
      </p:sp>
      <p:sp>
        <p:nvSpPr>
          <p:cNvPr id="23562" name="AutoShape 17"/>
          <p:cNvSpPr>
            <a:spLocks/>
          </p:cNvSpPr>
          <p:nvPr/>
        </p:nvSpPr>
        <p:spPr bwMode="auto">
          <a:xfrm rot="10800000" flipH="1">
            <a:off x="4233788" y="4867797"/>
            <a:ext cx="1437680" cy="1319361"/>
          </a:xfrm>
          <a:custGeom>
            <a:avLst/>
            <a:gdLst>
              <a:gd name="T0" fmla="*/ 0 w 21600"/>
              <a:gd name="T1" fmla="*/ 0 h 21600"/>
              <a:gd name="T2" fmla="*/ 519032 w 21600"/>
              <a:gd name="T3" fmla="*/ 0 h 21600"/>
              <a:gd name="T4" fmla="*/ 2044700 w 21600"/>
              <a:gd name="T5" fmla="*/ 1876425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5483" y="0"/>
                </a:lnTo>
                <a:lnTo>
                  <a:pt x="21600" y="21600"/>
                </a:lnTo>
              </a:path>
            </a:pathLst>
          </a:custGeom>
          <a:noFill/>
          <a:ln w="19050" cap="flat">
            <a:solidFill>
              <a:srgbClr val="BE4B48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/>
          </a:p>
        </p:txBody>
      </p:sp>
      <p:sp>
        <p:nvSpPr>
          <p:cNvPr id="23563" name="Rectangle 18"/>
          <p:cNvSpPr>
            <a:spLocks/>
          </p:cNvSpPr>
          <p:nvPr/>
        </p:nvSpPr>
        <p:spPr bwMode="auto">
          <a:xfrm>
            <a:off x="3118693" y="5854527"/>
            <a:ext cx="1107281" cy="669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7859" tIns="17859" rIns="17859" bIns="17859" anchor="ctr"/>
          <a:lstStyle/>
          <a:p>
            <a:r>
              <a:rPr lang="en-US" sz="1100">
                <a:latin typeface="Arial" pitchFamily="34" charset="0"/>
                <a:ea typeface="MS PGothic" pitchFamily="34" charset="-128"/>
                <a:sym typeface="Arial" pitchFamily="34" charset="0"/>
              </a:rPr>
              <a:t>Cu/W Collimator jaws with embedded cooling pipe</a:t>
            </a:r>
          </a:p>
        </p:txBody>
      </p:sp>
      <p:grpSp>
        <p:nvGrpSpPr>
          <p:cNvPr id="23564" name="Group 22"/>
          <p:cNvGrpSpPr>
            <a:grpSpLocks/>
          </p:cNvGrpSpPr>
          <p:nvPr/>
        </p:nvGrpSpPr>
        <p:grpSpPr bwMode="auto">
          <a:xfrm>
            <a:off x="7370342" y="4215929"/>
            <a:ext cx="1837283" cy="500063"/>
            <a:chOff x="0" y="0"/>
            <a:chExt cx="1646" cy="448"/>
          </a:xfrm>
        </p:grpSpPr>
        <p:sp>
          <p:nvSpPr>
            <p:cNvPr id="23571" name="Rectangle 19"/>
            <p:cNvSpPr>
              <a:spLocks/>
            </p:cNvSpPr>
            <p:nvPr/>
          </p:nvSpPr>
          <p:spPr bwMode="auto">
            <a:xfrm>
              <a:off x="567" y="0"/>
              <a:ext cx="1077" cy="355"/>
            </a:xfrm>
            <a:prstGeom prst="rect">
              <a:avLst/>
            </a:prstGeom>
            <a:gradFill rotWithShape="0">
              <a:gsLst>
                <a:gs pos="0">
                  <a:srgbClr val="FFEEED"/>
                </a:gs>
                <a:gs pos="65001">
                  <a:srgbClr val="FFD2D1"/>
                </a:gs>
                <a:gs pos="100000">
                  <a:srgbClr val="FFBFBD"/>
                </a:gs>
              </a:gsLst>
              <a:lin ang="5400000" scaled="1"/>
            </a:gradFill>
            <a:ln w="19050">
              <a:solidFill>
                <a:srgbClr val="BE4B48"/>
              </a:solidFill>
              <a:round/>
              <a:headEnd/>
              <a:tailEnd/>
            </a:ln>
            <a:effectLst>
              <a:outerShdw blurRad="38100" dist="19999" dir="5400000" algn="ctr" rotWithShape="0">
                <a:schemeClr val="bg2">
                  <a:alpha val="37999"/>
                </a:schemeClr>
              </a:outerShdw>
            </a:effectLst>
          </p:spPr>
          <p:txBody>
            <a:bodyPr lIns="0" tIns="0" rIns="0" bIns="0"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sp>
          <p:nvSpPr>
            <p:cNvPr id="23567" name="AutoShape 20"/>
            <p:cNvSpPr>
              <a:spLocks/>
            </p:cNvSpPr>
            <p:nvPr/>
          </p:nvSpPr>
          <p:spPr bwMode="auto">
            <a:xfrm>
              <a:off x="0" y="174"/>
              <a:ext cx="567" cy="274"/>
            </a:xfrm>
            <a:custGeom>
              <a:avLst/>
              <a:gdLst>
                <a:gd name="T0" fmla="*/ 567 w 21600"/>
                <a:gd name="T1" fmla="*/ 4 h 21600"/>
                <a:gd name="T2" fmla="*/ 413 w 21600"/>
                <a:gd name="T3" fmla="*/ 0 h 21600"/>
                <a:gd name="T4" fmla="*/ 0 w 21600"/>
                <a:gd name="T5" fmla="*/ 274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>
                  <a:moveTo>
                    <a:pt x="21600" y="278"/>
                  </a:moveTo>
                  <a:lnTo>
                    <a:pt x="15719" y="0"/>
                  </a:lnTo>
                  <a:lnTo>
                    <a:pt x="0" y="21600"/>
                  </a:lnTo>
                </a:path>
              </a:pathLst>
            </a:custGeom>
            <a:noFill/>
            <a:ln w="19050" cap="flat">
              <a:solidFill>
                <a:srgbClr val="BE4B48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GB"/>
            </a:p>
          </p:txBody>
        </p:sp>
        <p:sp>
          <p:nvSpPr>
            <p:cNvPr id="7" name="Rectangle 21"/>
            <p:cNvSpPr>
              <a:spLocks/>
            </p:cNvSpPr>
            <p:nvPr/>
          </p:nvSpPr>
          <p:spPr bwMode="auto">
            <a:xfrm>
              <a:off x="566" y="21"/>
              <a:ext cx="10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25400" tIns="25400" rIns="25400" bIns="25400" anchor="ctr"/>
            <a:lstStyle/>
            <a:p>
              <a:r>
                <a:rPr lang="en-US" sz="1100">
                  <a:latin typeface="Arial" pitchFamily="34" charset="0"/>
                  <a:ea typeface="MS PGothic" pitchFamily="34" charset="-128"/>
                  <a:sym typeface="Arial" pitchFamily="34" charset="0"/>
                </a:rPr>
                <a:t>He heater (from 55K to &gt;80K)</a:t>
              </a:r>
            </a:p>
          </p:txBody>
        </p:sp>
      </p:grpSp>
      <p:pic>
        <p:nvPicPr>
          <p:cNvPr id="23565" name="Picture 2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4477" y="3004840"/>
            <a:ext cx="4232672" cy="3661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LRossi@CEA/DSM/IRFU/SPP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6641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142999"/>
            <a:ext cx="3168352" cy="27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971600" y="274638"/>
            <a:ext cx="6580837" cy="1066130"/>
          </a:xfrm>
        </p:spPr>
        <p:txBody>
          <a:bodyPr>
            <a:normAutofit fontScale="90000"/>
          </a:bodyPr>
          <a:lstStyle/>
          <a:p>
            <a:r>
              <a:rPr lang="fr-CH" dirty="0" smtClean="0"/>
              <a:t>11 T-11 m </a:t>
            </a:r>
            <a:r>
              <a:rPr lang="fr-CH" dirty="0" err="1" smtClean="0"/>
              <a:t>dipole</a:t>
            </a:r>
            <a:r>
              <a:rPr lang="fr-CH" dirty="0" smtClean="0"/>
              <a:t> </a:t>
            </a:r>
            <a:br>
              <a:rPr lang="fr-CH" dirty="0" smtClean="0"/>
            </a:br>
            <a:r>
              <a:rPr lang="fr-CH" dirty="0" smtClean="0"/>
              <a:t>CERN-FNAL collaborations 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467544" y="1412776"/>
            <a:ext cx="4608512" cy="4525963"/>
          </a:xfrm>
        </p:spPr>
        <p:txBody>
          <a:bodyPr>
            <a:normAutofit fontScale="77500" lnSpcReduction="20000"/>
          </a:bodyPr>
          <a:lstStyle/>
          <a:p>
            <a:r>
              <a:rPr lang="fr-CH" dirty="0" err="1" smtClean="0"/>
              <a:t>Series</a:t>
            </a:r>
            <a:r>
              <a:rPr lang="fr-CH" dirty="0" smtClean="0"/>
              <a:t> to LHC </a:t>
            </a:r>
            <a:r>
              <a:rPr lang="fr-CH" dirty="0" err="1" smtClean="0"/>
              <a:t>dipoles</a:t>
            </a:r>
            <a:r>
              <a:rPr lang="fr-CH" dirty="0" smtClean="0"/>
              <a:t>: BL/I =120Tm/11.85kA</a:t>
            </a:r>
          </a:p>
          <a:p>
            <a:pPr lvl="1"/>
            <a:r>
              <a:rPr lang="fr-CH" dirty="0" err="1" smtClean="0"/>
              <a:t>Cable</a:t>
            </a:r>
            <a:r>
              <a:rPr lang="fr-CH" dirty="0" smtClean="0"/>
              <a:t>, </a:t>
            </a:r>
            <a:r>
              <a:rPr lang="fr-CH" dirty="0" err="1" smtClean="0"/>
              <a:t>strand</a:t>
            </a:r>
            <a:r>
              <a:rPr lang="fr-CH" dirty="0" smtClean="0"/>
              <a:t> </a:t>
            </a:r>
            <a:r>
              <a:rPr lang="fr-CH" dirty="0" err="1" smtClean="0"/>
              <a:t>constrained</a:t>
            </a:r>
            <a:endParaRPr lang="fr-CH" dirty="0" smtClean="0"/>
          </a:p>
          <a:p>
            <a:pPr lvl="1"/>
            <a:r>
              <a:rPr lang="fr-CH" dirty="0" err="1"/>
              <a:t>N</a:t>
            </a:r>
            <a:r>
              <a:rPr lang="fr-CH" dirty="0" err="1" smtClean="0"/>
              <a:t>ested</a:t>
            </a:r>
            <a:r>
              <a:rPr lang="fr-CH" dirty="0" smtClean="0"/>
              <a:t> power </a:t>
            </a:r>
            <a:r>
              <a:rPr lang="fr-CH" dirty="0" err="1" smtClean="0"/>
              <a:t>supply</a:t>
            </a:r>
            <a:r>
              <a:rPr lang="fr-CH" dirty="0" smtClean="0"/>
              <a:t> </a:t>
            </a:r>
            <a:r>
              <a:rPr lang="fr-CH" dirty="0" smtClean="0">
                <a:sym typeface="Symbol"/>
              </a:rPr>
              <a:t></a:t>
            </a:r>
            <a:r>
              <a:rPr lang="fr-CH" dirty="0">
                <a:sym typeface="Symbol"/>
              </a:rPr>
              <a:t>3</a:t>
            </a:r>
            <a:r>
              <a:rPr lang="fr-CH" dirty="0" smtClean="0"/>
              <a:t>00 A</a:t>
            </a:r>
          </a:p>
          <a:p>
            <a:r>
              <a:rPr lang="fr-CH" dirty="0" smtClean="0"/>
              <a:t>Field </a:t>
            </a:r>
            <a:r>
              <a:rPr lang="fr-CH" dirty="0" err="1" smtClean="0"/>
              <a:t>quality</a:t>
            </a:r>
            <a:endParaRPr lang="fr-CH" dirty="0"/>
          </a:p>
          <a:p>
            <a:pPr lvl="1"/>
            <a:r>
              <a:rPr lang="fr-CH" dirty="0" smtClean="0"/>
              <a:t>Fe saturation 6.5</a:t>
            </a:r>
            <a:r>
              <a:rPr lang="fr-CH" dirty="0" smtClean="0">
                <a:sym typeface="Symbol"/>
              </a:rPr>
              <a:t>0.5</a:t>
            </a:r>
          </a:p>
          <a:p>
            <a:pPr lvl="1"/>
            <a:r>
              <a:rPr lang="fr-CH" dirty="0" smtClean="0">
                <a:sym typeface="Symbol"/>
              </a:rPr>
              <a:t>Pers. </a:t>
            </a:r>
            <a:r>
              <a:rPr lang="fr-CH" dirty="0" err="1" smtClean="0">
                <a:sym typeface="Symbol"/>
              </a:rPr>
              <a:t>Current</a:t>
            </a:r>
            <a:r>
              <a:rPr lang="fr-CH" dirty="0">
                <a:sym typeface="Symbol"/>
              </a:rPr>
              <a:t> </a:t>
            </a:r>
            <a:r>
              <a:rPr lang="fr-CH" dirty="0" smtClean="0">
                <a:sym typeface="Symbol"/>
              </a:rPr>
              <a:t>(40 m fil. Size): 44 2010? </a:t>
            </a:r>
            <a:r>
              <a:rPr lang="fr-CH" dirty="0" err="1" smtClean="0">
                <a:sym typeface="Symbol"/>
              </a:rPr>
              <a:t>Enough</a:t>
            </a:r>
            <a:r>
              <a:rPr lang="fr-CH" dirty="0" smtClean="0">
                <a:sym typeface="Symbol"/>
              </a:rPr>
              <a:t> (few </a:t>
            </a:r>
            <a:r>
              <a:rPr lang="fr-CH" dirty="0" err="1" smtClean="0">
                <a:sym typeface="Symbol"/>
              </a:rPr>
              <a:t>magnet</a:t>
            </a:r>
            <a:r>
              <a:rPr lang="fr-CH" dirty="0" smtClean="0">
                <a:sym typeface="Symbol"/>
              </a:rPr>
              <a:t>)</a:t>
            </a:r>
          </a:p>
          <a:p>
            <a:r>
              <a:rPr lang="fr-CH" dirty="0" smtClean="0">
                <a:sym typeface="Symbol"/>
              </a:rPr>
              <a:t>Forces, </a:t>
            </a:r>
            <a:r>
              <a:rPr lang="fr-CH" dirty="0" err="1" smtClean="0">
                <a:sym typeface="Symbol"/>
              </a:rPr>
              <a:t>energy</a:t>
            </a:r>
            <a:r>
              <a:rPr lang="fr-CH" dirty="0" smtClean="0">
                <a:sym typeface="Symbol"/>
              </a:rPr>
              <a:t>  70% </a:t>
            </a:r>
            <a:r>
              <a:rPr lang="fr-CH" dirty="0" err="1" smtClean="0">
                <a:sym typeface="Symbol"/>
              </a:rPr>
              <a:t>higher</a:t>
            </a:r>
            <a:r>
              <a:rPr lang="fr-CH" dirty="0" smtClean="0">
                <a:sym typeface="Symbol"/>
              </a:rPr>
              <a:t> in </a:t>
            </a:r>
            <a:r>
              <a:rPr lang="fr-CH" dirty="0" err="1" smtClean="0">
                <a:sym typeface="Symbol"/>
              </a:rPr>
              <a:t>same</a:t>
            </a:r>
            <a:r>
              <a:rPr lang="fr-CH" dirty="0" smtClean="0">
                <a:sym typeface="Symbol"/>
              </a:rPr>
              <a:t> </a:t>
            </a:r>
            <a:r>
              <a:rPr lang="fr-CH" dirty="0" err="1" smtClean="0">
                <a:sym typeface="Symbol"/>
              </a:rPr>
              <a:t>envelope</a:t>
            </a:r>
            <a:r>
              <a:rPr lang="fr-CH" dirty="0" smtClean="0">
                <a:sym typeface="Symbol"/>
              </a:rPr>
              <a:t> </a:t>
            </a:r>
          </a:p>
          <a:p>
            <a:r>
              <a:rPr lang="fr-CH" dirty="0" err="1" smtClean="0">
                <a:sym typeface="Symbol"/>
              </a:rPr>
              <a:t>Demo</a:t>
            </a:r>
            <a:r>
              <a:rPr lang="fr-CH" dirty="0" smtClean="0">
                <a:sym typeface="Symbol"/>
              </a:rPr>
              <a:t> (single, 2 m) by 2012; Proto by 2013-14</a:t>
            </a:r>
          </a:p>
          <a:p>
            <a:r>
              <a:rPr lang="fr-CH" dirty="0" smtClean="0">
                <a:sym typeface="Symbol"/>
              </a:rPr>
              <a:t>1 unit = 2x5.5mstraight</a:t>
            </a:r>
          </a:p>
          <a:p>
            <a:r>
              <a:rPr lang="fr-CH" dirty="0">
                <a:sym typeface="Symbol"/>
              </a:rPr>
              <a:t>F</a:t>
            </a:r>
            <a:r>
              <a:rPr lang="fr-CH" dirty="0" smtClean="0">
                <a:sym typeface="Symbol"/>
              </a:rPr>
              <a:t>irst </a:t>
            </a:r>
            <a:r>
              <a:rPr lang="fr-CH" dirty="0" err="1" smtClean="0">
                <a:sym typeface="Symbol"/>
              </a:rPr>
              <a:t>NbSn</a:t>
            </a:r>
            <a:r>
              <a:rPr lang="fr-CH" dirty="0" smtClean="0">
                <a:sym typeface="Symbol"/>
              </a:rPr>
              <a:t> in </a:t>
            </a:r>
            <a:r>
              <a:rPr lang="fr-CH" dirty="0" err="1" smtClean="0">
                <a:sym typeface="Symbol"/>
              </a:rPr>
              <a:t>operation</a:t>
            </a:r>
            <a:r>
              <a:rPr lang="fr-CH" dirty="0" smtClean="0">
                <a:sym typeface="Symbol"/>
              </a:rPr>
              <a:t>?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LRossi@CEA/DSM/IRFU/SPP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1294B-30F2-40DE-96EA-1B04FE7EBCC5}" type="slidenum">
              <a:rPr lang="en-GB" smtClean="0"/>
              <a:t>29</a:t>
            </a:fld>
            <a:endParaRPr lang="en-GB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3249" y="3922424"/>
            <a:ext cx="3534815" cy="2526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378064" y="2481858"/>
            <a:ext cx="720080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CH" dirty="0" smtClean="0"/>
              <a:t>LHC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8446197" y="4782818"/>
            <a:ext cx="583814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CH" dirty="0" smtClean="0"/>
              <a:t>11 T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332656"/>
            <a:ext cx="632282" cy="632282"/>
          </a:xfrm>
          <a:prstGeom prst="rect">
            <a:avLst/>
          </a:prstGeom>
        </p:spPr>
      </p:pic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  <p:sp>
        <p:nvSpPr>
          <p:cNvPr id="3" name="Oval 2"/>
          <p:cNvSpPr/>
          <p:nvPr/>
        </p:nvSpPr>
        <p:spPr>
          <a:xfrm>
            <a:off x="251520" y="3717032"/>
            <a:ext cx="4896544" cy="648072"/>
          </a:xfrm>
          <a:prstGeom prst="ellipse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4006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H" dirty="0" smtClean="0"/>
              <a:t>11 T</a:t>
            </a:r>
            <a:br>
              <a:rPr lang="fr-CH" dirty="0" smtClean="0"/>
            </a:br>
            <a:r>
              <a:rPr lang="fr-CH" dirty="0" err="1" smtClean="0"/>
              <a:t>Demo</a:t>
            </a:r>
            <a:r>
              <a:rPr lang="fr-CH" dirty="0" smtClean="0"/>
              <a:t> 2 m single bore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LRossi@CEA/DSM/IRFU/SPP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1294B-30F2-40DE-96EA-1B04FE7EBCC5}" type="slidenum">
              <a:rPr lang="en-GB" smtClean="0"/>
              <a:t>30</a:t>
            </a:fld>
            <a:endParaRPr lang="en-GB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811643"/>
            <a:ext cx="4539615" cy="2599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60848"/>
            <a:ext cx="4563813" cy="2605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4572000" y="2053877"/>
            <a:ext cx="4423006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CH" sz="2400" dirty="0" smtClean="0"/>
              <a:t>Project </a:t>
            </a:r>
            <a:r>
              <a:rPr lang="fr-CH" sz="2400" dirty="0" err="1" smtClean="0"/>
              <a:t>launched</a:t>
            </a:r>
            <a:r>
              <a:rPr lang="fr-CH" sz="2400" dirty="0" smtClean="0"/>
              <a:t> </a:t>
            </a:r>
            <a:r>
              <a:rPr lang="fr-CH" sz="2400" dirty="0" err="1" smtClean="0"/>
              <a:t>September</a:t>
            </a:r>
            <a:r>
              <a:rPr lang="fr-CH" sz="2400" dirty="0" smtClean="0"/>
              <a:t> 2010</a:t>
            </a:r>
          </a:p>
          <a:p>
            <a:r>
              <a:rPr lang="fr-CH" sz="2400" dirty="0" err="1" smtClean="0"/>
              <a:t>Fermilab</a:t>
            </a:r>
            <a:r>
              <a:rPr lang="fr-CH" sz="2400" dirty="0" smtClean="0"/>
              <a:t>/CERN collaboration</a:t>
            </a:r>
          </a:p>
          <a:p>
            <a:r>
              <a:rPr lang="fr-CH" sz="2400" dirty="0" err="1" smtClean="0"/>
              <a:t>Collared</a:t>
            </a:r>
            <a:r>
              <a:rPr lang="fr-CH" sz="2400" dirty="0" smtClean="0"/>
              <a:t> </a:t>
            </a:r>
            <a:r>
              <a:rPr lang="fr-CH" sz="2400" dirty="0" err="1" smtClean="0"/>
              <a:t>coil</a:t>
            </a:r>
            <a:r>
              <a:rPr lang="fr-CH" sz="2400" dirty="0" smtClean="0"/>
              <a:t> </a:t>
            </a:r>
            <a:r>
              <a:rPr lang="fr-CH" sz="2400" dirty="0" err="1" smtClean="0"/>
              <a:t>Dec</a:t>
            </a:r>
            <a:r>
              <a:rPr lang="fr-CH" sz="2400" dirty="0" smtClean="0"/>
              <a:t> 2011</a:t>
            </a:r>
            <a:endParaRPr lang="en-GB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3136" y="4850829"/>
            <a:ext cx="4316759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CH" sz="2400" dirty="0" smtClean="0"/>
              <a:t>Cold mass </a:t>
            </a:r>
            <a:r>
              <a:rPr lang="fr-CH" sz="2400" dirty="0" err="1" smtClean="0"/>
              <a:t>finished</a:t>
            </a:r>
            <a:r>
              <a:rPr lang="fr-CH" sz="2400" dirty="0" smtClean="0"/>
              <a:t> in May 2012</a:t>
            </a:r>
          </a:p>
          <a:p>
            <a:r>
              <a:rPr lang="fr-CH" sz="2400" dirty="0" smtClean="0"/>
              <a:t>Test: </a:t>
            </a:r>
            <a:r>
              <a:rPr lang="fr-CH" sz="2400" dirty="0" err="1" smtClean="0"/>
              <a:t>very</a:t>
            </a:r>
            <a:r>
              <a:rPr lang="fr-CH" sz="2400" dirty="0" smtClean="0"/>
              <a:t> good to 10.4 T</a:t>
            </a:r>
          </a:p>
          <a:p>
            <a:r>
              <a:rPr lang="fr-CH" sz="2400" dirty="0" smtClean="0"/>
              <a:t>Limited by a single spot</a:t>
            </a:r>
          </a:p>
          <a:p>
            <a:r>
              <a:rPr lang="fr-CH" sz="2400" dirty="0" err="1" smtClean="0"/>
              <a:t>Next</a:t>
            </a:r>
            <a:r>
              <a:rPr lang="fr-CH" sz="2400" dirty="0" smtClean="0"/>
              <a:t> model by </a:t>
            </a:r>
            <a:r>
              <a:rPr lang="fr-CH" sz="2400" dirty="0" err="1" smtClean="0"/>
              <a:t>beginning</a:t>
            </a:r>
            <a:r>
              <a:rPr lang="fr-CH" sz="2400" dirty="0" smtClean="0"/>
              <a:t> of 2013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386707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Performance targets for Nb</a:t>
            </a:r>
            <a:r>
              <a:rPr lang="en-US" baseline="-25000" dirty="0" smtClean="0"/>
              <a:t>3</a:t>
            </a:r>
            <a:r>
              <a:rPr lang="en-US" dirty="0" smtClean="0"/>
              <a:t>Sn</a:t>
            </a:r>
            <a:endParaRPr lang="en-US" dirty="0"/>
          </a:p>
        </p:txBody>
      </p:sp>
      <p:sp>
        <p:nvSpPr>
          <p:cNvPr id="9219" name="AutoShape 3"/>
          <p:cNvSpPr>
            <a:spLocks noChangeArrowheads="1"/>
          </p:cNvSpPr>
          <p:nvPr/>
        </p:nvSpPr>
        <p:spPr bwMode="auto">
          <a:xfrm>
            <a:off x="2133600" y="2265363"/>
            <a:ext cx="4876800" cy="3733800"/>
          </a:xfrm>
          <a:prstGeom prst="triangle">
            <a:avLst>
              <a:gd name="adj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2996357" y="1905000"/>
            <a:ext cx="143162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000" dirty="0"/>
              <a:t>J</a:t>
            </a:r>
            <a:r>
              <a:rPr lang="en-US" sz="2000" baseline="-25000" dirty="0"/>
              <a:t>C</a:t>
            </a:r>
            <a:r>
              <a:rPr lang="en-US" sz="2000" dirty="0"/>
              <a:t> (kA/mm</a:t>
            </a:r>
            <a:r>
              <a:rPr lang="en-US" sz="2000" baseline="30000" dirty="0"/>
              <a:t>2</a:t>
            </a:r>
            <a:r>
              <a:rPr lang="en-US" sz="2000" dirty="0"/>
              <a:t>)</a:t>
            </a: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1013330" y="5693186"/>
            <a:ext cx="103839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000" dirty="0" err="1"/>
              <a:t>D</a:t>
            </a:r>
            <a:r>
              <a:rPr lang="en-US" sz="2000" baseline="-25000" dirty="0" err="1"/>
              <a:t>fil</a:t>
            </a:r>
            <a:r>
              <a:rPr lang="en-US" sz="2000" dirty="0"/>
              <a:t> (</a:t>
            </a:r>
            <a:r>
              <a:rPr lang="en-US" sz="2000" dirty="0">
                <a:latin typeface="Symbol" charset="0"/>
                <a:sym typeface="Symbol" charset="0"/>
              </a:rPr>
              <a:t></a:t>
            </a:r>
            <a:r>
              <a:rPr lang="en-US" sz="2000" dirty="0"/>
              <a:t>m)</a:t>
            </a: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7061880" y="5661248"/>
            <a:ext cx="89449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000" dirty="0"/>
              <a:t>RRR (-)</a:t>
            </a:r>
          </a:p>
        </p:txBody>
      </p:sp>
      <p:sp>
        <p:nvSpPr>
          <p:cNvPr id="9223" name="Line 7"/>
          <p:cNvSpPr>
            <a:spLocks noChangeShapeType="1"/>
          </p:cNvSpPr>
          <p:nvPr/>
        </p:nvSpPr>
        <p:spPr bwMode="auto">
          <a:xfrm flipV="1">
            <a:off x="4572000" y="2286000"/>
            <a:ext cx="0" cy="2514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sm" len="lg"/>
          </a:ln>
          <a:effectLst>
            <a:outerShdw blurRad="63500" dist="35921" dir="2700000" algn="ctr" rotWithShape="0">
              <a:srgbClr val="000000">
                <a:alpha val="7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4" name="Line 8"/>
          <p:cNvSpPr>
            <a:spLocks noChangeShapeType="1"/>
          </p:cNvSpPr>
          <p:nvPr/>
        </p:nvSpPr>
        <p:spPr bwMode="auto">
          <a:xfrm flipH="1">
            <a:off x="2133600" y="4800600"/>
            <a:ext cx="2438400" cy="1219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sm" len="lg"/>
          </a:ln>
          <a:effectLst>
            <a:outerShdw blurRad="63500" dist="35921" dir="2700000" algn="ctr" rotWithShape="0">
              <a:srgbClr val="000000">
                <a:alpha val="7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5" name="Line 9"/>
          <p:cNvSpPr>
            <a:spLocks noChangeShapeType="1"/>
          </p:cNvSpPr>
          <p:nvPr/>
        </p:nvSpPr>
        <p:spPr bwMode="auto">
          <a:xfrm>
            <a:off x="4572000" y="4800600"/>
            <a:ext cx="2438400" cy="1219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sm" len="lg"/>
          </a:ln>
          <a:effectLst>
            <a:outerShdw blurRad="63500" dist="35921" dir="2700000" algn="ctr" rotWithShape="0">
              <a:srgbClr val="000000">
                <a:alpha val="7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4724400" y="1584325"/>
            <a:ext cx="19812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000" dirty="0"/>
              <a:t>Performance</a:t>
            </a:r>
          </a:p>
          <a:p>
            <a:r>
              <a:rPr lang="en-US" sz="2000" dirty="0"/>
              <a:t>Peak field</a:t>
            </a:r>
          </a:p>
          <a:p>
            <a:r>
              <a:rPr lang="en-US" sz="2000" dirty="0"/>
              <a:t>Cost</a:t>
            </a:r>
          </a:p>
        </p:txBody>
      </p:sp>
      <p:sp>
        <p:nvSpPr>
          <p:cNvPr id="9227" name="Rectangle 11"/>
          <p:cNvSpPr>
            <a:spLocks noChangeArrowheads="1"/>
          </p:cNvSpPr>
          <p:nvPr/>
        </p:nvSpPr>
        <p:spPr bwMode="auto">
          <a:xfrm>
            <a:off x="7239000" y="6019800"/>
            <a:ext cx="1371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000"/>
              <a:t>Stability Protection</a:t>
            </a:r>
          </a:p>
        </p:txBody>
      </p:sp>
      <p:sp>
        <p:nvSpPr>
          <p:cNvPr id="9228" name="Rectangle 12"/>
          <p:cNvSpPr>
            <a:spLocks noChangeArrowheads="1"/>
          </p:cNvSpPr>
          <p:nvPr/>
        </p:nvSpPr>
        <p:spPr bwMode="auto">
          <a:xfrm>
            <a:off x="457200" y="4501569"/>
            <a:ext cx="1905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en-US" sz="2000" dirty="0"/>
              <a:t>Magnetization Field Quality</a:t>
            </a:r>
          </a:p>
          <a:p>
            <a:pPr algn="r"/>
            <a:r>
              <a:rPr lang="en-US" sz="2000" dirty="0"/>
              <a:t>Stability</a:t>
            </a:r>
          </a:p>
        </p:txBody>
      </p:sp>
      <p:grpSp>
        <p:nvGrpSpPr>
          <p:cNvPr id="9229" name="Group 13"/>
          <p:cNvGrpSpPr>
            <a:grpSpLocks/>
          </p:cNvGrpSpPr>
          <p:nvPr/>
        </p:nvGrpSpPr>
        <p:grpSpPr bwMode="auto">
          <a:xfrm>
            <a:off x="4178300" y="2544763"/>
            <a:ext cx="431800" cy="2103437"/>
            <a:chOff x="4048" y="1584"/>
            <a:chExt cx="272" cy="1325"/>
          </a:xfrm>
        </p:grpSpPr>
        <p:sp>
          <p:nvSpPr>
            <p:cNvPr id="9230" name="Line 14"/>
            <p:cNvSpPr>
              <a:spLocks noChangeShapeType="1"/>
            </p:cNvSpPr>
            <p:nvPr/>
          </p:nvSpPr>
          <p:spPr bwMode="auto">
            <a:xfrm>
              <a:off x="4272" y="1680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1" name="Rectangle 15"/>
            <p:cNvSpPr>
              <a:spLocks noChangeArrowheads="1"/>
            </p:cNvSpPr>
            <p:nvPr/>
          </p:nvSpPr>
          <p:spPr bwMode="auto">
            <a:xfrm>
              <a:off x="4048" y="2160"/>
              <a:ext cx="249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/>
                <a:t>2.5</a:t>
              </a:r>
            </a:p>
          </p:txBody>
        </p:sp>
        <p:sp>
          <p:nvSpPr>
            <p:cNvPr id="9232" name="Rectangle 16"/>
            <p:cNvSpPr>
              <a:spLocks noChangeArrowheads="1"/>
            </p:cNvSpPr>
            <p:nvPr/>
          </p:nvSpPr>
          <p:spPr bwMode="auto">
            <a:xfrm>
              <a:off x="4128" y="1968"/>
              <a:ext cx="169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/>
                <a:t>2</a:t>
              </a:r>
            </a:p>
          </p:txBody>
        </p:sp>
        <p:sp>
          <p:nvSpPr>
            <p:cNvPr id="9233" name="Rectangle 17"/>
            <p:cNvSpPr>
              <a:spLocks noChangeArrowheads="1"/>
            </p:cNvSpPr>
            <p:nvPr/>
          </p:nvSpPr>
          <p:spPr bwMode="auto">
            <a:xfrm>
              <a:off x="4048" y="1776"/>
              <a:ext cx="249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/>
                <a:t>1.5</a:t>
              </a:r>
            </a:p>
          </p:txBody>
        </p:sp>
        <p:sp>
          <p:nvSpPr>
            <p:cNvPr id="9234" name="Rectangle 18"/>
            <p:cNvSpPr>
              <a:spLocks noChangeArrowheads="1"/>
            </p:cNvSpPr>
            <p:nvPr/>
          </p:nvSpPr>
          <p:spPr bwMode="auto">
            <a:xfrm>
              <a:off x="4128" y="2352"/>
              <a:ext cx="169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/>
                <a:t>3</a:t>
              </a:r>
            </a:p>
          </p:txBody>
        </p:sp>
        <p:sp>
          <p:nvSpPr>
            <p:cNvPr id="9235" name="Rectangle 19"/>
            <p:cNvSpPr>
              <a:spLocks noChangeArrowheads="1"/>
            </p:cNvSpPr>
            <p:nvPr/>
          </p:nvSpPr>
          <p:spPr bwMode="auto">
            <a:xfrm>
              <a:off x="4048" y="2544"/>
              <a:ext cx="249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/>
                <a:t>3.5</a:t>
              </a:r>
            </a:p>
          </p:txBody>
        </p:sp>
        <p:sp>
          <p:nvSpPr>
            <p:cNvPr id="9236" name="Rectangle 20"/>
            <p:cNvSpPr>
              <a:spLocks noChangeArrowheads="1"/>
            </p:cNvSpPr>
            <p:nvPr/>
          </p:nvSpPr>
          <p:spPr bwMode="auto">
            <a:xfrm>
              <a:off x="4128" y="1584"/>
              <a:ext cx="169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/>
                <a:t>1</a:t>
              </a:r>
            </a:p>
          </p:txBody>
        </p:sp>
        <p:sp>
          <p:nvSpPr>
            <p:cNvPr id="9237" name="Rectangle 21"/>
            <p:cNvSpPr>
              <a:spLocks noChangeArrowheads="1"/>
            </p:cNvSpPr>
            <p:nvPr/>
          </p:nvSpPr>
          <p:spPr bwMode="auto">
            <a:xfrm>
              <a:off x="4128" y="2736"/>
              <a:ext cx="169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/>
                <a:t>4</a:t>
              </a:r>
            </a:p>
          </p:txBody>
        </p:sp>
        <p:sp>
          <p:nvSpPr>
            <p:cNvPr id="9238" name="Line 22"/>
            <p:cNvSpPr>
              <a:spLocks noChangeShapeType="1"/>
            </p:cNvSpPr>
            <p:nvPr/>
          </p:nvSpPr>
          <p:spPr bwMode="auto">
            <a:xfrm>
              <a:off x="4272" y="1872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9" name="Line 23"/>
            <p:cNvSpPr>
              <a:spLocks noChangeShapeType="1"/>
            </p:cNvSpPr>
            <p:nvPr/>
          </p:nvSpPr>
          <p:spPr bwMode="auto">
            <a:xfrm>
              <a:off x="4272" y="2064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0" name="Line 24"/>
            <p:cNvSpPr>
              <a:spLocks noChangeShapeType="1"/>
            </p:cNvSpPr>
            <p:nvPr/>
          </p:nvSpPr>
          <p:spPr bwMode="auto">
            <a:xfrm>
              <a:off x="4272" y="2256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1" name="Line 25"/>
            <p:cNvSpPr>
              <a:spLocks noChangeShapeType="1"/>
            </p:cNvSpPr>
            <p:nvPr/>
          </p:nvSpPr>
          <p:spPr bwMode="auto">
            <a:xfrm>
              <a:off x="4272" y="2448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2" name="Line 26"/>
            <p:cNvSpPr>
              <a:spLocks noChangeShapeType="1"/>
            </p:cNvSpPr>
            <p:nvPr/>
          </p:nvSpPr>
          <p:spPr bwMode="auto">
            <a:xfrm>
              <a:off x="4272" y="2640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3" name="Line 27"/>
            <p:cNvSpPr>
              <a:spLocks noChangeShapeType="1"/>
            </p:cNvSpPr>
            <p:nvPr/>
          </p:nvSpPr>
          <p:spPr bwMode="auto">
            <a:xfrm>
              <a:off x="4272" y="2832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244" name="Line 28"/>
          <p:cNvSpPr>
            <a:spLocks noChangeShapeType="1"/>
          </p:cNvSpPr>
          <p:nvPr/>
        </p:nvSpPr>
        <p:spPr bwMode="auto">
          <a:xfrm flipV="1">
            <a:off x="5486400" y="5105400"/>
            <a:ext cx="0" cy="762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245" name="Line 29"/>
          <p:cNvSpPr>
            <a:spLocks noChangeShapeType="1"/>
          </p:cNvSpPr>
          <p:nvPr/>
        </p:nvSpPr>
        <p:spPr bwMode="auto">
          <a:xfrm flipV="1">
            <a:off x="4953000" y="4876800"/>
            <a:ext cx="0" cy="762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pSp>
        <p:nvGrpSpPr>
          <p:cNvPr id="9246" name="Group 30"/>
          <p:cNvGrpSpPr>
            <a:grpSpLocks/>
          </p:cNvGrpSpPr>
          <p:nvPr/>
        </p:nvGrpSpPr>
        <p:grpSpPr bwMode="auto">
          <a:xfrm>
            <a:off x="4895850" y="4705350"/>
            <a:ext cx="1905000" cy="1101725"/>
            <a:chOff x="3084" y="2964"/>
            <a:chExt cx="1200" cy="694"/>
          </a:xfrm>
        </p:grpSpPr>
        <p:sp>
          <p:nvSpPr>
            <p:cNvPr id="9247" name="Rectangle 31"/>
            <p:cNvSpPr>
              <a:spLocks noChangeArrowheads="1"/>
            </p:cNvSpPr>
            <p:nvPr/>
          </p:nvSpPr>
          <p:spPr bwMode="auto">
            <a:xfrm>
              <a:off x="3084" y="2964"/>
              <a:ext cx="27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/>
                <a:t>200</a:t>
              </a:r>
            </a:p>
          </p:txBody>
        </p:sp>
        <p:sp>
          <p:nvSpPr>
            <p:cNvPr id="9248" name="Rectangle 32"/>
            <p:cNvSpPr>
              <a:spLocks noChangeArrowheads="1"/>
            </p:cNvSpPr>
            <p:nvPr/>
          </p:nvSpPr>
          <p:spPr bwMode="auto">
            <a:xfrm>
              <a:off x="3389" y="3134"/>
              <a:ext cx="27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/>
                <a:t>150</a:t>
              </a:r>
            </a:p>
          </p:txBody>
        </p:sp>
        <p:sp>
          <p:nvSpPr>
            <p:cNvPr id="9249" name="Rectangle 33"/>
            <p:cNvSpPr>
              <a:spLocks noChangeArrowheads="1"/>
            </p:cNvSpPr>
            <p:nvPr/>
          </p:nvSpPr>
          <p:spPr bwMode="auto">
            <a:xfrm>
              <a:off x="3677" y="3284"/>
              <a:ext cx="27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/>
                <a:t>100</a:t>
              </a:r>
            </a:p>
          </p:txBody>
        </p:sp>
        <p:sp>
          <p:nvSpPr>
            <p:cNvPr id="9250" name="Rectangle 34"/>
            <p:cNvSpPr>
              <a:spLocks noChangeArrowheads="1"/>
            </p:cNvSpPr>
            <p:nvPr/>
          </p:nvSpPr>
          <p:spPr bwMode="auto">
            <a:xfrm>
              <a:off x="4061" y="3463"/>
              <a:ext cx="223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/>
                <a:t>50</a:t>
              </a:r>
            </a:p>
          </p:txBody>
        </p:sp>
        <p:sp>
          <p:nvSpPr>
            <p:cNvPr id="9251" name="Line 35"/>
            <p:cNvSpPr>
              <a:spLocks noChangeShapeType="1"/>
            </p:cNvSpPr>
            <p:nvPr/>
          </p:nvSpPr>
          <p:spPr bwMode="auto">
            <a:xfrm flipV="1">
              <a:off x="3094" y="3114"/>
              <a:ext cx="38" cy="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9252" name="Line 36"/>
            <p:cNvSpPr>
              <a:spLocks noChangeShapeType="1"/>
            </p:cNvSpPr>
            <p:nvPr/>
          </p:nvSpPr>
          <p:spPr bwMode="auto">
            <a:xfrm flipV="1">
              <a:off x="3422" y="3277"/>
              <a:ext cx="38" cy="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9253" name="Line 37"/>
            <p:cNvSpPr>
              <a:spLocks noChangeShapeType="1"/>
            </p:cNvSpPr>
            <p:nvPr/>
          </p:nvSpPr>
          <p:spPr bwMode="auto">
            <a:xfrm flipV="1">
              <a:off x="3751" y="3440"/>
              <a:ext cx="38" cy="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9254" name="Line 38"/>
            <p:cNvSpPr>
              <a:spLocks noChangeShapeType="1"/>
            </p:cNvSpPr>
            <p:nvPr/>
          </p:nvSpPr>
          <p:spPr bwMode="auto">
            <a:xfrm flipV="1">
              <a:off x="4080" y="3604"/>
              <a:ext cx="38" cy="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9255" name="Rectangle 39"/>
          <p:cNvSpPr>
            <a:spLocks noChangeArrowheads="1"/>
          </p:cNvSpPr>
          <p:nvPr/>
        </p:nvSpPr>
        <p:spPr bwMode="auto">
          <a:xfrm flipH="1">
            <a:off x="3962400" y="4683125"/>
            <a:ext cx="35401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/>
              <a:t>10</a:t>
            </a:r>
          </a:p>
        </p:txBody>
      </p:sp>
      <p:sp>
        <p:nvSpPr>
          <p:cNvPr id="9256" name="Rectangle 40"/>
          <p:cNvSpPr>
            <a:spLocks noChangeArrowheads="1"/>
          </p:cNvSpPr>
          <p:nvPr/>
        </p:nvSpPr>
        <p:spPr bwMode="auto">
          <a:xfrm flipH="1">
            <a:off x="3449638" y="4924425"/>
            <a:ext cx="354012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/>
              <a:t>20</a:t>
            </a:r>
          </a:p>
        </p:txBody>
      </p:sp>
      <p:sp>
        <p:nvSpPr>
          <p:cNvPr id="9257" name="Rectangle 41"/>
          <p:cNvSpPr>
            <a:spLocks noChangeArrowheads="1"/>
          </p:cNvSpPr>
          <p:nvPr/>
        </p:nvSpPr>
        <p:spPr bwMode="auto">
          <a:xfrm flipH="1">
            <a:off x="2792413" y="5229225"/>
            <a:ext cx="354012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/>
              <a:t>50</a:t>
            </a:r>
          </a:p>
        </p:txBody>
      </p:sp>
      <p:sp>
        <p:nvSpPr>
          <p:cNvPr id="9258" name="Rectangle 42"/>
          <p:cNvSpPr>
            <a:spLocks noChangeArrowheads="1"/>
          </p:cNvSpPr>
          <p:nvPr/>
        </p:nvSpPr>
        <p:spPr bwMode="auto">
          <a:xfrm flipH="1">
            <a:off x="2419350" y="5408613"/>
            <a:ext cx="4381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/>
              <a:t>100</a:t>
            </a:r>
          </a:p>
        </p:txBody>
      </p:sp>
      <p:sp>
        <p:nvSpPr>
          <p:cNvPr id="9259" name="Line 43"/>
          <p:cNvSpPr>
            <a:spLocks noChangeShapeType="1"/>
          </p:cNvSpPr>
          <p:nvPr/>
        </p:nvSpPr>
        <p:spPr bwMode="auto">
          <a:xfrm flipH="1" flipV="1">
            <a:off x="4246563" y="4911725"/>
            <a:ext cx="60325" cy="85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60" name="Line 44"/>
          <p:cNvSpPr>
            <a:spLocks noChangeShapeType="1"/>
          </p:cNvSpPr>
          <p:nvPr/>
        </p:nvSpPr>
        <p:spPr bwMode="auto">
          <a:xfrm flipH="1" flipV="1">
            <a:off x="3725863" y="5170488"/>
            <a:ext cx="60325" cy="85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61" name="Line 45"/>
          <p:cNvSpPr>
            <a:spLocks noChangeShapeType="1"/>
          </p:cNvSpPr>
          <p:nvPr/>
        </p:nvSpPr>
        <p:spPr bwMode="auto">
          <a:xfrm flipH="1" flipV="1">
            <a:off x="3051175" y="5495925"/>
            <a:ext cx="60325" cy="85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62" name="Line 46"/>
          <p:cNvSpPr>
            <a:spLocks noChangeShapeType="1"/>
          </p:cNvSpPr>
          <p:nvPr/>
        </p:nvSpPr>
        <p:spPr bwMode="auto">
          <a:xfrm flipH="1" flipV="1">
            <a:off x="2681288" y="5689600"/>
            <a:ext cx="60325" cy="85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63" name="Freeform 47"/>
          <p:cNvSpPr>
            <a:spLocks/>
          </p:cNvSpPr>
          <p:nvPr/>
        </p:nvSpPr>
        <p:spPr bwMode="auto">
          <a:xfrm>
            <a:off x="3768725" y="3911600"/>
            <a:ext cx="2212975" cy="1593850"/>
          </a:xfrm>
          <a:custGeom>
            <a:avLst/>
            <a:gdLst>
              <a:gd name="T0" fmla="*/ 502 w 1394"/>
              <a:gd name="T1" fmla="*/ 0 h 1004"/>
              <a:gd name="T2" fmla="*/ 0 w 1394"/>
              <a:gd name="T3" fmla="*/ 813 h 1004"/>
              <a:gd name="T4" fmla="*/ 1394 w 1394"/>
              <a:gd name="T5" fmla="*/ 1004 h 1004"/>
              <a:gd name="T6" fmla="*/ 502 w 1394"/>
              <a:gd name="T7" fmla="*/ 0 h 10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94" h="1004">
                <a:moveTo>
                  <a:pt x="502" y="0"/>
                </a:moveTo>
                <a:lnTo>
                  <a:pt x="0" y="813"/>
                </a:lnTo>
                <a:lnTo>
                  <a:pt x="1394" y="1004"/>
                </a:lnTo>
                <a:lnTo>
                  <a:pt x="502" y="0"/>
                </a:lnTo>
                <a:close/>
              </a:path>
            </a:pathLst>
          </a:custGeom>
          <a:solidFill>
            <a:schemeClr val="accent1">
              <a:alpha val="28999"/>
            </a:schemeClr>
          </a:solidFill>
          <a:ln w="9525" cap="flat" cmpd="sng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64" name="Rectangle 48"/>
          <p:cNvSpPr>
            <a:spLocks noChangeArrowheads="1"/>
          </p:cNvSpPr>
          <p:nvPr/>
        </p:nvSpPr>
        <p:spPr bwMode="auto">
          <a:xfrm>
            <a:off x="4725988" y="3524250"/>
            <a:ext cx="6588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en-US" i="1">
                <a:solidFill>
                  <a:schemeClr val="hlink"/>
                </a:solidFill>
              </a:rPr>
              <a:t>PIT</a:t>
            </a:r>
            <a:endParaRPr lang="en-US">
              <a:solidFill>
                <a:schemeClr val="hlink"/>
              </a:solidFill>
            </a:endParaRPr>
          </a:p>
        </p:txBody>
      </p:sp>
      <p:sp>
        <p:nvSpPr>
          <p:cNvPr id="9265" name="Rectangle 49"/>
          <p:cNvSpPr>
            <a:spLocks noChangeArrowheads="1"/>
          </p:cNvSpPr>
          <p:nvPr/>
        </p:nvSpPr>
        <p:spPr bwMode="auto">
          <a:xfrm>
            <a:off x="3484025" y="5548944"/>
            <a:ext cx="56939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en-US" i="1" dirty="0">
                <a:solidFill>
                  <a:srgbClr val="FF0000"/>
                </a:solidFill>
              </a:rPr>
              <a:t>RRP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266" name="Rectangle 50"/>
          <p:cNvSpPr>
            <a:spLocks noChangeArrowheads="1"/>
          </p:cNvSpPr>
          <p:nvPr/>
        </p:nvSpPr>
        <p:spPr bwMode="auto">
          <a:xfrm>
            <a:off x="5003800" y="4167188"/>
            <a:ext cx="963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en-US" i="1">
                <a:solidFill>
                  <a:srgbClr val="008040"/>
                </a:solidFill>
              </a:rPr>
              <a:t>target</a:t>
            </a:r>
          </a:p>
        </p:txBody>
      </p:sp>
      <p:sp>
        <p:nvSpPr>
          <p:cNvPr id="9267" name="Freeform 51"/>
          <p:cNvSpPr>
            <a:spLocks/>
          </p:cNvSpPr>
          <p:nvPr/>
        </p:nvSpPr>
        <p:spPr bwMode="auto">
          <a:xfrm>
            <a:off x="3302000" y="3525838"/>
            <a:ext cx="2154238" cy="1900237"/>
          </a:xfrm>
          <a:custGeom>
            <a:avLst/>
            <a:gdLst>
              <a:gd name="T0" fmla="*/ 806 w 1357"/>
              <a:gd name="T1" fmla="*/ 0 h 1197"/>
              <a:gd name="T2" fmla="*/ 0 w 1357"/>
              <a:gd name="T3" fmla="*/ 1197 h 1197"/>
              <a:gd name="T4" fmla="*/ 1357 w 1357"/>
              <a:gd name="T5" fmla="*/ 1075 h 1197"/>
              <a:gd name="T6" fmla="*/ 806 w 1357"/>
              <a:gd name="T7" fmla="*/ 0 h 1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57" h="1197">
                <a:moveTo>
                  <a:pt x="806" y="0"/>
                </a:moveTo>
                <a:lnTo>
                  <a:pt x="0" y="1197"/>
                </a:lnTo>
                <a:lnTo>
                  <a:pt x="1357" y="1075"/>
                </a:lnTo>
                <a:lnTo>
                  <a:pt x="806" y="0"/>
                </a:lnTo>
                <a:close/>
              </a:path>
            </a:pathLst>
          </a:custGeom>
          <a:noFill/>
          <a:ln w="19050" cap="flat" cmpd="sng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268" name="Freeform 52"/>
          <p:cNvSpPr>
            <a:spLocks/>
          </p:cNvSpPr>
          <p:nvPr/>
        </p:nvSpPr>
        <p:spPr bwMode="auto">
          <a:xfrm>
            <a:off x="2844800" y="4146550"/>
            <a:ext cx="2632075" cy="1512888"/>
          </a:xfrm>
          <a:custGeom>
            <a:avLst/>
            <a:gdLst>
              <a:gd name="T0" fmla="*/ 1088 w 1658"/>
              <a:gd name="T1" fmla="*/ 0 h 953"/>
              <a:gd name="T2" fmla="*/ 0 w 1658"/>
              <a:gd name="T3" fmla="*/ 953 h 953"/>
              <a:gd name="T4" fmla="*/ 1658 w 1658"/>
              <a:gd name="T5" fmla="*/ 684 h 953"/>
              <a:gd name="T6" fmla="*/ 1088 w 1658"/>
              <a:gd name="T7" fmla="*/ 0 h 9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58" h="953">
                <a:moveTo>
                  <a:pt x="1088" y="0"/>
                </a:moveTo>
                <a:lnTo>
                  <a:pt x="0" y="953"/>
                </a:lnTo>
                <a:lnTo>
                  <a:pt x="1658" y="684"/>
                </a:lnTo>
                <a:lnTo>
                  <a:pt x="1088" y="0"/>
                </a:lnTo>
                <a:close/>
              </a:path>
            </a:pathLst>
          </a:cu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269" name="Rectangle 53"/>
          <p:cNvSpPr>
            <a:spLocks noChangeArrowheads="1"/>
          </p:cNvSpPr>
          <p:nvPr/>
        </p:nvSpPr>
        <p:spPr bwMode="auto">
          <a:xfrm>
            <a:off x="5551831" y="2780928"/>
            <a:ext cx="3196633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2800" dirty="0">
                <a:solidFill>
                  <a:srgbClr val="008040"/>
                </a:solidFill>
              </a:rPr>
              <a:t>Target </a:t>
            </a:r>
            <a:r>
              <a:rPr lang="en-US" sz="2800" dirty="0" smtClean="0">
                <a:solidFill>
                  <a:srgbClr val="008040"/>
                </a:solidFill>
              </a:rPr>
              <a:t>performance:</a:t>
            </a:r>
            <a:endParaRPr lang="en-US" sz="2800" dirty="0">
              <a:solidFill>
                <a:srgbClr val="008040"/>
              </a:solidFill>
            </a:endParaRPr>
          </a:p>
          <a:p>
            <a:pPr algn="r"/>
            <a:r>
              <a:rPr lang="en-US" sz="2800" dirty="0" err="1">
                <a:solidFill>
                  <a:srgbClr val="008040"/>
                </a:solidFill>
              </a:rPr>
              <a:t>Jc</a:t>
            </a:r>
            <a:r>
              <a:rPr lang="en-US" sz="2800" dirty="0">
                <a:solidFill>
                  <a:srgbClr val="008040"/>
                </a:solidFill>
              </a:rPr>
              <a:t> &gt; 3 kA/mm</a:t>
            </a:r>
            <a:r>
              <a:rPr lang="en-US" sz="2800" baseline="30000" dirty="0">
                <a:solidFill>
                  <a:srgbClr val="008040"/>
                </a:solidFill>
              </a:rPr>
              <a:t>2</a:t>
            </a:r>
            <a:endParaRPr lang="en-US" sz="2800" baseline="-25000" dirty="0">
              <a:solidFill>
                <a:srgbClr val="008040"/>
              </a:solidFill>
            </a:endParaRPr>
          </a:p>
          <a:p>
            <a:pPr algn="r"/>
            <a:r>
              <a:rPr lang="en-US" sz="2800" dirty="0" err="1">
                <a:solidFill>
                  <a:srgbClr val="008040"/>
                </a:solidFill>
              </a:rPr>
              <a:t>D</a:t>
            </a:r>
            <a:r>
              <a:rPr lang="en-US" sz="2800" baseline="-25000" dirty="0" err="1">
                <a:solidFill>
                  <a:srgbClr val="008040"/>
                </a:solidFill>
              </a:rPr>
              <a:t>fil</a:t>
            </a:r>
            <a:r>
              <a:rPr lang="en-US" sz="2800" dirty="0">
                <a:solidFill>
                  <a:srgbClr val="008040"/>
                </a:solidFill>
              </a:rPr>
              <a:t> &lt; 20 </a:t>
            </a:r>
            <a:r>
              <a:rPr lang="en-US" sz="2800" dirty="0">
                <a:solidFill>
                  <a:srgbClr val="008040"/>
                </a:solidFill>
                <a:latin typeface="Symbol" charset="0"/>
                <a:sym typeface="Symbol" charset="0"/>
              </a:rPr>
              <a:t></a:t>
            </a:r>
            <a:r>
              <a:rPr lang="en-US" sz="2800" dirty="0">
                <a:solidFill>
                  <a:srgbClr val="008040"/>
                </a:solidFill>
              </a:rPr>
              <a:t>m</a:t>
            </a:r>
          </a:p>
          <a:p>
            <a:pPr algn="r"/>
            <a:r>
              <a:rPr lang="en-US" sz="2800" dirty="0">
                <a:solidFill>
                  <a:srgbClr val="008040"/>
                </a:solidFill>
              </a:rPr>
              <a:t>RRR &gt; 100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LRossi@CEA/DSM/IRFU/SPP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1294B-30F2-40DE-96EA-1B04FE7EBCC5}" type="slidenum">
              <a:rPr lang="en-GB" smtClean="0"/>
              <a:t>31</a:t>
            </a:fld>
            <a:endParaRPr lang="en-GB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335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37" name="Rectangle 6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Procured strands</a:t>
            </a:r>
            <a:endParaRPr lang="en-US" dirty="0"/>
          </a:p>
        </p:txBody>
      </p:sp>
      <p:pic>
        <p:nvPicPr>
          <p:cNvPr id="2" name="Picture 1" descr="0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628800"/>
            <a:ext cx="4343518" cy="3262000"/>
          </a:xfrm>
          <a:prstGeom prst="rect">
            <a:avLst/>
          </a:prstGeom>
        </p:spPr>
      </p:pic>
      <p:pic>
        <p:nvPicPr>
          <p:cNvPr id="3" name="Picture 2" descr="Round Sub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092" y="1628800"/>
            <a:ext cx="4394404" cy="3262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7504" y="5248490"/>
            <a:ext cx="434351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Work is on-going on </a:t>
            </a:r>
            <a:r>
              <a:rPr lang="en-US" b="1" dirty="0" smtClean="0"/>
              <a:t>a new strand architecture (169 stack) </a:t>
            </a:r>
            <a:r>
              <a:rPr lang="en-US" dirty="0" smtClean="0"/>
              <a:t>to reduce the filament diameter to 52 </a:t>
            </a:r>
            <a:r>
              <a:rPr lang="en-US" dirty="0" smtClean="0">
                <a:latin typeface="Symbol" charset="2"/>
                <a:cs typeface="Symbol" charset="2"/>
              </a:rPr>
              <a:t>m</a:t>
            </a:r>
            <a:r>
              <a:rPr lang="en-US" dirty="0" smtClean="0"/>
              <a:t>m at 1 mm strand diameter, and 35 </a:t>
            </a:r>
            <a:r>
              <a:rPr lang="en-US" dirty="0" smtClean="0">
                <a:latin typeface="Symbol" charset="2"/>
                <a:cs typeface="Symbol" charset="2"/>
              </a:rPr>
              <a:t>m</a:t>
            </a:r>
            <a:r>
              <a:rPr lang="en-US" dirty="0" smtClean="0"/>
              <a:t>m at 0.7 mm strand diameter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692978" y="5248490"/>
            <a:ext cx="43435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R&amp;D started for an alternative architecture with filaments of </a:t>
            </a:r>
            <a:r>
              <a:rPr lang="en-US" b="1" dirty="0" smtClean="0"/>
              <a:t>30 </a:t>
            </a:r>
            <a:r>
              <a:rPr lang="en-US" b="1" dirty="0" smtClean="0">
                <a:latin typeface="Symbol" charset="2"/>
                <a:cs typeface="Symbol" charset="2"/>
              </a:rPr>
              <a:t>m</a:t>
            </a:r>
            <a:r>
              <a:rPr lang="en-US" b="1" dirty="0" smtClean="0"/>
              <a:t>m at 0.7 mm </a:t>
            </a:r>
            <a:r>
              <a:rPr lang="en-US" dirty="0" smtClean="0"/>
              <a:t>strand diameter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09982" y="1268760"/>
            <a:ext cx="4532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0.7 mm, 108/127 stack RRP from </a:t>
            </a:r>
            <a:r>
              <a:rPr lang="en-US" b="1" dirty="0" smtClean="0"/>
              <a:t>Oxford OST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42092" y="1268760"/>
            <a:ext cx="4343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 mm, 192 tubes PIT from </a:t>
            </a:r>
            <a:r>
              <a:rPr lang="en-US" b="1" dirty="0" err="1" smtClean="0"/>
              <a:t>Bruker</a:t>
            </a:r>
            <a:r>
              <a:rPr lang="en-US" b="1" dirty="0" smtClean="0"/>
              <a:t> EAS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LRossi@CEA/DSM/IRFU/SPP</a:t>
            </a:r>
            <a:endParaRPr lang="en-GB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1294B-30F2-40DE-96EA-1B04FE7EBCC5}" type="slidenum">
              <a:rPr lang="en-GB" smtClean="0"/>
              <a:t>32</a:t>
            </a:fld>
            <a:endParaRPr lang="en-GB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2300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90" name="Picture 22" descr="Screen shot 2010-07-27 at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89088"/>
            <a:ext cx="3048000" cy="2144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3" name="Picture 2" descr="G:\Workspaces\n\Nb3Sn_HT\Fracture Surface\Luvata SP1 B1\Subelement 6 007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47" r="12173" b="10416"/>
          <a:stretch>
            <a:fillRect/>
          </a:stretch>
        </p:blipFill>
        <p:spPr bwMode="auto">
          <a:xfrm>
            <a:off x="2133600" y="3581400"/>
            <a:ext cx="2487613" cy="221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Material R&amp;D </a:t>
            </a:r>
            <a:r>
              <a:rPr lang="en-US" sz="3200" i="1"/>
              <a:t>(basic science)</a:t>
            </a:r>
            <a:endParaRPr lang="en-US"/>
          </a:p>
        </p:txBody>
      </p:sp>
      <p:pic>
        <p:nvPicPr>
          <p:cNvPr id="58387" name="Picture 19" descr="Screen shot 2010-07-27 at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6675" y="4130675"/>
            <a:ext cx="3903663" cy="249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88" name="Picture 20" descr="Screen shot 2010-07-27 at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6675" y="1600200"/>
            <a:ext cx="3921125" cy="250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389" name="Rectangle 21"/>
          <p:cNvSpPr>
            <a:spLocks noChangeArrowheads="1"/>
          </p:cNvSpPr>
          <p:nvPr/>
        </p:nvSpPr>
        <p:spPr bwMode="auto">
          <a:xfrm>
            <a:off x="125265" y="6029235"/>
            <a:ext cx="2718543" cy="307777"/>
          </a:xfrm>
          <a:prstGeom prst="rect">
            <a:avLst/>
          </a:prstGeom>
          <a:ln/>
          <a:ex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400" dirty="0" smtClean="0"/>
              <a:t>By courtesy of I. Pong and L. </a:t>
            </a:r>
            <a:r>
              <a:rPr lang="en-US" sz="1400" dirty="0" err="1" smtClean="0"/>
              <a:t>Oberli</a:t>
            </a:r>
            <a:r>
              <a:rPr lang="en-US" sz="1400" dirty="0" smtClean="0"/>
              <a:t> </a:t>
            </a:r>
            <a:endParaRPr lang="en-US" sz="1400" dirty="0">
              <a:solidFill>
                <a:srgbClr val="000000"/>
              </a:solidFill>
            </a:endParaRPr>
          </a:p>
        </p:txBody>
      </p:sp>
      <p:grpSp>
        <p:nvGrpSpPr>
          <p:cNvPr id="58392" name="Group 24"/>
          <p:cNvGrpSpPr>
            <a:grpSpLocks/>
          </p:cNvGrpSpPr>
          <p:nvPr/>
        </p:nvGrpSpPr>
        <p:grpSpPr bwMode="auto">
          <a:xfrm>
            <a:off x="685800" y="2454275"/>
            <a:ext cx="3962400" cy="3254375"/>
            <a:chOff x="432" y="1546"/>
            <a:chExt cx="2496" cy="2050"/>
          </a:xfrm>
        </p:grpSpPr>
        <p:sp>
          <p:nvSpPr>
            <p:cNvPr id="58380" name="Line 12"/>
            <p:cNvSpPr>
              <a:spLocks noChangeShapeType="1"/>
            </p:cNvSpPr>
            <p:nvPr/>
          </p:nvSpPr>
          <p:spPr bwMode="auto">
            <a:xfrm flipV="1">
              <a:off x="2479" y="2064"/>
              <a:ext cx="336" cy="48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381" name="Rectangle 13"/>
            <p:cNvSpPr>
              <a:spLocks noChangeArrowheads="1"/>
            </p:cNvSpPr>
            <p:nvPr/>
          </p:nvSpPr>
          <p:spPr bwMode="auto">
            <a:xfrm>
              <a:off x="2239" y="1546"/>
              <a:ext cx="689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>
                  <a:solidFill>
                    <a:schemeClr val="hlink"/>
                  </a:solidFill>
                </a:rPr>
                <a:t>Strand center</a:t>
              </a:r>
            </a:p>
          </p:txBody>
        </p:sp>
        <p:sp>
          <p:nvSpPr>
            <p:cNvPr id="58382" name="AutoShape 14"/>
            <p:cNvSpPr>
              <a:spLocks/>
            </p:cNvSpPr>
            <p:nvPr/>
          </p:nvSpPr>
          <p:spPr bwMode="auto">
            <a:xfrm>
              <a:off x="432" y="3072"/>
              <a:ext cx="814" cy="524"/>
            </a:xfrm>
            <a:prstGeom prst="accentCallout2">
              <a:avLst>
                <a:gd name="adj1" fmla="val 13741"/>
                <a:gd name="adj2" fmla="val 105898"/>
                <a:gd name="adj3" fmla="val 13741"/>
                <a:gd name="adj4" fmla="val 166583"/>
                <a:gd name="adj5" fmla="val -103625"/>
                <a:gd name="adj6" fmla="val 229977"/>
              </a:avLst>
            </a:prstGeom>
            <a:noFill/>
            <a:ln w="9525">
              <a:solidFill>
                <a:schemeClr val="hlink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pPr algn="r"/>
              <a:r>
                <a:rPr lang="en-US">
                  <a:solidFill>
                    <a:schemeClr val="hlink"/>
                  </a:solidFill>
                </a:rPr>
                <a:t>Coarse grains</a:t>
              </a:r>
            </a:p>
          </p:txBody>
        </p:sp>
        <p:sp>
          <p:nvSpPr>
            <p:cNvPr id="58391" name="AutoShape 23"/>
            <p:cNvSpPr>
              <a:spLocks/>
            </p:cNvSpPr>
            <p:nvPr/>
          </p:nvSpPr>
          <p:spPr bwMode="auto">
            <a:xfrm>
              <a:off x="432" y="2448"/>
              <a:ext cx="814" cy="524"/>
            </a:xfrm>
            <a:prstGeom prst="accentCallout2">
              <a:avLst>
                <a:gd name="adj1" fmla="val 13741"/>
                <a:gd name="adj2" fmla="val 105898"/>
                <a:gd name="adj3" fmla="val 13741"/>
                <a:gd name="adj4" fmla="val 167074"/>
                <a:gd name="adj5" fmla="val -9352"/>
                <a:gd name="adj6" fmla="val 230833"/>
              </a:avLst>
            </a:prstGeom>
            <a:noFill/>
            <a:ln w="9525">
              <a:solidFill>
                <a:schemeClr val="hlink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pPr algn="r"/>
              <a:r>
                <a:rPr lang="en-US">
                  <a:solidFill>
                    <a:schemeClr val="hlink"/>
                  </a:solidFill>
                </a:rPr>
                <a:t>Fine grains</a:t>
              </a:r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LRossi@CEA/DSM/IRFU/SPP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1294B-30F2-40DE-96EA-1B04FE7EBCC5}" type="slidenum">
              <a:rPr lang="en-GB" smtClean="0"/>
              <a:t>33</a:t>
            </a:fld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8369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40" name="Rectangle 8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i="1" dirty="0" smtClean="0"/>
              <a:t>successful</a:t>
            </a:r>
            <a:r>
              <a:rPr lang="en-US" dirty="0" smtClean="0"/>
              <a:t> SMC-3 cable</a:t>
            </a:r>
            <a:endParaRPr lang="en-US" dirty="0"/>
          </a:p>
        </p:txBody>
      </p:sp>
      <p:pic>
        <p:nvPicPr>
          <p:cNvPr id="3" name="Picture 2" descr="02082011-_DSC4872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26" b="13806"/>
          <a:stretch/>
        </p:blipFill>
        <p:spPr>
          <a:xfrm>
            <a:off x="1259632" y="1436047"/>
            <a:ext cx="6525146" cy="408118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22205" y="5115147"/>
            <a:ext cx="3137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1.25 mm PIT strand, 14 strands 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LRossi@CEA/DSM/IRFU/SPP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1294B-30F2-40DE-96EA-1B04FE7EBCC5}" type="slidenum">
              <a:rPr lang="en-GB" smtClean="0"/>
              <a:t>34</a:t>
            </a:fld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395536" y="5589240"/>
            <a:ext cx="8352928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CH" dirty="0" err="1" smtClean="0"/>
              <a:t>Conductor</a:t>
            </a:r>
            <a:r>
              <a:rPr lang="fr-CH" dirty="0" smtClean="0"/>
              <a:t>: </a:t>
            </a:r>
            <a:r>
              <a:rPr lang="fr-CH" dirty="0" err="1" smtClean="0"/>
              <a:t>done</a:t>
            </a:r>
            <a:r>
              <a:rPr lang="fr-CH" dirty="0" smtClean="0"/>
              <a:t>? Not </a:t>
            </a:r>
            <a:r>
              <a:rPr lang="fr-CH" dirty="0" err="1" smtClean="0"/>
              <a:t>at</a:t>
            </a:r>
            <a:r>
              <a:rPr lang="fr-CH" dirty="0" smtClean="0"/>
              <a:t> all: </a:t>
            </a:r>
            <a:r>
              <a:rPr lang="fr-CH" dirty="0" err="1" smtClean="0"/>
              <a:t>instability</a:t>
            </a:r>
            <a:r>
              <a:rPr lang="fr-CH" dirty="0" smtClean="0"/>
              <a:t> and FQ issues </a:t>
            </a:r>
            <a:r>
              <a:rPr lang="fr-CH" dirty="0" err="1" smtClean="0"/>
              <a:t>will</a:t>
            </a:r>
            <a:r>
              <a:rPr lang="fr-CH" dirty="0" smtClean="0"/>
              <a:t> continue to </a:t>
            </a:r>
            <a:r>
              <a:rPr lang="fr-CH" dirty="0" err="1" smtClean="0"/>
              <a:t>play</a:t>
            </a:r>
            <a:r>
              <a:rPr lang="fr-CH" dirty="0" smtClean="0"/>
              <a:t> a major </a:t>
            </a:r>
            <a:r>
              <a:rPr lang="fr-CH" dirty="0" err="1" smtClean="0"/>
              <a:t>role</a:t>
            </a:r>
            <a:endParaRPr lang="fr-CH" dirty="0" smtClean="0"/>
          </a:p>
          <a:p>
            <a:r>
              <a:rPr lang="fr-CH" dirty="0" smtClean="0"/>
              <a:t>Strand, </a:t>
            </a:r>
            <a:r>
              <a:rPr lang="fr-CH" dirty="0" err="1"/>
              <a:t>c</a:t>
            </a:r>
            <a:r>
              <a:rPr lang="fr-CH" dirty="0" err="1" smtClean="0"/>
              <a:t>abling</a:t>
            </a:r>
            <a:r>
              <a:rPr lang="fr-CH" dirty="0" smtClean="0"/>
              <a:t> and </a:t>
            </a:r>
            <a:r>
              <a:rPr lang="fr-CH" dirty="0" err="1" smtClean="0"/>
              <a:t>cable</a:t>
            </a:r>
            <a:r>
              <a:rPr lang="fr-CH" dirty="0" smtClean="0"/>
              <a:t> </a:t>
            </a:r>
            <a:r>
              <a:rPr lang="fr-CH" dirty="0" err="1" smtClean="0"/>
              <a:t>behavior</a:t>
            </a:r>
            <a:r>
              <a:rPr lang="fr-CH" dirty="0" smtClean="0"/>
              <a:t> </a:t>
            </a:r>
            <a:r>
              <a:rPr lang="fr-CH" dirty="0" err="1" smtClean="0"/>
              <a:t>need</a:t>
            </a:r>
            <a:r>
              <a:rPr lang="fr-CH" dirty="0" smtClean="0"/>
              <a:t> to </a:t>
            </a:r>
            <a:r>
              <a:rPr lang="fr-CH" dirty="0" err="1" smtClean="0"/>
              <a:t>be</a:t>
            </a:r>
            <a:r>
              <a:rPr lang="fr-CH" dirty="0" smtClean="0"/>
              <a:t> </a:t>
            </a:r>
            <a:r>
              <a:rPr lang="fr-CH" dirty="0" err="1" smtClean="0"/>
              <a:t>modelized</a:t>
            </a:r>
            <a:r>
              <a:rPr lang="fr-CH" dirty="0" smtClean="0"/>
              <a:t> more </a:t>
            </a:r>
            <a:r>
              <a:rPr lang="fr-CH" dirty="0" err="1" smtClean="0"/>
              <a:t>deeply</a:t>
            </a:r>
            <a:r>
              <a:rPr lang="fr-CH" dirty="0" smtClean="0"/>
              <a:t>.</a:t>
            </a:r>
            <a:endParaRPr lang="en-GB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21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LRossi@CEA/DSM/IRFU/SPP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004B2-1541-5046-B6F2-22AF56585712}" type="slidenum">
              <a:rPr lang="en-US" smtClean="0"/>
              <a:t>35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55576" y="260648"/>
            <a:ext cx="6840760" cy="1140505"/>
          </a:xfrm>
        </p:spPr>
        <p:txBody>
          <a:bodyPr>
            <a:noAutofit/>
          </a:bodyPr>
          <a:lstStyle/>
          <a:p>
            <a:r>
              <a:rPr lang="fr-CH" sz="3600" dirty="0" err="1" smtClean="0"/>
              <a:t>Crab</a:t>
            </a:r>
            <a:r>
              <a:rPr lang="fr-CH" sz="3600" dirty="0" smtClean="0"/>
              <a:t> </a:t>
            </a:r>
            <a:r>
              <a:rPr lang="fr-CH" sz="3600" dirty="0" err="1" smtClean="0"/>
              <a:t>Cavity</a:t>
            </a:r>
            <a:r>
              <a:rPr lang="fr-CH" sz="3600" dirty="0" smtClean="0"/>
              <a:t>, for p-</a:t>
            </a:r>
            <a:r>
              <a:rPr lang="fr-CH" sz="3600" dirty="0" err="1" smtClean="0"/>
              <a:t>beam</a:t>
            </a:r>
            <a:r>
              <a:rPr lang="fr-CH" sz="3600" dirty="0" smtClean="0"/>
              <a:t> </a:t>
            </a:r>
            <a:br>
              <a:rPr lang="fr-CH" sz="3600" dirty="0" smtClean="0"/>
            </a:br>
            <a:r>
              <a:rPr lang="fr-CH" sz="3600" dirty="0" smtClean="0"/>
              <a:t>rotation  </a:t>
            </a:r>
            <a:r>
              <a:rPr lang="fr-CH" sz="3600" b="1" dirty="0" err="1" smtClean="0">
                <a:solidFill>
                  <a:srgbClr val="C00000"/>
                </a:solidFill>
              </a:rPr>
              <a:t>at</a:t>
            </a:r>
            <a:r>
              <a:rPr lang="fr-CH" sz="3600" b="1" dirty="0" smtClean="0">
                <a:solidFill>
                  <a:srgbClr val="C00000"/>
                </a:solidFill>
              </a:rPr>
              <a:t> </a:t>
            </a:r>
            <a:r>
              <a:rPr lang="fr-CH" sz="3600" b="1" dirty="0" err="1" smtClean="0">
                <a:solidFill>
                  <a:srgbClr val="C00000"/>
                </a:solidFill>
              </a:rPr>
              <a:t>fs</a:t>
            </a:r>
            <a:r>
              <a:rPr lang="fr-CH" sz="3600" b="1" dirty="0" smtClean="0">
                <a:solidFill>
                  <a:srgbClr val="C00000"/>
                </a:solidFill>
              </a:rPr>
              <a:t> </a:t>
            </a:r>
            <a:r>
              <a:rPr lang="fr-CH" sz="3600" b="1" dirty="0" err="1" smtClean="0">
                <a:solidFill>
                  <a:srgbClr val="C00000"/>
                </a:solidFill>
              </a:rPr>
              <a:t>level</a:t>
            </a:r>
            <a:r>
              <a:rPr lang="fr-CH" sz="3600" b="1" dirty="0" smtClean="0">
                <a:solidFill>
                  <a:srgbClr val="C00000"/>
                </a:solidFill>
              </a:rPr>
              <a:t>!</a:t>
            </a:r>
            <a:endParaRPr lang="en-GB" sz="3600" b="1" dirty="0">
              <a:solidFill>
                <a:srgbClr val="C0000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207" y="1334926"/>
            <a:ext cx="6953434" cy="2203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8492" y="3481769"/>
            <a:ext cx="4737741" cy="3180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4550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 smtClean="0"/>
              <a:t>Effect</a:t>
            </a:r>
            <a:r>
              <a:rPr lang="fr-CH" dirty="0" smtClean="0"/>
              <a:t> of the </a:t>
            </a:r>
            <a:r>
              <a:rPr lang="fr-CH" dirty="0" err="1" smtClean="0"/>
              <a:t>crab</a:t>
            </a:r>
            <a:r>
              <a:rPr lang="fr-CH" dirty="0" smtClean="0"/>
              <a:t> </a:t>
            </a:r>
            <a:r>
              <a:rPr lang="fr-CH" dirty="0" err="1" smtClean="0"/>
              <a:t>cavity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289" y="1743219"/>
            <a:ext cx="4451712" cy="2639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6202" y="1652009"/>
            <a:ext cx="4677798" cy="2734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4587154"/>
            <a:ext cx="9144000" cy="16312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166688" indent="-166688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b="1" dirty="0">
                <a:latin typeface="Calibri"/>
              </a:rPr>
              <a:t>RF crab cavity deflects head and tail in opposite direction so that collision is effectively “head on” </a:t>
            </a:r>
            <a:r>
              <a:rPr lang="en-US" sz="2000" b="1" dirty="0" smtClean="0">
                <a:latin typeface="Calibri"/>
              </a:rPr>
              <a:t>and then luminosity is maximized</a:t>
            </a:r>
          </a:p>
          <a:p>
            <a:pPr marL="166688" indent="-166688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b="1" i="1" dirty="0" smtClean="0">
                <a:latin typeface="Calibri"/>
              </a:rPr>
              <a:t>Crab cavity </a:t>
            </a:r>
            <a:r>
              <a:rPr lang="en-US" sz="2000" b="1" i="1" dirty="0" err="1" smtClean="0">
                <a:latin typeface="Calibri"/>
              </a:rPr>
              <a:t>maximzes</a:t>
            </a:r>
            <a:r>
              <a:rPr lang="en-US" sz="2000" b="1" i="1" dirty="0" smtClean="0">
                <a:latin typeface="Calibri"/>
              </a:rPr>
              <a:t> the </a:t>
            </a:r>
            <a:r>
              <a:rPr lang="en-US" sz="2000" b="1" i="1" dirty="0" err="1" smtClean="0">
                <a:latin typeface="Calibri"/>
              </a:rPr>
              <a:t>lumi</a:t>
            </a:r>
            <a:r>
              <a:rPr lang="en-US" sz="2000" b="1" i="1" dirty="0" smtClean="0">
                <a:latin typeface="Calibri"/>
              </a:rPr>
              <a:t> and can be used also for </a:t>
            </a:r>
            <a:r>
              <a:rPr lang="en-US" sz="2000" b="1" i="1" dirty="0" err="1" smtClean="0">
                <a:latin typeface="Calibri"/>
              </a:rPr>
              <a:t>lumimosity</a:t>
            </a:r>
            <a:r>
              <a:rPr lang="en-US" sz="2000" b="1" i="1" dirty="0" smtClean="0">
                <a:latin typeface="Calibri"/>
              </a:rPr>
              <a:t> </a:t>
            </a:r>
            <a:r>
              <a:rPr lang="en-US" sz="2000" b="1" i="1" dirty="0" err="1" smtClean="0">
                <a:latin typeface="Calibri"/>
              </a:rPr>
              <a:t>levelling</a:t>
            </a:r>
            <a:r>
              <a:rPr lang="en-US" sz="2000" b="1" i="1" dirty="0" smtClean="0">
                <a:latin typeface="Calibri"/>
              </a:rPr>
              <a:t>:  if the </a:t>
            </a:r>
            <a:r>
              <a:rPr lang="en-US" sz="2000" b="1" i="1" dirty="0" err="1" smtClean="0">
                <a:latin typeface="Calibri"/>
              </a:rPr>
              <a:t>lumi</a:t>
            </a:r>
            <a:r>
              <a:rPr lang="en-US" sz="2000" b="1" i="1" dirty="0" smtClean="0">
                <a:latin typeface="Calibri"/>
              </a:rPr>
              <a:t> is too high, initially you don’t use it, so </a:t>
            </a:r>
            <a:r>
              <a:rPr lang="en-US" sz="2000" b="1" i="1" dirty="0" err="1" smtClean="0">
                <a:latin typeface="Calibri"/>
              </a:rPr>
              <a:t>lumi</a:t>
            </a:r>
            <a:r>
              <a:rPr lang="en-US" sz="2000" b="1" i="1" dirty="0" smtClean="0">
                <a:latin typeface="Calibri"/>
              </a:rPr>
              <a:t> is reduced by the geometrical factor. Then they are slowly turned on to compensate the proton burning</a:t>
            </a:r>
            <a:endParaRPr lang="en-US" sz="2000" b="1" i="1" dirty="0"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LRossi@CEA/DSM/IRFU/SPP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1294B-30F2-40DE-96EA-1B04FE7EBCC5}" type="slidenum">
              <a:rPr lang="en-GB" smtClean="0"/>
              <a:t>36</a:t>
            </a:fld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0033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 smtClean="0"/>
              <a:t>Crab</a:t>
            </a:r>
            <a:r>
              <a:rPr lang="fr-CH" dirty="0" smtClean="0"/>
              <a:t> </a:t>
            </a:r>
            <a:r>
              <a:rPr lang="fr-CH" dirty="0" err="1" smtClean="0"/>
              <a:t>Cavity</a:t>
            </a:r>
            <a:r>
              <a:rPr lang="fr-CH" dirty="0" smtClean="0"/>
              <a:t>: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</p:spPr>
        <p:txBody>
          <a:bodyPr/>
          <a:lstStyle/>
          <a:p>
            <a:r>
              <a:rPr lang="fr-CH" dirty="0" smtClean="0"/>
              <a:t>Effort </a:t>
            </a:r>
            <a:r>
              <a:rPr lang="fr-CH" dirty="0" err="1" smtClean="0"/>
              <a:t>going</a:t>
            </a:r>
            <a:r>
              <a:rPr lang="fr-CH" dirty="0" smtClean="0"/>
              <a:t> on </a:t>
            </a:r>
            <a:r>
              <a:rPr lang="fr-CH" dirty="0" err="1" smtClean="0"/>
              <a:t>at</a:t>
            </a:r>
            <a:r>
              <a:rPr lang="fr-CH" dirty="0" smtClean="0"/>
              <a:t> SLAC-ODO and in BNL, USA</a:t>
            </a:r>
          </a:p>
          <a:p>
            <a:r>
              <a:rPr lang="fr-CH" dirty="0" smtClean="0"/>
              <a:t>Effort </a:t>
            </a:r>
            <a:r>
              <a:rPr lang="fr-CH" dirty="0" err="1" smtClean="0"/>
              <a:t>going</a:t>
            </a:r>
            <a:r>
              <a:rPr lang="fr-CH" dirty="0" smtClean="0"/>
              <a:t> on in </a:t>
            </a:r>
            <a:r>
              <a:rPr lang="fr-CH" dirty="0" err="1" smtClean="0"/>
              <a:t>Daresbury</a:t>
            </a:r>
            <a:r>
              <a:rPr lang="fr-CH" dirty="0" smtClean="0"/>
              <a:t> (Cockcroft Institute and STCF) </a:t>
            </a:r>
            <a:r>
              <a:rPr lang="fr-CH" dirty="0" err="1" smtClean="0"/>
              <a:t>with</a:t>
            </a:r>
            <a:r>
              <a:rPr lang="fr-CH" dirty="0" smtClean="0"/>
              <a:t> CERN.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120" y="2996952"/>
            <a:ext cx="4602228" cy="3451671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LRossi@CEA/DSM/IRFU/SPP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1294B-30F2-40DE-96EA-1B04FE7EBCC5}" type="slidenum">
              <a:rPr lang="en-GB" smtClean="0"/>
              <a:t>37</a:t>
            </a:fld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365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LRossi@CEA/DSM/IRFU/SPP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004B2-1541-5046-B6F2-22AF56585712}" type="slidenum">
              <a:rPr lang="en-US" smtClean="0"/>
              <a:t>38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9917" y="274638"/>
            <a:ext cx="6316379" cy="1143000"/>
          </a:xfrm>
        </p:spPr>
        <p:txBody>
          <a:bodyPr>
            <a:normAutofit fontScale="90000"/>
          </a:bodyPr>
          <a:lstStyle/>
          <a:p>
            <a:r>
              <a:rPr lang="fr-CH" dirty="0" smtClean="0"/>
              <a:t>Progress in SC </a:t>
            </a:r>
            <a:r>
              <a:rPr lang="fr-CH" dirty="0" err="1" smtClean="0"/>
              <a:t>Crab</a:t>
            </a:r>
            <a:r>
              <a:rPr lang="fr-CH" dirty="0" smtClean="0"/>
              <a:t> </a:t>
            </a:r>
            <a:r>
              <a:rPr lang="fr-CH" dirty="0" err="1" smtClean="0"/>
              <a:t>Cavities</a:t>
            </a:r>
            <a:endParaRPr lang="en-GB" dirty="0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3252" y="2004279"/>
            <a:ext cx="3365754" cy="1554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530910"/>
            <a:ext cx="3029179" cy="2275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6503184" y="3673100"/>
            <a:ext cx="2433551" cy="28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9pPr>
          </a:lstStyle>
          <a:p>
            <a:pPr>
              <a:lnSpc>
                <a:spcPct val="123000"/>
              </a:lnSpc>
            </a:pPr>
            <a:r>
              <a:rPr lang="en-US" sz="1600" dirty="0">
                <a:latin typeface="LMSans10" pitchFamily="32" charset="0"/>
              </a:rPr>
              <a:t>Finished cavity at </a:t>
            </a:r>
            <a:r>
              <a:rPr lang="en-US" sz="1600" dirty="0" err="1">
                <a:latin typeface="LMSans10" pitchFamily="32" charset="0"/>
              </a:rPr>
              <a:t>Niowave</a:t>
            </a:r>
            <a:endParaRPr lang="en-US" sz="1600" dirty="0">
              <a:latin typeface="LMSans10" pitchFamily="32" charset="0"/>
            </a:endParaRPr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2161" y="4474464"/>
            <a:ext cx="946451" cy="788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112" y="5350926"/>
            <a:ext cx="965500" cy="804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499" y="4474464"/>
            <a:ext cx="1542243" cy="1650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1811108" y="3919044"/>
            <a:ext cx="1242105" cy="388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9pPr>
          </a:lstStyle>
          <a:p>
            <a:pPr>
              <a:lnSpc>
                <a:spcPct val="123000"/>
              </a:lnSpc>
            </a:pPr>
            <a:r>
              <a:rPr lang="en-US" sz="2200" dirty="0">
                <a:latin typeface="LMSans10" pitchFamily="32" charset="0"/>
              </a:rPr>
              <a:t>Jan 2012</a:t>
            </a:r>
          </a:p>
        </p:txBody>
      </p:sp>
      <p:pic>
        <p:nvPicPr>
          <p:cNvPr id="12" name="Picture 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140" y="4198811"/>
            <a:ext cx="2838907" cy="212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" name="Text Box 14"/>
          <p:cNvSpPr txBox="1">
            <a:spLocks noChangeArrowheads="1"/>
          </p:cNvSpPr>
          <p:nvPr/>
        </p:nvSpPr>
        <p:spPr bwMode="auto">
          <a:xfrm>
            <a:off x="4439673" y="3919044"/>
            <a:ext cx="735184" cy="445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9pPr>
          </a:lstStyle>
          <a:p>
            <a:pPr>
              <a:lnSpc>
                <a:spcPct val="123000"/>
              </a:lnSpc>
            </a:pPr>
            <a:r>
              <a:rPr lang="en-US" sz="2200" dirty="0">
                <a:latin typeface="LMSans10" pitchFamily="32" charset="0"/>
              </a:rPr>
              <a:t>May 2012</a:t>
            </a:r>
          </a:p>
        </p:txBody>
      </p:sp>
      <p:sp>
        <p:nvSpPr>
          <p:cNvPr id="14" name="Line 15"/>
          <p:cNvSpPr>
            <a:spLocks noChangeShapeType="1"/>
          </p:cNvSpPr>
          <p:nvPr/>
        </p:nvSpPr>
        <p:spPr bwMode="auto">
          <a:xfrm>
            <a:off x="3378612" y="4204595"/>
            <a:ext cx="1025876" cy="0"/>
          </a:xfrm>
          <a:prstGeom prst="line">
            <a:avLst/>
          </a:prstGeom>
          <a:noFill/>
          <a:ln w="3672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4174833" y="1439371"/>
            <a:ext cx="1566967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CH" dirty="0" smtClean="0"/>
              <a:t>UK - Cockcroft </a:t>
            </a:r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3969142" y="4684266"/>
            <a:ext cx="1205715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CH" dirty="0" smtClean="0"/>
              <a:t>USA (ODU)</a:t>
            </a:r>
            <a:endParaRPr lang="en-GB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8454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H" dirty="0" err="1" smtClean="0"/>
              <a:t>Crab</a:t>
            </a:r>
            <a:r>
              <a:rPr lang="fr-CH" dirty="0" smtClean="0"/>
              <a:t> </a:t>
            </a:r>
            <a:r>
              <a:rPr lang="fr-CH" dirty="0" err="1" smtClean="0"/>
              <a:t>cavity</a:t>
            </a:r>
            <a:r>
              <a:rPr lang="fr-CH" dirty="0" smtClean="0"/>
              <a:t> ; </a:t>
            </a:r>
            <a:br>
              <a:rPr lang="fr-CH" dirty="0" smtClean="0"/>
            </a:br>
            <a:r>
              <a:rPr lang="fr-CH" dirty="0" err="1" smtClean="0"/>
              <a:t>cryomodule</a:t>
            </a:r>
            <a:r>
              <a:rPr lang="fr-CH" dirty="0" smtClean="0"/>
              <a:t> and </a:t>
            </a:r>
            <a:r>
              <a:rPr lang="fr-CH" dirty="0" err="1" smtClean="0"/>
              <a:t>cavity</a:t>
            </a:r>
            <a:endParaRPr lang="en-GB" dirty="0"/>
          </a:p>
        </p:txBody>
      </p:sp>
      <p:grpSp>
        <p:nvGrpSpPr>
          <p:cNvPr id="3" name="Group 2"/>
          <p:cNvGrpSpPr/>
          <p:nvPr/>
        </p:nvGrpSpPr>
        <p:grpSpPr>
          <a:xfrm>
            <a:off x="176509" y="1904916"/>
            <a:ext cx="4667250" cy="3482975"/>
            <a:chOff x="457200" y="3968750"/>
            <a:chExt cx="4667250" cy="3482975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450" y="3968750"/>
              <a:ext cx="4572000" cy="3482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5" name="Text Box 11"/>
            <p:cNvSpPr txBox="1">
              <a:spLocks noChangeArrowheads="1"/>
            </p:cNvSpPr>
            <p:nvPr/>
          </p:nvSpPr>
          <p:spPr bwMode="auto">
            <a:xfrm>
              <a:off x="457200" y="6888163"/>
              <a:ext cx="1871663" cy="4270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5000" rIns="90000" bIns="45000"/>
            <a:lstStyle>
              <a:lvl1pPr>
                <a:tabLst>
                  <a:tab pos="723900" algn="l"/>
                  <a:tab pos="1447800" algn="l"/>
                </a:tabLst>
                <a:defRPr>
                  <a:solidFill>
                    <a:srgbClr val="000000"/>
                  </a:solidFill>
                  <a:latin typeface="Arial" charset="0"/>
                  <a:ea typeface="DejaVu Sans" charset="0"/>
                  <a:cs typeface="DejaVu Sans" charset="0"/>
                </a:defRPr>
              </a:lvl1pPr>
              <a:lvl2pPr>
                <a:tabLst>
                  <a:tab pos="723900" algn="l"/>
                  <a:tab pos="1447800" algn="l"/>
                </a:tabLst>
                <a:defRPr>
                  <a:solidFill>
                    <a:srgbClr val="000000"/>
                  </a:solidFill>
                  <a:latin typeface="Arial" charset="0"/>
                  <a:ea typeface="DejaVu Sans" charset="0"/>
                  <a:cs typeface="DejaVu Sans" charset="0"/>
                </a:defRPr>
              </a:lvl2pPr>
              <a:lvl3pPr>
                <a:tabLst>
                  <a:tab pos="723900" algn="l"/>
                  <a:tab pos="1447800" algn="l"/>
                </a:tabLst>
                <a:defRPr>
                  <a:solidFill>
                    <a:srgbClr val="000000"/>
                  </a:solidFill>
                  <a:latin typeface="Arial" charset="0"/>
                  <a:ea typeface="DejaVu Sans" charset="0"/>
                  <a:cs typeface="DejaVu Sans" charset="0"/>
                </a:defRPr>
              </a:lvl3pPr>
              <a:lvl4pPr>
                <a:tabLst>
                  <a:tab pos="723900" algn="l"/>
                  <a:tab pos="1447800" algn="l"/>
                </a:tabLst>
                <a:defRPr>
                  <a:solidFill>
                    <a:srgbClr val="000000"/>
                  </a:solidFill>
                  <a:latin typeface="Arial" charset="0"/>
                  <a:ea typeface="DejaVu Sans" charset="0"/>
                  <a:cs typeface="DejaVu Sans" charset="0"/>
                </a:defRPr>
              </a:lvl4pPr>
              <a:lvl5pPr>
                <a:tabLst>
                  <a:tab pos="723900" algn="l"/>
                  <a:tab pos="1447800" algn="l"/>
                </a:tabLst>
                <a:defRPr>
                  <a:solidFill>
                    <a:srgbClr val="000000"/>
                  </a:solidFill>
                  <a:latin typeface="Arial" charset="0"/>
                  <a:ea typeface="DejaVu Sans" charset="0"/>
                  <a:cs typeface="DejaVu Sans" charset="0"/>
                </a:defRPr>
              </a:lvl5pPr>
              <a:lvl6pPr marL="2514600" indent="-228600" defTabSz="45720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723900" algn="l"/>
                  <a:tab pos="1447800" algn="l"/>
                </a:tabLst>
                <a:defRPr>
                  <a:solidFill>
                    <a:srgbClr val="000000"/>
                  </a:solidFill>
                  <a:latin typeface="Arial" charset="0"/>
                  <a:ea typeface="DejaVu Sans" charset="0"/>
                  <a:cs typeface="DejaVu Sans" charset="0"/>
                </a:defRPr>
              </a:lvl6pPr>
              <a:lvl7pPr marL="2971800" indent="-228600" defTabSz="45720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723900" algn="l"/>
                  <a:tab pos="1447800" algn="l"/>
                </a:tabLst>
                <a:defRPr>
                  <a:solidFill>
                    <a:srgbClr val="000000"/>
                  </a:solidFill>
                  <a:latin typeface="Arial" charset="0"/>
                  <a:ea typeface="DejaVu Sans" charset="0"/>
                  <a:cs typeface="DejaVu Sans" charset="0"/>
                </a:defRPr>
              </a:lvl7pPr>
              <a:lvl8pPr marL="3429000" indent="-228600" defTabSz="45720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723900" algn="l"/>
                  <a:tab pos="1447800" algn="l"/>
                </a:tabLst>
                <a:defRPr>
                  <a:solidFill>
                    <a:srgbClr val="000000"/>
                  </a:solidFill>
                  <a:latin typeface="Arial" charset="0"/>
                  <a:ea typeface="DejaVu Sans" charset="0"/>
                  <a:cs typeface="DejaVu Sans" charset="0"/>
                </a:defRPr>
              </a:lvl8pPr>
              <a:lvl9pPr marL="3886200" indent="-228600" defTabSz="45720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723900" algn="l"/>
                  <a:tab pos="1447800" algn="l"/>
                </a:tabLst>
                <a:defRPr>
                  <a:solidFill>
                    <a:srgbClr val="000000"/>
                  </a:solidFill>
                  <a:latin typeface="Arial" charset="0"/>
                  <a:ea typeface="DejaVu Sans" charset="0"/>
                  <a:cs typeface="DejaVu Sans" charset="0"/>
                </a:defRPr>
              </a:lvl9pPr>
            </a:lstStyle>
            <a:p>
              <a:pPr>
                <a:lnSpc>
                  <a:spcPct val="123000"/>
                </a:lnSpc>
              </a:pPr>
              <a:r>
                <a:rPr lang="en-US">
                  <a:solidFill>
                    <a:srgbClr val="0000FF"/>
                  </a:solidFill>
                  <a:latin typeface="LMSans10" pitchFamily="32" charset="0"/>
                </a:rPr>
                <a:t>Y. Yakovlev et al.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857778" y="2232644"/>
            <a:ext cx="4114800" cy="3364256"/>
            <a:chOff x="5664200" y="598144"/>
            <a:chExt cx="4114800" cy="3364256"/>
          </a:xfrm>
        </p:grpSpPr>
        <p:pic>
          <p:nvPicPr>
            <p:cNvPr id="7" name="Picture 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64200" y="1093788"/>
              <a:ext cx="4114800" cy="2514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8" name="Text Box 5"/>
            <p:cNvSpPr txBox="1">
              <a:spLocks noChangeArrowheads="1"/>
            </p:cNvSpPr>
            <p:nvPr/>
          </p:nvSpPr>
          <p:spPr bwMode="auto">
            <a:xfrm>
              <a:off x="7459663" y="3535363"/>
              <a:ext cx="2303462" cy="4270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5000" rIns="90000" bIns="45000"/>
            <a:lstStyle>
              <a:lvl1pPr>
                <a:tabLst>
                  <a:tab pos="723900" algn="l"/>
                  <a:tab pos="1447800" algn="l"/>
                  <a:tab pos="2171700" algn="l"/>
                </a:tabLst>
                <a:defRPr>
                  <a:solidFill>
                    <a:srgbClr val="000000"/>
                  </a:solidFill>
                  <a:latin typeface="Arial" charset="0"/>
                  <a:ea typeface="DejaVu Sans" charset="0"/>
                  <a:cs typeface="DejaVu Sans" charset="0"/>
                </a:defRPr>
              </a:lvl1pPr>
              <a:lvl2pPr>
                <a:tabLst>
                  <a:tab pos="723900" algn="l"/>
                  <a:tab pos="1447800" algn="l"/>
                  <a:tab pos="2171700" algn="l"/>
                </a:tabLst>
                <a:defRPr>
                  <a:solidFill>
                    <a:srgbClr val="000000"/>
                  </a:solidFill>
                  <a:latin typeface="Arial" charset="0"/>
                  <a:ea typeface="DejaVu Sans" charset="0"/>
                  <a:cs typeface="DejaVu Sans" charset="0"/>
                </a:defRPr>
              </a:lvl2pPr>
              <a:lvl3pPr>
                <a:tabLst>
                  <a:tab pos="723900" algn="l"/>
                  <a:tab pos="1447800" algn="l"/>
                  <a:tab pos="2171700" algn="l"/>
                </a:tabLst>
                <a:defRPr>
                  <a:solidFill>
                    <a:srgbClr val="000000"/>
                  </a:solidFill>
                  <a:latin typeface="Arial" charset="0"/>
                  <a:ea typeface="DejaVu Sans" charset="0"/>
                  <a:cs typeface="DejaVu Sans" charset="0"/>
                </a:defRPr>
              </a:lvl3pPr>
              <a:lvl4pPr>
                <a:tabLst>
                  <a:tab pos="723900" algn="l"/>
                  <a:tab pos="1447800" algn="l"/>
                  <a:tab pos="2171700" algn="l"/>
                </a:tabLst>
                <a:defRPr>
                  <a:solidFill>
                    <a:srgbClr val="000000"/>
                  </a:solidFill>
                  <a:latin typeface="Arial" charset="0"/>
                  <a:ea typeface="DejaVu Sans" charset="0"/>
                  <a:cs typeface="DejaVu Sans" charset="0"/>
                </a:defRPr>
              </a:lvl4pPr>
              <a:lvl5pPr>
                <a:tabLst>
                  <a:tab pos="723900" algn="l"/>
                  <a:tab pos="1447800" algn="l"/>
                  <a:tab pos="2171700" algn="l"/>
                </a:tabLst>
                <a:defRPr>
                  <a:solidFill>
                    <a:srgbClr val="000000"/>
                  </a:solidFill>
                  <a:latin typeface="Arial" charset="0"/>
                  <a:ea typeface="DejaVu Sans" charset="0"/>
                  <a:cs typeface="DejaVu Sans" charset="0"/>
                </a:defRPr>
              </a:lvl5pPr>
              <a:lvl6pPr marL="2514600" indent="-228600" defTabSz="45720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723900" algn="l"/>
                  <a:tab pos="1447800" algn="l"/>
                  <a:tab pos="2171700" algn="l"/>
                </a:tabLst>
                <a:defRPr>
                  <a:solidFill>
                    <a:srgbClr val="000000"/>
                  </a:solidFill>
                  <a:latin typeface="Arial" charset="0"/>
                  <a:ea typeface="DejaVu Sans" charset="0"/>
                  <a:cs typeface="DejaVu Sans" charset="0"/>
                </a:defRPr>
              </a:lvl6pPr>
              <a:lvl7pPr marL="2971800" indent="-228600" defTabSz="45720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723900" algn="l"/>
                  <a:tab pos="1447800" algn="l"/>
                  <a:tab pos="2171700" algn="l"/>
                </a:tabLst>
                <a:defRPr>
                  <a:solidFill>
                    <a:srgbClr val="000000"/>
                  </a:solidFill>
                  <a:latin typeface="Arial" charset="0"/>
                  <a:ea typeface="DejaVu Sans" charset="0"/>
                  <a:cs typeface="DejaVu Sans" charset="0"/>
                </a:defRPr>
              </a:lvl7pPr>
              <a:lvl8pPr marL="3429000" indent="-228600" defTabSz="45720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723900" algn="l"/>
                  <a:tab pos="1447800" algn="l"/>
                  <a:tab pos="2171700" algn="l"/>
                </a:tabLst>
                <a:defRPr>
                  <a:solidFill>
                    <a:srgbClr val="000000"/>
                  </a:solidFill>
                  <a:latin typeface="Arial" charset="0"/>
                  <a:ea typeface="DejaVu Sans" charset="0"/>
                  <a:cs typeface="DejaVu Sans" charset="0"/>
                </a:defRPr>
              </a:lvl8pPr>
              <a:lvl9pPr marL="3886200" indent="-228600" defTabSz="45720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723900" algn="l"/>
                  <a:tab pos="1447800" algn="l"/>
                  <a:tab pos="2171700" algn="l"/>
                </a:tabLst>
                <a:defRPr>
                  <a:solidFill>
                    <a:srgbClr val="000000"/>
                  </a:solidFill>
                  <a:latin typeface="Arial" charset="0"/>
                  <a:ea typeface="DejaVu Sans" charset="0"/>
                  <a:cs typeface="DejaVu Sans" charset="0"/>
                </a:defRPr>
              </a:lvl9pPr>
            </a:lstStyle>
            <a:p>
              <a:pPr>
                <a:lnSpc>
                  <a:spcPct val="123000"/>
                </a:lnSpc>
              </a:pPr>
              <a:r>
                <a:rPr lang="en-US" dirty="0">
                  <a:latin typeface="LMSans10" pitchFamily="32" charset="0"/>
                </a:rPr>
                <a:t>~250 mm outer radius</a:t>
              </a:r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7820025" y="598144"/>
              <a:ext cx="1441450" cy="4270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5000" rIns="90000" bIns="45000"/>
            <a:lstStyle>
              <a:lvl1pPr>
                <a:tabLst>
                  <a:tab pos="723900" algn="l"/>
                </a:tabLst>
                <a:defRPr>
                  <a:solidFill>
                    <a:srgbClr val="000000"/>
                  </a:solidFill>
                  <a:latin typeface="Arial" charset="0"/>
                  <a:ea typeface="DejaVu Sans" charset="0"/>
                  <a:cs typeface="DejaVu Sans" charset="0"/>
                </a:defRPr>
              </a:lvl1pPr>
              <a:lvl2pPr>
                <a:tabLst>
                  <a:tab pos="723900" algn="l"/>
                </a:tabLst>
                <a:defRPr>
                  <a:solidFill>
                    <a:srgbClr val="000000"/>
                  </a:solidFill>
                  <a:latin typeface="Arial" charset="0"/>
                  <a:ea typeface="DejaVu Sans" charset="0"/>
                  <a:cs typeface="DejaVu Sans" charset="0"/>
                </a:defRPr>
              </a:lvl2pPr>
              <a:lvl3pPr>
                <a:tabLst>
                  <a:tab pos="723900" algn="l"/>
                </a:tabLst>
                <a:defRPr>
                  <a:solidFill>
                    <a:srgbClr val="000000"/>
                  </a:solidFill>
                  <a:latin typeface="Arial" charset="0"/>
                  <a:ea typeface="DejaVu Sans" charset="0"/>
                  <a:cs typeface="DejaVu Sans" charset="0"/>
                </a:defRPr>
              </a:lvl3pPr>
              <a:lvl4pPr>
                <a:tabLst>
                  <a:tab pos="723900" algn="l"/>
                </a:tabLst>
                <a:defRPr>
                  <a:solidFill>
                    <a:srgbClr val="000000"/>
                  </a:solidFill>
                  <a:latin typeface="Arial" charset="0"/>
                  <a:ea typeface="DejaVu Sans" charset="0"/>
                  <a:cs typeface="DejaVu Sans" charset="0"/>
                </a:defRPr>
              </a:lvl4pPr>
              <a:lvl5pPr>
                <a:tabLst>
                  <a:tab pos="723900" algn="l"/>
                </a:tabLst>
                <a:defRPr>
                  <a:solidFill>
                    <a:srgbClr val="000000"/>
                  </a:solidFill>
                  <a:latin typeface="Arial" charset="0"/>
                  <a:ea typeface="DejaVu Sans" charset="0"/>
                  <a:cs typeface="DejaVu Sans" charset="0"/>
                </a:defRPr>
              </a:lvl5pPr>
              <a:lvl6pPr marL="2514600" indent="-228600" defTabSz="45720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723900" algn="l"/>
                </a:tabLst>
                <a:defRPr>
                  <a:solidFill>
                    <a:srgbClr val="000000"/>
                  </a:solidFill>
                  <a:latin typeface="Arial" charset="0"/>
                  <a:ea typeface="DejaVu Sans" charset="0"/>
                  <a:cs typeface="DejaVu Sans" charset="0"/>
                </a:defRPr>
              </a:lvl6pPr>
              <a:lvl7pPr marL="2971800" indent="-228600" defTabSz="45720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723900" algn="l"/>
                </a:tabLst>
                <a:defRPr>
                  <a:solidFill>
                    <a:srgbClr val="000000"/>
                  </a:solidFill>
                  <a:latin typeface="Arial" charset="0"/>
                  <a:ea typeface="DejaVu Sans" charset="0"/>
                  <a:cs typeface="DejaVu Sans" charset="0"/>
                </a:defRPr>
              </a:lvl7pPr>
              <a:lvl8pPr marL="3429000" indent="-228600" defTabSz="45720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723900" algn="l"/>
                </a:tabLst>
                <a:defRPr>
                  <a:solidFill>
                    <a:srgbClr val="000000"/>
                  </a:solidFill>
                  <a:latin typeface="Arial" charset="0"/>
                  <a:ea typeface="DejaVu Sans" charset="0"/>
                  <a:cs typeface="DejaVu Sans" charset="0"/>
                </a:defRPr>
              </a:lvl8pPr>
              <a:lvl9pPr marL="3886200" indent="-228600" defTabSz="45720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723900" algn="l"/>
                </a:tabLst>
                <a:defRPr>
                  <a:solidFill>
                    <a:srgbClr val="000000"/>
                  </a:solidFill>
                  <a:latin typeface="Arial" charset="0"/>
                  <a:ea typeface="DejaVu Sans" charset="0"/>
                  <a:cs typeface="DejaVu Sans" charset="0"/>
                </a:defRPr>
              </a:lvl9pPr>
            </a:lstStyle>
            <a:p>
              <a:pPr>
                <a:lnSpc>
                  <a:spcPct val="123000"/>
                </a:lnSpc>
              </a:pPr>
              <a:r>
                <a:rPr lang="en-US" dirty="0">
                  <a:solidFill>
                    <a:srgbClr val="0000FF"/>
                  </a:solidFill>
                  <a:latin typeface="LMSans10" pitchFamily="32" charset="0"/>
                </a:rPr>
                <a:t>L. Xiao et al.</a:t>
              </a:r>
            </a:p>
          </p:txBody>
        </p:sp>
      </p:grp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LRossi@CEA/DSM/IRFU/SPP</a:t>
            </a:r>
            <a:endParaRPr lang="en-GB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1294B-30F2-40DE-96EA-1B04FE7EBCC5}" type="slidenum">
              <a:rPr lang="en-GB" smtClean="0"/>
              <a:t>39</a:t>
            </a:fld>
            <a:endParaRPr lang="en-GB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2607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/>
          <p:cNvSpPr/>
          <p:nvPr/>
        </p:nvSpPr>
        <p:spPr>
          <a:xfrm>
            <a:off x="6629400" y="457200"/>
            <a:ext cx="76200" cy="304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/>
          <p:cNvGrpSpPr/>
          <p:nvPr/>
        </p:nvGrpSpPr>
        <p:grpSpPr>
          <a:xfrm>
            <a:off x="76200" y="1334869"/>
            <a:ext cx="8923414" cy="3707587"/>
            <a:chOff x="76200" y="1018401"/>
            <a:chExt cx="8923414" cy="3707587"/>
          </a:xfrm>
        </p:grpSpPr>
        <p:cxnSp>
          <p:nvCxnSpPr>
            <p:cNvPr id="5" name="Straight Arrow Connector 4"/>
            <p:cNvCxnSpPr/>
            <p:nvPr/>
          </p:nvCxnSpPr>
          <p:spPr>
            <a:xfrm rot="5400000">
              <a:off x="6095206" y="2819400"/>
              <a:ext cx="762794" cy="794"/>
            </a:xfrm>
            <a:prstGeom prst="straightConnector1">
              <a:avLst/>
            </a:prstGeom>
            <a:ln w="25400"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 rot="5400000">
              <a:off x="6476206" y="2819400"/>
              <a:ext cx="762794" cy="794"/>
            </a:xfrm>
            <a:prstGeom prst="straightConnector1">
              <a:avLst/>
            </a:prstGeom>
            <a:ln w="25400"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 rot="5400000">
              <a:off x="1447800" y="2819400"/>
              <a:ext cx="762000" cy="1588"/>
            </a:xfrm>
            <a:prstGeom prst="straightConnector1">
              <a:avLst/>
            </a:prstGeom>
            <a:ln w="25400"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Group 69"/>
            <p:cNvGrpSpPr/>
            <p:nvPr/>
          </p:nvGrpSpPr>
          <p:grpSpPr>
            <a:xfrm>
              <a:off x="76200" y="1371600"/>
              <a:ext cx="8923414" cy="2819400"/>
              <a:chOff x="76200" y="1371600"/>
              <a:chExt cx="8923414" cy="2819400"/>
            </a:xfrm>
          </p:grpSpPr>
          <p:grpSp>
            <p:nvGrpSpPr>
              <p:cNvPr id="15" name="Group 66"/>
              <p:cNvGrpSpPr/>
              <p:nvPr/>
            </p:nvGrpSpPr>
            <p:grpSpPr>
              <a:xfrm>
                <a:off x="76200" y="1371600"/>
                <a:ext cx="8923414" cy="2819400"/>
                <a:chOff x="0" y="76200"/>
                <a:chExt cx="8923414" cy="2819400"/>
              </a:xfrm>
            </p:grpSpPr>
            <p:grpSp>
              <p:nvGrpSpPr>
                <p:cNvPr id="19" name="Group 58"/>
                <p:cNvGrpSpPr/>
                <p:nvPr/>
              </p:nvGrpSpPr>
              <p:grpSpPr>
                <a:xfrm>
                  <a:off x="152400" y="76200"/>
                  <a:ext cx="8771014" cy="2819400"/>
                  <a:chOff x="152400" y="228600"/>
                  <a:chExt cx="8771014" cy="2819400"/>
                </a:xfrm>
              </p:grpSpPr>
              <p:sp>
                <p:nvSpPr>
                  <p:cNvPr id="25" name="TextBox 24"/>
                  <p:cNvSpPr txBox="1"/>
                  <p:nvPr/>
                </p:nvSpPr>
                <p:spPr>
                  <a:xfrm>
                    <a:off x="8437384" y="2136577"/>
                    <a:ext cx="486030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b="1" dirty="0" smtClean="0"/>
                      <a:t>IP1</a:t>
                    </a:r>
                    <a:endParaRPr lang="en-US" b="1" dirty="0"/>
                  </a:p>
                </p:txBody>
              </p:sp>
              <p:sp>
                <p:nvSpPr>
                  <p:cNvPr id="26" name="Rectangle 25"/>
                  <p:cNvSpPr/>
                  <p:nvPr/>
                </p:nvSpPr>
                <p:spPr>
                  <a:xfrm>
                    <a:off x="6858000" y="2060377"/>
                    <a:ext cx="990600" cy="6858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7" name="Rectangle 5"/>
                  <p:cNvSpPr/>
                  <p:nvPr/>
                </p:nvSpPr>
                <p:spPr>
                  <a:xfrm>
                    <a:off x="6400800" y="2060377"/>
                    <a:ext cx="381000" cy="685800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8" name="Rectangle 27"/>
                  <p:cNvSpPr/>
                  <p:nvPr/>
                </p:nvSpPr>
                <p:spPr>
                  <a:xfrm>
                    <a:off x="5943600" y="2060377"/>
                    <a:ext cx="381000" cy="6858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9" name="Rectangle 28"/>
                  <p:cNvSpPr/>
                  <p:nvPr/>
                </p:nvSpPr>
                <p:spPr>
                  <a:xfrm>
                    <a:off x="4876800" y="2060377"/>
                    <a:ext cx="381000" cy="6858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0" name="Rectangle 29"/>
                  <p:cNvSpPr/>
                  <p:nvPr/>
                </p:nvSpPr>
                <p:spPr>
                  <a:xfrm>
                    <a:off x="4267200" y="2060377"/>
                    <a:ext cx="381000" cy="6858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1" name="Rectangle 30"/>
                  <p:cNvSpPr/>
                  <p:nvPr/>
                </p:nvSpPr>
                <p:spPr>
                  <a:xfrm>
                    <a:off x="3352800" y="2060377"/>
                    <a:ext cx="381000" cy="6858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" name="Rectangle 31"/>
                  <p:cNvSpPr/>
                  <p:nvPr/>
                </p:nvSpPr>
                <p:spPr>
                  <a:xfrm>
                    <a:off x="2514600" y="2060377"/>
                    <a:ext cx="381000" cy="6858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" name="Rectangle 32"/>
                  <p:cNvSpPr/>
                  <p:nvPr/>
                </p:nvSpPr>
                <p:spPr>
                  <a:xfrm>
                    <a:off x="2514600" y="612577"/>
                    <a:ext cx="381000" cy="685800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" name="Rectangle 33"/>
                  <p:cNvSpPr/>
                  <p:nvPr/>
                </p:nvSpPr>
                <p:spPr>
                  <a:xfrm>
                    <a:off x="1752600" y="2060377"/>
                    <a:ext cx="533400" cy="685800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5" name="TextBox 34"/>
                  <p:cNvSpPr txBox="1"/>
                  <p:nvPr/>
                </p:nvSpPr>
                <p:spPr>
                  <a:xfrm>
                    <a:off x="6858000" y="1569423"/>
                    <a:ext cx="922047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b="1" dirty="0" smtClean="0"/>
                      <a:t>Q3,Q2,Q1</a:t>
                    </a:r>
                    <a:endParaRPr lang="en-US" sz="1400" b="1" dirty="0"/>
                  </a:p>
                </p:txBody>
              </p:sp>
              <p:sp>
                <p:nvSpPr>
                  <p:cNvPr id="36" name="TextBox 35"/>
                  <p:cNvSpPr txBox="1"/>
                  <p:nvPr/>
                </p:nvSpPr>
                <p:spPr>
                  <a:xfrm>
                    <a:off x="6281752" y="1603177"/>
                    <a:ext cx="576248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b="1" dirty="0" smtClean="0"/>
                      <a:t>DFBX</a:t>
                    </a:r>
                    <a:endParaRPr lang="en-US" sz="1400" b="1" dirty="0"/>
                  </a:p>
                </p:txBody>
              </p:sp>
              <p:sp>
                <p:nvSpPr>
                  <p:cNvPr id="37" name="TextBox 36"/>
                  <p:cNvSpPr txBox="1"/>
                  <p:nvPr/>
                </p:nvSpPr>
                <p:spPr>
                  <a:xfrm>
                    <a:off x="5867400" y="1603177"/>
                    <a:ext cx="389850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b="1" dirty="0" smtClean="0"/>
                      <a:t>D1</a:t>
                    </a:r>
                    <a:endParaRPr lang="en-US" sz="1400" b="1" dirty="0"/>
                  </a:p>
                </p:txBody>
              </p:sp>
              <p:sp>
                <p:nvSpPr>
                  <p:cNvPr id="38" name="TextBox 37"/>
                  <p:cNvSpPr txBox="1"/>
                  <p:nvPr/>
                </p:nvSpPr>
                <p:spPr>
                  <a:xfrm>
                    <a:off x="4648200" y="1603177"/>
                    <a:ext cx="651140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b="1" dirty="0" smtClean="0"/>
                      <a:t>Q4,D2</a:t>
                    </a:r>
                    <a:endParaRPr lang="en-US" sz="1400" b="1" dirty="0"/>
                  </a:p>
                </p:txBody>
              </p:sp>
              <p:sp>
                <p:nvSpPr>
                  <p:cNvPr id="39" name="TextBox 38"/>
                  <p:cNvSpPr txBox="1"/>
                  <p:nvPr/>
                </p:nvSpPr>
                <p:spPr>
                  <a:xfrm>
                    <a:off x="4191000" y="1603177"/>
                    <a:ext cx="399468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b="1" dirty="0" smtClean="0"/>
                      <a:t>Q5</a:t>
                    </a:r>
                    <a:endParaRPr lang="en-US" sz="1400" b="1" dirty="0"/>
                  </a:p>
                </p:txBody>
              </p:sp>
              <p:sp>
                <p:nvSpPr>
                  <p:cNvPr id="40" name="TextBox 39"/>
                  <p:cNvSpPr txBox="1"/>
                  <p:nvPr/>
                </p:nvSpPr>
                <p:spPr>
                  <a:xfrm>
                    <a:off x="3276600" y="1603177"/>
                    <a:ext cx="399468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b="1" dirty="0" smtClean="0"/>
                      <a:t>Q6</a:t>
                    </a:r>
                    <a:endParaRPr lang="en-US" sz="1400" b="1" dirty="0"/>
                  </a:p>
                </p:txBody>
              </p:sp>
              <p:sp>
                <p:nvSpPr>
                  <p:cNvPr id="41" name="Rectangle 40"/>
                  <p:cNvSpPr/>
                  <p:nvPr/>
                </p:nvSpPr>
                <p:spPr>
                  <a:xfrm>
                    <a:off x="8001000" y="2212777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2" name="Rectangle 41"/>
                  <p:cNvSpPr/>
                  <p:nvPr/>
                </p:nvSpPr>
                <p:spPr>
                  <a:xfrm>
                    <a:off x="5410200" y="2212777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3" name="Rectangle 42"/>
                  <p:cNvSpPr/>
                  <p:nvPr/>
                </p:nvSpPr>
                <p:spPr>
                  <a:xfrm>
                    <a:off x="152400" y="2060377"/>
                    <a:ext cx="1447800" cy="6858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4" name="TextBox 43"/>
                  <p:cNvSpPr txBox="1"/>
                  <p:nvPr/>
                </p:nvSpPr>
                <p:spPr>
                  <a:xfrm>
                    <a:off x="2362200" y="228600"/>
                    <a:ext cx="556563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b="1" dirty="0" smtClean="0"/>
                      <a:t>DFBL</a:t>
                    </a:r>
                    <a:endParaRPr lang="en-US" sz="1400" b="1" dirty="0"/>
                  </a:p>
                </p:txBody>
              </p:sp>
              <p:sp>
                <p:nvSpPr>
                  <p:cNvPr id="45" name="TextBox 44"/>
                  <p:cNvSpPr txBox="1"/>
                  <p:nvPr/>
                </p:nvSpPr>
                <p:spPr>
                  <a:xfrm>
                    <a:off x="1752600" y="1603177"/>
                    <a:ext cx="588494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b="1" dirty="0" smtClean="0"/>
                      <a:t>DFBA</a:t>
                    </a:r>
                    <a:endParaRPr lang="en-US" sz="1400" b="1" dirty="0"/>
                  </a:p>
                </p:txBody>
              </p:sp>
              <p:grpSp>
                <p:nvGrpSpPr>
                  <p:cNvPr id="46" name="Group 45"/>
                  <p:cNvGrpSpPr/>
                  <p:nvPr/>
                </p:nvGrpSpPr>
                <p:grpSpPr>
                  <a:xfrm>
                    <a:off x="6629400" y="2819400"/>
                    <a:ext cx="1219200" cy="228600"/>
                    <a:chOff x="6629400" y="2819400"/>
                    <a:chExt cx="1219200" cy="228600"/>
                  </a:xfrm>
                </p:grpSpPr>
                <p:cxnSp>
                  <p:nvCxnSpPr>
                    <p:cNvPr id="53" name="Straight Connector 52"/>
                    <p:cNvCxnSpPr/>
                    <p:nvPr/>
                  </p:nvCxnSpPr>
                  <p:spPr>
                    <a:xfrm rot="5400000">
                      <a:off x="6515100" y="2933700"/>
                      <a:ext cx="228600" cy="0"/>
                    </a:xfrm>
                    <a:prstGeom prst="line">
                      <a:avLst/>
                    </a:prstGeom>
                    <a:ln w="2540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4" name="Straight Connector 53"/>
                    <p:cNvCxnSpPr/>
                    <p:nvPr/>
                  </p:nvCxnSpPr>
                  <p:spPr>
                    <a:xfrm>
                      <a:off x="6629400" y="3048000"/>
                      <a:ext cx="1219200" cy="0"/>
                    </a:xfrm>
                    <a:prstGeom prst="line">
                      <a:avLst/>
                    </a:prstGeom>
                    <a:ln w="2540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7" name="Group 50"/>
                  <p:cNvGrpSpPr/>
                  <p:nvPr/>
                </p:nvGrpSpPr>
                <p:grpSpPr>
                  <a:xfrm>
                    <a:off x="228600" y="2819400"/>
                    <a:ext cx="1828800" cy="228600"/>
                    <a:chOff x="228600" y="2819400"/>
                    <a:chExt cx="1828800" cy="228600"/>
                  </a:xfrm>
                </p:grpSpPr>
                <p:cxnSp>
                  <p:nvCxnSpPr>
                    <p:cNvPr id="51" name="Straight Connector 46"/>
                    <p:cNvCxnSpPr/>
                    <p:nvPr/>
                  </p:nvCxnSpPr>
                  <p:spPr>
                    <a:xfrm rot="5400000">
                      <a:off x="1943100" y="2933700"/>
                      <a:ext cx="228600" cy="0"/>
                    </a:xfrm>
                    <a:prstGeom prst="line">
                      <a:avLst/>
                    </a:prstGeom>
                    <a:ln w="2540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2" name="Straight Connector 51"/>
                    <p:cNvCxnSpPr/>
                    <p:nvPr/>
                  </p:nvCxnSpPr>
                  <p:spPr>
                    <a:xfrm rot="10800000">
                      <a:off x="228600" y="3048000"/>
                      <a:ext cx="1828800" cy="0"/>
                    </a:xfrm>
                    <a:prstGeom prst="line">
                      <a:avLst/>
                    </a:prstGeom>
                    <a:ln w="2540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8" name="Group 57"/>
                  <p:cNvGrpSpPr/>
                  <p:nvPr/>
                </p:nvGrpSpPr>
                <p:grpSpPr>
                  <a:xfrm>
                    <a:off x="2667000" y="1371600"/>
                    <a:ext cx="2590800" cy="228600"/>
                    <a:chOff x="2667000" y="1371600"/>
                    <a:chExt cx="2590800" cy="228600"/>
                  </a:xfrm>
                </p:grpSpPr>
                <p:cxnSp>
                  <p:nvCxnSpPr>
                    <p:cNvPr id="49" name="Straight Connector 48"/>
                    <p:cNvCxnSpPr/>
                    <p:nvPr/>
                  </p:nvCxnSpPr>
                  <p:spPr>
                    <a:xfrm rot="5400000">
                      <a:off x="2552700" y="1485900"/>
                      <a:ext cx="228600" cy="0"/>
                    </a:xfrm>
                    <a:prstGeom prst="line">
                      <a:avLst/>
                    </a:prstGeom>
                    <a:ln w="2540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0" name="Straight Connector 49"/>
                    <p:cNvCxnSpPr/>
                    <p:nvPr/>
                  </p:nvCxnSpPr>
                  <p:spPr>
                    <a:xfrm>
                      <a:off x="2667000" y="1600200"/>
                      <a:ext cx="2590800" cy="0"/>
                    </a:xfrm>
                    <a:prstGeom prst="line">
                      <a:avLst/>
                    </a:prstGeom>
                    <a:ln w="2540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20" name="TextBox 19"/>
                <p:cNvSpPr txBox="1"/>
                <p:nvPr/>
              </p:nvSpPr>
              <p:spPr>
                <a:xfrm>
                  <a:off x="228600" y="1600200"/>
                  <a:ext cx="122661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 smtClean="0"/>
                    <a:t>Q11, Q10…Q7</a:t>
                  </a:r>
                  <a:endParaRPr lang="en-US" sz="1400" b="1" dirty="0"/>
                </a:p>
              </p:txBody>
            </p:sp>
            <p:cxnSp>
              <p:nvCxnSpPr>
                <p:cNvPr id="21" name="Straight Arrow Connector 20"/>
                <p:cNvCxnSpPr/>
                <p:nvPr/>
              </p:nvCxnSpPr>
              <p:spPr>
                <a:xfrm rot="10800000" flipV="1">
                  <a:off x="0" y="2272100"/>
                  <a:ext cx="152400" cy="13900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2" name="TextBox 21"/>
                <p:cNvSpPr txBox="1"/>
                <p:nvPr/>
              </p:nvSpPr>
              <p:spPr>
                <a:xfrm>
                  <a:off x="76200" y="2133600"/>
                  <a:ext cx="42191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/>
                    <a:t>IP 8</a:t>
                  </a:r>
                  <a:endParaRPr lang="en-US" sz="1200" b="1" dirty="0"/>
                </a:p>
              </p:txBody>
            </p:sp>
            <p:sp>
              <p:nvSpPr>
                <p:cNvPr id="23" name="TextBox 22"/>
                <p:cNvSpPr txBox="1"/>
                <p:nvPr/>
              </p:nvSpPr>
              <p:spPr>
                <a:xfrm>
                  <a:off x="7848600" y="1811179"/>
                  <a:ext cx="533400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 smtClean="0"/>
                    <a:t>TAS</a:t>
                  </a:r>
                  <a:endParaRPr lang="en-US" sz="1000" b="1" dirty="0"/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>
                  <a:off x="5334000" y="1828800"/>
                  <a:ext cx="533400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 smtClean="0"/>
                    <a:t>TAN</a:t>
                  </a:r>
                  <a:endParaRPr lang="en-US" sz="1000" b="1" dirty="0"/>
                </a:p>
              </p:txBody>
            </p:sp>
          </p:grpSp>
          <p:sp>
            <p:nvSpPr>
              <p:cNvPr id="16" name="TextBox 15"/>
              <p:cNvSpPr txBox="1"/>
              <p:nvPr/>
            </p:nvSpPr>
            <p:spPr>
              <a:xfrm>
                <a:off x="1600200" y="2209800"/>
                <a:ext cx="50366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/>
                  <a:t>4.5 K</a:t>
                </a:r>
                <a:endParaRPr lang="en-US" sz="1200" b="1" dirty="0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6172200" y="2209800"/>
                <a:ext cx="50366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/>
                  <a:t>4.5 K</a:t>
                </a:r>
                <a:endParaRPr lang="en-US" sz="1200" b="1" dirty="0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6705600" y="2209800"/>
                <a:ext cx="50366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/>
                  <a:t>1.9 K</a:t>
                </a:r>
                <a:endParaRPr lang="en-US" sz="1200" b="1" dirty="0"/>
              </a:p>
            </p:txBody>
          </p:sp>
        </p:grpSp>
        <p:cxnSp>
          <p:nvCxnSpPr>
            <p:cNvPr id="9" name="Straight Arrow Connector 8"/>
            <p:cNvCxnSpPr/>
            <p:nvPr/>
          </p:nvCxnSpPr>
          <p:spPr>
            <a:xfrm>
              <a:off x="1828800" y="4724400"/>
              <a:ext cx="533400" cy="1588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1828800" y="4447401"/>
              <a:ext cx="5854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ym typeface="Symbol"/>
                </a:rPr>
                <a:t></a:t>
              </a:r>
              <a:r>
                <a:rPr lang="en-US" sz="1200" dirty="0" smtClean="0"/>
                <a:t>12 m</a:t>
              </a:r>
              <a:endParaRPr lang="en-US" sz="12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477000" y="4419600"/>
              <a:ext cx="50687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ym typeface="Symbol"/>
                </a:rPr>
                <a:t>3</a:t>
              </a:r>
              <a:r>
                <a:rPr lang="en-US" sz="1200" dirty="0" smtClean="0"/>
                <a:t> m</a:t>
              </a:r>
              <a:endParaRPr lang="en-US" sz="1200" dirty="0"/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>
              <a:off x="2514600" y="1293812"/>
              <a:ext cx="457200" cy="1588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2438400" y="1018401"/>
              <a:ext cx="62388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ym typeface="Symbol"/>
                </a:rPr>
                <a:t>3.6</a:t>
              </a:r>
              <a:r>
                <a:rPr lang="en-US" sz="1200" dirty="0" smtClean="0"/>
                <a:t> m</a:t>
              </a:r>
              <a:endParaRPr lang="en-US" sz="1200" dirty="0"/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>
              <a:off x="6477000" y="4724400"/>
              <a:ext cx="457200" cy="1588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TextBox 54"/>
          <p:cNvSpPr txBox="1"/>
          <p:nvPr/>
        </p:nvSpPr>
        <p:spPr>
          <a:xfrm>
            <a:off x="6550670" y="5345668"/>
            <a:ext cx="6956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UJ 13</a:t>
            </a:r>
            <a:endParaRPr lang="en-US" b="1" dirty="0"/>
          </a:p>
        </p:txBody>
      </p:sp>
      <p:sp>
        <p:nvSpPr>
          <p:cNvPr id="56" name="TextBox 55"/>
          <p:cNvSpPr txBox="1"/>
          <p:nvPr/>
        </p:nvSpPr>
        <p:spPr>
          <a:xfrm>
            <a:off x="1828800" y="5345668"/>
            <a:ext cx="731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RR 13</a:t>
            </a:r>
            <a:endParaRPr lang="en-US" b="1" dirty="0"/>
          </a:p>
        </p:txBody>
      </p:sp>
      <p:sp>
        <p:nvSpPr>
          <p:cNvPr id="57" name="TextBox 56"/>
          <p:cNvSpPr txBox="1"/>
          <p:nvPr/>
        </p:nvSpPr>
        <p:spPr>
          <a:xfrm>
            <a:off x="3352800" y="152400"/>
            <a:ext cx="1970219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SC Links</a:t>
            </a:r>
          </a:p>
          <a:p>
            <a:r>
              <a:rPr lang="en-US" sz="2000" b="1" dirty="0" smtClean="0"/>
              <a:t>Layout at Point 1</a:t>
            </a:r>
            <a:endParaRPr lang="en-US" sz="2000" b="1" dirty="0"/>
          </a:p>
        </p:txBody>
      </p:sp>
      <p:sp>
        <p:nvSpPr>
          <p:cNvPr id="59" name="Right Arrow 58"/>
          <p:cNvSpPr/>
          <p:nvPr/>
        </p:nvSpPr>
        <p:spPr>
          <a:xfrm rot="16200000">
            <a:off x="5753100" y="4953001"/>
            <a:ext cx="952500" cy="342900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Right Arrow 59"/>
          <p:cNvSpPr/>
          <p:nvPr/>
        </p:nvSpPr>
        <p:spPr>
          <a:xfrm rot="16200000">
            <a:off x="7010401" y="4953001"/>
            <a:ext cx="952500" cy="342900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Rectangle 60"/>
          <p:cNvSpPr/>
          <p:nvPr/>
        </p:nvSpPr>
        <p:spPr>
          <a:xfrm>
            <a:off x="5943600" y="3048000"/>
            <a:ext cx="381000" cy="304800"/>
          </a:xfrm>
          <a:prstGeom prst="rect">
            <a:avLst/>
          </a:prstGeom>
          <a:solidFill>
            <a:schemeClr val="accent6">
              <a:lumMod val="75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Rectangle 61"/>
          <p:cNvSpPr/>
          <p:nvPr/>
        </p:nvSpPr>
        <p:spPr>
          <a:xfrm>
            <a:off x="7010400" y="3048000"/>
            <a:ext cx="762000" cy="304800"/>
          </a:xfrm>
          <a:prstGeom prst="rect">
            <a:avLst/>
          </a:prstGeom>
          <a:solidFill>
            <a:schemeClr val="accent6">
              <a:lumMod val="75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1" name="Group 70"/>
          <p:cNvGrpSpPr/>
          <p:nvPr/>
        </p:nvGrpSpPr>
        <p:grpSpPr>
          <a:xfrm>
            <a:off x="6324600" y="3429000"/>
            <a:ext cx="685800" cy="990600"/>
            <a:chOff x="6324600" y="3429000"/>
            <a:chExt cx="685800" cy="990600"/>
          </a:xfrm>
        </p:grpSpPr>
        <p:cxnSp>
          <p:nvCxnSpPr>
            <p:cNvPr id="64" name="Straight Connector 63"/>
            <p:cNvCxnSpPr/>
            <p:nvPr/>
          </p:nvCxnSpPr>
          <p:spPr>
            <a:xfrm flipH="1">
              <a:off x="6324600" y="3429000"/>
              <a:ext cx="609600" cy="99060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>
              <a:off x="6400800" y="3429000"/>
              <a:ext cx="609600" cy="99060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" name="TextBox 71"/>
          <p:cNvSpPr txBox="1"/>
          <p:nvPr/>
        </p:nvSpPr>
        <p:spPr>
          <a:xfrm>
            <a:off x="7431697" y="6626423"/>
            <a:ext cx="16674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smtClean="0"/>
              <a:t>A. Ballarino, 18 Nov. 2011</a:t>
            </a:r>
            <a:endParaRPr lang="en-GB" sz="1100" dirty="0"/>
          </a:p>
        </p:txBody>
      </p:sp>
      <p:pic>
        <p:nvPicPr>
          <p:cNvPr id="73" name="Picture 72" descr="2011-10-04_logoHiLumi561px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17543"/>
            <a:ext cx="498836" cy="240457"/>
          </a:xfrm>
          <a:prstGeom prst="rect">
            <a:avLst/>
          </a:prstGeom>
        </p:spPr>
      </p:pic>
      <p:cxnSp>
        <p:nvCxnSpPr>
          <p:cNvPr id="74" name="Straight Connector 73"/>
          <p:cNvCxnSpPr/>
          <p:nvPr/>
        </p:nvCxnSpPr>
        <p:spPr>
          <a:xfrm>
            <a:off x="0" y="6629400"/>
            <a:ext cx="9144000" cy="0"/>
          </a:xfrm>
          <a:prstGeom prst="line">
            <a:avLst/>
          </a:prstGeom>
          <a:ln w="254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tangle 5"/>
          <p:cNvSpPr/>
          <p:nvPr/>
        </p:nvSpPr>
        <p:spPr>
          <a:xfrm>
            <a:off x="6477000" y="304800"/>
            <a:ext cx="3810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5" name="Straight Connector 74"/>
          <p:cNvCxnSpPr/>
          <p:nvPr/>
        </p:nvCxnSpPr>
        <p:spPr>
          <a:xfrm>
            <a:off x="457200" y="990600"/>
            <a:ext cx="7696200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/>
          <p:nvPr/>
        </p:nvCxnSpPr>
        <p:spPr>
          <a:xfrm flipV="1">
            <a:off x="6553200" y="1828800"/>
            <a:ext cx="0" cy="381000"/>
          </a:xfrm>
          <a:prstGeom prst="straightConnector1">
            <a:avLst/>
          </a:prstGeom>
          <a:ln w="222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>
            <a:off x="6781800" y="1905000"/>
            <a:ext cx="0" cy="304800"/>
          </a:xfrm>
          <a:prstGeom prst="straightConnector1">
            <a:avLst/>
          </a:prstGeom>
          <a:ln w="222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6324600" y="1840468"/>
            <a:ext cx="15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</a:t>
            </a:r>
            <a:endParaRPr lang="en-GB" dirty="0"/>
          </a:p>
        </p:txBody>
      </p:sp>
      <p:sp>
        <p:nvSpPr>
          <p:cNvPr id="82" name="TextBox 81"/>
          <p:cNvSpPr txBox="1"/>
          <p:nvPr/>
        </p:nvSpPr>
        <p:spPr>
          <a:xfrm>
            <a:off x="6858000" y="1828800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I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LRossi@CEA/DSM/IRFU/SPP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1294B-30F2-40DE-96EA-1B04FE7EBCC5}" type="slidenum">
              <a:rPr lang="en-GB" smtClean="0"/>
              <a:t>40</a:t>
            </a:fld>
            <a:endParaRPr lang="en-GB"/>
          </a:p>
        </p:txBody>
      </p:sp>
      <p:sp>
        <p:nvSpPr>
          <p:cNvPr id="58" name="Date Placeholder 5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0062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68" grpId="0" animBg="1"/>
      <p:bldP spid="81" grpId="0"/>
      <p:bldP spid="8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381000"/>
            <a:ext cx="7376160" cy="5554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144719" y="6172200"/>
            <a:ext cx="24940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DFB in the tunnel at P1 L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431697" y="6626423"/>
            <a:ext cx="16674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smtClean="0"/>
              <a:t>A. Ballarino, 18 Nov. 2011</a:t>
            </a:r>
            <a:endParaRPr lang="en-GB" sz="1100" dirty="0"/>
          </a:p>
        </p:txBody>
      </p:sp>
      <p:pic>
        <p:nvPicPr>
          <p:cNvPr id="6" name="Picture 5" descr="2011-10-04_logoHiLumi561px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17543"/>
            <a:ext cx="498836" cy="240457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0" y="6629400"/>
            <a:ext cx="9144000" cy="0"/>
          </a:xfrm>
          <a:prstGeom prst="line">
            <a:avLst/>
          </a:prstGeom>
          <a:ln w="254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LRossi@CEA/DSM/IRFU/SPP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1294B-30F2-40DE-96EA-1B04FE7EBCC5}" type="slidenum">
              <a:rPr lang="en-GB" smtClean="0"/>
              <a:t>41</a:t>
            </a:fld>
            <a:endParaRPr lang="en-GB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44108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" name="Group 92"/>
          <p:cNvGrpSpPr/>
          <p:nvPr/>
        </p:nvGrpSpPr>
        <p:grpSpPr>
          <a:xfrm>
            <a:off x="0" y="358438"/>
            <a:ext cx="8001000" cy="6301740"/>
            <a:chOff x="-76200" y="327660"/>
            <a:chExt cx="8001000" cy="6301740"/>
          </a:xfrm>
        </p:grpSpPr>
        <p:sp>
          <p:nvSpPr>
            <p:cNvPr id="94" name="Rectangle 93"/>
            <p:cNvSpPr/>
            <p:nvPr/>
          </p:nvSpPr>
          <p:spPr>
            <a:xfrm>
              <a:off x="1600200" y="5455622"/>
              <a:ext cx="6248400" cy="117377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6" name="Picture 2" descr="D:\Amalia\Photoes_LHC\0608018_10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838858" y="327660"/>
              <a:ext cx="3266542" cy="2186940"/>
            </a:xfrm>
            <a:prstGeom prst="rect">
              <a:avLst/>
            </a:prstGeom>
            <a:noFill/>
          </p:spPr>
        </p:pic>
        <p:cxnSp>
          <p:nvCxnSpPr>
            <p:cNvPr id="97" name="Straight Connector 96"/>
            <p:cNvCxnSpPr/>
            <p:nvPr/>
          </p:nvCxnSpPr>
          <p:spPr>
            <a:xfrm>
              <a:off x="304800" y="2514600"/>
              <a:ext cx="76200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>
            <a:xfrm rot="5400000">
              <a:off x="723900" y="4000500"/>
              <a:ext cx="29718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 rot="5400000">
              <a:off x="571500" y="4000500"/>
              <a:ext cx="29718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TextBox 99"/>
            <p:cNvSpPr txBox="1"/>
            <p:nvPr/>
          </p:nvSpPr>
          <p:spPr>
            <a:xfrm>
              <a:off x="152610" y="381000"/>
              <a:ext cx="15999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/>
                <a:t>Room temperature</a:t>
              </a:r>
              <a:endParaRPr lang="en-US" sz="1400" b="1" dirty="0"/>
            </a:p>
          </p:txBody>
        </p:sp>
        <p:cxnSp>
          <p:nvCxnSpPr>
            <p:cNvPr id="101" name="Straight Arrow Connector 100"/>
            <p:cNvCxnSpPr/>
            <p:nvPr/>
          </p:nvCxnSpPr>
          <p:spPr>
            <a:xfrm rot="5400000">
              <a:off x="189706" y="1332706"/>
              <a:ext cx="12954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TextBox 101"/>
            <p:cNvSpPr txBox="1"/>
            <p:nvPr/>
          </p:nvSpPr>
          <p:spPr>
            <a:xfrm>
              <a:off x="-76200" y="1981200"/>
              <a:ext cx="190308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/>
                <a:t>Cryogenic environment</a:t>
              </a:r>
            </a:p>
            <a:p>
              <a:r>
                <a:rPr lang="en-US" sz="1400" b="1" dirty="0" smtClean="0"/>
                <a:t>(4.5 K </a:t>
              </a:r>
              <a:r>
                <a:rPr lang="en-US" sz="1400" b="1" dirty="0" err="1" smtClean="0"/>
                <a:t>LHe</a:t>
              </a:r>
              <a:r>
                <a:rPr lang="en-US" sz="1400" b="1" dirty="0" smtClean="0"/>
                <a:t> in the DFBs) </a:t>
              </a:r>
              <a:endParaRPr lang="en-US" sz="1400" b="1" dirty="0"/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6879823" y="6096000"/>
              <a:ext cx="8163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Tunnel</a:t>
              </a:r>
              <a:endParaRPr lang="en-US" dirty="0"/>
            </a:p>
          </p:txBody>
        </p:sp>
        <p:grpSp>
          <p:nvGrpSpPr>
            <p:cNvPr id="104" name="Group 98"/>
            <p:cNvGrpSpPr/>
            <p:nvPr/>
          </p:nvGrpSpPr>
          <p:grpSpPr>
            <a:xfrm>
              <a:off x="3048000" y="5791200"/>
              <a:ext cx="2362200" cy="685800"/>
              <a:chOff x="3124200" y="5791200"/>
              <a:chExt cx="2362200" cy="685800"/>
            </a:xfrm>
          </p:grpSpPr>
          <p:cxnSp>
            <p:nvCxnSpPr>
              <p:cNvPr id="117" name="Straight Connector 116"/>
              <p:cNvCxnSpPr/>
              <p:nvPr/>
            </p:nvCxnSpPr>
            <p:spPr>
              <a:xfrm rot="5400000">
                <a:off x="5334000" y="6172200"/>
                <a:ext cx="152400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18" name="Group 89"/>
              <p:cNvGrpSpPr/>
              <p:nvPr/>
            </p:nvGrpSpPr>
            <p:grpSpPr>
              <a:xfrm>
                <a:off x="3124200" y="5791200"/>
                <a:ext cx="2362200" cy="685800"/>
                <a:chOff x="2895600" y="5791200"/>
                <a:chExt cx="2362200" cy="685800"/>
              </a:xfrm>
            </p:grpSpPr>
            <p:sp>
              <p:nvSpPr>
                <p:cNvPr id="120" name="Rectangle 119"/>
                <p:cNvSpPr/>
                <p:nvPr/>
              </p:nvSpPr>
              <p:spPr>
                <a:xfrm>
                  <a:off x="3505200" y="5791200"/>
                  <a:ext cx="1752600" cy="685800"/>
                </a:xfrm>
                <a:prstGeom prst="rect">
                  <a:avLst/>
                </a:prstGeom>
                <a:noFill/>
                <a:ln w="254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21" name="Straight Connector 120"/>
                <p:cNvCxnSpPr/>
                <p:nvPr/>
              </p:nvCxnSpPr>
              <p:spPr>
                <a:xfrm rot="10800000">
                  <a:off x="2895600" y="6248400"/>
                  <a:ext cx="2286000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2" name="Rectangle 121"/>
                <p:cNvSpPr/>
                <p:nvPr/>
              </p:nvSpPr>
              <p:spPr>
                <a:xfrm>
                  <a:off x="2895600" y="5791200"/>
                  <a:ext cx="609600" cy="685800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23" name="Straight Connector 122"/>
                <p:cNvCxnSpPr/>
                <p:nvPr/>
              </p:nvCxnSpPr>
              <p:spPr>
                <a:xfrm rot="10800000" flipV="1">
                  <a:off x="2895600" y="6096000"/>
                  <a:ext cx="609600" cy="762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05" name="Arc 104"/>
            <p:cNvSpPr/>
            <p:nvPr/>
          </p:nvSpPr>
          <p:spPr>
            <a:xfrm rot="10800000">
              <a:off x="2209800" y="5257800"/>
              <a:ext cx="838200" cy="838200"/>
            </a:xfrm>
            <a:prstGeom prst="arc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6" name="Straight Connector 105"/>
            <p:cNvCxnSpPr>
              <a:stCxn id="105" idx="2"/>
            </p:cNvCxnSpPr>
            <p:nvPr/>
          </p:nvCxnSpPr>
          <p:spPr>
            <a:xfrm rot="5400000" flipH="1" flipV="1">
              <a:off x="2114550" y="5581650"/>
              <a:ext cx="1905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>
              <a:stCxn id="113" idx="2"/>
            </p:cNvCxnSpPr>
            <p:nvPr/>
          </p:nvCxnSpPr>
          <p:spPr>
            <a:xfrm rot="5400000" flipH="1" flipV="1">
              <a:off x="1885950" y="5657850"/>
              <a:ext cx="3429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>
              <a:stCxn id="113" idx="0"/>
            </p:cNvCxnSpPr>
            <p:nvPr/>
          </p:nvCxnSpPr>
          <p:spPr>
            <a:xfrm>
              <a:off x="2476500" y="6248400"/>
              <a:ext cx="5715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>
            <a:xfrm rot="10800000">
              <a:off x="2590800" y="6096000"/>
              <a:ext cx="4572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Rectangle 111"/>
            <p:cNvSpPr/>
            <p:nvPr/>
          </p:nvSpPr>
          <p:spPr>
            <a:xfrm>
              <a:off x="1905000" y="5405222"/>
              <a:ext cx="135960" cy="1266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Arc 112"/>
            <p:cNvSpPr/>
            <p:nvPr/>
          </p:nvSpPr>
          <p:spPr>
            <a:xfrm rot="10800000">
              <a:off x="2057400" y="5410200"/>
              <a:ext cx="838200" cy="838200"/>
            </a:xfrm>
            <a:prstGeom prst="arc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2209800" y="5410200"/>
              <a:ext cx="146304" cy="1524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Rectangle 114"/>
            <p:cNvSpPr/>
            <p:nvPr/>
          </p:nvSpPr>
          <p:spPr>
            <a:xfrm>
              <a:off x="2072640" y="5410200"/>
              <a:ext cx="137160" cy="1524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6" name="Straight Connector 115"/>
            <p:cNvCxnSpPr/>
            <p:nvPr/>
          </p:nvCxnSpPr>
          <p:spPr>
            <a:xfrm rot="5400000">
              <a:off x="2019300" y="5448300"/>
              <a:ext cx="3810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>
            <a:xfrm rot="5400000">
              <a:off x="419100" y="4000500"/>
              <a:ext cx="2971800" cy="0"/>
            </a:xfrm>
            <a:prstGeom prst="line">
              <a:avLst/>
            </a:prstGeom>
            <a:ln w="254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>
            <a:xfrm rot="5400000">
              <a:off x="876300" y="4000500"/>
              <a:ext cx="2971800" cy="0"/>
            </a:xfrm>
            <a:prstGeom prst="line">
              <a:avLst/>
            </a:prstGeom>
            <a:ln w="254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6" name="Group 135"/>
          <p:cNvGrpSpPr/>
          <p:nvPr/>
        </p:nvGrpSpPr>
        <p:grpSpPr>
          <a:xfrm>
            <a:off x="2971800" y="5715000"/>
            <a:ext cx="2514600" cy="838200"/>
            <a:chOff x="2971800" y="5715000"/>
            <a:chExt cx="2514600" cy="838200"/>
          </a:xfrm>
        </p:grpSpPr>
        <p:cxnSp>
          <p:nvCxnSpPr>
            <p:cNvPr id="137" name="Straight Connector 136"/>
            <p:cNvCxnSpPr/>
            <p:nvPr/>
          </p:nvCxnSpPr>
          <p:spPr>
            <a:xfrm rot="5400000" flipH="1" flipV="1">
              <a:off x="2781300" y="5905500"/>
              <a:ext cx="3810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/>
            <p:cNvCxnSpPr/>
            <p:nvPr/>
          </p:nvCxnSpPr>
          <p:spPr>
            <a:xfrm>
              <a:off x="2971800" y="5715000"/>
              <a:ext cx="25146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/>
            <p:cNvCxnSpPr/>
            <p:nvPr/>
          </p:nvCxnSpPr>
          <p:spPr>
            <a:xfrm rot="5400000">
              <a:off x="5067300" y="6134100"/>
              <a:ext cx="8382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/>
            <p:cNvCxnSpPr/>
            <p:nvPr/>
          </p:nvCxnSpPr>
          <p:spPr>
            <a:xfrm rot="5400000">
              <a:off x="2819400" y="6400800"/>
              <a:ext cx="3048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/>
            <p:cNvCxnSpPr/>
            <p:nvPr/>
          </p:nvCxnSpPr>
          <p:spPr>
            <a:xfrm>
              <a:off x="2971800" y="6553200"/>
              <a:ext cx="25146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42" name="Picture 17" descr="LHC2kA (600 - 255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0" y="1283275"/>
            <a:ext cx="1219134" cy="12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" name="Picture 34" descr="LHC600A-10V Rack 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9800" y="1207075"/>
            <a:ext cx="682540" cy="1269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4" name="TextBox 143"/>
          <p:cNvSpPr txBox="1"/>
          <p:nvPr/>
        </p:nvSpPr>
        <p:spPr>
          <a:xfrm>
            <a:off x="2964053" y="2942272"/>
            <a:ext cx="602754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Cold powering system</a:t>
            </a:r>
            <a:r>
              <a:rPr lang="en-US" dirty="0" smtClean="0"/>
              <a:t>:</a:t>
            </a:r>
          </a:p>
          <a:p>
            <a:endParaRPr lang="en-US" sz="800" dirty="0" smtClean="0"/>
          </a:p>
          <a:p>
            <a:r>
              <a:rPr lang="en-US" sz="1600" b="1" dirty="0" smtClean="0"/>
              <a:t>1)</a:t>
            </a:r>
            <a:r>
              <a:rPr lang="en-US" sz="1600" dirty="0" smtClean="0"/>
              <a:t> Current leads in a distribution cryostat (near the power converters);</a:t>
            </a:r>
          </a:p>
          <a:p>
            <a:r>
              <a:rPr lang="en-US" sz="1600" b="1" dirty="0" smtClean="0"/>
              <a:t>2)</a:t>
            </a:r>
            <a:r>
              <a:rPr lang="en-US" sz="1600" dirty="0" smtClean="0"/>
              <a:t> Vertical electrical transfer (link);</a:t>
            </a:r>
          </a:p>
          <a:p>
            <a:r>
              <a:rPr lang="en-US" sz="1600" b="1" dirty="0" smtClean="0"/>
              <a:t>3)</a:t>
            </a:r>
            <a:r>
              <a:rPr lang="en-US" sz="1600" dirty="0" smtClean="0"/>
              <a:t>Horizontal electrical transfer (link);</a:t>
            </a:r>
          </a:p>
          <a:p>
            <a:r>
              <a:rPr lang="en-US" sz="1600" b="1" dirty="0" smtClean="0"/>
              <a:t>4)</a:t>
            </a:r>
            <a:r>
              <a:rPr lang="en-US" sz="1600" dirty="0" smtClean="0"/>
              <a:t> Cryogenic fluid supply and control;</a:t>
            </a:r>
          </a:p>
          <a:p>
            <a:r>
              <a:rPr lang="en-US" sz="1600" b="1" dirty="0" smtClean="0"/>
              <a:t>5)</a:t>
            </a:r>
            <a:r>
              <a:rPr lang="en-US" sz="1600" dirty="0" smtClean="0"/>
              <a:t> Interconnection to the magnets bus system;</a:t>
            </a:r>
          </a:p>
          <a:p>
            <a:r>
              <a:rPr lang="en-US" sz="1600" b="1" dirty="0" smtClean="0"/>
              <a:t>6)</a:t>
            </a:r>
            <a:r>
              <a:rPr lang="en-US" sz="1600" dirty="0" smtClean="0"/>
              <a:t> Protection of link and current leads.</a:t>
            </a:r>
          </a:p>
          <a:p>
            <a:endParaRPr lang="en-US" dirty="0"/>
          </a:p>
        </p:txBody>
      </p:sp>
      <p:cxnSp>
        <p:nvCxnSpPr>
          <p:cNvPr id="151" name="Straight Connector 150"/>
          <p:cNvCxnSpPr/>
          <p:nvPr/>
        </p:nvCxnSpPr>
        <p:spPr>
          <a:xfrm>
            <a:off x="3733800" y="6157258"/>
            <a:ext cx="256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Freeform 151"/>
          <p:cNvSpPr/>
          <p:nvPr/>
        </p:nvSpPr>
        <p:spPr>
          <a:xfrm>
            <a:off x="3985260" y="5978188"/>
            <a:ext cx="114300" cy="183642"/>
          </a:xfrm>
          <a:custGeom>
            <a:avLst/>
            <a:gdLst>
              <a:gd name="connsiteX0" fmla="*/ 0 w 238125"/>
              <a:gd name="connsiteY0" fmla="*/ 373062 h 382587"/>
              <a:gd name="connsiteX1" fmla="*/ 114300 w 238125"/>
              <a:gd name="connsiteY1" fmla="*/ 1587 h 382587"/>
              <a:gd name="connsiteX2" fmla="*/ 238125 w 238125"/>
              <a:gd name="connsiteY2" fmla="*/ 382587 h 382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8125" h="382587">
                <a:moveTo>
                  <a:pt x="0" y="373062"/>
                </a:moveTo>
                <a:cubicBezTo>
                  <a:pt x="37306" y="186531"/>
                  <a:pt x="74613" y="0"/>
                  <a:pt x="114300" y="1587"/>
                </a:cubicBezTo>
                <a:cubicBezTo>
                  <a:pt x="153987" y="3174"/>
                  <a:pt x="196056" y="192880"/>
                  <a:pt x="238125" y="382587"/>
                </a:cubicBezTo>
              </a:path>
            </a:pathLst>
          </a:cu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Freeform 152"/>
          <p:cNvSpPr/>
          <p:nvPr/>
        </p:nvSpPr>
        <p:spPr>
          <a:xfrm>
            <a:off x="4209288" y="5974378"/>
            <a:ext cx="114300" cy="183642"/>
          </a:xfrm>
          <a:custGeom>
            <a:avLst/>
            <a:gdLst>
              <a:gd name="connsiteX0" fmla="*/ 0 w 238125"/>
              <a:gd name="connsiteY0" fmla="*/ 373062 h 382587"/>
              <a:gd name="connsiteX1" fmla="*/ 114300 w 238125"/>
              <a:gd name="connsiteY1" fmla="*/ 1587 h 382587"/>
              <a:gd name="connsiteX2" fmla="*/ 238125 w 238125"/>
              <a:gd name="connsiteY2" fmla="*/ 382587 h 382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8125" h="382587">
                <a:moveTo>
                  <a:pt x="0" y="373062"/>
                </a:moveTo>
                <a:cubicBezTo>
                  <a:pt x="37306" y="186531"/>
                  <a:pt x="74613" y="0"/>
                  <a:pt x="114300" y="1587"/>
                </a:cubicBezTo>
                <a:cubicBezTo>
                  <a:pt x="153987" y="3174"/>
                  <a:pt x="196056" y="192880"/>
                  <a:pt x="238125" y="382587"/>
                </a:cubicBezTo>
              </a:path>
            </a:pathLst>
          </a:cu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Freeform 153"/>
          <p:cNvSpPr/>
          <p:nvPr/>
        </p:nvSpPr>
        <p:spPr>
          <a:xfrm>
            <a:off x="4099560" y="5974378"/>
            <a:ext cx="114300" cy="183642"/>
          </a:xfrm>
          <a:custGeom>
            <a:avLst/>
            <a:gdLst>
              <a:gd name="connsiteX0" fmla="*/ 0 w 238125"/>
              <a:gd name="connsiteY0" fmla="*/ 373062 h 382587"/>
              <a:gd name="connsiteX1" fmla="*/ 114300 w 238125"/>
              <a:gd name="connsiteY1" fmla="*/ 1587 h 382587"/>
              <a:gd name="connsiteX2" fmla="*/ 238125 w 238125"/>
              <a:gd name="connsiteY2" fmla="*/ 382587 h 382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8125" h="382587">
                <a:moveTo>
                  <a:pt x="0" y="373062"/>
                </a:moveTo>
                <a:cubicBezTo>
                  <a:pt x="37306" y="186531"/>
                  <a:pt x="74613" y="0"/>
                  <a:pt x="114300" y="1587"/>
                </a:cubicBezTo>
                <a:cubicBezTo>
                  <a:pt x="153987" y="3174"/>
                  <a:pt x="196056" y="192880"/>
                  <a:pt x="238125" y="382587"/>
                </a:cubicBezTo>
              </a:path>
            </a:pathLst>
          </a:cu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5" name="Straight Connector 154"/>
          <p:cNvCxnSpPr/>
          <p:nvPr/>
        </p:nvCxnSpPr>
        <p:spPr>
          <a:xfrm>
            <a:off x="4572000" y="6157258"/>
            <a:ext cx="256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/>
          <p:cNvCxnSpPr/>
          <p:nvPr/>
        </p:nvCxnSpPr>
        <p:spPr>
          <a:xfrm>
            <a:off x="5157216" y="6157258"/>
            <a:ext cx="256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Freeform 156"/>
          <p:cNvSpPr/>
          <p:nvPr/>
        </p:nvSpPr>
        <p:spPr>
          <a:xfrm>
            <a:off x="4823460" y="5978188"/>
            <a:ext cx="114300" cy="183642"/>
          </a:xfrm>
          <a:custGeom>
            <a:avLst/>
            <a:gdLst>
              <a:gd name="connsiteX0" fmla="*/ 0 w 238125"/>
              <a:gd name="connsiteY0" fmla="*/ 373062 h 382587"/>
              <a:gd name="connsiteX1" fmla="*/ 114300 w 238125"/>
              <a:gd name="connsiteY1" fmla="*/ 1587 h 382587"/>
              <a:gd name="connsiteX2" fmla="*/ 238125 w 238125"/>
              <a:gd name="connsiteY2" fmla="*/ 382587 h 382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8125" h="382587">
                <a:moveTo>
                  <a:pt x="0" y="373062"/>
                </a:moveTo>
                <a:cubicBezTo>
                  <a:pt x="37306" y="186531"/>
                  <a:pt x="74613" y="0"/>
                  <a:pt x="114300" y="1587"/>
                </a:cubicBezTo>
                <a:cubicBezTo>
                  <a:pt x="153987" y="3174"/>
                  <a:pt x="196056" y="192880"/>
                  <a:pt x="238125" y="382587"/>
                </a:cubicBezTo>
              </a:path>
            </a:pathLst>
          </a:cu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" name="Freeform 157"/>
          <p:cNvSpPr/>
          <p:nvPr/>
        </p:nvSpPr>
        <p:spPr>
          <a:xfrm>
            <a:off x="5047488" y="5974378"/>
            <a:ext cx="114300" cy="183642"/>
          </a:xfrm>
          <a:custGeom>
            <a:avLst/>
            <a:gdLst>
              <a:gd name="connsiteX0" fmla="*/ 0 w 238125"/>
              <a:gd name="connsiteY0" fmla="*/ 373062 h 382587"/>
              <a:gd name="connsiteX1" fmla="*/ 114300 w 238125"/>
              <a:gd name="connsiteY1" fmla="*/ 1587 h 382587"/>
              <a:gd name="connsiteX2" fmla="*/ 238125 w 238125"/>
              <a:gd name="connsiteY2" fmla="*/ 382587 h 382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8125" h="382587">
                <a:moveTo>
                  <a:pt x="0" y="373062"/>
                </a:moveTo>
                <a:cubicBezTo>
                  <a:pt x="37306" y="186531"/>
                  <a:pt x="74613" y="0"/>
                  <a:pt x="114300" y="1587"/>
                </a:cubicBezTo>
                <a:cubicBezTo>
                  <a:pt x="153987" y="3174"/>
                  <a:pt x="196056" y="192880"/>
                  <a:pt x="238125" y="382587"/>
                </a:cubicBezTo>
              </a:path>
            </a:pathLst>
          </a:cu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Freeform 158"/>
          <p:cNvSpPr/>
          <p:nvPr/>
        </p:nvSpPr>
        <p:spPr>
          <a:xfrm>
            <a:off x="4937760" y="5974378"/>
            <a:ext cx="114300" cy="183642"/>
          </a:xfrm>
          <a:custGeom>
            <a:avLst/>
            <a:gdLst>
              <a:gd name="connsiteX0" fmla="*/ 0 w 238125"/>
              <a:gd name="connsiteY0" fmla="*/ 373062 h 382587"/>
              <a:gd name="connsiteX1" fmla="*/ 114300 w 238125"/>
              <a:gd name="connsiteY1" fmla="*/ 1587 h 382587"/>
              <a:gd name="connsiteX2" fmla="*/ 238125 w 238125"/>
              <a:gd name="connsiteY2" fmla="*/ 382587 h 382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8125" h="382587">
                <a:moveTo>
                  <a:pt x="0" y="373062"/>
                </a:moveTo>
                <a:cubicBezTo>
                  <a:pt x="37306" y="186531"/>
                  <a:pt x="74613" y="0"/>
                  <a:pt x="114300" y="1587"/>
                </a:cubicBezTo>
                <a:cubicBezTo>
                  <a:pt x="153987" y="3174"/>
                  <a:pt x="196056" y="192880"/>
                  <a:pt x="238125" y="382587"/>
                </a:cubicBezTo>
              </a:path>
            </a:pathLst>
          </a:cu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Connector 159"/>
          <p:cNvCxnSpPr/>
          <p:nvPr/>
        </p:nvCxnSpPr>
        <p:spPr>
          <a:xfrm>
            <a:off x="4319016" y="6157258"/>
            <a:ext cx="256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1" name="Group 80"/>
          <p:cNvGrpSpPr/>
          <p:nvPr/>
        </p:nvGrpSpPr>
        <p:grpSpPr>
          <a:xfrm>
            <a:off x="1219200" y="152400"/>
            <a:ext cx="4191000" cy="6629400"/>
            <a:chOff x="1219200" y="152400"/>
            <a:chExt cx="4191000" cy="6629400"/>
          </a:xfrm>
        </p:grpSpPr>
        <p:cxnSp>
          <p:nvCxnSpPr>
            <p:cNvPr id="51" name="Straight Connector 50"/>
            <p:cNvCxnSpPr/>
            <p:nvPr/>
          </p:nvCxnSpPr>
          <p:spPr>
            <a:xfrm>
              <a:off x="3810000" y="5334000"/>
              <a:ext cx="0" cy="1447800"/>
            </a:xfrm>
            <a:prstGeom prst="line">
              <a:avLst/>
            </a:prstGeom>
            <a:ln w="412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flipH="1">
              <a:off x="2743200" y="5334000"/>
              <a:ext cx="1066800" cy="0"/>
            </a:xfrm>
            <a:prstGeom prst="line">
              <a:avLst/>
            </a:prstGeom>
            <a:ln w="412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flipH="1">
              <a:off x="1219200" y="6781800"/>
              <a:ext cx="2590800" cy="0"/>
            </a:xfrm>
            <a:prstGeom prst="line">
              <a:avLst/>
            </a:prstGeom>
            <a:ln w="412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flipV="1">
              <a:off x="1219200" y="152400"/>
              <a:ext cx="0" cy="6629400"/>
            </a:xfrm>
            <a:prstGeom prst="line">
              <a:avLst/>
            </a:prstGeom>
            <a:ln w="412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flipH="1">
              <a:off x="1219200" y="152400"/>
              <a:ext cx="4191000" cy="0"/>
            </a:xfrm>
            <a:prstGeom prst="line">
              <a:avLst/>
            </a:prstGeom>
            <a:ln w="412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>
              <a:off x="5410200" y="152400"/>
              <a:ext cx="0" cy="2590800"/>
            </a:xfrm>
            <a:prstGeom prst="line">
              <a:avLst/>
            </a:prstGeom>
            <a:ln w="412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flipH="1">
              <a:off x="2743200" y="2743200"/>
              <a:ext cx="2667000" cy="0"/>
            </a:xfrm>
            <a:prstGeom prst="line">
              <a:avLst/>
            </a:prstGeom>
            <a:ln w="412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>
              <a:off x="2743200" y="2743200"/>
              <a:ext cx="0" cy="2590800"/>
            </a:xfrm>
            <a:prstGeom prst="line">
              <a:avLst/>
            </a:prstGeom>
            <a:ln w="412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LRossi@CEA/DSM/IRFU/SPP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1294B-30F2-40DE-96EA-1B04FE7EBCC5}" type="slidenum">
              <a:rPr lang="en-GB" smtClean="0"/>
              <a:t>42</a:t>
            </a:fld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314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INT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0600" y="2457450"/>
            <a:ext cx="6705600" cy="3429000"/>
          </a:xfrm>
          <a:prstGeom prst="rect">
            <a:avLst/>
          </a:prstGeom>
        </p:spPr>
      </p:pic>
      <p:sp>
        <p:nvSpPr>
          <p:cNvPr id="4" name="Freeform 3"/>
          <p:cNvSpPr/>
          <p:nvPr/>
        </p:nvSpPr>
        <p:spPr>
          <a:xfrm>
            <a:off x="4343401" y="4343400"/>
            <a:ext cx="1143000" cy="228600"/>
          </a:xfrm>
          <a:custGeom>
            <a:avLst/>
            <a:gdLst>
              <a:gd name="connsiteX0" fmla="*/ 722489 w 722489"/>
              <a:gd name="connsiteY0" fmla="*/ 293511 h 293511"/>
              <a:gd name="connsiteX1" fmla="*/ 0 w 722489"/>
              <a:gd name="connsiteY1" fmla="*/ 0 h 293511"/>
              <a:gd name="connsiteX2" fmla="*/ 0 w 722489"/>
              <a:gd name="connsiteY2" fmla="*/ 0 h 293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22489" h="293511">
                <a:moveTo>
                  <a:pt x="722489" y="293511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H="1" flipV="1">
            <a:off x="4343400" y="3124200"/>
            <a:ext cx="2822" cy="12192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038600" y="4191000"/>
            <a:ext cx="228600" cy="762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4267200" y="3276600"/>
            <a:ext cx="0" cy="9906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 flipV="1">
            <a:off x="3429000" y="2895600"/>
            <a:ext cx="838200" cy="381000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3352800" y="2743200"/>
            <a:ext cx="990600" cy="381000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2" descr="D:\Amalia\Photoes_LHC\0608018_10.jpg"/>
          <p:cNvPicPr>
            <a:picLocks noChangeAspect="1" noChangeArrowheads="1"/>
          </p:cNvPicPr>
          <p:nvPr/>
        </p:nvPicPr>
        <p:blipFill>
          <a:blip r:embed="rId3" cstate="print"/>
          <a:srcRect r="20029"/>
          <a:stretch>
            <a:fillRect/>
          </a:stretch>
        </p:blipFill>
        <p:spPr bwMode="auto">
          <a:xfrm>
            <a:off x="2209800" y="1371600"/>
            <a:ext cx="1828800" cy="1530373"/>
          </a:xfrm>
          <a:prstGeom prst="rect">
            <a:avLst/>
          </a:prstGeom>
          <a:noFill/>
        </p:spPr>
      </p:pic>
      <p:sp>
        <p:nvSpPr>
          <p:cNvPr id="21" name="TextBox 20"/>
          <p:cNvSpPr txBox="1"/>
          <p:nvPr/>
        </p:nvSpPr>
        <p:spPr>
          <a:xfrm>
            <a:off x="2969076" y="3048000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2</a:t>
            </a:r>
            <a:r>
              <a:rPr lang="en-US" b="1" dirty="0" smtClean="0">
                <a:sym typeface="Symbol"/>
              </a:rPr>
              <a:t>100 kA</a:t>
            </a:r>
            <a:endParaRPr lang="en-US" b="1" dirty="0"/>
          </a:p>
        </p:txBody>
      </p:sp>
      <p:pic>
        <p:nvPicPr>
          <p:cNvPr id="11" name="Picture 10" descr="POINT5Sur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94176" y="298704"/>
            <a:ext cx="2706624" cy="193852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431697" y="6626423"/>
            <a:ext cx="16674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smtClean="0"/>
              <a:t>A. Ballarino, 18 Nov. 2011</a:t>
            </a:r>
            <a:endParaRPr lang="en-GB" sz="1100" dirty="0"/>
          </a:p>
        </p:txBody>
      </p:sp>
      <p:pic>
        <p:nvPicPr>
          <p:cNvPr id="13" name="Picture 12" descr="2011-10-04_logoHiLumi561px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17543"/>
            <a:ext cx="498836" cy="240457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>
            <a:off x="0" y="6629400"/>
            <a:ext cx="9144000" cy="0"/>
          </a:xfrm>
          <a:prstGeom prst="line">
            <a:avLst/>
          </a:prstGeom>
          <a:ln w="254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LRossi@CEA/DSM/IRFU/SPP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1294B-30F2-40DE-96EA-1B04FE7EBCC5}" type="slidenum">
              <a:rPr lang="en-GB" smtClean="0"/>
              <a:t>43</a:t>
            </a:fld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431925"/>
            <a:ext cx="2054225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0322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1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/>
          <p:cNvPicPr>
            <a:picLocks noChangeAspect="1" noChangeArrowheads="1"/>
          </p:cNvPicPr>
          <p:nvPr/>
        </p:nvPicPr>
        <p:blipFill>
          <a:blip r:embed="rId2" cstate="print"/>
          <a:srcRect l="7500" t="32813" r="17500" b="24219"/>
          <a:stretch>
            <a:fillRect/>
          </a:stretch>
        </p:blipFill>
        <p:spPr bwMode="auto">
          <a:xfrm>
            <a:off x="457200" y="647722"/>
            <a:ext cx="2743200" cy="1257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352800" y="914400"/>
            <a:ext cx="244419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>
                <a:latin typeface="Arial" pitchFamily="34" charset="0"/>
              </a:rPr>
              <a:t>MgB</a:t>
            </a:r>
            <a:r>
              <a:rPr lang="en-GB" sz="1400" baseline="-25000" dirty="0" smtClean="0">
                <a:latin typeface="Arial" pitchFamily="34" charset="0"/>
              </a:rPr>
              <a:t>2</a:t>
            </a:r>
            <a:r>
              <a:rPr lang="en-GB" sz="1400" dirty="0" smtClean="0">
                <a:latin typeface="Arial" pitchFamily="34" charset="0"/>
              </a:rPr>
              <a:t> Tape : 3.64</a:t>
            </a:r>
            <a:r>
              <a:rPr lang="en-GB" sz="1400" dirty="0" smtClean="0">
                <a:latin typeface="Arial" pitchFamily="34" charset="0"/>
                <a:sym typeface="Symbol"/>
              </a:rPr>
              <a:t>0.65 mm</a:t>
            </a:r>
            <a:r>
              <a:rPr lang="en-GB" sz="1400" baseline="30000" dirty="0" smtClean="0">
                <a:latin typeface="Arial" pitchFamily="34" charset="0"/>
                <a:sym typeface="Symbol"/>
              </a:rPr>
              <a:t>2</a:t>
            </a:r>
          </a:p>
          <a:p>
            <a:r>
              <a:rPr lang="en-GB" sz="1400" dirty="0" smtClean="0">
                <a:latin typeface="Arial" pitchFamily="34" charset="0"/>
                <a:sym typeface="Symbol"/>
              </a:rPr>
              <a:t>MgB</a:t>
            </a:r>
            <a:r>
              <a:rPr lang="en-GB" sz="1400" baseline="-25000" dirty="0" smtClean="0">
                <a:latin typeface="Arial" pitchFamily="34" charset="0"/>
                <a:sym typeface="Symbol"/>
              </a:rPr>
              <a:t>2  </a:t>
            </a:r>
            <a:r>
              <a:rPr lang="en-GB" sz="1400" dirty="0" smtClean="0">
                <a:latin typeface="Arial" pitchFamily="34" charset="0"/>
                <a:sym typeface="Symbol"/>
              </a:rPr>
              <a:t>: 12 %</a:t>
            </a:r>
          </a:p>
          <a:p>
            <a:r>
              <a:rPr lang="en-GB" sz="1400" dirty="0" smtClean="0">
                <a:latin typeface="Arial" pitchFamily="34" charset="0"/>
                <a:sym typeface="Symbol"/>
              </a:rPr>
              <a:t>Cu      : 15 %</a:t>
            </a:r>
            <a:endParaRPr lang="en-GB" sz="1400" dirty="0">
              <a:latin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58178" y="304800"/>
            <a:ext cx="70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MgB</a:t>
            </a:r>
            <a:r>
              <a:rPr lang="en-GB" b="1" baseline="-25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</a:t>
            </a:r>
            <a:endParaRPr lang="en-GB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457200" y="2350532"/>
            <a:ext cx="2685288" cy="1865376"/>
            <a:chOff x="533400" y="2895600"/>
            <a:chExt cx="3356610" cy="2331720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09600" y="2895600"/>
              <a:ext cx="3280410" cy="2331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Rectangle 5"/>
            <p:cNvSpPr/>
            <p:nvPr/>
          </p:nvSpPr>
          <p:spPr>
            <a:xfrm>
              <a:off x="533400" y="4419600"/>
              <a:ext cx="1752600" cy="76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371600" y="2145268"/>
            <a:ext cx="710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YBCO</a:t>
            </a:r>
            <a:endParaRPr lang="en-GB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84744" y="2743200"/>
            <a:ext cx="223740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>
                <a:latin typeface="Arial" pitchFamily="34" charset="0"/>
              </a:rPr>
              <a:t>YBCO Tape : 4 </a:t>
            </a:r>
            <a:r>
              <a:rPr lang="en-GB" sz="1400" dirty="0" smtClean="0">
                <a:latin typeface="Arial" pitchFamily="34" charset="0"/>
                <a:sym typeface="Symbol"/>
              </a:rPr>
              <a:t>0.1  mm</a:t>
            </a:r>
            <a:r>
              <a:rPr lang="en-GB" sz="1400" baseline="30000" dirty="0" smtClean="0">
                <a:latin typeface="Arial" pitchFamily="34" charset="0"/>
                <a:sym typeface="Symbol"/>
              </a:rPr>
              <a:t>2</a:t>
            </a:r>
          </a:p>
          <a:p>
            <a:r>
              <a:rPr lang="en-GB" sz="1400" dirty="0" smtClean="0">
                <a:latin typeface="Arial" pitchFamily="34" charset="0"/>
                <a:sym typeface="Symbol"/>
              </a:rPr>
              <a:t>YBCO: 1-3 m</a:t>
            </a:r>
          </a:p>
          <a:p>
            <a:r>
              <a:rPr lang="en-GB" sz="1400" dirty="0" smtClean="0">
                <a:latin typeface="Arial" pitchFamily="34" charset="0"/>
                <a:sym typeface="Symbol"/>
              </a:rPr>
              <a:t>Cu      : 220 m</a:t>
            </a:r>
            <a:endParaRPr lang="en-GB" sz="1400" dirty="0">
              <a:latin typeface="Arial" pitchFamily="34" charset="0"/>
            </a:endParaRPr>
          </a:p>
        </p:txBody>
      </p:sp>
      <p:pic>
        <p:nvPicPr>
          <p:cNvPr id="22529" name="Picture 1" descr="C:\Users\ballarin\AppData\Local\Temp\Rar$DI64.032\droite 5.jpg"/>
          <p:cNvPicPr>
            <a:picLocks noChangeAspect="1" noChangeArrowheads="1"/>
          </p:cNvPicPr>
          <p:nvPr/>
        </p:nvPicPr>
        <p:blipFill>
          <a:blip r:embed="rId4" cstate="print"/>
          <a:srcRect t="27904" r="19455" b="40530"/>
          <a:stretch>
            <a:fillRect/>
          </a:stretch>
        </p:blipFill>
        <p:spPr bwMode="auto">
          <a:xfrm>
            <a:off x="446841" y="5105400"/>
            <a:ext cx="3134559" cy="914410"/>
          </a:xfrm>
          <a:prstGeom prst="rect">
            <a:avLst/>
          </a:prstGeom>
          <a:noFill/>
        </p:spPr>
      </p:pic>
      <p:pic>
        <p:nvPicPr>
          <p:cNvPr id="22530" name="Picture 2" descr="C:\Users\ballarin\AppData\Local\Temp\Rar$DI57.736\droite 5.jpg"/>
          <p:cNvPicPr>
            <a:picLocks noChangeAspect="1" noChangeArrowheads="1"/>
          </p:cNvPicPr>
          <p:nvPr/>
        </p:nvPicPr>
        <p:blipFill>
          <a:blip r:embed="rId5" cstate="print"/>
          <a:srcRect t="35796" r="24154" b="50394"/>
          <a:stretch>
            <a:fillRect/>
          </a:stretch>
        </p:blipFill>
        <p:spPr bwMode="auto">
          <a:xfrm>
            <a:off x="381000" y="4114800"/>
            <a:ext cx="2951689" cy="400051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1361241" y="4812268"/>
            <a:ext cx="909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Bi-2223</a:t>
            </a:r>
            <a:endParaRPr lang="en-GB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57600" y="5181600"/>
            <a:ext cx="249388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>
                <a:latin typeface="Arial" pitchFamily="34" charset="0"/>
              </a:rPr>
              <a:t>Bi-2223 Tape : 4.5 </a:t>
            </a:r>
            <a:r>
              <a:rPr lang="en-GB" sz="1400" dirty="0" smtClean="0">
                <a:latin typeface="Arial" pitchFamily="34" charset="0"/>
                <a:sym typeface="Symbol"/>
              </a:rPr>
              <a:t>0.4  mm</a:t>
            </a:r>
            <a:r>
              <a:rPr lang="en-GB" sz="1400" baseline="30000" dirty="0" smtClean="0">
                <a:latin typeface="Arial" pitchFamily="34" charset="0"/>
                <a:sym typeface="Symbol"/>
              </a:rPr>
              <a:t>2</a:t>
            </a:r>
          </a:p>
          <a:p>
            <a:r>
              <a:rPr lang="en-GB" sz="1400" dirty="0" smtClean="0">
                <a:latin typeface="Arial" pitchFamily="34" charset="0"/>
                <a:sym typeface="Symbol"/>
              </a:rPr>
              <a:t>BSCCO: 23 %</a:t>
            </a:r>
          </a:p>
          <a:p>
            <a:r>
              <a:rPr lang="en-GB" sz="1400" dirty="0" smtClean="0">
                <a:latin typeface="Arial" pitchFamily="34" charset="0"/>
                <a:sym typeface="Symbol"/>
              </a:rPr>
              <a:t>Cu         : 250 m</a:t>
            </a:r>
            <a:endParaRPr lang="en-GB" sz="1400" dirty="0">
              <a:latin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431697" y="6626423"/>
            <a:ext cx="16674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smtClean="0"/>
              <a:t>A. Ballarino, 18 Nov. 2011</a:t>
            </a:r>
            <a:endParaRPr lang="en-GB" sz="1100" dirty="0"/>
          </a:p>
        </p:txBody>
      </p:sp>
      <p:pic>
        <p:nvPicPr>
          <p:cNvPr id="15" name="Picture 14" descr="2011-10-04_logoHiLumi561px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17543"/>
            <a:ext cx="498836" cy="240457"/>
          </a:xfrm>
          <a:prstGeom prst="rect">
            <a:avLst/>
          </a:prstGeom>
        </p:spPr>
      </p:pic>
      <p:cxnSp>
        <p:nvCxnSpPr>
          <p:cNvPr id="16" name="Straight Connector 15"/>
          <p:cNvCxnSpPr/>
          <p:nvPr/>
        </p:nvCxnSpPr>
        <p:spPr>
          <a:xfrm>
            <a:off x="0" y="6629400"/>
            <a:ext cx="9144000" cy="0"/>
          </a:xfrm>
          <a:prstGeom prst="line">
            <a:avLst/>
          </a:prstGeom>
          <a:ln w="254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590800" y="-19110"/>
            <a:ext cx="40913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Conductors in Superconducting Links</a:t>
            </a:r>
            <a:endParaRPr lang="en-US" sz="2000" b="1" dirty="0"/>
          </a:p>
        </p:txBody>
      </p:sp>
      <p:pic>
        <p:nvPicPr>
          <p:cNvPr id="21505" name="Picture 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41603" y="2207650"/>
            <a:ext cx="3719033" cy="2445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LRossi@CEA/DSM/IRFU/SPP</a:t>
            </a:r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1294B-30F2-40DE-96EA-1B04FE7EBCC5}" type="slidenum">
              <a:rPr lang="en-GB" smtClean="0"/>
              <a:t>44</a:t>
            </a:fld>
            <a:endParaRPr lang="en-GB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3562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431697" y="6626423"/>
            <a:ext cx="16674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smtClean="0"/>
              <a:t>A. Ballarino, 18 Nov. 2011</a:t>
            </a:r>
            <a:endParaRPr lang="en-GB" sz="1100" dirty="0"/>
          </a:p>
        </p:txBody>
      </p:sp>
      <p:pic>
        <p:nvPicPr>
          <p:cNvPr id="5" name="Picture 4" descr="2011-10-04_logoHiLumi561px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17543"/>
            <a:ext cx="498836" cy="240457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0" y="6629400"/>
            <a:ext cx="9144000" cy="0"/>
          </a:xfrm>
          <a:prstGeom prst="line">
            <a:avLst/>
          </a:prstGeom>
          <a:ln w="254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 l="4678" r="6433"/>
          <a:stretch>
            <a:fillRect/>
          </a:stretch>
        </p:blipFill>
        <p:spPr bwMode="auto">
          <a:xfrm>
            <a:off x="2529280" y="1190625"/>
            <a:ext cx="1447800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233880" y="1571625"/>
            <a:ext cx="11993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err="1" smtClean="0"/>
              <a:t>Nb</a:t>
            </a:r>
            <a:r>
              <a:rPr lang="en-US" sz="1600" b="1" dirty="0" smtClean="0"/>
              <a:t>-Ti</a:t>
            </a:r>
            <a:r>
              <a:rPr lang="en-US" sz="1600" dirty="0" smtClean="0"/>
              <a:t> cables</a:t>
            </a:r>
          </a:p>
          <a:p>
            <a:r>
              <a:rPr lang="en-US" sz="1600" dirty="0" smtClean="0"/>
              <a:t>used in LHC </a:t>
            </a:r>
            <a:endParaRPr lang="en-US" sz="1600" b="1" dirty="0" smtClean="0"/>
          </a:p>
          <a:p>
            <a:r>
              <a:rPr lang="en-US" sz="1600" b="1" dirty="0" smtClean="0"/>
              <a:t>6 kA at 6 K </a:t>
            </a:r>
            <a:endParaRPr lang="en-US" sz="1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976921" y="1447800"/>
            <a:ext cx="16430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MgB</a:t>
            </a:r>
            <a:r>
              <a:rPr lang="en-US" sz="1600" b="1" baseline="-25000" dirty="0" smtClean="0"/>
              <a:t>2</a:t>
            </a:r>
            <a:r>
              <a:rPr lang="en-US" sz="1600" dirty="0" smtClean="0"/>
              <a:t> cable</a:t>
            </a:r>
          </a:p>
          <a:p>
            <a:r>
              <a:rPr lang="en-US" sz="1600" b="1" dirty="0" smtClean="0"/>
              <a:t>6 kA  at 20 K</a:t>
            </a:r>
          </a:p>
          <a:p>
            <a:r>
              <a:rPr lang="en-US" sz="1600" dirty="0" smtClean="0"/>
              <a:t>(&gt; 12 kA at 4.5 K) </a:t>
            </a:r>
            <a:endParaRPr lang="en-US" sz="1600" dirty="0"/>
          </a:p>
        </p:txBody>
      </p:sp>
      <p:cxnSp>
        <p:nvCxnSpPr>
          <p:cNvPr id="10" name="Straight Arrow Connector 9"/>
          <p:cNvCxnSpPr/>
          <p:nvPr/>
        </p:nvCxnSpPr>
        <p:spPr>
          <a:xfrm rot="10800000" flipV="1">
            <a:off x="3596080" y="1876425"/>
            <a:ext cx="1219200" cy="228600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/>
        </p:nvGrpSpPr>
        <p:grpSpPr>
          <a:xfrm>
            <a:off x="4815280" y="1218426"/>
            <a:ext cx="747320" cy="911999"/>
            <a:chOff x="3810000" y="5209401"/>
            <a:chExt cx="747320" cy="911999"/>
          </a:xfrm>
        </p:grpSpPr>
        <p:pic>
          <p:nvPicPr>
            <p:cNvPr id="12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886200" y="5562600"/>
              <a:ext cx="558800" cy="558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3" name="Straight Arrow Connector 12"/>
            <p:cNvCxnSpPr/>
            <p:nvPr/>
          </p:nvCxnSpPr>
          <p:spPr>
            <a:xfrm>
              <a:off x="3886200" y="5484812"/>
              <a:ext cx="609600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3810000" y="5209401"/>
              <a:ext cx="74732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sym typeface="Symbol"/>
                </a:rPr>
                <a:t></a:t>
              </a:r>
              <a:r>
                <a:rPr lang="en-US" sz="1200" b="1" dirty="0" smtClean="0"/>
                <a:t>6 mm</a:t>
              </a:r>
              <a:endParaRPr lang="en-US" sz="1200" b="1" dirty="0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1887537" y="228600"/>
            <a:ext cx="49704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Minimum quench energy of superconductors</a:t>
            </a:r>
            <a:endParaRPr lang="en-US" sz="2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685800" y="3429000"/>
            <a:ext cx="242342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err="1" smtClean="0"/>
              <a:t>Nb</a:t>
            </a:r>
            <a:r>
              <a:rPr lang="en-US" sz="1400" b="1" dirty="0" smtClean="0"/>
              <a:t>-Ti,</a:t>
            </a:r>
            <a:r>
              <a:rPr lang="en-US" sz="1400" dirty="0" smtClean="0"/>
              <a:t> Top = 5 K</a:t>
            </a:r>
          </a:p>
          <a:p>
            <a:r>
              <a:rPr lang="en-US" sz="1400" dirty="0" err="1" smtClean="0"/>
              <a:t>Tc</a:t>
            </a:r>
            <a:r>
              <a:rPr lang="en-US" sz="1400" dirty="0" smtClean="0"/>
              <a:t>= 6 K → MQE = </a:t>
            </a:r>
            <a:r>
              <a:rPr lang="en-US" sz="1400" b="1" dirty="0" smtClean="0"/>
              <a:t>2.63 </a:t>
            </a:r>
            <a:r>
              <a:rPr lang="en-US" sz="1400" b="1" dirty="0" err="1" smtClean="0"/>
              <a:t>mJ</a:t>
            </a:r>
            <a:r>
              <a:rPr lang="en-US" sz="1400" b="1" dirty="0" smtClean="0"/>
              <a:t>/cm</a:t>
            </a:r>
            <a:r>
              <a:rPr lang="en-US" sz="1400" b="1" baseline="30000" dirty="0" smtClean="0"/>
              <a:t>3</a:t>
            </a:r>
          </a:p>
          <a:p>
            <a:r>
              <a:rPr lang="en-US" sz="1400" dirty="0" err="1" smtClean="0"/>
              <a:t>Tc</a:t>
            </a:r>
            <a:r>
              <a:rPr lang="en-US" sz="1400" dirty="0" smtClean="0"/>
              <a:t> = 7 K → MQE =</a:t>
            </a:r>
            <a:r>
              <a:rPr lang="en-US" sz="1400" b="1" dirty="0" smtClean="0"/>
              <a:t> 5.26 </a:t>
            </a:r>
            <a:r>
              <a:rPr lang="en-US" sz="1400" b="1" dirty="0" err="1" smtClean="0"/>
              <a:t>mJ</a:t>
            </a:r>
            <a:r>
              <a:rPr lang="en-US" sz="1400" b="1" dirty="0" smtClean="0"/>
              <a:t>/cm</a:t>
            </a:r>
            <a:r>
              <a:rPr lang="en-US" sz="1400" b="1" baseline="30000" dirty="0" smtClean="0"/>
              <a:t>3</a:t>
            </a:r>
          </a:p>
          <a:p>
            <a:endParaRPr lang="en-US" dirty="0"/>
          </a:p>
        </p:txBody>
      </p:sp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2970" y="2433011"/>
            <a:ext cx="4030980" cy="3230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TextBox 17"/>
          <p:cNvSpPr txBox="1"/>
          <p:nvPr/>
        </p:nvSpPr>
        <p:spPr>
          <a:xfrm>
            <a:off x="609600" y="4724400"/>
            <a:ext cx="253704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/>
              <a:t>Tc</a:t>
            </a:r>
            <a:r>
              <a:rPr lang="en-US" sz="1400" dirty="0" smtClean="0"/>
              <a:t> = critical temperature</a:t>
            </a:r>
          </a:p>
          <a:p>
            <a:r>
              <a:rPr lang="en-US" sz="1400" dirty="0" smtClean="0"/>
              <a:t>Top = operating temperature</a:t>
            </a:r>
          </a:p>
          <a:p>
            <a:r>
              <a:rPr lang="en-US" sz="1400" dirty="0" smtClean="0"/>
              <a:t>MQE= Minimum Quench Energy</a:t>
            </a:r>
            <a:endParaRPr lang="en-US" sz="14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LRossi@CEA/DSM/IRFU/SPP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1294B-30F2-40DE-96EA-1B04FE7EBCC5}" type="slidenum">
              <a:rPr lang="en-GB" smtClean="0"/>
              <a:t>45</a:t>
            </a:fld>
            <a:endParaRPr lang="en-GB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8657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H" dirty="0" smtClean="0"/>
              <a:t>PLAN</a:t>
            </a:r>
            <a:br>
              <a:rPr lang="fr-CH" dirty="0" smtClean="0"/>
            </a:br>
            <a:r>
              <a:rPr lang="fr-CH" dirty="0" smtClean="0"/>
              <a:t>First installation SC </a:t>
            </a:r>
            <a:r>
              <a:rPr lang="fr-CH" dirty="0" err="1" smtClean="0"/>
              <a:t>link</a:t>
            </a:r>
            <a:r>
              <a:rPr lang="fr-CH" dirty="0" smtClean="0"/>
              <a:t> 2017?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fr-CH" dirty="0" smtClean="0"/>
          </a:p>
          <a:p>
            <a:pPr marL="0" indent="0">
              <a:buNone/>
            </a:pPr>
            <a:r>
              <a:rPr lang="fr-CH" dirty="0" smtClean="0"/>
              <a:t/>
            </a:r>
            <a:br>
              <a:rPr lang="fr-CH" dirty="0" smtClean="0"/>
            </a:br>
            <a:r>
              <a:rPr lang="fr-CH" dirty="0" smtClean="0"/>
              <a:t/>
            </a:r>
            <a:br>
              <a:rPr lang="fr-CH" dirty="0" smtClean="0"/>
            </a:br>
            <a:endParaRPr lang="fr-CH" dirty="0" smtClean="0"/>
          </a:p>
          <a:p>
            <a:r>
              <a:rPr lang="fr-CH" sz="2800" dirty="0" smtClean="0"/>
              <a:t>Horizontal </a:t>
            </a:r>
            <a:r>
              <a:rPr lang="fr-CH" sz="2800" dirty="0"/>
              <a:t>SC </a:t>
            </a:r>
            <a:r>
              <a:rPr lang="fr-CH" sz="2800" dirty="0" err="1"/>
              <a:t>link</a:t>
            </a:r>
            <a:r>
              <a:rPr lang="fr-CH" sz="2800" dirty="0"/>
              <a:t> in P7: RR </a:t>
            </a:r>
            <a:r>
              <a:rPr lang="fr-CH" sz="2800" dirty="0" err="1"/>
              <a:t>with</a:t>
            </a:r>
            <a:r>
              <a:rPr lang="fr-CH" sz="2800" dirty="0"/>
              <a:t> </a:t>
            </a:r>
            <a:r>
              <a:rPr lang="fr-CH" sz="2800" dirty="0" err="1"/>
              <a:t>many</a:t>
            </a:r>
            <a:r>
              <a:rPr lang="fr-CH" sz="2800" dirty="0"/>
              <a:t> 600 A </a:t>
            </a:r>
            <a:r>
              <a:rPr lang="fr-CH" sz="2800" dirty="0" err="1"/>
              <a:t>EPCs</a:t>
            </a:r>
            <a:r>
              <a:rPr lang="fr-CH" sz="2800" dirty="0"/>
              <a:t> in RR </a:t>
            </a:r>
            <a:r>
              <a:rPr lang="fr-CH" sz="2800" dirty="0" err="1"/>
              <a:t>just</a:t>
            </a:r>
            <a:r>
              <a:rPr lang="fr-CH" sz="2800" dirty="0"/>
              <a:t> </a:t>
            </a:r>
            <a:r>
              <a:rPr lang="fr-CH" sz="2800" dirty="0" err="1"/>
              <a:t>downstream</a:t>
            </a:r>
            <a:r>
              <a:rPr lang="fr-CH" sz="2800" dirty="0"/>
              <a:t> </a:t>
            </a:r>
            <a:r>
              <a:rPr lang="fr-CH" sz="2800" dirty="0" err="1"/>
              <a:t>betatron</a:t>
            </a:r>
            <a:r>
              <a:rPr lang="fr-CH" sz="2800" dirty="0"/>
              <a:t> </a:t>
            </a:r>
            <a:r>
              <a:rPr lang="fr-CH" sz="2800" dirty="0" err="1"/>
              <a:t>cleaning</a:t>
            </a:r>
            <a:endParaRPr lang="fr-CH" sz="2800" dirty="0"/>
          </a:p>
          <a:p>
            <a:endParaRPr lang="fr-CH" dirty="0" smtClean="0"/>
          </a:p>
          <a:p>
            <a:pPr marL="0" indent="0">
              <a:buNone/>
            </a:pPr>
            <a:endParaRPr lang="fr-CH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LRossi@CEA/DSM/IRFU/SPP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C9A5F-C34B-499E-8384-0435015F7514}" type="slidenum">
              <a:rPr lang="en-GB" smtClean="0"/>
              <a:t>46</a:t>
            </a:fld>
            <a:endParaRPr lang="en-GB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221088"/>
            <a:ext cx="2228695" cy="2330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4653136"/>
            <a:ext cx="2224105" cy="1666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459" y="1532970"/>
            <a:ext cx="4536504" cy="2291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539552" y="1700808"/>
            <a:ext cx="329586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Nexan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Cryoflex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® line </a:t>
            </a:r>
            <a:br>
              <a:rPr lang="en-US" sz="2000" dirty="0" smtClean="0">
                <a:latin typeface="Arial" pitchFamily="34" charset="0"/>
                <a:cs typeface="Arial" pitchFamily="34" charset="0"/>
              </a:rPr>
            </a:br>
            <a:r>
              <a:rPr lang="en-US" sz="2000" dirty="0" smtClean="0">
                <a:latin typeface="Arial" pitchFamily="34" charset="0"/>
                <a:cs typeface="Arial" pitchFamily="34" charset="0"/>
              </a:rPr>
              <a:t>(20 m long cryostat of link) procured and </a:t>
            </a:r>
          </a:p>
          <a:p>
            <a:pPr algn="r"/>
            <a:r>
              <a:rPr lang="en-US" sz="2000" dirty="0" smtClean="0">
                <a:latin typeface="Arial" pitchFamily="34" charset="0"/>
                <a:cs typeface="Arial" pitchFamily="34" charset="0"/>
              </a:rPr>
              <a:t>installed in the CERN </a:t>
            </a:r>
            <a:br>
              <a:rPr lang="en-US" sz="2000" dirty="0" smtClean="0">
                <a:latin typeface="Arial" pitchFamily="34" charset="0"/>
                <a:cs typeface="Arial" pitchFamily="34" charset="0"/>
              </a:rPr>
            </a:br>
            <a:r>
              <a:rPr lang="en-US" sz="2000" dirty="0" smtClean="0">
                <a:latin typeface="Arial" pitchFamily="34" charset="0"/>
                <a:cs typeface="Arial" pitchFamily="34" charset="0"/>
              </a:rPr>
              <a:t>SM-18 laboratory</a:t>
            </a:r>
          </a:p>
          <a:p>
            <a:pPr algn="r"/>
            <a:r>
              <a:rPr lang="en-US" sz="2000" dirty="0" smtClean="0">
                <a:latin typeface="Arial" pitchFamily="34" charset="0"/>
                <a:cs typeface="Arial" pitchFamily="34" charset="0"/>
              </a:rPr>
              <a:t>20 kA – 4 to 80 K test 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113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9918" y="274638"/>
            <a:ext cx="6383408" cy="1143000"/>
          </a:xfrm>
        </p:spPr>
        <p:txBody>
          <a:bodyPr>
            <a:normAutofit fontScale="90000"/>
          </a:bodyPr>
          <a:lstStyle/>
          <a:p>
            <a:r>
              <a:rPr lang="fr-CH" dirty="0" err="1" smtClean="0"/>
              <a:t>Beam</a:t>
            </a:r>
            <a:r>
              <a:rPr lang="fr-CH" dirty="0" smtClean="0"/>
              <a:t> Diagnostic</a:t>
            </a:r>
            <a:br>
              <a:rPr lang="fr-CH" dirty="0" smtClean="0"/>
            </a:br>
            <a:r>
              <a:rPr lang="fr-CH" dirty="0" smtClean="0"/>
              <a:t>&amp; Instrumentation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dirty="0" smtClean="0"/>
              <a:t>BPM capable to </a:t>
            </a:r>
            <a:r>
              <a:rPr lang="fr-CH" dirty="0" err="1" smtClean="0"/>
              <a:t>withstand</a:t>
            </a:r>
            <a:r>
              <a:rPr lang="fr-CH" dirty="0" smtClean="0"/>
              <a:t> more intense </a:t>
            </a:r>
            <a:r>
              <a:rPr lang="fr-CH" dirty="0" err="1" smtClean="0"/>
              <a:t>beam</a:t>
            </a:r>
            <a:endParaRPr lang="fr-CH" dirty="0" smtClean="0"/>
          </a:p>
          <a:p>
            <a:r>
              <a:rPr lang="fr-CH" dirty="0" err="1" smtClean="0"/>
              <a:t>Cryo</a:t>
            </a:r>
            <a:r>
              <a:rPr lang="fr-CH" dirty="0" smtClean="0"/>
              <a:t> BLM</a:t>
            </a:r>
          </a:p>
          <a:p>
            <a:r>
              <a:rPr lang="fr-CH" dirty="0" smtClean="0"/>
              <a:t>Long range </a:t>
            </a:r>
            <a:r>
              <a:rPr lang="fr-CH" dirty="0" err="1" smtClean="0"/>
              <a:t>beam</a:t>
            </a:r>
            <a:r>
              <a:rPr lang="fr-CH" dirty="0" smtClean="0"/>
              <a:t> </a:t>
            </a:r>
            <a:r>
              <a:rPr lang="fr-CH" dirty="0" err="1" smtClean="0"/>
              <a:t>wire</a:t>
            </a:r>
            <a:r>
              <a:rPr lang="fr-CH" dirty="0" smtClean="0"/>
              <a:t> for LRBB compensation</a:t>
            </a:r>
          </a:p>
          <a:p>
            <a:endParaRPr lang="fr-CH" dirty="0" smtClean="0"/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LRossi@CEA/DSM/IRFU/SPP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1294B-30F2-40DE-96EA-1B04FE7EBCC5}" type="slidenum">
              <a:rPr lang="en-GB" smtClean="0"/>
              <a:t>47</a:t>
            </a:fld>
            <a:endParaRPr lang="en-GB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450209"/>
            <a:ext cx="4181475" cy="313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35716" y="3717032"/>
            <a:ext cx="2952328" cy="203132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CH" b="1" dirty="0" err="1" smtClean="0"/>
              <a:t>Experiments</a:t>
            </a:r>
            <a:r>
              <a:rPr lang="fr-CH" b="1" dirty="0" smtClean="0"/>
              <a:t> in SPS and RHIC </a:t>
            </a:r>
            <a:r>
              <a:rPr lang="fr-CH" b="1" dirty="0" err="1" smtClean="0"/>
              <a:t>demonstrated</a:t>
            </a:r>
            <a:r>
              <a:rPr lang="fr-CH" b="1" dirty="0" smtClean="0"/>
              <a:t> </a:t>
            </a:r>
            <a:r>
              <a:rPr lang="fr-CH" b="1" dirty="0" err="1" smtClean="0"/>
              <a:t>ability</a:t>
            </a:r>
            <a:r>
              <a:rPr lang="fr-CH" b="1" dirty="0" smtClean="0"/>
              <a:t> to affect the </a:t>
            </a:r>
            <a:r>
              <a:rPr lang="fr-CH" b="1" dirty="0" err="1" smtClean="0"/>
              <a:t>beam</a:t>
            </a:r>
            <a:r>
              <a:rPr lang="fr-CH" b="1" dirty="0" smtClean="0"/>
              <a:t> (destroy </a:t>
            </a:r>
            <a:r>
              <a:rPr lang="fr-CH" b="1" dirty="0" err="1" smtClean="0"/>
              <a:t>it</a:t>
            </a:r>
            <a:r>
              <a:rPr lang="fr-CH" b="1" dirty="0" smtClean="0"/>
              <a:t>) but not </a:t>
            </a:r>
            <a:r>
              <a:rPr lang="fr-CH" b="1" dirty="0" err="1" smtClean="0"/>
              <a:t>yet</a:t>
            </a:r>
            <a:r>
              <a:rPr lang="fr-CH" b="1" dirty="0" smtClean="0"/>
              <a:t> to cure </a:t>
            </a:r>
            <a:r>
              <a:rPr lang="fr-CH" b="1" dirty="0" err="1" smtClean="0"/>
              <a:t>it</a:t>
            </a:r>
            <a:r>
              <a:rPr lang="fr-CH" b="1" dirty="0" smtClean="0"/>
              <a:t> </a:t>
            </a:r>
            <a:br>
              <a:rPr lang="fr-CH" b="1" dirty="0" smtClean="0"/>
            </a:br>
            <a:r>
              <a:rPr lang="fr-CH" b="1" dirty="0" smtClean="0"/>
              <a:t>(</a:t>
            </a:r>
            <a:r>
              <a:rPr lang="fr-CH" b="1" dirty="0" err="1" smtClean="0"/>
              <a:t>we</a:t>
            </a:r>
            <a:r>
              <a:rPr lang="fr-CH" b="1" dirty="0" smtClean="0"/>
              <a:t> </a:t>
            </a:r>
            <a:r>
              <a:rPr lang="fr-CH" b="1" dirty="0" err="1" smtClean="0"/>
              <a:t>can</a:t>
            </a:r>
            <a:r>
              <a:rPr lang="fr-CH" b="1" dirty="0" smtClean="0"/>
              <a:t> </a:t>
            </a:r>
            <a:r>
              <a:rPr lang="fr-CH" b="1" dirty="0" err="1" smtClean="0"/>
              <a:t>only</a:t>
            </a:r>
            <a:r>
              <a:rPr lang="fr-CH" b="1" dirty="0" smtClean="0"/>
              <a:t> do i LHC)</a:t>
            </a:r>
          </a:p>
          <a:p>
            <a:r>
              <a:rPr lang="fr-CH" b="1" dirty="0" smtClean="0"/>
              <a:t>It </a:t>
            </a:r>
            <a:r>
              <a:rPr lang="fr-CH" b="1" dirty="0" err="1" smtClean="0"/>
              <a:t>is</a:t>
            </a:r>
            <a:r>
              <a:rPr lang="fr-CH" b="1" dirty="0" smtClean="0"/>
              <a:t> a </a:t>
            </a:r>
            <a:r>
              <a:rPr lang="fr-CH" b="1" dirty="0" err="1" smtClean="0"/>
              <a:t>collimator</a:t>
            </a:r>
            <a:r>
              <a:rPr lang="fr-CH" b="1" dirty="0" smtClean="0"/>
              <a:t> </a:t>
            </a:r>
            <a:r>
              <a:rPr lang="fr-CH" b="1" dirty="0" err="1" smtClean="0"/>
              <a:t>like</a:t>
            </a:r>
            <a:r>
              <a:rPr lang="fr-CH" b="1" dirty="0" smtClean="0"/>
              <a:t> </a:t>
            </a:r>
            <a:r>
              <a:rPr lang="fr-CH" b="1" dirty="0" err="1" smtClean="0"/>
              <a:t>device</a:t>
            </a:r>
            <a:r>
              <a:rPr lang="fr-CH" b="1" dirty="0" smtClean="0"/>
              <a:t>:  10 </a:t>
            </a:r>
            <a:r>
              <a:rPr lang="fr-CH" b="1" dirty="0" smtClean="0">
                <a:sym typeface="Symbol"/>
              </a:rPr>
              <a:t> or </a:t>
            </a:r>
            <a:r>
              <a:rPr lang="fr-CH" b="1" dirty="0" err="1" smtClean="0">
                <a:sym typeface="Symbol"/>
              </a:rPr>
              <a:t>less</a:t>
            </a:r>
            <a:r>
              <a:rPr lang="fr-CH" b="1" dirty="0" smtClean="0">
                <a:sym typeface="Symbol"/>
              </a:rPr>
              <a:t> </a:t>
            </a:r>
            <a:r>
              <a:rPr lang="fr-CH" b="1" dirty="0" err="1" smtClean="0">
                <a:sym typeface="Symbol"/>
              </a:rPr>
              <a:t>form</a:t>
            </a:r>
            <a:r>
              <a:rPr lang="fr-CH" b="1" dirty="0" smtClean="0">
                <a:sym typeface="Symbol"/>
              </a:rPr>
              <a:t> </a:t>
            </a:r>
            <a:r>
              <a:rPr lang="fr-CH" b="1" dirty="0" err="1" smtClean="0">
                <a:sym typeface="Symbol"/>
              </a:rPr>
              <a:t>beam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664901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E-</a:t>
            </a:r>
            <a:r>
              <a:rPr lang="fr-CH" dirty="0" err="1" smtClean="0"/>
              <a:t>lens</a:t>
            </a:r>
            <a:r>
              <a:rPr lang="fr-CH" dirty="0" smtClean="0"/>
              <a:t>? </a:t>
            </a:r>
            <a:r>
              <a:rPr lang="fr-CH" dirty="0" err="1" smtClean="0"/>
              <a:t>From</a:t>
            </a:r>
            <a:r>
              <a:rPr lang="fr-CH" dirty="0" smtClean="0"/>
              <a:t> FNAL?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LRossi@CEA/DSM/IRFU/SPP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1294B-30F2-40DE-96EA-1B04FE7EBCC5}" type="slidenum">
              <a:rPr lang="en-GB" smtClean="0"/>
              <a:t>48</a:t>
            </a:fld>
            <a:endParaRPr lang="en-GB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802" y="1210797"/>
            <a:ext cx="3738746" cy="27942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1" y="1245115"/>
            <a:ext cx="3456384" cy="2725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4" y="3953364"/>
            <a:ext cx="3195264" cy="2569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8212" y="4075036"/>
            <a:ext cx="3284042" cy="244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0852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LS2 - 2018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H" dirty="0" err="1" smtClean="0"/>
              <a:t>Cryogenics</a:t>
            </a:r>
            <a:r>
              <a:rPr lang="fr-CH" dirty="0" smtClean="0"/>
              <a:t> P4 </a:t>
            </a:r>
            <a:r>
              <a:rPr lang="fr-CH" dirty="0" smtClean="0">
                <a:sym typeface="Symbol"/>
              </a:rPr>
              <a:t> </a:t>
            </a:r>
            <a:r>
              <a:rPr lang="fr-CH" dirty="0" err="1" smtClean="0">
                <a:sym typeface="Symbol"/>
              </a:rPr>
              <a:t>separation</a:t>
            </a:r>
            <a:r>
              <a:rPr lang="fr-CH" dirty="0" smtClean="0">
                <a:sym typeface="Symbol"/>
              </a:rPr>
              <a:t> </a:t>
            </a:r>
            <a:r>
              <a:rPr lang="fr-CH" dirty="0" err="1" smtClean="0">
                <a:sym typeface="Symbol"/>
              </a:rPr>
              <a:t>between</a:t>
            </a:r>
            <a:r>
              <a:rPr lang="fr-CH" dirty="0" smtClean="0">
                <a:sym typeface="Symbol"/>
              </a:rPr>
              <a:t> SC </a:t>
            </a:r>
            <a:r>
              <a:rPr lang="fr-CH" dirty="0" err="1" smtClean="0">
                <a:sym typeface="Symbol"/>
              </a:rPr>
              <a:t>Magnets</a:t>
            </a:r>
            <a:r>
              <a:rPr lang="fr-CH" dirty="0" smtClean="0">
                <a:sym typeface="Symbol"/>
              </a:rPr>
              <a:t> and RF </a:t>
            </a:r>
            <a:r>
              <a:rPr lang="fr-CH" dirty="0" err="1" smtClean="0">
                <a:sym typeface="Symbol"/>
              </a:rPr>
              <a:t>Cavities</a:t>
            </a:r>
            <a:r>
              <a:rPr lang="fr-CH" dirty="0" smtClean="0">
                <a:sym typeface="Symbol"/>
              </a:rPr>
              <a:t> </a:t>
            </a:r>
            <a:r>
              <a:rPr lang="fr-CH" dirty="0" err="1" smtClean="0">
                <a:sym typeface="Symbol"/>
              </a:rPr>
              <a:t>cooling</a:t>
            </a:r>
            <a:r>
              <a:rPr lang="fr-CH" dirty="0" smtClean="0">
                <a:sym typeface="Symbol"/>
              </a:rPr>
              <a:t> circuit</a:t>
            </a:r>
          </a:p>
          <a:p>
            <a:r>
              <a:rPr lang="fr-CH" dirty="0" smtClean="0">
                <a:sym typeface="Symbol"/>
              </a:rPr>
              <a:t>5-6 kW plant</a:t>
            </a:r>
            <a:endParaRPr lang="fr-CH" dirty="0" smtClean="0"/>
          </a:p>
          <a:p>
            <a:r>
              <a:rPr lang="fr-CH" dirty="0" err="1" smtClean="0"/>
              <a:t>crab</a:t>
            </a:r>
            <a:r>
              <a:rPr lang="fr-CH" dirty="0" smtClean="0"/>
              <a:t> </a:t>
            </a:r>
            <a:r>
              <a:rPr lang="fr-CH" dirty="0" err="1" smtClean="0"/>
              <a:t>cavity</a:t>
            </a:r>
            <a:r>
              <a:rPr lang="fr-CH" dirty="0" smtClean="0"/>
              <a:t> test P4</a:t>
            </a:r>
            <a:endParaRPr lang="fr-CH" dirty="0"/>
          </a:p>
          <a:p>
            <a:r>
              <a:rPr lang="fr-CH" dirty="0" err="1" smtClean="0"/>
              <a:t>Anticipated</a:t>
            </a:r>
            <a:r>
              <a:rPr lang="fr-CH" dirty="0" smtClean="0"/>
              <a:t> 2017:</a:t>
            </a:r>
          </a:p>
          <a:p>
            <a:pPr lvl="1"/>
            <a:r>
              <a:rPr lang="fr-CH" dirty="0" err="1" smtClean="0"/>
              <a:t>Sc</a:t>
            </a:r>
            <a:r>
              <a:rPr lang="fr-CH" dirty="0" smtClean="0"/>
              <a:t> </a:t>
            </a:r>
            <a:r>
              <a:rPr lang="fr-CH" dirty="0" err="1" smtClean="0"/>
              <a:t>link</a:t>
            </a:r>
            <a:r>
              <a:rPr lang="fr-CH" dirty="0" smtClean="0"/>
              <a:t> in P7</a:t>
            </a:r>
          </a:p>
          <a:p>
            <a:pPr lvl="1"/>
            <a:r>
              <a:rPr lang="fr-CH" dirty="0" smtClean="0"/>
              <a:t>Test </a:t>
            </a:r>
            <a:r>
              <a:rPr lang="fr-CH" dirty="0" err="1" smtClean="0"/>
              <a:t>crab</a:t>
            </a:r>
            <a:r>
              <a:rPr lang="fr-CH" dirty="0" smtClean="0"/>
              <a:t> </a:t>
            </a:r>
            <a:r>
              <a:rPr lang="fr-CH" dirty="0" err="1" smtClean="0"/>
              <a:t>cavities</a:t>
            </a:r>
            <a:r>
              <a:rPr lang="fr-CH" dirty="0" smtClean="0"/>
              <a:t> in SPS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LRossi@CEA/DSM/IRFU/SPP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C9A5F-C34B-499E-8384-0435015F7514}" type="slidenum">
              <a:rPr lang="en-GB" smtClean="0"/>
              <a:t>49</a:t>
            </a:fld>
            <a:endParaRPr lang="en-GB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132"/>
          <a:stretch/>
        </p:blipFill>
        <p:spPr bwMode="auto">
          <a:xfrm>
            <a:off x="4438034" y="2582994"/>
            <a:ext cx="4246714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67" b="11917"/>
          <a:stretch/>
        </p:blipFill>
        <p:spPr bwMode="auto">
          <a:xfrm>
            <a:off x="5436096" y="4993574"/>
            <a:ext cx="3470267" cy="1864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8415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LS2 - 2018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H" dirty="0" smtClean="0"/>
              <a:t>DS </a:t>
            </a:r>
            <a:r>
              <a:rPr lang="fr-CH" dirty="0" err="1" smtClean="0"/>
              <a:t>Cryo</a:t>
            </a:r>
            <a:r>
              <a:rPr lang="fr-CH" dirty="0" smtClean="0"/>
              <a:t>-collimation </a:t>
            </a:r>
            <a:r>
              <a:rPr lang="fr-CH" dirty="0" err="1" smtClean="0"/>
              <a:t>with</a:t>
            </a:r>
            <a:r>
              <a:rPr lang="fr-CH" dirty="0" smtClean="0"/>
              <a:t> 11 T in 1  IP: </a:t>
            </a:r>
            <a:r>
              <a:rPr lang="fr-CH" dirty="0" err="1" smtClean="0"/>
              <a:t>priority</a:t>
            </a:r>
            <a:r>
              <a:rPr lang="fr-CH" dirty="0" smtClean="0"/>
              <a:t> NOT </a:t>
            </a:r>
            <a:r>
              <a:rPr lang="fr-CH" dirty="0" err="1" smtClean="0"/>
              <a:t>yet</a:t>
            </a:r>
            <a:r>
              <a:rPr lang="fr-CH" dirty="0" smtClean="0"/>
              <a:t> </a:t>
            </a:r>
            <a:r>
              <a:rPr lang="fr-CH" dirty="0" err="1" smtClean="0"/>
              <a:t>decided</a:t>
            </a:r>
            <a:r>
              <a:rPr lang="fr-CH" dirty="0" smtClean="0"/>
              <a:t>:  IP1,IP5 </a:t>
            </a:r>
            <a:r>
              <a:rPr lang="fr-CH" dirty="0"/>
              <a:t> </a:t>
            </a:r>
            <a:r>
              <a:rPr lang="fr-CH" dirty="0" smtClean="0"/>
              <a:t>or IP2 ? </a:t>
            </a:r>
            <a:br>
              <a:rPr lang="fr-CH" dirty="0" smtClean="0"/>
            </a:br>
            <a:r>
              <a:rPr lang="fr-CH" b="1" dirty="0" err="1" smtClean="0">
                <a:solidFill>
                  <a:srgbClr val="FF0000"/>
                </a:solidFill>
              </a:rPr>
              <a:t>Review</a:t>
            </a:r>
            <a:r>
              <a:rPr lang="fr-CH" b="1" dirty="0" smtClean="0">
                <a:solidFill>
                  <a:srgbClr val="FF0000"/>
                </a:solidFill>
              </a:rPr>
              <a:t> of collimation </a:t>
            </a:r>
            <a:r>
              <a:rPr lang="fr-CH" b="1" dirty="0" err="1" smtClean="0">
                <a:solidFill>
                  <a:srgbClr val="FF0000"/>
                </a:solidFill>
              </a:rPr>
              <a:t>needs</a:t>
            </a:r>
            <a:r>
              <a:rPr lang="fr-CH" b="1" dirty="0" smtClean="0">
                <a:solidFill>
                  <a:srgbClr val="FF0000"/>
                </a:solidFill>
              </a:rPr>
              <a:t> in </a:t>
            </a:r>
            <a:r>
              <a:rPr lang="fr-CH" b="1" dirty="0" err="1" smtClean="0">
                <a:solidFill>
                  <a:srgbClr val="FF0000"/>
                </a:solidFill>
              </a:rPr>
              <a:t>Spring</a:t>
            </a:r>
            <a:r>
              <a:rPr lang="fr-CH" b="1" dirty="0" smtClean="0">
                <a:solidFill>
                  <a:srgbClr val="FF0000"/>
                </a:solidFill>
              </a:rPr>
              <a:t> 2013</a:t>
            </a:r>
          </a:p>
          <a:p>
            <a:r>
              <a:rPr lang="fr-CH" dirty="0" smtClean="0"/>
              <a:t>Vertical SC links in </a:t>
            </a:r>
            <a:r>
              <a:rPr lang="fr-CH" dirty="0" err="1" smtClean="0"/>
              <a:t>RRs</a:t>
            </a:r>
            <a:r>
              <a:rPr lang="fr-CH" dirty="0" smtClean="0"/>
              <a:t> of P1, P5 (stand-</a:t>
            </a:r>
            <a:r>
              <a:rPr lang="fr-CH" dirty="0" err="1" smtClean="0"/>
              <a:t>alone</a:t>
            </a:r>
            <a:r>
              <a:rPr lang="fr-CH" dirty="0" smtClean="0"/>
              <a:t>)</a:t>
            </a:r>
          </a:p>
          <a:p>
            <a:r>
              <a:rPr lang="fr-CH" dirty="0" err="1" smtClean="0"/>
              <a:t>Improve</a:t>
            </a:r>
            <a:r>
              <a:rPr lang="fr-CH" dirty="0" smtClean="0"/>
              <a:t> triplet </a:t>
            </a:r>
            <a:r>
              <a:rPr lang="fr-CH" dirty="0" err="1" smtClean="0"/>
              <a:t>cooling</a:t>
            </a:r>
            <a:endParaRPr lang="fr-CH" dirty="0"/>
          </a:p>
          <a:p>
            <a:r>
              <a:rPr lang="fr-CH" dirty="0" err="1" smtClean="0"/>
              <a:t>Some</a:t>
            </a:r>
            <a:r>
              <a:rPr lang="fr-CH" dirty="0" smtClean="0"/>
              <a:t> </a:t>
            </a:r>
            <a:r>
              <a:rPr lang="fr-CH" dirty="0" err="1" smtClean="0"/>
              <a:t>Beam</a:t>
            </a:r>
            <a:r>
              <a:rPr lang="fr-CH" dirty="0" smtClean="0"/>
              <a:t> diagnostics</a:t>
            </a:r>
          </a:p>
          <a:p>
            <a:r>
              <a:rPr lang="fr-CH" dirty="0" err="1" smtClean="0"/>
              <a:t>Some</a:t>
            </a:r>
            <a:r>
              <a:rPr lang="fr-CH" dirty="0" smtClean="0"/>
              <a:t> </a:t>
            </a:r>
            <a:r>
              <a:rPr lang="fr-CH" dirty="0" err="1"/>
              <a:t>C</a:t>
            </a:r>
            <a:r>
              <a:rPr lang="fr-CH" dirty="0" err="1" smtClean="0"/>
              <a:t>ollimators</a:t>
            </a:r>
            <a:endParaRPr lang="fr-CH" dirty="0" smtClean="0"/>
          </a:p>
          <a:p>
            <a:r>
              <a:rPr lang="fr-CH" dirty="0" smtClean="0"/>
              <a:t>INJECTORS!</a:t>
            </a:r>
          </a:p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LRossi@CEA/DSM/IRFU/SPP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C9A5F-C34B-499E-8384-0435015F7514}" type="slidenum">
              <a:rPr lang="en-GB" smtClean="0"/>
              <a:t>50</a:t>
            </a:fld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4098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LS3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CH" b="1" dirty="0" smtClean="0"/>
              <a:t>Triplets + D1-D2 </a:t>
            </a:r>
            <a:r>
              <a:rPr lang="fr-CH" dirty="0" smtClean="0"/>
              <a:t>(</a:t>
            </a:r>
            <a:r>
              <a:rPr lang="fr-CH" dirty="0" err="1" smtClean="0"/>
              <a:t>disinstallation</a:t>
            </a:r>
            <a:r>
              <a:rPr lang="fr-CH" dirty="0" smtClean="0"/>
              <a:t>)</a:t>
            </a:r>
          </a:p>
          <a:p>
            <a:r>
              <a:rPr lang="fr-CH" dirty="0" smtClean="0"/>
              <a:t>TAS + </a:t>
            </a:r>
            <a:r>
              <a:rPr lang="fr-CH" dirty="0" err="1" smtClean="0"/>
              <a:t>Exp</a:t>
            </a:r>
            <a:r>
              <a:rPr lang="fr-CH" dirty="0" smtClean="0"/>
              <a:t>-interfaces</a:t>
            </a:r>
          </a:p>
          <a:p>
            <a:r>
              <a:rPr lang="fr-CH" dirty="0" smtClean="0"/>
              <a:t>New </a:t>
            </a:r>
            <a:r>
              <a:rPr lang="fr-CH" dirty="0" err="1" smtClean="0"/>
              <a:t>cryo</a:t>
            </a:r>
            <a:r>
              <a:rPr lang="fr-CH" dirty="0" smtClean="0"/>
              <a:t> in IP1-IP5 </a:t>
            </a:r>
            <a:r>
              <a:rPr lang="fr-CH" dirty="0" err="1" smtClean="0"/>
              <a:t>with</a:t>
            </a:r>
            <a:r>
              <a:rPr lang="fr-CH" dirty="0" smtClean="0"/>
              <a:t> </a:t>
            </a:r>
            <a:r>
              <a:rPr lang="fr-CH" b="1" dirty="0" err="1" smtClean="0"/>
              <a:t>separation</a:t>
            </a:r>
            <a:r>
              <a:rPr lang="fr-CH" b="1" dirty="0" smtClean="0"/>
              <a:t> </a:t>
            </a:r>
            <a:r>
              <a:rPr lang="fr-CH" b="1" dirty="0"/>
              <a:t>A</a:t>
            </a:r>
            <a:r>
              <a:rPr lang="fr-CH" b="1" dirty="0" smtClean="0"/>
              <a:t>rc-IR</a:t>
            </a:r>
          </a:p>
          <a:p>
            <a:r>
              <a:rPr lang="fr-CH" dirty="0" smtClean="0"/>
              <a:t>New MS </a:t>
            </a:r>
            <a:r>
              <a:rPr lang="fr-CH" dirty="0" err="1" smtClean="0"/>
              <a:t>magnets</a:t>
            </a:r>
            <a:r>
              <a:rPr lang="fr-CH" dirty="0" smtClean="0"/>
              <a:t> (Q4-Q5) and correctors</a:t>
            </a:r>
          </a:p>
          <a:p>
            <a:r>
              <a:rPr lang="fr-CH" dirty="0" smtClean="0"/>
              <a:t>CC </a:t>
            </a:r>
            <a:r>
              <a:rPr lang="fr-CH" dirty="0" err="1" smtClean="0"/>
              <a:t>cavities</a:t>
            </a:r>
            <a:r>
              <a:rPr lang="fr-CH" dirty="0" smtClean="0"/>
              <a:t> </a:t>
            </a:r>
            <a:r>
              <a:rPr lang="fr-CH" dirty="0" err="1" smtClean="0"/>
              <a:t>with</a:t>
            </a:r>
            <a:r>
              <a:rPr lang="fr-CH" dirty="0" smtClean="0"/>
              <a:t> </a:t>
            </a:r>
            <a:r>
              <a:rPr lang="fr-CH" dirty="0" err="1" smtClean="0"/>
              <a:t>its</a:t>
            </a:r>
            <a:r>
              <a:rPr lang="fr-CH" dirty="0" smtClean="0"/>
              <a:t> local </a:t>
            </a:r>
            <a:r>
              <a:rPr lang="fr-CH" dirty="0" err="1" smtClean="0"/>
              <a:t>cryo</a:t>
            </a:r>
            <a:endParaRPr lang="fr-CH" dirty="0" smtClean="0"/>
          </a:p>
          <a:p>
            <a:r>
              <a:rPr lang="fr-CH" dirty="0" smtClean="0"/>
              <a:t>Vertical links for all new </a:t>
            </a:r>
            <a:r>
              <a:rPr lang="fr-CH" dirty="0" err="1" smtClean="0"/>
              <a:t>magnets</a:t>
            </a:r>
            <a:r>
              <a:rPr lang="fr-CH" dirty="0" smtClean="0"/>
              <a:t> IP1-IP5</a:t>
            </a:r>
          </a:p>
          <a:p>
            <a:r>
              <a:rPr lang="fr-CH" dirty="0" smtClean="0"/>
              <a:t>New </a:t>
            </a:r>
            <a:r>
              <a:rPr lang="fr-CH" dirty="0" err="1" smtClean="0"/>
              <a:t>collimators</a:t>
            </a:r>
            <a:endParaRPr lang="fr-CH" dirty="0"/>
          </a:p>
          <a:p>
            <a:r>
              <a:rPr lang="fr-CH" dirty="0" smtClean="0"/>
              <a:t>Diagnostics &amp; </a:t>
            </a:r>
            <a:r>
              <a:rPr lang="fr-CH" dirty="0" err="1" smtClean="0"/>
              <a:t>wigglers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LRossi@CEA/DSM/IRFU/SPP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C9A5F-C34B-499E-8384-0435015F7514}" type="slidenum">
              <a:rPr lang="en-GB" smtClean="0"/>
              <a:t>51</a:t>
            </a:fld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60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H" dirty="0" smtClean="0"/>
              <a:t>FP7 HiLumi Design </a:t>
            </a:r>
            <a:r>
              <a:rPr lang="fr-CH" dirty="0" err="1" smtClean="0"/>
              <a:t>Study</a:t>
            </a:r>
            <a:r>
              <a:rPr lang="fr-CH" dirty="0" smtClean="0"/>
              <a:t/>
            </a:r>
            <a:br>
              <a:rPr lang="fr-CH" dirty="0" smtClean="0"/>
            </a:br>
            <a:r>
              <a:rPr lang="fr-CH" dirty="0" smtClean="0"/>
              <a:t>application 25 </a:t>
            </a:r>
            <a:r>
              <a:rPr lang="fr-CH" dirty="0" err="1" smtClean="0"/>
              <a:t>Nov</a:t>
            </a:r>
            <a:r>
              <a:rPr lang="fr-CH" dirty="0" smtClean="0"/>
              <a:t> 2010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LRossi@CEA/DSM/IRFU/SPP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2B18A-0892-4E4B-89DE-538B32965B9B}" type="slidenum">
              <a:rPr lang="en-US" smtClean="0"/>
              <a:pPr/>
              <a:t>52</a:t>
            </a:fld>
            <a:endParaRPr lang="en-US"/>
          </a:p>
        </p:txBody>
      </p:sp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2" cstate="print"/>
          <a:srcRect b="30892"/>
          <a:stretch>
            <a:fillRect/>
          </a:stretch>
        </p:blipFill>
        <p:spPr bwMode="auto">
          <a:xfrm>
            <a:off x="1979712" y="1484784"/>
            <a:ext cx="4752528" cy="49456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30535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H" dirty="0" err="1" smtClean="0"/>
              <a:t>HiLumi</a:t>
            </a:r>
            <a:r>
              <a:rPr lang="fr-CH" dirty="0" smtClean="0"/>
              <a:t> </a:t>
            </a:r>
            <a:r>
              <a:rPr lang="fr-CH" dirty="0" err="1" smtClean="0"/>
              <a:t>is</a:t>
            </a:r>
            <a:r>
              <a:rPr lang="fr-CH" dirty="0" smtClean="0"/>
              <a:t> the focal point of 20 </a:t>
            </a:r>
            <a:r>
              <a:rPr lang="fr-CH" dirty="0" err="1" smtClean="0"/>
              <a:t>years</a:t>
            </a:r>
            <a:r>
              <a:rPr lang="fr-CH" dirty="0" smtClean="0"/>
              <a:t> of </a:t>
            </a:r>
            <a:r>
              <a:rPr lang="fr-CH" dirty="0" err="1" smtClean="0"/>
              <a:t>converging</a:t>
            </a:r>
            <a:r>
              <a:rPr lang="fr-CH" dirty="0" smtClean="0"/>
              <a:t> International collaboration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258816" cy="4525963"/>
          </a:xfrm>
        </p:spPr>
        <p:txBody>
          <a:bodyPr>
            <a:normAutofit fontScale="70000" lnSpcReduction="20000"/>
          </a:bodyPr>
          <a:lstStyle/>
          <a:p>
            <a:r>
              <a:rPr lang="fr-CH" dirty="0" smtClean="0"/>
              <a:t>The collaboration </a:t>
            </a:r>
            <a:r>
              <a:rPr lang="fr-CH" dirty="0" err="1" smtClean="0"/>
              <a:t>wiht</a:t>
            </a:r>
            <a:r>
              <a:rPr lang="fr-CH" dirty="0" smtClean="0"/>
              <a:t> US on LHC upgrade </a:t>
            </a:r>
            <a:r>
              <a:rPr lang="fr-CH" dirty="0" err="1" smtClean="0"/>
              <a:t>started</a:t>
            </a:r>
            <a:r>
              <a:rPr lang="fr-CH" dirty="0" smtClean="0"/>
              <a:t> </a:t>
            </a:r>
            <a:r>
              <a:rPr lang="fr-CH" dirty="0" err="1" smtClean="0"/>
              <a:t>during</a:t>
            </a:r>
            <a:r>
              <a:rPr lang="fr-CH" dirty="0" smtClean="0"/>
              <a:t> the construction of LHC</a:t>
            </a:r>
          </a:p>
          <a:p>
            <a:r>
              <a:rPr lang="fr-CH" dirty="0" smtClean="0"/>
              <a:t>EU programs have been instrumental in </a:t>
            </a:r>
            <a:r>
              <a:rPr lang="fr-CH" dirty="0" err="1" smtClean="0"/>
              <a:t>federating</a:t>
            </a:r>
            <a:r>
              <a:rPr lang="fr-CH" dirty="0" smtClean="0"/>
              <a:t> all EU efforts</a:t>
            </a:r>
          </a:p>
          <a:p>
            <a:r>
              <a:rPr lang="fr-CH" dirty="0" err="1" smtClean="0"/>
              <a:t>With</a:t>
            </a:r>
            <a:r>
              <a:rPr lang="fr-CH" dirty="0" smtClean="0"/>
              <a:t> Hi-</a:t>
            </a:r>
            <a:r>
              <a:rPr lang="fr-CH" dirty="0" err="1" smtClean="0"/>
              <a:t>Lumi</a:t>
            </a:r>
            <a:r>
              <a:rPr lang="fr-CH" dirty="0" smtClean="0"/>
              <a:t> the coordination </a:t>
            </a:r>
            <a:r>
              <a:rPr lang="fr-CH" dirty="0" err="1" smtClean="0"/>
              <a:t>makes</a:t>
            </a:r>
            <a:r>
              <a:rPr lang="fr-CH" dirty="0" smtClean="0"/>
              <a:t> a </a:t>
            </a:r>
            <a:r>
              <a:rPr lang="fr-CH" dirty="0" err="1" smtClean="0"/>
              <a:t>step</a:t>
            </a:r>
            <a:r>
              <a:rPr lang="fr-CH" dirty="0" smtClean="0"/>
              <a:t> </a:t>
            </a:r>
            <a:r>
              <a:rPr lang="fr-CH" dirty="0" err="1" smtClean="0"/>
              <a:t>further</a:t>
            </a:r>
            <a:r>
              <a:rPr lang="fr-CH" dirty="0" smtClean="0"/>
              <a:t>: </a:t>
            </a:r>
            <a:r>
              <a:rPr lang="fr-CH" dirty="0" err="1" smtClean="0"/>
              <a:t>from</a:t>
            </a:r>
            <a:r>
              <a:rPr lang="fr-CH" dirty="0" smtClean="0"/>
              <a:t> </a:t>
            </a:r>
            <a:r>
              <a:rPr lang="fr-CH" dirty="0" err="1" smtClean="0"/>
              <a:t>coordinated</a:t>
            </a:r>
            <a:r>
              <a:rPr lang="fr-CH" dirty="0" smtClean="0"/>
              <a:t> R&amp;D to a </a:t>
            </a:r>
            <a:r>
              <a:rPr lang="fr-CH" dirty="0" err="1" smtClean="0"/>
              <a:t>common</a:t>
            </a:r>
            <a:r>
              <a:rPr lang="fr-CH" dirty="0" smtClean="0"/>
              <a:t> </a:t>
            </a:r>
            <a:r>
              <a:rPr lang="fr-CH" dirty="0" err="1" smtClean="0"/>
              <a:t>project</a:t>
            </a:r>
            <a:endParaRPr lang="fr-CH" dirty="0" smtClean="0"/>
          </a:p>
          <a:p>
            <a:r>
              <a:rPr lang="fr-CH" dirty="0" smtClean="0"/>
              <a:t>CERN </a:t>
            </a:r>
            <a:r>
              <a:rPr lang="fr-CH" dirty="0" err="1" smtClean="0"/>
              <a:t>is</a:t>
            </a:r>
            <a:r>
              <a:rPr lang="fr-CH" dirty="0" smtClean="0"/>
              <a:t> not </a:t>
            </a:r>
            <a:r>
              <a:rPr lang="fr-CH" dirty="0" err="1" smtClean="0"/>
              <a:t>anymore</a:t>
            </a:r>
            <a:r>
              <a:rPr lang="fr-CH" dirty="0" smtClean="0"/>
              <a:t> the unique </a:t>
            </a:r>
            <a:r>
              <a:rPr lang="fr-CH" dirty="0" err="1" smtClean="0"/>
              <a:t>owner</a:t>
            </a:r>
            <a:r>
              <a:rPr lang="fr-CH" dirty="0" smtClean="0"/>
              <a:t>, </a:t>
            </a:r>
            <a:r>
              <a:rPr lang="fr-CH" dirty="0" err="1" smtClean="0"/>
              <a:t>rather</a:t>
            </a:r>
            <a:r>
              <a:rPr lang="fr-CH" dirty="0" smtClean="0"/>
              <a:t> </a:t>
            </a:r>
            <a:r>
              <a:rPr lang="fr-CH" dirty="0" err="1" smtClean="0"/>
              <a:t>is</a:t>
            </a:r>
            <a:r>
              <a:rPr lang="fr-CH" dirty="0" smtClean="0"/>
              <a:t> the </a:t>
            </a:r>
            <a:r>
              <a:rPr lang="fr-CH" dirty="0" err="1" smtClean="0"/>
              <a:t>motor</a:t>
            </a:r>
            <a:r>
              <a:rPr lang="fr-CH" dirty="0" smtClean="0"/>
              <a:t> and </a:t>
            </a:r>
            <a:r>
              <a:rPr lang="fr-CH" dirty="0" err="1" smtClean="0"/>
              <a:t>cathalizer</a:t>
            </a:r>
            <a:r>
              <a:rPr lang="fr-CH" dirty="0" smtClean="0"/>
              <a:t> of a </a:t>
            </a:r>
            <a:r>
              <a:rPr lang="fr-CH" dirty="0" err="1" smtClean="0"/>
              <a:t>wider</a:t>
            </a:r>
            <a:r>
              <a:rPr lang="fr-CH" dirty="0" smtClean="0"/>
              <a:t> effort.</a:t>
            </a:r>
          </a:p>
          <a:p>
            <a:r>
              <a:rPr lang="fr-CH" dirty="0" err="1" smtClean="0"/>
              <a:t>Managed</a:t>
            </a:r>
            <a:r>
              <a:rPr lang="fr-CH" dirty="0" smtClean="0"/>
              <a:t> </a:t>
            </a:r>
            <a:r>
              <a:rPr lang="fr-CH" dirty="0" err="1" smtClean="0"/>
              <a:t>like</a:t>
            </a:r>
            <a:r>
              <a:rPr lang="fr-CH" dirty="0" smtClean="0"/>
              <a:t> a large detector collaboration (</a:t>
            </a:r>
            <a:r>
              <a:rPr lang="fr-CH" dirty="0" err="1" smtClean="0"/>
              <a:t>with</a:t>
            </a:r>
            <a:r>
              <a:rPr lang="fr-CH" dirty="0" smtClean="0"/>
              <a:t> CERN in </a:t>
            </a:r>
            <a:r>
              <a:rPr lang="fr-CH" dirty="0" err="1" smtClean="0"/>
              <a:t>special</a:t>
            </a:r>
            <a:r>
              <a:rPr lang="fr-CH" dirty="0" smtClean="0"/>
              <a:t> position as </a:t>
            </a:r>
            <a:r>
              <a:rPr lang="fr-CH" dirty="0" err="1" smtClean="0"/>
              <a:t>operator</a:t>
            </a:r>
            <a:r>
              <a:rPr lang="fr-CH" dirty="0" smtClean="0"/>
              <a:t> of LHC)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LRossi@CEA/DSM/IRFU/SPP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2B18A-0892-4E4B-89DE-538B32965B9B}" type="slidenum">
              <a:rPr lang="en-US" smtClean="0"/>
              <a:pPr/>
              <a:t>53</a:t>
            </a:fld>
            <a:endParaRPr lang="en-US"/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1680539"/>
            <a:ext cx="3384376" cy="41508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10540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Budget FP7 </a:t>
            </a:r>
            <a:r>
              <a:rPr lang="fr-CH" dirty="0" err="1" smtClean="0"/>
              <a:t>HiLumi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LRossi@CEA/DSM/IRFU/SPP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2B18A-0892-4E4B-89DE-538B32965B9B}" type="slidenum">
              <a:rPr lang="en-US" smtClean="0"/>
              <a:pPr/>
              <a:t>54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345161"/>
            <a:ext cx="3888432" cy="251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365355"/>
            <a:ext cx="3528392" cy="2495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31802" y="4005064"/>
            <a:ext cx="3712606" cy="2382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Curved Left Arrow 9"/>
          <p:cNvSpPr/>
          <p:nvPr/>
        </p:nvSpPr>
        <p:spPr>
          <a:xfrm>
            <a:off x="8172400" y="3501008"/>
            <a:ext cx="731520" cy="151216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200" b="1" dirty="0" err="1" smtClean="0">
                <a:solidFill>
                  <a:srgbClr val="FF0000"/>
                </a:solidFill>
              </a:rPr>
              <a:t>Waiving</a:t>
            </a:r>
            <a:r>
              <a:rPr lang="fr-CH" sz="1200" b="1" dirty="0" smtClean="0">
                <a:solidFill>
                  <a:srgbClr val="FF0000"/>
                </a:solidFill>
              </a:rPr>
              <a:t> </a:t>
            </a:r>
            <a:r>
              <a:rPr lang="fr-CH" sz="1200" b="1" dirty="0" err="1" smtClean="0">
                <a:solidFill>
                  <a:srgbClr val="FF0000"/>
                </a:solidFill>
              </a:rPr>
              <a:t>effect</a:t>
            </a:r>
            <a:endParaRPr lang="en-US" sz="12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44408" y="1484784"/>
            <a:ext cx="8995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200" b="1" dirty="0" smtClean="0"/>
              <a:t>CERN </a:t>
            </a:r>
            <a:r>
              <a:rPr lang="fr-CH" sz="1200" b="1" dirty="0" err="1" smtClean="0"/>
              <a:t>waives</a:t>
            </a:r>
            <a:r>
              <a:rPr lang="fr-CH" sz="1200" b="1" dirty="0" smtClean="0"/>
              <a:t> all </a:t>
            </a:r>
            <a:r>
              <a:rPr lang="fr-CH" sz="1200" b="1" dirty="0" err="1" smtClean="0"/>
              <a:t>technical</a:t>
            </a:r>
            <a:r>
              <a:rPr lang="fr-CH" sz="1200" b="1" dirty="0" smtClean="0"/>
              <a:t> </a:t>
            </a:r>
            <a:r>
              <a:rPr lang="fr-CH" sz="1200" b="1" dirty="0" err="1" smtClean="0"/>
              <a:t>works</a:t>
            </a:r>
            <a:r>
              <a:rPr lang="fr-CH" sz="1200" b="1" dirty="0" smtClean="0"/>
              <a:t>: </a:t>
            </a:r>
            <a:br>
              <a:rPr lang="fr-CH" sz="1200" b="1" dirty="0" smtClean="0"/>
            </a:br>
            <a:r>
              <a:rPr lang="fr-CH" sz="1200" b="1" dirty="0" smtClean="0"/>
              <a:t>LHC </a:t>
            </a:r>
            <a:r>
              <a:rPr lang="fr-CH" sz="1200" b="1" dirty="0" err="1" smtClean="0"/>
              <a:t>is</a:t>
            </a:r>
            <a:r>
              <a:rPr lang="fr-CH" sz="1200" b="1" dirty="0" smtClean="0"/>
              <a:t> </a:t>
            </a:r>
            <a:r>
              <a:rPr lang="fr-CH" sz="1200" b="1" dirty="0" err="1" smtClean="0"/>
              <a:t>core</a:t>
            </a:r>
            <a:r>
              <a:rPr lang="fr-CH" sz="1200" b="1" dirty="0" smtClean="0"/>
              <a:t> program.</a:t>
            </a:r>
          </a:p>
          <a:p>
            <a:r>
              <a:rPr lang="fr-CH" sz="1200" b="1" dirty="0" err="1" smtClean="0"/>
              <a:t>Only</a:t>
            </a:r>
            <a:r>
              <a:rPr lang="fr-CH" sz="1200" b="1" dirty="0" smtClean="0"/>
              <a:t> </a:t>
            </a:r>
            <a:r>
              <a:rPr lang="fr-CH" sz="1200" b="1" dirty="0" err="1" smtClean="0"/>
              <a:t>kept</a:t>
            </a:r>
            <a:r>
              <a:rPr lang="fr-CH" sz="1200" b="1" dirty="0" smtClean="0"/>
              <a:t> the CERN </a:t>
            </a:r>
            <a:r>
              <a:rPr lang="fr-CH" sz="1200" b="1" dirty="0" err="1" smtClean="0"/>
              <a:t>cost</a:t>
            </a:r>
            <a:r>
              <a:rPr lang="fr-CH" sz="1200" b="1" dirty="0" smtClean="0"/>
              <a:t> for </a:t>
            </a:r>
            <a:r>
              <a:rPr lang="fr-CH" sz="1200" b="1" dirty="0" err="1" smtClean="0"/>
              <a:t>managem</a:t>
            </a:r>
            <a:r>
              <a:rPr lang="fr-CH" sz="1200" b="1" dirty="0" smtClean="0"/>
              <a:t>.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5" y="4005064"/>
            <a:ext cx="3945907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Left Arrow 13"/>
          <p:cNvSpPr/>
          <p:nvPr/>
        </p:nvSpPr>
        <p:spPr>
          <a:xfrm>
            <a:off x="3851920" y="4869160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 smtClean="0"/>
              <a:t>50%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23928" y="5301208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200" b="1" dirty="0" smtClean="0"/>
              <a:t>85% of CERN </a:t>
            </a:r>
            <a:r>
              <a:rPr lang="fr-CH" sz="1200" b="1" dirty="0" err="1" smtClean="0"/>
              <a:t>gen</a:t>
            </a:r>
            <a:r>
              <a:rPr lang="fr-CH" sz="1200" b="1" dirty="0" smtClean="0"/>
              <a:t>. </a:t>
            </a:r>
            <a:r>
              <a:rPr lang="fr-CH" sz="1200" b="1" dirty="0" err="1" smtClean="0"/>
              <a:t>mngt</a:t>
            </a:r>
            <a:endParaRPr lang="en-US" sz="1200" b="1" dirty="0"/>
          </a:p>
        </p:txBody>
      </p:sp>
      <p:sp>
        <p:nvSpPr>
          <p:cNvPr id="16" name="Right Arrow 15"/>
          <p:cNvSpPr/>
          <p:nvPr/>
        </p:nvSpPr>
        <p:spPr>
          <a:xfrm>
            <a:off x="3707904" y="2420888"/>
            <a:ext cx="1224136" cy="648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100" dirty="0" err="1" smtClean="0"/>
              <a:t>Only</a:t>
            </a:r>
            <a:r>
              <a:rPr lang="fr-CH" sz="1100" dirty="0" smtClean="0"/>
              <a:t> EU </a:t>
            </a:r>
            <a:r>
              <a:rPr lang="fr-CH" sz="1100" dirty="0" err="1" smtClean="0"/>
              <a:t>research</a:t>
            </a:r>
            <a:r>
              <a:rPr lang="fr-CH" sz="1100" dirty="0" smtClean="0"/>
              <a:t> area</a:t>
            </a:r>
            <a:endParaRPr lang="en-US" sz="1100" dirty="0"/>
          </a:p>
        </p:txBody>
      </p:sp>
      <p:sp>
        <p:nvSpPr>
          <p:cNvPr id="17" name="Oval 16"/>
          <p:cNvSpPr/>
          <p:nvPr/>
        </p:nvSpPr>
        <p:spPr>
          <a:xfrm>
            <a:off x="3059832" y="3284984"/>
            <a:ext cx="2699792" cy="12961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600" b="1" dirty="0" err="1" smtClean="0"/>
              <a:t>Perfect</a:t>
            </a:r>
            <a:r>
              <a:rPr lang="fr-CH" sz="1600" b="1" dirty="0" smtClean="0"/>
              <a:t> score 15/15, 100% budget </a:t>
            </a:r>
            <a:endParaRPr lang="en-GB" sz="1600" b="1" dirty="0"/>
          </a:p>
        </p:txBody>
      </p:sp>
    </p:spTree>
    <p:extLst>
      <p:ext uri="{BB962C8B-B14F-4D97-AF65-F5344CB8AC3E}">
        <p14:creationId xmlns:p14="http://schemas.microsoft.com/office/powerpoint/2010/main" val="753521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HL-LHC management</a:t>
            </a:r>
            <a:endParaRPr lang="en-US" dirty="0"/>
          </a:p>
        </p:txBody>
      </p:sp>
      <p:sp>
        <p:nvSpPr>
          <p:cNvPr id="28704" name="Rectangle 3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8723" name="Picture 5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7056" y="1647824"/>
            <a:ext cx="7772722" cy="4517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" name="Oval 35"/>
          <p:cNvSpPr/>
          <p:nvPr/>
        </p:nvSpPr>
        <p:spPr>
          <a:xfrm>
            <a:off x="2771800" y="3140968"/>
            <a:ext cx="3744416" cy="1152128"/>
          </a:xfrm>
          <a:prstGeom prst="ellipse">
            <a:avLst/>
          </a:prstGeom>
          <a:solidFill>
            <a:schemeClr val="accent1">
              <a:alpha val="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E2AC0-52E5-410B-B385-A72155E5C208}" type="slidenum">
              <a:rPr lang="en-US" smtClean="0"/>
              <a:pPr/>
              <a:t>55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LRossi@CEA/DSM/IRFU/SPP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497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HL-LHC composition</a:t>
            </a:r>
            <a:endParaRPr lang="en-US" dirty="0"/>
          </a:p>
        </p:txBody>
      </p:sp>
      <p:pic>
        <p:nvPicPr>
          <p:cNvPr id="1081" name="Picture 5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124744"/>
            <a:ext cx="6840067" cy="4075906"/>
          </a:xfrm>
          <a:prstGeom prst="rect">
            <a:avLst/>
          </a:prstGeom>
          <a:noFill/>
        </p:spPr>
      </p:pic>
      <p:sp>
        <p:nvSpPr>
          <p:cNvPr id="47" name="Rectangle 46"/>
          <p:cNvSpPr/>
          <p:nvPr/>
        </p:nvSpPr>
        <p:spPr>
          <a:xfrm>
            <a:off x="2339752" y="5301208"/>
            <a:ext cx="1102422" cy="50405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400" b="1" dirty="0" smtClean="0">
                <a:solidFill>
                  <a:schemeClr val="tx1"/>
                </a:solidFill>
              </a:rPr>
              <a:t>Collimation</a:t>
            </a:r>
          </a:p>
          <a:p>
            <a:pPr algn="ctr"/>
            <a:r>
              <a:rPr lang="fr-CH" sz="1400" b="1" dirty="0" smtClean="0">
                <a:solidFill>
                  <a:schemeClr val="tx1"/>
                </a:solidFill>
              </a:rPr>
              <a:t>Project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5652120" y="5085184"/>
            <a:ext cx="1584176" cy="432048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100" dirty="0" err="1" smtClean="0">
                <a:solidFill>
                  <a:schemeClr val="tx1"/>
                </a:solidFill>
              </a:rPr>
              <a:t>Matching</a:t>
            </a:r>
            <a:r>
              <a:rPr lang="fr-CH" sz="1100" dirty="0" smtClean="0">
                <a:solidFill>
                  <a:schemeClr val="tx1"/>
                </a:solidFill>
              </a:rPr>
              <a:t> section and correctors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5652120" y="5661248"/>
            <a:ext cx="1584176" cy="288032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100" dirty="0" err="1" smtClean="0">
                <a:solidFill>
                  <a:schemeClr val="tx1"/>
                </a:solidFill>
              </a:rPr>
              <a:t>Beam</a:t>
            </a:r>
            <a:r>
              <a:rPr lang="fr-CH" sz="1100" dirty="0" smtClean="0">
                <a:solidFill>
                  <a:schemeClr val="tx1"/>
                </a:solidFill>
              </a:rPr>
              <a:t> Diagnostics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3707904" y="5301208"/>
            <a:ext cx="1584176" cy="504056"/>
          </a:xfrm>
          <a:prstGeom prst="rect">
            <a:avLst/>
          </a:prstGeom>
          <a:solidFill>
            <a:srgbClr val="FFC000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100" dirty="0" smtClean="0">
                <a:solidFill>
                  <a:schemeClr val="tx1"/>
                </a:solidFill>
              </a:rPr>
              <a:t>High Field </a:t>
            </a:r>
            <a:r>
              <a:rPr lang="fr-CH" sz="1100" dirty="0" err="1" smtClean="0">
                <a:solidFill>
                  <a:schemeClr val="tx1"/>
                </a:solidFill>
              </a:rPr>
              <a:t>Magnets</a:t>
            </a:r>
            <a:r>
              <a:rPr lang="fr-CH" sz="1100" dirty="0" smtClean="0">
                <a:solidFill>
                  <a:schemeClr val="tx1"/>
                </a:solidFill>
              </a:rPr>
              <a:t> R&amp;D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3707904" y="5877272"/>
            <a:ext cx="1584176" cy="504056"/>
          </a:xfrm>
          <a:prstGeom prst="rect">
            <a:avLst/>
          </a:prstGeom>
          <a:solidFill>
            <a:srgbClr val="FFFF00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100" b="1" dirty="0" smtClean="0">
                <a:solidFill>
                  <a:schemeClr val="tx1"/>
                </a:solidFill>
              </a:rPr>
              <a:t>HE-LHC </a:t>
            </a:r>
            <a:r>
              <a:rPr lang="fr-CH" sz="1100" b="1" dirty="0" err="1" smtClean="0">
                <a:solidFill>
                  <a:schemeClr val="tx1"/>
                </a:solidFill>
              </a:rPr>
              <a:t>Studies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5652120" y="6093296"/>
            <a:ext cx="1584176" cy="360040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100" dirty="0" smtClean="0">
                <a:solidFill>
                  <a:schemeClr val="tx1"/>
                </a:solidFill>
              </a:rPr>
              <a:t>Hardware </a:t>
            </a:r>
            <a:r>
              <a:rPr lang="fr-CH" sz="1100" dirty="0" err="1" smtClean="0">
                <a:solidFill>
                  <a:schemeClr val="tx1"/>
                </a:solidFill>
              </a:rPr>
              <a:t>Commissioning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E2AC0-52E5-410B-B385-A72155E5C208}" type="slidenum">
              <a:rPr lang="en-US" smtClean="0"/>
              <a:pPr/>
              <a:t>56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LRossi@CEA/DSM/IRFU/SPP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-22368" y="1737071"/>
            <a:ext cx="2426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b="1" dirty="0" smtClean="0"/>
              <a:t>5 M€ </a:t>
            </a:r>
            <a:r>
              <a:rPr lang="fr-CH" b="1" dirty="0" err="1" smtClean="0"/>
              <a:t>grant</a:t>
            </a:r>
            <a:r>
              <a:rPr lang="fr-CH" b="1" dirty="0" smtClean="0"/>
              <a:t> </a:t>
            </a:r>
            <a:r>
              <a:rPr lang="fr-CH" b="1" dirty="0" err="1" smtClean="0"/>
              <a:t>from</a:t>
            </a:r>
            <a:r>
              <a:rPr lang="fr-CH" b="1" dirty="0" smtClean="0"/>
              <a:t> EC FP7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36309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H" dirty="0" smtClean="0"/>
              <a:t>Budget of HiLumi DS </a:t>
            </a:r>
            <a:br>
              <a:rPr lang="fr-CH" dirty="0" smtClean="0"/>
            </a:br>
            <a:r>
              <a:rPr lang="fr-CH" dirty="0" smtClean="0"/>
              <a:t>and HL-LHC 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LRossi@CEA/DSM/IRFU/SPP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2B18A-0892-4E4B-89DE-538B32965B9B}" type="slidenum">
              <a:rPr lang="en-US" smtClean="0"/>
              <a:pPr/>
              <a:t>57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084168" y="1440674"/>
            <a:ext cx="273630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400" b="1" dirty="0" err="1" smtClean="0"/>
              <a:t>HiLumi</a:t>
            </a:r>
            <a:r>
              <a:rPr lang="fr-CH" sz="1400" b="1" dirty="0" smtClean="0"/>
              <a:t> </a:t>
            </a:r>
            <a:r>
              <a:rPr lang="fr-CH" sz="1400" b="1" dirty="0" err="1" smtClean="0"/>
              <a:t>covers</a:t>
            </a:r>
            <a:r>
              <a:rPr lang="fr-CH" sz="1400" b="1" dirty="0" smtClean="0"/>
              <a:t> 6 </a:t>
            </a:r>
            <a:r>
              <a:rPr lang="fr-CH" sz="1400" b="1" dirty="0" err="1" smtClean="0"/>
              <a:t>WPs</a:t>
            </a:r>
            <a:endParaRPr lang="fr-CH" sz="1400" b="1" dirty="0" smtClean="0"/>
          </a:p>
          <a:p>
            <a:pPr marL="342900" indent="-342900">
              <a:buAutoNum type="arabicPeriod"/>
            </a:pPr>
            <a:r>
              <a:rPr lang="fr-CH" sz="1400" dirty="0" err="1" smtClean="0"/>
              <a:t>Manag</a:t>
            </a:r>
            <a:r>
              <a:rPr lang="fr-CH" sz="1400" dirty="0" smtClean="0"/>
              <a:t> and Tech. </a:t>
            </a:r>
            <a:r>
              <a:rPr lang="fr-CH" sz="1400" dirty="0" err="1" smtClean="0"/>
              <a:t>Coord</a:t>
            </a:r>
            <a:r>
              <a:rPr lang="fr-CH" sz="1400" dirty="0" smtClean="0"/>
              <a:t>. (6%)</a:t>
            </a:r>
          </a:p>
          <a:p>
            <a:pPr marL="342900" indent="-342900">
              <a:buAutoNum type="arabicPeriod"/>
            </a:pPr>
            <a:r>
              <a:rPr lang="fr-CH" sz="1400" dirty="0" err="1" smtClean="0"/>
              <a:t>Acc</a:t>
            </a:r>
            <a:r>
              <a:rPr lang="fr-CH" sz="1400" dirty="0" smtClean="0"/>
              <a:t>. </a:t>
            </a:r>
            <a:r>
              <a:rPr lang="fr-CH" sz="1400" dirty="0" err="1" smtClean="0"/>
              <a:t>Physics</a:t>
            </a:r>
            <a:r>
              <a:rPr lang="fr-CH" sz="1400" dirty="0" smtClean="0"/>
              <a:t> and </a:t>
            </a:r>
            <a:r>
              <a:rPr lang="fr-CH" sz="1400" dirty="0" err="1" smtClean="0"/>
              <a:t>beam</a:t>
            </a:r>
            <a:endParaRPr lang="fr-CH" sz="1400" dirty="0" smtClean="0"/>
          </a:p>
          <a:p>
            <a:pPr marL="342900" indent="-342900">
              <a:buAutoNum type="arabicPeriod"/>
            </a:pPr>
            <a:r>
              <a:rPr lang="fr-CH" sz="1400" dirty="0" err="1" smtClean="0"/>
              <a:t>Magnets</a:t>
            </a:r>
            <a:r>
              <a:rPr lang="fr-CH" sz="1400" dirty="0" smtClean="0"/>
              <a:t> for IR</a:t>
            </a:r>
          </a:p>
          <a:p>
            <a:pPr marL="342900" indent="-342900">
              <a:buAutoNum type="arabicPeriod"/>
            </a:pPr>
            <a:r>
              <a:rPr lang="fr-CH" sz="1400" dirty="0" err="1" smtClean="0"/>
              <a:t>Crab</a:t>
            </a:r>
            <a:r>
              <a:rPr lang="fr-CH" sz="1400" dirty="0" smtClean="0"/>
              <a:t> </a:t>
            </a:r>
            <a:r>
              <a:rPr lang="fr-CH" sz="1400" dirty="0" err="1" smtClean="0"/>
              <a:t>Cavities</a:t>
            </a:r>
            <a:endParaRPr lang="fr-CH" sz="1400" dirty="0" smtClean="0"/>
          </a:p>
          <a:p>
            <a:pPr marL="342900" indent="-342900">
              <a:buAutoNum type="arabicPeriod"/>
            </a:pPr>
            <a:r>
              <a:rPr lang="fr-CH" sz="1400" dirty="0" err="1" smtClean="0"/>
              <a:t>Collimators</a:t>
            </a:r>
            <a:endParaRPr lang="fr-CH" sz="1400" dirty="0" smtClean="0"/>
          </a:p>
          <a:p>
            <a:pPr marL="342900" indent="-342900">
              <a:buAutoNum type="arabicPeriod"/>
            </a:pPr>
            <a:r>
              <a:rPr lang="fr-CH" sz="1400" dirty="0" err="1" smtClean="0"/>
              <a:t>Sc</a:t>
            </a:r>
            <a:r>
              <a:rPr lang="fr-CH" sz="1400" dirty="0" smtClean="0"/>
              <a:t> links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391752"/>
            <a:ext cx="2592288" cy="1677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1412776"/>
            <a:ext cx="2750261" cy="1656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8128523"/>
              </p:ext>
            </p:extLst>
          </p:nvPr>
        </p:nvGraphicFramePr>
        <p:xfrm>
          <a:off x="1115616" y="4005064"/>
          <a:ext cx="6708085" cy="23448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56184"/>
                <a:gridCol w="1506937"/>
                <a:gridCol w="1772482"/>
                <a:gridCol w="1772482"/>
              </a:tblGrid>
              <a:tr h="910618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GB" sz="1800" dirty="0">
                          <a:effectLst/>
                        </a:rPr>
                        <a:t> </a:t>
                      </a:r>
                      <a:endParaRPr lang="en-GB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GB" sz="1800">
                          <a:effectLst/>
                        </a:rPr>
                        <a:t>Improving Consolidation</a:t>
                      </a:r>
                      <a:endParaRPr lang="en-GB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GB" sz="1800">
                          <a:effectLst/>
                        </a:rPr>
                        <a:t>Full performance</a:t>
                      </a:r>
                      <a:endParaRPr lang="en-GB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GB" sz="1800" dirty="0">
                          <a:effectLst/>
                        </a:rPr>
                        <a:t>Total HL-LHC</a:t>
                      </a:r>
                      <a:endParaRPr lang="en-GB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58551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GB" sz="1800">
                          <a:effectLst/>
                        </a:rPr>
                        <a:t>Mat. (MCHF)</a:t>
                      </a:r>
                      <a:endParaRPr lang="en-GB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>
                          <a:effectLst/>
                        </a:rPr>
                        <a:t>476</a:t>
                      </a:r>
                      <a:endParaRPr lang="en-GB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>
                          <a:effectLst/>
                        </a:rPr>
                        <a:t>360</a:t>
                      </a:r>
                      <a:endParaRPr lang="en-GB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>
                          <a:effectLst/>
                        </a:rPr>
                        <a:t>836</a:t>
                      </a:r>
                      <a:endParaRPr lang="en-GB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58551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GB" sz="1800">
                          <a:effectLst/>
                        </a:rPr>
                        <a:t>Pers. (MCHF)</a:t>
                      </a:r>
                      <a:endParaRPr lang="en-GB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>
                          <a:effectLst/>
                        </a:rPr>
                        <a:t>182</a:t>
                      </a:r>
                      <a:endParaRPr lang="en-GB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>
                          <a:effectLst/>
                        </a:rPr>
                        <a:t>31</a:t>
                      </a:r>
                      <a:endParaRPr lang="en-GB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>
                          <a:effectLst/>
                        </a:rPr>
                        <a:t>213</a:t>
                      </a:r>
                      <a:endParaRPr lang="en-GB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58551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GB" sz="1800">
                          <a:effectLst/>
                        </a:rPr>
                        <a:t>Pers. (FTE-y)</a:t>
                      </a:r>
                      <a:endParaRPr lang="en-GB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>
                          <a:effectLst/>
                        </a:rPr>
                        <a:t>910</a:t>
                      </a:r>
                      <a:endParaRPr lang="en-GB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>
                          <a:effectLst/>
                        </a:rPr>
                        <a:t>160</a:t>
                      </a:r>
                      <a:endParaRPr lang="en-GB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>
                          <a:effectLst/>
                        </a:rPr>
                        <a:t>1070</a:t>
                      </a:r>
                      <a:endParaRPr lang="en-GB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58551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GB" sz="1800">
                          <a:effectLst/>
                        </a:rPr>
                        <a:t>TOT (MCHF)</a:t>
                      </a:r>
                      <a:endParaRPr lang="en-GB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>
                          <a:effectLst/>
                        </a:rPr>
                        <a:t>658</a:t>
                      </a:r>
                      <a:endParaRPr lang="en-GB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>
                          <a:effectLst/>
                        </a:rPr>
                        <a:t>391</a:t>
                      </a:r>
                      <a:endParaRPr lang="en-GB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 dirty="0">
                          <a:effectLst/>
                        </a:rPr>
                        <a:t>1,049</a:t>
                      </a:r>
                      <a:endParaRPr lang="en-GB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539552" y="3343245"/>
            <a:ext cx="8064896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Table 2. Summary of the cost of HL-LHC with split between Performance Improving-Consolidation and Full performance</a:t>
            </a:r>
            <a:r>
              <a:rPr kumimoji="0" lang="en-GB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i.e. all HL-LHC)</a:t>
            </a:r>
            <a:endParaRPr kumimoji="0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5214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H" dirty="0" err="1" smtClean="0"/>
              <a:t>Lumi</a:t>
            </a:r>
            <a:r>
              <a:rPr lang="fr-CH" dirty="0" smtClean="0"/>
              <a:t> </a:t>
            </a:r>
            <a:r>
              <a:rPr lang="fr-CH" dirty="0" err="1" smtClean="0"/>
              <a:t>reach</a:t>
            </a:r>
            <a:r>
              <a:rPr lang="fr-CH" dirty="0" smtClean="0"/>
              <a:t> </a:t>
            </a:r>
            <a:br>
              <a:rPr lang="fr-CH" dirty="0" smtClean="0"/>
            </a:br>
            <a:r>
              <a:rPr lang="fr-CH" dirty="0" smtClean="0"/>
              <a:t>in the </a:t>
            </a:r>
            <a:r>
              <a:rPr lang="fr-CH" dirty="0" err="1" smtClean="0"/>
              <a:t>two</a:t>
            </a:r>
            <a:r>
              <a:rPr lang="fr-CH" dirty="0" smtClean="0"/>
              <a:t> cases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LRossi@CEA/DSM/IRFU/SPP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1294B-30F2-40DE-96EA-1B04FE7EBCC5}" type="slidenum">
              <a:rPr lang="en-GB" smtClean="0"/>
              <a:t>58</a:t>
            </a:fld>
            <a:endParaRPr lang="en-GB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11" y="2073114"/>
            <a:ext cx="9145512" cy="344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2632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H" dirty="0" smtClean="0"/>
              <a:t>And </a:t>
            </a:r>
            <a:r>
              <a:rPr lang="fr-CH" dirty="0" err="1" smtClean="0"/>
              <a:t>after</a:t>
            </a:r>
            <a:r>
              <a:rPr lang="fr-CH" dirty="0" smtClean="0"/>
              <a:t>? </a:t>
            </a:r>
            <a:br>
              <a:rPr lang="fr-CH" dirty="0" smtClean="0"/>
            </a:br>
            <a:r>
              <a:rPr lang="fr-CH" dirty="0" smtClean="0"/>
              <a:t>Can </a:t>
            </a:r>
            <a:r>
              <a:rPr lang="fr-CH" dirty="0" err="1" smtClean="0"/>
              <a:t>we</a:t>
            </a:r>
            <a:r>
              <a:rPr lang="fr-CH" dirty="0" smtClean="0"/>
              <a:t> </a:t>
            </a:r>
            <a:r>
              <a:rPr lang="fr-CH" dirty="0" err="1" smtClean="0"/>
              <a:t>run</a:t>
            </a:r>
            <a:r>
              <a:rPr lang="fr-CH" dirty="0" smtClean="0"/>
              <a:t> LHC </a:t>
            </a:r>
            <a:r>
              <a:rPr lang="fr-CH" dirty="0" err="1" smtClean="0"/>
              <a:t>forever</a:t>
            </a:r>
            <a:r>
              <a:rPr lang="fr-CH" dirty="0" smtClean="0"/>
              <a:t>?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LRossi@CEA/DSM/IRFU/SPP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1294B-30F2-40DE-96EA-1B04FE7EBCC5}" type="slidenum">
              <a:rPr lang="en-GB" smtClean="0"/>
              <a:t>59</a:t>
            </a:fld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755716" y="4653136"/>
            <a:ext cx="7848872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sz="2400" b="1" dirty="0" smtClean="0"/>
              <a:t>NO: </a:t>
            </a:r>
            <a:r>
              <a:rPr lang="fr-CH" sz="2400" b="1" dirty="0" err="1" smtClean="0"/>
              <a:t>history</a:t>
            </a:r>
            <a:r>
              <a:rPr lang="fr-CH" sz="2400" b="1" dirty="0" smtClean="0"/>
              <a:t> </a:t>
            </a:r>
            <a:r>
              <a:rPr lang="fr-CH" sz="2400" b="1" dirty="0" err="1" smtClean="0"/>
              <a:t>demonstrates</a:t>
            </a:r>
            <a:r>
              <a:rPr lang="fr-CH" sz="2400" b="1" dirty="0" smtClean="0"/>
              <a:t> </a:t>
            </a:r>
            <a:r>
              <a:rPr lang="fr-CH" sz="2400" b="1" dirty="0" err="1" smtClean="0"/>
              <a:t>that</a:t>
            </a:r>
            <a:r>
              <a:rPr lang="fr-CH" sz="2400" b="1" dirty="0" smtClean="0"/>
              <a:t> </a:t>
            </a:r>
            <a:r>
              <a:rPr lang="fr-CH" sz="2400" b="1" dirty="0" err="1" smtClean="0"/>
              <a:t>at</a:t>
            </a:r>
            <a:r>
              <a:rPr lang="fr-CH" sz="2400" b="1" dirty="0" smtClean="0"/>
              <a:t> certain point, to </a:t>
            </a:r>
            <a:r>
              <a:rPr lang="fr-CH" sz="2400" b="1" dirty="0" err="1" smtClean="0"/>
              <a:t>get</a:t>
            </a:r>
            <a:r>
              <a:rPr lang="fr-CH" sz="2400" b="1" dirty="0" smtClean="0"/>
              <a:t> </a:t>
            </a:r>
            <a:r>
              <a:rPr lang="fr-CH" sz="2400" b="1" dirty="0" err="1" smtClean="0"/>
              <a:t>resources</a:t>
            </a:r>
            <a:r>
              <a:rPr lang="fr-CH" sz="2400" b="1" dirty="0" smtClean="0"/>
              <a:t> for new </a:t>
            </a:r>
            <a:r>
              <a:rPr lang="fr-CH" sz="2400" b="1" dirty="0" err="1" smtClean="0"/>
              <a:t>projects</a:t>
            </a:r>
            <a:r>
              <a:rPr lang="fr-CH" sz="2400" b="1" dirty="0" smtClean="0"/>
              <a:t>, </a:t>
            </a:r>
            <a:r>
              <a:rPr lang="fr-CH" sz="2400" b="1" dirty="0" err="1" smtClean="0"/>
              <a:t>previous</a:t>
            </a:r>
            <a:r>
              <a:rPr lang="fr-CH" sz="2400" b="1" dirty="0" smtClean="0"/>
              <a:t> </a:t>
            </a:r>
            <a:r>
              <a:rPr lang="fr-CH" sz="2400" b="1" dirty="0" err="1" smtClean="0"/>
              <a:t>accelerators</a:t>
            </a:r>
            <a:r>
              <a:rPr lang="fr-CH" sz="2400" b="1" dirty="0" smtClean="0"/>
              <a:t> are </a:t>
            </a:r>
            <a:r>
              <a:rPr lang="fr-CH" sz="2400" b="1" dirty="0" err="1" smtClean="0"/>
              <a:t>closed</a:t>
            </a:r>
            <a:r>
              <a:rPr lang="fr-CH" sz="2400" b="1" dirty="0" smtClean="0"/>
              <a:t> (</a:t>
            </a:r>
            <a:r>
              <a:rPr lang="fr-CH" sz="2400" b="1" dirty="0" err="1" smtClean="0"/>
              <a:t>despite</a:t>
            </a:r>
            <a:r>
              <a:rPr lang="fr-CH" sz="2400" b="1" dirty="0" smtClean="0"/>
              <a:t> last minute claims of new </a:t>
            </a:r>
            <a:r>
              <a:rPr lang="fr-CH" sz="2400" b="1" dirty="0" err="1" smtClean="0"/>
              <a:t>discovery</a:t>
            </a:r>
            <a:r>
              <a:rPr lang="fr-CH" sz="2400" b="1" dirty="0" smtClean="0"/>
              <a:t>…)</a:t>
            </a:r>
          </a:p>
          <a:p>
            <a:pPr algn="ctr"/>
            <a:r>
              <a:rPr lang="fr-CH" sz="2400" b="1" dirty="0" smtClean="0">
                <a:solidFill>
                  <a:srgbClr val="FFFF00"/>
                </a:solidFill>
              </a:rPr>
              <a:t>High </a:t>
            </a:r>
            <a:r>
              <a:rPr lang="fr-CH" sz="2400" b="1" dirty="0" err="1" smtClean="0">
                <a:solidFill>
                  <a:srgbClr val="FFFF00"/>
                </a:solidFill>
              </a:rPr>
              <a:t>Energy</a:t>
            </a:r>
            <a:r>
              <a:rPr lang="fr-CH" sz="2400" b="1" dirty="0" smtClean="0">
                <a:solidFill>
                  <a:srgbClr val="FFFF00"/>
                </a:solidFill>
              </a:rPr>
              <a:t> LHC </a:t>
            </a:r>
            <a:r>
              <a:rPr lang="fr-CH" sz="2400" b="1" dirty="0" err="1" smtClean="0">
                <a:solidFill>
                  <a:srgbClr val="FFFF00"/>
                </a:solidFill>
              </a:rPr>
              <a:t>may</a:t>
            </a:r>
            <a:r>
              <a:rPr lang="fr-CH" sz="2400" b="1" dirty="0" smtClean="0">
                <a:solidFill>
                  <a:srgbClr val="FFFF00"/>
                </a:solidFill>
              </a:rPr>
              <a:t> </a:t>
            </a:r>
            <a:r>
              <a:rPr lang="fr-CH" sz="2400" b="1" dirty="0" err="1" smtClean="0">
                <a:solidFill>
                  <a:srgbClr val="FFFF00"/>
                </a:solidFill>
              </a:rPr>
              <a:t>be</a:t>
            </a:r>
            <a:r>
              <a:rPr lang="fr-CH" sz="2400" b="1" dirty="0" smtClean="0">
                <a:solidFill>
                  <a:srgbClr val="FFFF00"/>
                </a:solidFill>
              </a:rPr>
              <a:t> the </a:t>
            </a:r>
            <a:r>
              <a:rPr lang="fr-CH" sz="2400" b="1" dirty="0" err="1" smtClean="0">
                <a:solidFill>
                  <a:srgbClr val="FFFF00"/>
                </a:solidFill>
              </a:rPr>
              <a:t>answer</a:t>
            </a:r>
            <a:endParaRPr lang="fr-CH" sz="2400" b="1" dirty="0" smtClean="0">
              <a:solidFill>
                <a:srgbClr val="FFFF0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143" y="1523965"/>
            <a:ext cx="8550018" cy="3252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4410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LRossi@CEA/DSM/IRFU/SPP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1294B-30F2-40DE-96EA-1B04FE7EBCC5}" type="slidenum">
              <a:rPr lang="en-GB" smtClean="0"/>
              <a:t>60</a:t>
            </a:fld>
            <a:endParaRPr lang="en-GB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4086"/>
            <a:ext cx="8604448" cy="4086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95631"/>
            <a:ext cx="2077597" cy="190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3326" y="4758060"/>
            <a:ext cx="2186585" cy="1642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7868" y="4847322"/>
            <a:ext cx="2247638" cy="1463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357" y="4758060"/>
            <a:ext cx="1776280" cy="1642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5471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dirty="0" smtClean="0"/>
              <a:t>Possible </a:t>
            </a:r>
            <a:r>
              <a:rPr lang="fr-CH" dirty="0" err="1" smtClean="0"/>
              <a:t>list</a:t>
            </a:r>
            <a:r>
              <a:rPr lang="fr-CH" dirty="0" smtClean="0"/>
              <a:t> of </a:t>
            </a:r>
            <a:r>
              <a:rPr lang="fr-CH" dirty="0" err="1" smtClean="0"/>
              <a:t>parameters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LRossi@CEA/DSM/IRFU/SPP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A279-A68D-4A24-B1DE-D81AA0DDC87F}" type="slidenum">
              <a:rPr lang="en-GB" smtClean="0"/>
              <a:t>61</a:t>
            </a:fld>
            <a:endParaRPr lang="en-GB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277"/>
          <a:stretch/>
        </p:blipFill>
        <p:spPr bwMode="auto">
          <a:xfrm>
            <a:off x="1187624" y="1124744"/>
            <a:ext cx="7096360" cy="5231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val 2"/>
          <p:cNvSpPr/>
          <p:nvPr/>
        </p:nvSpPr>
        <p:spPr>
          <a:xfrm>
            <a:off x="6660232" y="1331289"/>
            <a:ext cx="770384" cy="288032"/>
          </a:xfrm>
          <a:prstGeom prst="ellipse">
            <a:avLst/>
          </a:prstGeom>
          <a:solidFill>
            <a:schemeClr val="accent6">
              <a:lumMod val="40000"/>
              <a:lumOff val="60000"/>
              <a:alpha val="28000"/>
            </a:schemeClr>
          </a:solidFill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/>
          <p:cNvSpPr/>
          <p:nvPr/>
        </p:nvSpPr>
        <p:spPr>
          <a:xfrm>
            <a:off x="6660232" y="1582618"/>
            <a:ext cx="770384" cy="316835"/>
          </a:xfrm>
          <a:prstGeom prst="ellipse">
            <a:avLst/>
          </a:prstGeom>
          <a:solidFill>
            <a:schemeClr val="accent6">
              <a:lumMod val="40000"/>
              <a:lumOff val="60000"/>
              <a:alpha val="28000"/>
            </a:schemeClr>
          </a:solidFill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/>
          <p:nvPr/>
        </p:nvSpPr>
        <p:spPr>
          <a:xfrm>
            <a:off x="6660232" y="2276872"/>
            <a:ext cx="770384" cy="316835"/>
          </a:xfrm>
          <a:prstGeom prst="ellipse">
            <a:avLst/>
          </a:prstGeom>
          <a:solidFill>
            <a:schemeClr val="accent6">
              <a:lumMod val="40000"/>
              <a:lumOff val="60000"/>
              <a:alpha val="28000"/>
            </a:schemeClr>
          </a:solidFill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7601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2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List </a:t>
            </a:r>
            <a:r>
              <a:rPr lang="fr-CH" dirty="0" err="1" smtClean="0"/>
              <a:t>parameters</a:t>
            </a:r>
            <a:r>
              <a:rPr lang="fr-CH" dirty="0" smtClean="0"/>
              <a:t> - </a:t>
            </a:r>
            <a:r>
              <a:rPr lang="fr-CH" dirty="0" err="1" smtClean="0"/>
              <a:t>cont</a:t>
            </a:r>
            <a:r>
              <a:rPr lang="fr-CH" dirty="0" smtClean="0"/>
              <a:t>.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LRossi@CEA/DSM/IRFU/SPP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A279-A68D-4A24-B1DE-D81AA0DDC87F}" type="slidenum">
              <a:rPr lang="en-GB" smtClean="0"/>
              <a:t>62</a:t>
            </a:fld>
            <a:endParaRPr lang="en-GB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47"/>
          <a:stretch/>
        </p:blipFill>
        <p:spPr bwMode="auto">
          <a:xfrm>
            <a:off x="1187624" y="1772816"/>
            <a:ext cx="7096360" cy="4562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Oval 10"/>
          <p:cNvSpPr/>
          <p:nvPr/>
        </p:nvSpPr>
        <p:spPr>
          <a:xfrm>
            <a:off x="6660232" y="3212976"/>
            <a:ext cx="770384" cy="576064"/>
          </a:xfrm>
          <a:prstGeom prst="ellipse">
            <a:avLst/>
          </a:prstGeom>
          <a:solidFill>
            <a:schemeClr val="accent6">
              <a:lumMod val="40000"/>
              <a:lumOff val="60000"/>
              <a:alpha val="28000"/>
            </a:schemeClr>
          </a:solidFill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/>
          <p:nvPr/>
        </p:nvSpPr>
        <p:spPr>
          <a:xfrm>
            <a:off x="7328748" y="1988840"/>
            <a:ext cx="770384" cy="316835"/>
          </a:xfrm>
          <a:prstGeom prst="ellipse">
            <a:avLst/>
          </a:prstGeom>
          <a:solidFill>
            <a:schemeClr val="accent6">
              <a:lumMod val="40000"/>
              <a:lumOff val="60000"/>
              <a:alpha val="28000"/>
            </a:schemeClr>
          </a:solidFill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/>
          <p:cNvSpPr/>
          <p:nvPr/>
        </p:nvSpPr>
        <p:spPr>
          <a:xfrm>
            <a:off x="6641649" y="4653136"/>
            <a:ext cx="770384" cy="316835"/>
          </a:xfrm>
          <a:prstGeom prst="ellipse">
            <a:avLst/>
          </a:prstGeom>
          <a:solidFill>
            <a:schemeClr val="accent6">
              <a:lumMod val="40000"/>
              <a:lumOff val="60000"/>
              <a:alpha val="28000"/>
            </a:schemeClr>
          </a:solidFill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6080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H" dirty="0" smtClean="0"/>
              <a:t>Main </a:t>
            </a:r>
            <a:r>
              <a:rPr lang="fr-CH" dirty="0" err="1" smtClean="0"/>
              <a:t>dipoles</a:t>
            </a:r>
            <a:r>
              <a:rPr lang="fr-CH" dirty="0" smtClean="0"/>
              <a:t>: </a:t>
            </a:r>
            <a:br>
              <a:rPr lang="fr-CH" dirty="0" smtClean="0"/>
            </a:br>
            <a:r>
              <a:rPr lang="fr-CH" dirty="0" err="1" smtClean="0"/>
              <a:t>is</a:t>
            </a:r>
            <a:r>
              <a:rPr lang="fr-CH" dirty="0" smtClean="0"/>
              <a:t> </a:t>
            </a:r>
            <a:r>
              <a:rPr lang="fr-CH" dirty="0" err="1" smtClean="0"/>
              <a:t>it</a:t>
            </a:r>
            <a:r>
              <a:rPr lang="fr-CH" dirty="0" smtClean="0"/>
              <a:t> possible ?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LRossi@CEA/DSM/IRFU/SPP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2B141-1547-4E22-9593-D94868C4E685}" type="slidenum">
              <a:rPr lang="en-US" smtClean="0"/>
              <a:pPr/>
              <a:t>63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628800"/>
            <a:ext cx="6768752" cy="4260107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7092280" y="1564337"/>
            <a:ext cx="2051720" cy="440120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CH" sz="2000" dirty="0" err="1" smtClean="0"/>
              <a:t>Looking</a:t>
            </a:r>
            <a:r>
              <a:rPr lang="fr-CH" sz="2000" dirty="0" smtClean="0"/>
              <a:t> </a:t>
            </a:r>
            <a:r>
              <a:rPr lang="fr-CH" sz="2000" dirty="0" err="1" smtClean="0"/>
              <a:t>at</a:t>
            </a:r>
            <a:r>
              <a:rPr lang="fr-CH" sz="2000" dirty="0" smtClean="0"/>
              <a:t> performance </a:t>
            </a:r>
            <a:r>
              <a:rPr lang="fr-CH" sz="2000" dirty="0" err="1" smtClean="0"/>
              <a:t>offered</a:t>
            </a:r>
            <a:r>
              <a:rPr lang="fr-CH" sz="2000" dirty="0" smtClean="0"/>
              <a:t> by </a:t>
            </a:r>
            <a:r>
              <a:rPr lang="fr-CH" sz="2000" dirty="0" err="1" smtClean="0"/>
              <a:t>practical</a:t>
            </a:r>
            <a:r>
              <a:rPr lang="fr-CH" sz="2000" dirty="0" smtClean="0"/>
              <a:t> SC, </a:t>
            </a:r>
            <a:r>
              <a:rPr lang="fr-CH" sz="2000" dirty="0" err="1" smtClean="0"/>
              <a:t>considering</a:t>
            </a:r>
            <a:r>
              <a:rPr lang="fr-CH" sz="2000" dirty="0" smtClean="0"/>
              <a:t> tunnel size and basic engineering (forces, stresses, </a:t>
            </a:r>
            <a:r>
              <a:rPr lang="fr-CH" sz="2000" dirty="0" err="1" smtClean="0"/>
              <a:t>energy</a:t>
            </a:r>
            <a:r>
              <a:rPr lang="fr-CH" sz="2000" dirty="0" smtClean="0"/>
              <a:t>) </a:t>
            </a:r>
            <a:r>
              <a:rPr lang="fr-CH" sz="2000" b="1" dirty="0" smtClean="0"/>
              <a:t>the </a:t>
            </a:r>
            <a:r>
              <a:rPr lang="fr-CH" sz="2000" b="1" dirty="0" err="1" smtClean="0"/>
              <a:t>practical</a:t>
            </a:r>
            <a:r>
              <a:rPr lang="fr-CH" sz="2000" b="1" dirty="0" smtClean="0"/>
              <a:t> </a:t>
            </a:r>
            <a:r>
              <a:rPr lang="fr-CH" sz="2000" b="1" dirty="0" err="1" smtClean="0"/>
              <a:t>limits</a:t>
            </a:r>
            <a:r>
              <a:rPr lang="fr-CH" sz="2000" b="1" dirty="0" smtClean="0"/>
              <a:t> </a:t>
            </a:r>
            <a:r>
              <a:rPr lang="fr-CH" sz="2000" b="1" dirty="0" err="1" smtClean="0"/>
              <a:t>is</a:t>
            </a:r>
            <a:r>
              <a:rPr lang="fr-CH" sz="2000" b="1" dirty="0" smtClean="0"/>
              <a:t> </a:t>
            </a:r>
            <a:r>
              <a:rPr lang="fr-CH" sz="2000" b="1" dirty="0" err="1" smtClean="0"/>
              <a:t>around</a:t>
            </a:r>
            <a:r>
              <a:rPr lang="fr-CH" sz="2000" b="1" dirty="0" smtClean="0"/>
              <a:t> 20 T. </a:t>
            </a:r>
            <a:r>
              <a:rPr lang="fr-CH" sz="2000" dirty="0" err="1" smtClean="0"/>
              <a:t>Such</a:t>
            </a:r>
            <a:r>
              <a:rPr lang="fr-CH" sz="2000" dirty="0" smtClean="0"/>
              <a:t> a challenge </a:t>
            </a:r>
            <a:r>
              <a:rPr lang="fr-CH" sz="2000" dirty="0" err="1" smtClean="0"/>
              <a:t>is</a:t>
            </a:r>
            <a:r>
              <a:rPr lang="fr-CH" sz="2000" dirty="0" smtClean="0"/>
              <a:t> </a:t>
            </a:r>
            <a:r>
              <a:rPr lang="fr-CH" sz="2000" dirty="0" err="1" smtClean="0"/>
              <a:t>similar</a:t>
            </a:r>
            <a:r>
              <a:rPr lang="fr-CH" sz="2000" dirty="0" smtClean="0"/>
              <a:t> to a 40 T </a:t>
            </a:r>
            <a:r>
              <a:rPr lang="fr-CH" sz="2000" dirty="0" err="1" smtClean="0"/>
              <a:t>solenoid</a:t>
            </a:r>
            <a:r>
              <a:rPr lang="fr-CH" sz="2000" dirty="0" smtClean="0"/>
              <a:t> (</a:t>
            </a:r>
            <a:r>
              <a:rPr lang="fr-CH" sz="2000" dirty="0" smtClean="0">
                <a:sym typeface="Symbol"/>
              </a:rPr>
              <a:t>-C)</a:t>
            </a:r>
            <a:endParaRPr lang="en-GB" sz="2000" dirty="0"/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2670583" y="3833497"/>
            <a:ext cx="62179" cy="62179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3059832" y="3683484"/>
            <a:ext cx="62179" cy="62179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3275856" y="3403659"/>
            <a:ext cx="62179" cy="62179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3" name="Group 22"/>
          <p:cNvGrpSpPr/>
          <p:nvPr/>
        </p:nvGrpSpPr>
        <p:grpSpPr>
          <a:xfrm>
            <a:off x="251520" y="5888907"/>
            <a:ext cx="2351199" cy="338554"/>
            <a:chOff x="251520" y="5888907"/>
            <a:chExt cx="2351199" cy="338554"/>
          </a:xfrm>
        </p:grpSpPr>
        <p:sp>
          <p:nvSpPr>
            <p:cNvPr id="16" name="TextBox 15"/>
            <p:cNvSpPr txBox="1"/>
            <p:nvPr/>
          </p:nvSpPr>
          <p:spPr>
            <a:xfrm>
              <a:off x="251520" y="5888907"/>
              <a:ext cx="235119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CH" sz="1600" b="1" dirty="0" smtClean="0"/>
                <a:t>  Nb-Ti operating </a:t>
              </a:r>
              <a:r>
                <a:rPr lang="fr-CH" sz="1600" b="1" dirty="0" err="1" smtClean="0"/>
                <a:t>dipoles</a:t>
              </a:r>
              <a:r>
                <a:rPr lang="fr-CH" sz="1600" b="1" dirty="0" smtClean="0"/>
                <a:t>;  </a:t>
              </a:r>
              <a:endParaRPr lang="en-GB" sz="1600" b="1" dirty="0"/>
            </a:p>
          </p:txBody>
        </p:sp>
        <p:sp>
          <p:nvSpPr>
            <p:cNvPr id="19" name="Flowchart: Decision 18"/>
            <p:cNvSpPr>
              <a:spLocks noChangeAspect="1"/>
            </p:cNvSpPr>
            <p:nvPr/>
          </p:nvSpPr>
          <p:spPr>
            <a:xfrm>
              <a:off x="277305" y="6014936"/>
              <a:ext cx="99852" cy="86496"/>
            </a:xfrm>
            <a:prstGeom prst="flowChartDecisi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3732315" y="3014530"/>
            <a:ext cx="3636312" cy="3218126"/>
            <a:chOff x="3732315" y="3014530"/>
            <a:chExt cx="3636312" cy="3218126"/>
          </a:xfrm>
        </p:grpSpPr>
        <p:sp>
          <p:nvSpPr>
            <p:cNvPr id="13" name="Rectangle 12"/>
            <p:cNvSpPr>
              <a:spLocks noChangeAspect="1"/>
            </p:cNvSpPr>
            <p:nvPr/>
          </p:nvSpPr>
          <p:spPr>
            <a:xfrm>
              <a:off x="3732315" y="3014530"/>
              <a:ext cx="60350" cy="6035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/>
            <p:cNvSpPr>
              <a:spLocks noChangeAspect="1"/>
            </p:cNvSpPr>
            <p:nvPr/>
          </p:nvSpPr>
          <p:spPr>
            <a:xfrm>
              <a:off x="4204466" y="3306756"/>
              <a:ext cx="60350" cy="6035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4985872" y="5894102"/>
              <a:ext cx="2382755" cy="338554"/>
              <a:chOff x="4985872" y="5894102"/>
              <a:chExt cx="2382755" cy="338554"/>
            </a:xfrm>
          </p:grpSpPr>
          <p:sp>
            <p:nvSpPr>
              <p:cNvPr id="20" name="Rectangle 19"/>
              <p:cNvSpPr>
                <a:spLocks noChangeAspect="1"/>
              </p:cNvSpPr>
              <p:nvPr/>
            </p:nvSpPr>
            <p:spPr>
              <a:xfrm>
                <a:off x="4985872" y="6028009"/>
                <a:ext cx="60350" cy="60350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5016047" y="5894102"/>
                <a:ext cx="235258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CH" sz="1600" b="1" dirty="0" smtClean="0">
                    <a:sym typeface="Symbol"/>
                  </a:rPr>
                  <a:t>Nb3Sn block test </a:t>
                </a:r>
                <a:r>
                  <a:rPr lang="fr-CH" sz="1600" b="1" dirty="0" err="1" smtClean="0">
                    <a:sym typeface="Symbol"/>
                  </a:rPr>
                  <a:t>dipoles</a:t>
                </a:r>
                <a:r>
                  <a:rPr lang="fr-CH" sz="1600" b="1" dirty="0" smtClean="0"/>
                  <a:t> </a:t>
                </a:r>
                <a:endParaRPr lang="en-GB" sz="1600" b="1" dirty="0"/>
              </a:p>
            </p:txBody>
          </p:sp>
        </p:grpSp>
      </p:grpSp>
      <p:grpSp>
        <p:nvGrpSpPr>
          <p:cNvPr id="24" name="Group 23"/>
          <p:cNvGrpSpPr/>
          <p:nvPr/>
        </p:nvGrpSpPr>
        <p:grpSpPr>
          <a:xfrm>
            <a:off x="2635377" y="5888907"/>
            <a:ext cx="2337125" cy="338554"/>
            <a:chOff x="2635377" y="5888907"/>
            <a:chExt cx="2337125" cy="338554"/>
          </a:xfrm>
        </p:grpSpPr>
        <p:sp>
          <p:nvSpPr>
            <p:cNvPr id="18" name="Oval 17"/>
            <p:cNvSpPr>
              <a:spLocks noChangeAspect="1"/>
            </p:cNvSpPr>
            <p:nvPr/>
          </p:nvSpPr>
          <p:spPr>
            <a:xfrm>
              <a:off x="2635377" y="6041607"/>
              <a:ext cx="62179" cy="62179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697556" y="5888907"/>
              <a:ext cx="227494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CH" sz="1600" b="1" dirty="0" smtClean="0"/>
                <a:t>Nb3Sn cos</a:t>
              </a:r>
              <a:r>
                <a:rPr lang="fr-CH" sz="1600" b="1" dirty="0" smtClean="0">
                  <a:sym typeface="Symbol"/>
                </a:rPr>
                <a:t> test </a:t>
              </a:r>
              <a:r>
                <a:rPr lang="fr-CH" sz="1600" b="1" dirty="0" err="1" smtClean="0">
                  <a:sym typeface="Symbol"/>
                </a:rPr>
                <a:t>dipoles</a:t>
              </a:r>
              <a:endParaRPr lang="en-GB" sz="1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04650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3200" dirty="0" smtClean="0"/>
              <a:t>The </a:t>
            </a:r>
            <a:r>
              <a:rPr lang="fr-CH" sz="3200" dirty="0" err="1" smtClean="0"/>
              <a:t>Superconductor</a:t>
            </a:r>
            <a:r>
              <a:rPr lang="fr-CH" sz="3200" dirty="0" smtClean="0"/>
              <a:t> « </a:t>
            </a:r>
            <a:r>
              <a:rPr lang="fr-CH" sz="3200" dirty="0" err="1" smtClean="0"/>
              <a:t>space</a:t>
            </a:r>
            <a:r>
              <a:rPr lang="fr-CH" sz="3200" dirty="0" smtClean="0"/>
              <a:t> »</a:t>
            </a:r>
            <a:endParaRPr lang="en-GB" sz="32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LRossi@CEA/DSM/IRFU/SPP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2B141-1547-4E22-9593-D94868C4E685}" type="slidenum">
              <a:rPr lang="en-US" smtClean="0"/>
              <a:pPr/>
              <a:t>64</a:t>
            </a:fld>
            <a:endParaRPr lang="en-US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3881745"/>
              </p:ext>
            </p:extLst>
          </p:nvPr>
        </p:nvGraphicFramePr>
        <p:xfrm>
          <a:off x="899592" y="1268760"/>
          <a:ext cx="7272808" cy="5351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1979712" y="2924944"/>
            <a:ext cx="1224136" cy="936104"/>
          </a:xfrm>
          <a:prstGeom prst="roundRect">
            <a:avLst/>
          </a:prstGeom>
          <a:solidFill>
            <a:schemeClr val="accent3">
              <a:lumMod val="75000"/>
              <a:alpha val="3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b="1" dirty="0" smtClean="0">
                <a:solidFill>
                  <a:schemeClr val="accent3">
                    <a:lumMod val="50000"/>
                  </a:schemeClr>
                </a:solidFill>
              </a:rPr>
              <a:t>Nb-Ti</a:t>
            </a:r>
            <a:endParaRPr lang="en-US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203848" y="2924944"/>
            <a:ext cx="864096" cy="936104"/>
          </a:xfrm>
          <a:prstGeom prst="roundRect">
            <a:avLst/>
          </a:prstGeom>
          <a:solidFill>
            <a:schemeClr val="accent6">
              <a:lumMod val="75000"/>
              <a:alpha val="3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sz="16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fr-CH" sz="1600" b="1" dirty="0" smtClean="0">
                <a:solidFill>
                  <a:schemeClr val="accent6">
                    <a:lumMod val="50000"/>
                  </a:schemeClr>
                </a:solidFill>
              </a:rPr>
              <a:t>Nb</a:t>
            </a:r>
            <a:r>
              <a:rPr lang="fr-CH" sz="1600" b="1" baseline="-25000" dirty="0" smtClean="0">
                <a:solidFill>
                  <a:schemeClr val="accent6">
                    <a:lumMod val="50000"/>
                  </a:schemeClr>
                </a:solidFill>
              </a:rPr>
              <a:t>3</a:t>
            </a:r>
            <a:r>
              <a:rPr lang="fr-CH" sz="1600" b="1" dirty="0" smtClean="0">
                <a:solidFill>
                  <a:schemeClr val="accent6">
                    <a:lumMod val="50000"/>
                  </a:schemeClr>
                </a:solidFill>
              </a:rPr>
              <a:t>Sn</a:t>
            </a:r>
            <a:endParaRPr lang="en-US" sz="1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067944" y="3429000"/>
            <a:ext cx="576064" cy="432048"/>
          </a:xfrm>
          <a:prstGeom prst="roundRect">
            <a:avLst/>
          </a:prstGeom>
          <a:solidFill>
            <a:schemeClr val="accent5">
              <a:lumMod val="75000"/>
              <a:alpha val="3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600" b="1" dirty="0" smtClean="0">
                <a:solidFill>
                  <a:schemeClr val="accent5">
                    <a:lumMod val="75000"/>
                  </a:schemeClr>
                </a:solidFill>
              </a:rPr>
              <a:t>HTS</a:t>
            </a:r>
            <a:endParaRPr lang="en-US" sz="1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3021323" y="1988840"/>
            <a:ext cx="0" cy="1440160"/>
          </a:xfrm>
          <a:prstGeom prst="line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0956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H" dirty="0" smtClean="0"/>
              <a:t>The « new » </a:t>
            </a:r>
            <a:r>
              <a:rPr lang="fr-CH" dirty="0" err="1" smtClean="0"/>
              <a:t>materials</a:t>
            </a:r>
            <a:r>
              <a:rPr lang="fr-CH" dirty="0" smtClean="0"/>
              <a:t>: HTS</a:t>
            </a:r>
            <a:br>
              <a:rPr lang="fr-CH" dirty="0" smtClean="0"/>
            </a:br>
            <a:r>
              <a:rPr lang="fr-CH" dirty="0" smtClean="0"/>
              <a:t>Bi-2212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1459524"/>
            <a:ext cx="4100264" cy="4525963"/>
          </a:xfrm>
        </p:spPr>
        <p:txBody>
          <a:bodyPr>
            <a:normAutofit/>
          </a:bodyPr>
          <a:lstStyle/>
          <a:p>
            <a:r>
              <a:rPr lang="fr-CH" sz="2400" dirty="0" smtClean="0"/>
              <a:t>DOE program 2009-11 in USA let to a factor 2 gain. </a:t>
            </a:r>
            <a:r>
              <a:rPr lang="fr-CH" sz="2400" dirty="0" err="1" smtClean="0"/>
              <a:t>We</a:t>
            </a:r>
            <a:r>
              <a:rPr lang="fr-CH" sz="2400" dirty="0" smtClean="0"/>
              <a:t> </a:t>
            </a:r>
            <a:r>
              <a:rPr lang="fr-CH" sz="2400" dirty="0" err="1" smtClean="0"/>
              <a:t>need</a:t>
            </a:r>
            <a:r>
              <a:rPr lang="fr-CH" sz="2400" dirty="0" smtClean="0"/>
              <a:t> </a:t>
            </a:r>
            <a:r>
              <a:rPr lang="fr-CH" sz="2400" dirty="0" err="1" smtClean="0"/>
              <a:t>another</a:t>
            </a:r>
            <a:r>
              <a:rPr lang="fr-CH" sz="2400" dirty="0" smtClean="0"/>
              <a:t> 50% and more </a:t>
            </a:r>
            <a:r>
              <a:rPr lang="fr-CH" sz="2400" dirty="0" err="1" smtClean="0"/>
              <a:t>uniformity</a:t>
            </a:r>
            <a:r>
              <a:rPr lang="fr-CH" sz="2400" dirty="0" smtClean="0"/>
              <a:t>, </a:t>
            </a:r>
            <a:r>
              <a:rPr lang="fr-CH" sz="2400" dirty="0" err="1" smtClean="0"/>
              <a:t>eliminating</a:t>
            </a:r>
            <a:r>
              <a:rPr lang="fr-CH" sz="2400" dirty="0" smtClean="0"/>
              <a:t> </a:t>
            </a:r>
            <a:r>
              <a:rPr lang="fr-CH" sz="2400" dirty="0" err="1" smtClean="0"/>
              <a:t>porosity</a:t>
            </a:r>
            <a:r>
              <a:rPr lang="fr-CH" sz="2400" dirty="0" smtClean="0"/>
              <a:t> and </a:t>
            </a:r>
            <a:r>
              <a:rPr lang="fr-CH" sz="2400" dirty="0" err="1" smtClean="0"/>
              <a:t>leakage</a:t>
            </a:r>
            <a:endParaRPr lang="fr-CH" sz="2400" dirty="0" smtClean="0"/>
          </a:p>
          <a:p>
            <a:pPr marL="0" indent="0">
              <a:buNone/>
            </a:pPr>
            <a:endParaRPr lang="fr-CH" sz="2400" dirty="0" smtClean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LRossi@CEA/DSM/IRFU/SPP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48B4A-2B17-4CD7-98E7-B956C11C8C15}" type="slidenum">
              <a:rPr lang="en-US" smtClean="0"/>
              <a:t>65</a:t>
            </a:fld>
            <a:endParaRPr lang="en-US"/>
          </a:p>
        </p:txBody>
      </p:sp>
      <p:pic>
        <p:nvPicPr>
          <p:cNvPr id="7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4863" y="3789040"/>
            <a:ext cx="2462267" cy="2419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8071" y="4797152"/>
            <a:ext cx="1556792" cy="1556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Content Placeholder 11"/>
          <p:cNvSpPr>
            <a:spLocks noGrp="1"/>
          </p:cNvSpPr>
          <p:nvPr>
            <p:ph sz="half" idx="1"/>
          </p:nvPr>
        </p:nvSpPr>
        <p:spPr>
          <a:xfrm>
            <a:off x="165803" y="1401737"/>
            <a:ext cx="4622221" cy="4525963"/>
          </a:xfrm>
        </p:spPr>
        <p:txBody>
          <a:bodyPr>
            <a:normAutofit/>
          </a:bodyPr>
          <a:lstStyle/>
          <a:p>
            <a:r>
              <a:rPr lang="fr-CH" sz="2400" dirty="0"/>
              <a:t>Round </a:t>
            </a:r>
            <a:r>
              <a:rPr lang="fr-CH" sz="2400" dirty="0" err="1"/>
              <a:t>wire</a:t>
            </a:r>
            <a:r>
              <a:rPr lang="fr-CH" sz="2400" dirty="0"/>
              <a:t>, </a:t>
            </a:r>
            <a:r>
              <a:rPr lang="fr-CH" sz="2400" dirty="0" err="1"/>
              <a:t>isotropous</a:t>
            </a:r>
            <a:r>
              <a:rPr lang="fr-CH" sz="2400" dirty="0"/>
              <a:t> and </a:t>
            </a:r>
            <a:r>
              <a:rPr lang="fr-CH" sz="2400" b="1" dirty="0" err="1"/>
              <a:t>suitable</a:t>
            </a:r>
            <a:r>
              <a:rPr lang="fr-CH" sz="2400" b="1" dirty="0"/>
              <a:t> to </a:t>
            </a:r>
            <a:r>
              <a:rPr lang="fr-CH" sz="2400" b="1" dirty="0" err="1"/>
              <a:t>cabling</a:t>
            </a:r>
            <a:r>
              <a:rPr lang="fr-CH" sz="2400" dirty="0"/>
              <a:t>!</a:t>
            </a:r>
          </a:p>
          <a:p>
            <a:r>
              <a:rPr lang="fr-CH" sz="2400" dirty="0"/>
              <a:t>HEP </a:t>
            </a:r>
            <a:r>
              <a:rPr lang="fr-CH" sz="2400" dirty="0" err="1"/>
              <a:t>only</a:t>
            </a:r>
            <a:r>
              <a:rPr lang="fr-CH" sz="2400" dirty="0"/>
              <a:t> </a:t>
            </a:r>
            <a:r>
              <a:rPr lang="fr-CH" sz="2400" dirty="0" err="1" smtClean="0"/>
              <a:t>users</a:t>
            </a:r>
            <a:r>
              <a:rPr lang="fr-CH" sz="2400" dirty="0" smtClean="0"/>
              <a:t> (good </a:t>
            </a:r>
            <a:r>
              <a:rPr lang="fr-CH" sz="2400" dirty="0"/>
              <a:t>&lt; 20K and for compact </a:t>
            </a:r>
            <a:r>
              <a:rPr lang="fr-CH" sz="2400" dirty="0" err="1" smtClean="0"/>
              <a:t>cable</a:t>
            </a:r>
            <a:r>
              <a:rPr lang="fr-CH" sz="2400" dirty="0" smtClean="0"/>
              <a:t>)</a:t>
            </a:r>
          </a:p>
          <a:p>
            <a:r>
              <a:rPr lang="fr-CH" sz="2400" dirty="0" err="1" smtClean="0"/>
              <a:t>Big</a:t>
            </a:r>
            <a:r>
              <a:rPr lang="fr-CH" sz="2400" dirty="0" smtClean="0"/>
              <a:t> issue: </a:t>
            </a:r>
            <a:r>
              <a:rPr lang="fr-CH" sz="2400" dirty="0" err="1" smtClean="0"/>
              <a:t>very</a:t>
            </a:r>
            <a:r>
              <a:rPr lang="fr-CH" sz="2400" dirty="0" smtClean="0"/>
              <a:t> </a:t>
            </a:r>
            <a:r>
              <a:rPr lang="fr-CH" sz="2400" dirty="0" err="1" smtClean="0"/>
              <a:t>low</a:t>
            </a:r>
            <a:r>
              <a:rPr lang="fr-CH" sz="2400" dirty="0" smtClean="0"/>
              <a:t> </a:t>
            </a:r>
            <a:r>
              <a:rPr lang="fr-CH" sz="2400" dirty="0" err="1" smtClean="0"/>
              <a:t>strain</a:t>
            </a:r>
            <a:r>
              <a:rPr lang="fr-CH" sz="2400" dirty="0" smtClean="0"/>
              <a:t> </a:t>
            </a:r>
            <a:r>
              <a:rPr lang="fr-CH" sz="2400" dirty="0" err="1" smtClean="0"/>
              <a:t>resistance</a:t>
            </a:r>
            <a:r>
              <a:rPr lang="fr-CH" sz="2400" dirty="0" smtClean="0"/>
              <a:t>, </a:t>
            </a:r>
            <a:r>
              <a:rPr lang="fr-CH" sz="2400" dirty="0" err="1" smtClean="0"/>
              <a:t>brittle</a:t>
            </a:r>
            <a:endParaRPr lang="fr-CH" sz="2400" dirty="0"/>
          </a:p>
          <a:p>
            <a:r>
              <a:rPr lang="fr-CH" sz="2400" dirty="0"/>
              <a:t>Production </a:t>
            </a:r>
            <a:r>
              <a:rPr lang="fr-CH" sz="2400" dirty="0">
                <a:cs typeface="Calibri"/>
              </a:rPr>
              <a:t>~ 0, </a:t>
            </a:r>
            <a:endParaRPr lang="fr-CH" sz="2400" dirty="0" smtClean="0">
              <a:cs typeface="Calibri"/>
            </a:endParaRPr>
          </a:p>
          <a:p>
            <a:r>
              <a:rPr lang="fr-CH" sz="2400" dirty="0" err="1" smtClean="0">
                <a:cs typeface="Calibri"/>
              </a:rPr>
              <a:t>cost</a:t>
            </a:r>
            <a:r>
              <a:rPr lang="fr-CH" sz="2400" dirty="0" smtClean="0">
                <a:cs typeface="Calibri"/>
              </a:rPr>
              <a:t> </a:t>
            </a:r>
            <a:r>
              <a:rPr lang="fr-CH" sz="2400" dirty="0">
                <a:cs typeface="Calibri"/>
              </a:rPr>
              <a:t>~ 2-5 times Nb3Sn </a:t>
            </a:r>
            <a:r>
              <a:rPr lang="fr-CH" sz="2400" dirty="0" smtClean="0">
                <a:cs typeface="Calibri"/>
              </a:rPr>
              <a:t/>
            </a:r>
            <a:br>
              <a:rPr lang="fr-CH" sz="2400" dirty="0" smtClean="0">
                <a:cs typeface="Calibri"/>
              </a:rPr>
            </a:br>
            <a:r>
              <a:rPr lang="fr-CH" sz="2400" dirty="0" smtClean="0">
                <a:cs typeface="Calibri"/>
              </a:rPr>
              <a:t>(</a:t>
            </a:r>
            <a:r>
              <a:rPr lang="fr-CH" sz="2400" dirty="0">
                <a:cs typeface="Calibri"/>
              </a:rPr>
              <a:t>Ag </a:t>
            </a:r>
            <a:r>
              <a:rPr lang="fr-CH" sz="2400" dirty="0" err="1">
                <a:cs typeface="Calibri"/>
              </a:rPr>
              <a:t>stabilized</a:t>
            </a:r>
            <a:r>
              <a:rPr lang="fr-CH" sz="2400" dirty="0">
                <a:cs typeface="Calibri"/>
              </a:rPr>
              <a:t>)</a:t>
            </a:r>
          </a:p>
          <a:p>
            <a:endParaRPr lang="en-GB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3664719"/>
            <a:ext cx="2401887" cy="268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6600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H" dirty="0" smtClean="0"/>
              <a:t>The « new » </a:t>
            </a:r>
            <a:r>
              <a:rPr lang="fr-CH" dirty="0" err="1" smtClean="0"/>
              <a:t>materials</a:t>
            </a:r>
            <a:r>
              <a:rPr lang="fr-CH" dirty="0" smtClean="0"/>
              <a:t>: HTS</a:t>
            </a:r>
            <a:br>
              <a:rPr lang="fr-CH" dirty="0" smtClean="0"/>
            </a:br>
            <a:r>
              <a:rPr lang="fr-CH" dirty="0" smtClean="0"/>
              <a:t>YBCO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LRossi@CEA/DSM/IRFU/SPP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48B4A-2B17-4CD7-98E7-B956C11C8C15}" type="slidenum">
              <a:rPr lang="en-US" smtClean="0"/>
              <a:t>66</a:t>
            </a:fld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1"/>
          </p:nvPr>
        </p:nvSpPr>
        <p:spPr>
          <a:xfrm>
            <a:off x="165803" y="1401737"/>
            <a:ext cx="8978197" cy="4525963"/>
          </a:xfrm>
        </p:spPr>
        <p:txBody>
          <a:bodyPr>
            <a:normAutofit/>
          </a:bodyPr>
          <a:lstStyle/>
          <a:p>
            <a:r>
              <a:rPr lang="fr-CH" sz="2000" dirty="0" smtClean="0"/>
              <a:t>Tape of 0.1-0.2 mm x 4-10 mm : </a:t>
            </a:r>
            <a:r>
              <a:rPr lang="fr-CH" sz="2000" dirty="0" err="1" smtClean="0"/>
              <a:t>difficult</a:t>
            </a:r>
            <a:r>
              <a:rPr lang="fr-CH" sz="2000" dirty="0" smtClean="0"/>
              <a:t>  for compact (&gt;85%) </a:t>
            </a:r>
            <a:r>
              <a:rPr lang="fr-CH" sz="2000" dirty="0" err="1" smtClean="0"/>
              <a:t>cables</a:t>
            </a:r>
            <a:endParaRPr lang="fr-CH" sz="2000" dirty="0" smtClean="0"/>
          </a:p>
          <a:p>
            <a:r>
              <a:rPr lang="fr-CH" sz="2000" dirty="0" err="1" smtClean="0"/>
              <a:t>Current</a:t>
            </a:r>
            <a:r>
              <a:rPr lang="fr-CH" sz="2000" dirty="0" smtClean="0"/>
              <a:t> </a:t>
            </a:r>
            <a:r>
              <a:rPr lang="fr-CH" sz="2000" dirty="0" err="1" smtClean="0"/>
              <a:t>is</a:t>
            </a:r>
            <a:r>
              <a:rPr lang="fr-CH" sz="2000" dirty="0" smtClean="0"/>
              <a:t> EXCELENT but </a:t>
            </a:r>
            <a:r>
              <a:rPr lang="fr-CH" sz="2000" dirty="0" err="1" smtClean="0"/>
              <a:t>serious</a:t>
            </a:r>
            <a:r>
              <a:rPr lang="fr-CH" sz="2000" dirty="0" smtClean="0"/>
              <a:t> issue </a:t>
            </a:r>
            <a:r>
              <a:rPr lang="fr-CH" sz="2000" dirty="0" err="1" smtClean="0"/>
              <a:t>is</a:t>
            </a:r>
            <a:r>
              <a:rPr lang="fr-CH" sz="2000" dirty="0" smtClean="0"/>
              <a:t> the </a:t>
            </a:r>
            <a:r>
              <a:rPr lang="fr-CH" sz="2000" dirty="0" err="1" smtClean="0"/>
              <a:t>anisotropy</a:t>
            </a:r>
            <a:r>
              <a:rPr lang="fr-CH" sz="2000" dirty="0" smtClean="0"/>
              <a:t>; </a:t>
            </a:r>
          </a:p>
          <a:p>
            <a:r>
              <a:rPr lang="fr-CH" sz="2000" dirty="0" smtClean="0"/>
              <a:t>&gt;90% of world effort on HTS are on YBCO! Great </a:t>
            </a:r>
            <a:r>
              <a:rPr lang="fr-CH" sz="2000" dirty="0" err="1" smtClean="0"/>
              <a:t>synergy</a:t>
            </a:r>
            <a:r>
              <a:rPr lang="fr-CH" sz="2000" dirty="0" smtClean="0"/>
              <a:t> </a:t>
            </a:r>
            <a:r>
              <a:rPr lang="fr-CH" sz="2000" dirty="0" err="1" smtClean="0"/>
              <a:t>with</a:t>
            </a:r>
            <a:r>
              <a:rPr lang="fr-CH" sz="2000" dirty="0" smtClean="0"/>
              <a:t> all </a:t>
            </a:r>
            <a:r>
              <a:rPr lang="fr-CH" sz="2000" dirty="0" err="1" smtClean="0"/>
              <a:t>community</a:t>
            </a:r>
            <a:endParaRPr lang="fr-CH" sz="2000" dirty="0" smtClean="0">
              <a:cs typeface="Calibri"/>
            </a:endParaRPr>
          </a:p>
          <a:p>
            <a:r>
              <a:rPr lang="fr-CH" sz="2000" dirty="0" err="1" smtClean="0">
                <a:cs typeface="Calibri"/>
              </a:rPr>
              <a:t>Cost</a:t>
            </a:r>
            <a:r>
              <a:rPr lang="fr-CH" sz="2000" dirty="0" smtClean="0">
                <a:cs typeface="Calibri"/>
              </a:rPr>
              <a:t> : </a:t>
            </a:r>
            <a:r>
              <a:rPr lang="fr-CH" sz="2000" dirty="0" err="1" smtClean="0">
                <a:cs typeface="Calibri"/>
              </a:rPr>
              <a:t>today</a:t>
            </a:r>
            <a:r>
              <a:rPr lang="fr-CH" sz="2000" dirty="0" smtClean="0">
                <a:cs typeface="Calibri"/>
              </a:rPr>
              <a:t> </a:t>
            </a:r>
            <a:r>
              <a:rPr lang="fr-CH" sz="2000" dirty="0" err="1" smtClean="0">
                <a:cs typeface="Calibri"/>
              </a:rPr>
              <a:t>is</a:t>
            </a:r>
            <a:r>
              <a:rPr lang="fr-CH" sz="2000" dirty="0" smtClean="0">
                <a:cs typeface="Calibri"/>
              </a:rPr>
              <a:t> 10 times Nb</a:t>
            </a:r>
            <a:r>
              <a:rPr lang="fr-CH" sz="2000" baseline="-25000" dirty="0" smtClean="0">
                <a:cs typeface="Calibri"/>
              </a:rPr>
              <a:t>3</a:t>
            </a:r>
            <a:r>
              <a:rPr lang="fr-CH" sz="2000" dirty="0" smtClean="0">
                <a:cs typeface="Calibri"/>
              </a:rPr>
              <a:t>Sn, </a:t>
            </a:r>
            <a:r>
              <a:rPr lang="fr-CH" sz="2000" dirty="0" err="1" smtClean="0">
                <a:cs typeface="Calibri"/>
              </a:rPr>
              <a:t>target</a:t>
            </a:r>
            <a:r>
              <a:rPr lang="fr-CH" sz="2000" dirty="0" smtClean="0">
                <a:cs typeface="Calibri"/>
              </a:rPr>
              <a:t> </a:t>
            </a:r>
            <a:r>
              <a:rPr lang="fr-CH" sz="2000" dirty="0" err="1" smtClean="0">
                <a:cs typeface="Calibri"/>
              </a:rPr>
              <a:t>is</a:t>
            </a:r>
            <a:r>
              <a:rPr lang="fr-CH" sz="2000" dirty="0" smtClean="0">
                <a:cs typeface="Calibri"/>
              </a:rPr>
              <a:t> </a:t>
            </a:r>
            <a:r>
              <a:rPr lang="fr-CH" sz="2000" dirty="0" err="1" smtClean="0">
                <a:cs typeface="Calibri"/>
              </a:rPr>
              <a:t>same</a:t>
            </a:r>
            <a:r>
              <a:rPr lang="fr-CH" sz="2000" dirty="0" smtClean="0">
                <a:cs typeface="Calibri"/>
              </a:rPr>
              <a:t> </a:t>
            </a:r>
            <a:r>
              <a:rPr lang="fr-CH" sz="2000" dirty="0" err="1" smtClean="0">
                <a:cs typeface="Calibri"/>
              </a:rPr>
              <a:t>price</a:t>
            </a:r>
            <a:r>
              <a:rPr lang="fr-CH" sz="2000" dirty="0" smtClean="0">
                <a:cs typeface="Calibri"/>
              </a:rPr>
              <a:t>: components not </a:t>
            </a:r>
            <a:r>
              <a:rPr lang="fr-CH" sz="2000" dirty="0" err="1" smtClean="0">
                <a:cs typeface="Calibri"/>
              </a:rPr>
              <a:t>expensive</a:t>
            </a:r>
            <a:r>
              <a:rPr lang="fr-CH" sz="2000" dirty="0" smtClean="0">
                <a:cs typeface="Calibri"/>
              </a:rPr>
              <a:t>, </a:t>
            </a:r>
            <a:r>
              <a:rPr lang="fr-CH" sz="2000" dirty="0" err="1" smtClean="0">
                <a:cs typeface="Calibri"/>
              </a:rPr>
              <a:t>process</a:t>
            </a:r>
            <a:r>
              <a:rPr lang="fr-CH" sz="2000" dirty="0" smtClean="0">
                <a:cs typeface="Calibri"/>
              </a:rPr>
              <a:t> </a:t>
            </a:r>
            <a:r>
              <a:rPr lang="fr-CH" sz="2000" dirty="0" err="1" smtClean="0">
                <a:cs typeface="Calibri"/>
              </a:rPr>
              <a:t>difficult</a:t>
            </a:r>
            <a:r>
              <a:rPr lang="fr-CH" sz="2000" dirty="0" smtClean="0">
                <a:cs typeface="Calibri"/>
              </a:rPr>
              <a:t> to </a:t>
            </a:r>
            <a:r>
              <a:rPr lang="fr-CH" sz="2000" dirty="0" err="1" smtClean="0">
                <a:cs typeface="Calibri"/>
              </a:rPr>
              <a:t>be</a:t>
            </a:r>
            <a:r>
              <a:rPr lang="fr-CH" sz="2000" dirty="0" smtClean="0">
                <a:cs typeface="Calibri"/>
              </a:rPr>
              <a:t> </a:t>
            </a:r>
            <a:r>
              <a:rPr lang="fr-CH" sz="2000" dirty="0" err="1" smtClean="0">
                <a:cs typeface="Calibri"/>
              </a:rPr>
              <a:t>industrialize</a:t>
            </a:r>
            <a:r>
              <a:rPr lang="fr-CH" sz="2000" dirty="0" smtClean="0">
                <a:cs typeface="Calibri"/>
              </a:rPr>
              <a:t> </a:t>
            </a:r>
            <a:r>
              <a:rPr lang="fr-CH" sz="2000" dirty="0" err="1" smtClean="0">
                <a:cs typeface="Calibri"/>
              </a:rPr>
              <a:t>at</a:t>
            </a:r>
            <a:r>
              <a:rPr lang="fr-CH" sz="2000" dirty="0" smtClean="0">
                <a:cs typeface="Calibri"/>
              </a:rPr>
              <a:t> </a:t>
            </a:r>
            <a:r>
              <a:rPr lang="fr-CH" sz="2000" dirty="0" err="1" smtClean="0">
                <a:cs typeface="Calibri"/>
              </a:rPr>
              <a:t>low</a:t>
            </a:r>
            <a:r>
              <a:rPr lang="fr-CH" sz="2000" dirty="0" smtClean="0">
                <a:cs typeface="Calibri"/>
              </a:rPr>
              <a:t> </a:t>
            </a:r>
            <a:r>
              <a:rPr lang="fr-CH" sz="2000" dirty="0" err="1" smtClean="0">
                <a:cs typeface="Calibri"/>
              </a:rPr>
              <a:t>cost</a:t>
            </a:r>
            <a:endParaRPr lang="fr-CH" sz="2000" dirty="0" smtClean="0">
              <a:cs typeface="Calibri"/>
            </a:endParaRPr>
          </a:p>
          <a:p>
            <a:r>
              <a:rPr lang="fr-CH" sz="2000" dirty="0" smtClean="0">
                <a:cs typeface="Calibri"/>
              </a:rPr>
              <a:t>FP7 </a:t>
            </a:r>
            <a:r>
              <a:rPr lang="fr-CH" sz="2000" dirty="0" err="1" smtClean="0">
                <a:cs typeface="Calibri"/>
              </a:rPr>
              <a:t>Eucard</a:t>
            </a:r>
            <a:r>
              <a:rPr lang="fr-CH" sz="2000" dirty="0" smtClean="0">
                <a:cs typeface="Calibri"/>
              </a:rPr>
              <a:t> </a:t>
            </a:r>
            <a:r>
              <a:rPr lang="fr-CH" sz="2000" dirty="0" err="1" smtClean="0">
                <a:cs typeface="Calibri"/>
              </a:rPr>
              <a:t>is</a:t>
            </a:r>
            <a:r>
              <a:rPr lang="fr-CH" sz="2000" dirty="0" smtClean="0">
                <a:cs typeface="Calibri"/>
              </a:rPr>
              <a:t> </a:t>
            </a:r>
            <a:r>
              <a:rPr lang="fr-CH" sz="2000" dirty="0" err="1" smtClean="0">
                <a:cs typeface="Calibri"/>
              </a:rPr>
              <a:t>developing</a:t>
            </a:r>
            <a:r>
              <a:rPr lang="fr-CH" sz="2000" dirty="0" smtClean="0">
                <a:cs typeface="Calibri"/>
              </a:rPr>
              <a:t> EU </a:t>
            </a:r>
            <a:r>
              <a:rPr lang="fr-CH" sz="2000" dirty="0" err="1" smtClean="0">
                <a:cs typeface="Calibri"/>
              </a:rPr>
              <a:t>Ybco</a:t>
            </a:r>
            <a:endParaRPr lang="fr-CH" sz="2000" dirty="0">
              <a:cs typeface="Calibri"/>
            </a:endParaRPr>
          </a:p>
          <a:p>
            <a:endParaRPr lang="en-GB" sz="2000" dirty="0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8" y="3861048"/>
            <a:ext cx="4323688" cy="2425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720" y="3136284"/>
            <a:ext cx="2520280" cy="3275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061" y="4077072"/>
            <a:ext cx="2131829" cy="2104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9401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H" dirty="0" smtClean="0"/>
              <a:t>New (</a:t>
            </a:r>
            <a:r>
              <a:rPr lang="fr-CH" dirty="0" err="1" smtClean="0"/>
              <a:t>old</a:t>
            </a:r>
            <a:r>
              <a:rPr lang="fr-CH" dirty="0" smtClean="0"/>
              <a:t>) </a:t>
            </a:r>
            <a:r>
              <a:rPr lang="fr-CH" dirty="0" err="1" smtClean="0"/>
              <a:t>approach</a:t>
            </a:r>
            <a:r>
              <a:rPr lang="fr-CH" dirty="0" smtClean="0"/>
              <a:t> to </a:t>
            </a:r>
            <a:r>
              <a:rPr lang="fr-CH" dirty="0" err="1" smtClean="0"/>
              <a:t>cabling</a:t>
            </a:r>
            <a:r>
              <a:rPr lang="fr-CH" dirty="0" smtClean="0"/>
              <a:t> </a:t>
            </a:r>
            <a:r>
              <a:rPr lang="fr-CH" dirty="0" err="1" smtClean="0"/>
              <a:t>suitable</a:t>
            </a:r>
            <a:r>
              <a:rPr lang="fr-CH" dirty="0" smtClean="0"/>
              <a:t> for tapes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LRossi@CEA/DSM/IRFU/SPP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04562-D21C-49CE-B6FD-9A7A16B700C0}" type="slidenum">
              <a:rPr lang="en-GB" smtClean="0"/>
              <a:t>67</a:t>
            </a:fld>
            <a:endParaRPr lang="en-GB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601385"/>
            <a:ext cx="2808312" cy="4234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026" y="4221088"/>
            <a:ext cx="3312368" cy="1999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412777"/>
            <a:ext cx="8229600" cy="1368152"/>
          </a:xfrm>
        </p:spPr>
        <p:txBody>
          <a:bodyPr>
            <a:normAutofit/>
          </a:bodyPr>
          <a:lstStyle/>
          <a:p>
            <a:r>
              <a:rPr lang="fr-CH" sz="2400" dirty="0" smtClean="0"/>
              <a:t>An </a:t>
            </a:r>
            <a:r>
              <a:rPr lang="fr-CH" sz="2400" dirty="0" err="1" smtClean="0"/>
              <a:t>old</a:t>
            </a:r>
            <a:r>
              <a:rPr lang="fr-CH" sz="2400" dirty="0" smtClean="0"/>
              <a:t> type of </a:t>
            </a:r>
            <a:r>
              <a:rPr lang="fr-CH" sz="2400" dirty="0" err="1" smtClean="0"/>
              <a:t>cabling</a:t>
            </a:r>
            <a:r>
              <a:rPr lang="fr-CH" sz="2400" dirty="0" smtClean="0"/>
              <a:t> (</a:t>
            </a:r>
            <a:r>
              <a:rPr lang="fr-CH" sz="2400" dirty="0" err="1" smtClean="0"/>
              <a:t>Roebel</a:t>
            </a:r>
            <a:r>
              <a:rPr lang="fr-CH" sz="2400" dirty="0" smtClean="0"/>
              <a:t>) </a:t>
            </a:r>
            <a:r>
              <a:rPr lang="fr-CH" sz="2400" dirty="0" err="1" smtClean="0"/>
              <a:t>suitable</a:t>
            </a:r>
            <a:r>
              <a:rPr lang="fr-CH" sz="2400" dirty="0" smtClean="0"/>
              <a:t> for tapes has been </a:t>
            </a:r>
            <a:r>
              <a:rPr lang="fr-CH" sz="2400" dirty="0" err="1" smtClean="0"/>
              <a:t>recently</a:t>
            </a:r>
            <a:r>
              <a:rPr lang="fr-CH" sz="2400" dirty="0" smtClean="0"/>
              <a:t> </a:t>
            </a:r>
            <a:r>
              <a:rPr lang="fr-CH" sz="2400" dirty="0" err="1" smtClean="0"/>
              <a:t>rivisited</a:t>
            </a:r>
            <a:r>
              <a:rPr lang="fr-CH" sz="2400" dirty="0" smtClean="0"/>
              <a:t> (Karlsruhe, New </a:t>
            </a:r>
            <a:r>
              <a:rPr lang="fr-CH" sz="2400" dirty="0" err="1" smtClean="0"/>
              <a:t>Research</a:t>
            </a:r>
            <a:r>
              <a:rPr lang="fr-CH" sz="2400" dirty="0" smtClean="0"/>
              <a:t> </a:t>
            </a:r>
            <a:r>
              <a:rPr lang="fr-CH" sz="2400" dirty="0" err="1" smtClean="0"/>
              <a:t>Industry</a:t>
            </a:r>
            <a:r>
              <a:rPr lang="fr-CH" sz="2400" dirty="0" smtClean="0"/>
              <a:t> NZ)</a:t>
            </a:r>
          </a:p>
          <a:p>
            <a:r>
              <a:rPr lang="fr-CH" sz="2400" dirty="0" err="1" smtClean="0"/>
              <a:t>Here</a:t>
            </a:r>
            <a:r>
              <a:rPr lang="fr-CH" sz="2400" dirty="0" smtClean="0"/>
              <a:t> a first 2 m long test </a:t>
            </a:r>
            <a:r>
              <a:rPr lang="fr-CH" sz="2400" dirty="0" err="1" smtClean="0"/>
              <a:t>cable</a:t>
            </a:r>
            <a:r>
              <a:rPr lang="fr-CH" sz="2400" dirty="0" smtClean="0"/>
              <a:t> </a:t>
            </a:r>
            <a:r>
              <a:rPr lang="fr-CH" sz="2400" dirty="0" err="1" smtClean="0"/>
              <a:t>done</a:t>
            </a:r>
            <a:r>
              <a:rPr lang="fr-CH" sz="2400" dirty="0" smtClean="0"/>
              <a:t> </a:t>
            </a:r>
            <a:r>
              <a:rPr lang="fr-CH" sz="2400" dirty="0" err="1" smtClean="0"/>
              <a:t>at</a:t>
            </a:r>
            <a:r>
              <a:rPr lang="fr-CH" sz="2400" dirty="0" smtClean="0"/>
              <a:t> CERN</a:t>
            </a:r>
            <a:endParaRPr lang="en-GB" sz="2400" dirty="0"/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028" y="2786062"/>
            <a:ext cx="4981575" cy="128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102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H" dirty="0" err="1" smtClean="0"/>
              <a:t>Magnet</a:t>
            </a:r>
            <a:r>
              <a:rPr lang="fr-CH" dirty="0" smtClean="0"/>
              <a:t> </a:t>
            </a:r>
            <a:r>
              <a:rPr lang="fr-CH" dirty="0" err="1" smtClean="0"/>
              <a:t>shapes</a:t>
            </a:r>
            <a:r>
              <a:rPr lang="fr-CH" dirty="0" smtClean="0"/>
              <a:t> (</a:t>
            </a:r>
            <a:r>
              <a:rPr lang="fr-CH" dirty="0" err="1" smtClean="0"/>
              <a:t>field</a:t>
            </a:r>
            <a:r>
              <a:rPr lang="fr-CH" dirty="0" smtClean="0"/>
              <a:t> </a:t>
            </a:r>
            <a:r>
              <a:rPr lang="fr-CH" dirty="0" err="1" smtClean="0"/>
              <a:t>optimization</a:t>
            </a:r>
            <a:r>
              <a:rPr lang="fr-CH" dirty="0" smtClean="0"/>
              <a:t> &amp; structure)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LRossi@CEA/DSM/IRFU/SPP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04562-D21C-49CE-B6FD-9A7A16B700C0}" type="slidenum">
              <a:rPr lang="en-GB" smtClean="0"/>
              <a:t>68</a:t>
            </a:fld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231759"/>
            <a:ext cx="4608512" cy="2563369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853" y="3930073"/>
            <a:ext cx="2832106" cy="2814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 descr="C:\MyPrograms\ParaView\PlaneIntersecToroid\VeryLargeTorus\CrossRandLandBoreandClip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1345707"/>
            <a:ext cx="3197663" cy="2449274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8348" y="1242833"/>
            <a:ext cx="1179276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fr-CH" b="1" u="sng" dirty="0">
                <a:solidFill>
                  <a:srgbClr val="FFFF00"/>
                </a:solidFill>
              </a:rPr>
              <a:t>C</a:t>
            </a:r>
            <a:r>
              <a:rPr lang="fr-CH" b="1" u="sng" dirty="0" smtClean="0">
                <a:solidFill>
                  <a:srgbClr val="FFFF00"/>
                </a:solidFill>
              </a:rPr>
              <a:t>os</a:t>
            </a:r>
            <a:r>
              <a:rPr lang="fr-CH" b="1" u="sng" dirty="0" smtClean="0">
                <a:solidFill>
                  <a:srgbClr val="FFFF00"/>
                </a:solidFill>
                <a:sym typeface="Symbol"/>
              </a:rPr>
              <a:t> </a:t>
            </a:r>
            <a:r>
              <a:rPr lang="fr-CH" b="1" u="sng" dirty="0" err="1" smtClean="0">
                <a:solidFill>
                  <a:srgbClr val="FFFF00"/>
                </a:solidFill>
                <a:sym typeface="Symbol"/>
              </a:rPr>
              <a:t>Coil</a:t>
            </a:r>
            <a:endParaRPr lang="en-GB" b="1" u="sng" dirty="0">
              <a:solidFill>
                <a:srgbClr val="FFFF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183959" y="3925572"/>
            <a:ext cx="864096" cy="646331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fr-CH" b="1" u="sng" dirty="0" smtClean="0">
                <a:solidFill>
                  <a:srgbClr val="FFFF00"/>
                </a:solidFill>
              </a:rPr>
              <a:t>Block </a:t>
            </a:r>
            <a:r>
              <a:rPr lang="fr-CH" b="1" u="sng" dirty="0" err="1" smtClean="0">
                <a:solidFill>
                  <a:srgbClr val="FFFF00"/>
                </a:solidFill>
              </a:rPr>
              <a:t>Coil</a:t>
            </a:r>
            <a:endParaRPr lang="en-GB" b="1" u="sng" dirty="0">
              <a:solidFill>
                <a:srgbClr val="FFFF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27988" y="1242833"/>
            <a:ext cx="1305922" cy="92333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fr-CH" b="1" u="sng" dirty="0" err="1" smtClean="0">
                <a:solidFill>
                  <a:srgbClr val="FFFF00"/>
                </a:solidFill>
              </a:rPr>
              <a:t>Canted</a:t>
            </a:r>
            <a:r>
              <a:rPr lang="fr-CH" b="1" u="sng" dirty="0" smtClean="0">
                <a:solidFill>
                  <a:srgbClr val="FFFF00"/>
                </a:solidFill>
              </a:rPr>
              <a:t> </a:t>
            </a:r>
            <a:r>
              <a:rPr lang="fr-CH" b="1" u="sng" dirty="0" err="1" smtClean="0">
                <a:solidFill>
                  <a:srgbClr val="FFFF00"/>
                </a:solidFill>
              </a:rPr>
              <a:t>Solenoid</a:t>
            </a:r>
            <a:r>
              <a:rPr lang="fr-CH" b="1" u="sng" dirty="0" smtClean="0">
                <a:solidFill>
                  <a:srgbClr val="FFFF00"/>
                </a:solidFill>
              </a:rPr>
              <a:t> </a:t>
            </a:r>
            <a:r>
              <a:rPr lang="fr-CH" b="1" u="sng" dirty="0" err="1" smtClean="0">
                <a:solidFill>
                  <a:srgbClr val="FFFF00"/>
                </a:solidFill>
              </a:rPr>
              <a:t>Coil</a:t>
            </a:r>
            <a:endParaRPr lang="en-GB" b="1" u="sng" dirty="0">
              <a:solidFill>
                <a:srgbClr val="FFFF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0636" y="3898050"/>
            <a:ext cx="2833812" cy="2867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4788024" y="4110238"/>
            <a:ext cx="1440160" cy="646331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fr-CH" b="1" u="sng" dirty="0" err="1" smtClean="0">
                <a:solidFill>
                  <a:srgbClr val="FFFF00"/>
                </a:solidFill>
              </a:rPr>
              <a:t>Hybrid</a:t>
            </a:r>
            <a:r>
              <a:rPr lang="fr-CH" b="1" u="sng" dirty="0" smtClean="0">
                <a:solidFill>
                  <a:srgbClr val="FFFF00"/>
                </a:solidFill>
              </a:rPr>
              <a:t> Cos</a:t>
            </a:r>
            <a:r>
              <a:rPr lang="fr-CH" b="1" u="sng" dirty="0">
                <a:solidFill>
                  <a:srgbClr val="FFFF00"/>
                </a:solidFill>
                <a:sym typeface="Symbol"/>
              </a:rPr>
              <a:t> </a:t>
            </a:r>
            <a:r>
              <a:rPr lang="fr-CH" b="1" u="sng" dirty="0" smtClean="0">
                <a:solidFill>
                  <a:srgbClr val="FFFF00"/>
                </a:solidFill>
              </a:rPr>
              <a:t>Block </a:t>
            </a:r>
            <a:r>
              <a:rPr lang="fr-CH" b="1" u="sng" dirty="0" err="1" smtClean="0">
                <a:solidFill>
                  <a:srgbClr val="FFFF00"/>
                </a:solidFill>
              </a:rPr>
              <a:t>Coil</a:t>
            </a:r>
            <a:endParaRPr lang="en-GB" b="1" u="sng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91880" y="5013176"/>
            <a:ext cx="1008112" cy="30777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CH" sz="1400" dirty="0" smtClean="0"/>
              <a:t>P. McIntyre</a:t>
            </a:r>
            <a:endParaRPr lang="en-GB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8033422" y="3452533"/>
            <a:ext cx="787050" cy="30777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CH" sz="1400" dirty="0" smtClean="0"/>
              <a:t>S. Caspi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73120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7656"/>
            <a:ext cx="5936040" cy="1477127"/>
          </a:xfrm>
        </p:spPr>
        <p:txBody>
          <a:bodyPr>
            <a:noAutofit/>
          </a:bodyPr>
          <a:lstStyle/>
          <a:p>
            <a:r>
              <a:rPr lang="en-US" sz="3600" dirty="0" smtClean="0"/>
              <a:t>First consistent cross section, </a:t>
            </a:r>
            <a:r>
              <a:rPr lang="en-US" sz="2800" dirty="0" smtClean="0"/>
              <a:t>2010 WG and Malta (fits our tunnel)</a:t>
            </a:r>
            <a:endParaRPr lang="en-US" sz="28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LRossi@CEA/DSM/IRFU/SPP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2B141-1547-4E22-9593-D94868C4E685}" type="slidenum">
              <a:rPr lang="en-US" smtClean="0"/>
              <a:pPr/>
              <a:t>69</a:t>
            </a:fld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729260" y="1383847"/>
            <a:ext cx="7854746" cy="4241834"/>
            <a:chOff x="1043608" y="692696"/>
            <a:chExt cx="7344817" cy="3966455"/>
          </a:xfrm>
        </p:grpSpPr>
        <p:pic>
          <p:nvPicPr>
            <p:cNvPr id="7" name="Picture 6" descr="20T_coil_v3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83969" y="916649"/>
              <a:ext cx="4104456" cy="1471010"/>
            </a:xfrm>
            <a:prstGeom prst="rect">
              <a:avLst/>
            </a:prstGeom>
          </p:spPr>
        </p:pic>
        <p:pic>
          <p:nvPicPr>
            <p:cNvPr id="8" name="Picture 7" descr="20T_iron_v3.JPG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15616" y="692696"/>
              <a:ext cx="3168352" cy="2365108"/>
            </a:xfrm>
            <a:prstGeom prst="rect">
              <a:avLst/>
            </a:prstGeom>
          </p:spPr>
        </p:pic>
        <p:pic>
          <p:nvPicPr>
            <p:cNvPr id="9" name="Picture 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508104" y="2420888"/>
              <a:ext cx="2729708" cy="1872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43608" y="3284984"/>
              <a:ext cx="5466228" cy="13741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1" name="TextBox 10"/>
          <p:cNvSpPr txBox="1"/>
          <p:nvPr/>
        </p:nvSpPr>
        <p:spPr>
          <a:xfrm>
            <a:off x="467543" y="5301208"/>
            <a:ext cx="7955393" cy="14773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CH" dirty="0" err="1" smtClean="0"/>
              <a:t>Magnet</a:t>
            </a:r>
            <a:r>
              <a:rPr lang="fr-CH" dirty="0" smtClean="0"/>
              <a:t> design: 40 mm bore (</a:t>
            </a:r>
            <a:r>
              <a:rPr lang="fr-CH" dirty="0" err="1" smtClean="0"/>
              <a:t>depends</a:t>
            </a:r>
            <a:r>
              <a:rPr lang="fr-CH" dirty="0" smtClean="0"/>
              <a:t> on injection </a:t>
            </a:r>
            <a:r>
              <a:rPr lang="fr-CH" dirty="0" err="1" smtClean="0"/>
              <a:t>energy</a:t>
            </a:r>
            <a:r>
              <a:rPr lang="fr-CH" dirty="0" smtClean="0"/>
              <a:t>: &gt; 1 </a:t>
            </a:r>
            <a:r>
              <a:rPr lang="fr-CH" dirty="0" err="1" smtClean="0"/>
              <a:t>Tev</a:t>
            </a:r>
            <a:r>
              <a:rPr lang="fr-CH" dirty="0" smtClean="0"/>
              <a:t>)</a:t>
            </a:r>
            <a:br>
              <a:rPr lang="fr-CH" dirty="0" smtClean="0"/>
            </a:br>
            <a:r>
              <a:rPr lang="fr-CH" dirty="0" err="1"/>
              <a:t>V</a:t>
            </a:r>
            <a:r>
              <a:rPr lang="fr-CH" dirty="0" err="1" smtClean="0"/>
              <a:t>ery</a:t>
            </a:r>
            <a:r>
              <a:rPr lang="fr-CH" dirty="0" smtClean="0"/>
              <a:t> </a:t>
            </a:r>
            <a:r>
              <a:rPr lang="fr-CH" dirty="0" err="1" smtClean="0"/>
              <a:t>challenging</a:t>
            </a:r>
            <a:r>
              <a:rPr lang="fr-CH" dirty="0" smtClean="0"/>
              <a:t> but </a:t>
            </a:r>
            <a:r>
              <a:rPr lang="fr-CH" dirty="0" err="1" smtClean="0"/>
              <a:t>feasable</a:t>
            </a:r>
            <a:r>
              <a:rPr lang="fr-CH" dirty="0" smtClean="0"/>
              <a:t>: 300 mm inter-</a:t>
            </a:r>
            <a:r>
              <a:rPr lang="fr-CH" dirty="0" err="1" smtClean="0"/>
              <a:t>beam</a:t>
            </a:r>
            <a:r>
              <a:rPr lang="fr-CH" dirty="0" smtClean="0"/>
              <a:t>; </a:t>
            </a:r>
            <a:r>
              <a:rPr lang="fr-CH" b="1" dirty="0" err="1" smtClean="0"/>
              <a:t>anticoils</a:t>
            </a:r>
            <a:r>
              <a:rPr lang="fr-CH" b="1" dirty="0" smtClean="0"/>
              <a:t> to </a:t>
            </a:r>
            <a:r>
              <a:rPr lang="fr-CH" b="1" dirty="0" err="1" smtClean="0"/>
              <a:t>reduce</a:t>
            </a:r>
            <a:r>
              <a:rPr lang="fr-CH" b="1" dirty="0" smtClean="0"/>
              <a:t> flux</a:t>
            </a:r>
          </a:p>
          <a:p>
            <a:r>
              <a:rPr lang="fr-CH" dirty="0" err="1" smtClean="0"/>
              <a:t>Approximately</a:t>
            </a:r>
            <a:r>
              <a:rPr lang="fr-CH" dirty="0" smtClean="0"/>
              <a:t> 2.5 times more SC </a:t>
            </a:r>
            <a:r>
              <a:rPr lang="fr-CH" dirty="0" err="1" smtClean="0"/>
              <a:t>than</a:t>
            </a:r>
            <a:r>
              <a:rPr lang="fr-CH" dirty="0" smtClean="0"/>
              <a:t> LHC: 3000 tonnes!</a:t>
            </a:r>
          </a:p>
          <a:p>
            <a:r>
              <a:rPr lang="fr-CH" b="1" dirty="0" smtClean="0"/>
              <a:t>Multiple </a:t>
            </a:r>
            <a:r>
              <a:rPr lang="fr-CH" b="1" dirty="0" err="1" smtClean="0"/>
              <a:t>powering</a:t>
            </a:r>
            <a:r>
              <a:rPr lang="fr-CH" b="1" dirty="0" smtClean="0"/>
              <a:t> in the </a:t>
            </a:r>
            <a:r>
              <a:rPr lang="fr-CH" b="1" dirty="0" err="1" smtClean="0"/>
              <a:t>same</a:t>
            </a:r>
            <a:r>
              <a:rPr lang="fr-CH" b="1" dirty="0" smtClean="0"/>
              <a:t> </a:t>
            </a:r>
            <a:r>
              <a:rPr lang="fr-CH" b="1" dirty="0" err="1" smtClean="0"/>
              <a:t>magnet</a:t>
            </a:r>
            <a:r>
              <a:rPr lang="fr-CH" b="1" dirty="0" smtClean="0"/>
              <a:t> for FQ (and more </a:t>
            </a:r>
            <a:r>
              <a:rPr lang="fr-CH" b="1" dirty="0" err="1" smtClean="0"/>
              <a:t>sectioning</a:t>
            </a:r>
            <a:r>
              <a:rPr lang="fr-CH" b="1" dirty="0" smtClean="0"/>
              <a:t> for </a:t>
            </a:r>
            <a:r>
              <a:rPr lang="fr-CH" b="1" dirty="0" err="1" smtClean="0"/>
              <a:t>energy</a:t>
            </a:r>
            <a:r>
              <a:rPr lang="fr-CH" b="1" dirty="0" smtClean="0"/>
              <a:t>)</a:t>
            </a:r>
          </a:p>
          <a:p>
            <a:r>
              <a:rPr lang="fr-CH" b="1" dirty="0" err="1" smtClean="0"/>
              <a:t>Certainly</a:t>
            </a:r>
            <a:r>
              <a:rPr lang="fr-CH" b="1" dirty="0" smtClean="0"/>
              <a:t> </a:t>
            </a:r>
            <a:r>
              <a:rPr lang="fr-CH" b="1" dirty="0" err="1" smtClean="0"/>
              <a:t>only</a:t>
            </a:r>
            <a:r>
              <a:rPr lang="fr-CH" b="1" dirty="0" smtClean="0"/>
              <a:t> a first </a:t>
            </a:r>
            <a:r>
              <a:rPr lang="fr-CH" b="1" dirty="0" err="1" smtClean="0"/>
              <a:t>attempt</a:t>
            </a:r>
            <a:r>
              <a:rPr lang="fr-CH" b="1" dirty="0" smtClean="0"/>
              <a:t>: cos</a:t>
            </a:r>
            <a:r>
              <a:rPr lang="fr-CH" b="1" dirty="0" smtClean="0">
                <a:sym typeface="Symbol"/>
              </a:rPr>
              <a:t> and </a:t>
            </a:r>
            <a:r>
              <a:rPr lang="fr-CH" b="1" dirty="0" err="1" smtClean="0">
                <a:sym typeface="Symbol"/>
              </a:rPr>
              <a:t>other</a:t>
            </a:r>
            <a:r>
              <a:rPr lang="fr-CH" b="1" dirty="0" smtClean="0">
                <a:sym typeface="Symbol"/>
              </a:rPr>
              <a:t> </a:t>
            </a:r>
            <a:r>
              <a:rPr lang="fr-CH" b="1" dirty="0" err="1" smtClean="0">
                <a:sym typeface="Symbol"/>
              </a:rPr>
              <a:t>shapes</a:t>
            </a:r>
            <a:r>
              <a:rPr lang="fr-CH" b="1" dirty="0" smtClean="0">
                <a:sym typeface="Symbol"/>
              </a:rPr>
              <a:t> </a:t>
            </a:r>
            <a:r>
              <a:rPr lang="fr-CH" b="1" dirty="0" err="1" smtClean="0">
                <a:sym typeface="Symbol"/>
              </a:rPr>
              <a:t>will</a:t>
            </a:r>
            <a:r>
              <a:rPr lang="fr-CH" b="1" dirty="0" smtClean="0">
                <a:sym typeface="Symbol"/>
              </a:rPr>
              <a:t> </a:t>
            </a:r>
            <a:r>
              <a:rPr lang="fr-CH" b="1" dirty="0" err="1" smtClean="0">
                <a:sym typeface="Symbol"/>
              </a:rPr>
              <a:t>be</a:t>
            </a:r>
            <a:r>
              <a:rPr lang="fr-CH" b="1" dirty="0" smtClean="0">
                <a:sym typeface="Symbol"/>
              </a:rPr>
              <a:t> </a:t>
            </a:r>
            <a:r>
              <a:rPr lang="fr-CH" b="1" dirty="0" err="1" smtClean="0">
                <a:sym typeface="Symbol"/>
              </a:rPr>
              <a:t>also</a:t>
            </a:r>
            <a:r>
              <a:rPr lang="fr-CH" b="1" dirty="0" smtClean="0">
                <a:sym typeface="Symbol"/>
              </a:rPr>
              <a:t> </a:t>
            </a:r>
            <a:r>
              <a:rPr lang="fr-CH" b="1" dirty="0" err="1" smtClean="0">
                <a:sym typeface="Symbol"/>
              </a:rPr>
              <a:t>investigated</a:t>
            </a:r>
            <a:endParaRPr lang="fr-CH" b="1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0" y="3759268"/>
            <a:ext cx="1890037" cy="30777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CH" sz="1400" dirty="0" smtClean="0"/>
              <a:t>L. Rossi and E. Todesco</a:t>
            </a:r>
            <a:endParaRPr lang="en-GB" sz="1400" dirty="0"/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2500427" y="2433668"/>
            <a:ext cx="0" cy="371010"/>
          </a:xfrm>
          <a:prstGeom prst="straightConnector1">
            <a:avLst/>
          </a:prstGeom>
          <a:ln w="1905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1667172" y="2477698"/>
            <a:ext cx="0" cy="398720"/>
          </a:xfrm>
          <a:prstGeom prst="straightConnector1">
            <a:avLst/>
          </a:prstGeom>
          <a:ln w="1905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2092822" y="2421791"/>
            <a:ext cx="784167" cy="267141"/>
          </a:xfrm>
          <a:prstGeom prst="round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ounded Rectangle 22"/>
          <p:cNvSpPr/>
          <p:nvPr/>
        </p:nvSpPr>
        <p:spPr>
          <a:xfrm>
            <a:off x="4355976" y="1623348"/>
            <a:ext cx="3888432" cy="1253070"/>
          </a:xfrm>
          <a:prstGeom prst="round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Freeform 24"/>
          <p:cNvSpPr/>
          <p:nvPr/>
        </p:nvSpPr>
        <p:spPr>
          <a:xfrm>
            <a:off x="2814452" y="1623348"/>
            <a:ext cx="1651610" cy="799218"/>
          </a:xfrm>
          <a:custGeom>
            <a:avLst/>
            <a:gdLst>
              <a:gd name="connsiteX0" fmla="*/ 0 w 1651610"/>
              <a:gd name="connsiteY0" fmla="*/ 661000 h 661000"/>
              <a:gd name="connsiteX1" fmla="*/ 748145 w 1651610"/>
              <a:gd name="connsiteY1" fmla="*/ 542247 h 661000"/>
              <a:gd name="connsiteX2" fmla="*/ 1235034 w 1651610"/>
              <a:gd name="connsiteY2" fmla="*/ 316616 h 661000"/>
              <a:gd name="connsiteX3" fmla="*/ 1615044 w 1651610"/>
              <a:gd name="connsiteY3" fmla="*/ 31608 h 661000"/>
              <a:gd name="connsiteX4" fmla="*/ 1615044 w 1651610"/>
              <a:gd name="connsiteY4" fmla="*/ 19733 h 66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1610" h="661000">
                <a:moveTo>
                  <a:pt x="0" y="661000"/>
                </a:moveTo>
                <a:cubicBezTo>
                  <a:pt x="271153" y="630322"/>
                  <a:pt x="542306" y="599644"/>
                  <a:pt x="748145" y="542247"/>
                </a:cubicBezTo>
                <a:cubicBezTo>
                  <a:pt x="953984" y="484850"/>
                  <a:pt x="1090551" y="401722"/>
                  <a:pt x="1235034" y="316616"/>
                </a:cubicBezTo>
                <a:cubicBezTo>
                  <a:pt x="1379517" y="231510"/>
                  <a:pt x="1551709" y="81088"/>
                  <a:pt x="1615044" y="31608"/>
                </a:cubicBezTo>
                <a:cubicBezTo>
                  <a:pt x="1678379" y="-17873"/>
                  <a:pt x="1646711" y="930"/>
                  <a:pt x="1615044" y="19733"/>
                </a:cubicBezTo>
              </a:path>
            </a:pathLst>
          </a:cu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Freeform 25"/>
          <p:cNvSpPr/>
          <p:nvPr/>
        </p:nvSpPr>
        <p:spPr>
          <a:xfrm>
            <a:off x="2826328" y="2683823"/>
            <a:ext cx="1721266" cy="192595"/>
          </a:xfrm>
          <a:custGeom>
            <a:avLst/>
            <a:gdLst>
              <a:gd name="connsiteX0" fmla="*/ 0 w 1890121"/>
              <a:gd name="connsiteY0" fmla="*/ 0 h 234868"/>
              <a:gd name="connsiteX1" fmla="*/ 890650 w 1890121"/>
              <a:gd name="connsiteY1" fmla="*/ 95003 h 234868"/>
              <a:gd name="connsiteX2" fmla="*/ 1828800 w 1890121"/>
              <a:gd name="connsiteY2" fmla="*/ 225632 h 234868"/>
              <a:gd name="connsiteX3" fmla="*/ 1721922 w 1890121"/>
              <a:gd name="connsiteY3" fmla="*/ 213756 h 234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90121" h="234868">
                <a:moveTo>
                  <a:pt x="0" y="0"/>
                </a:moveTo>
                <a:lnTo>
                  <a:pt x="890650" y="95003"/>
                </a:lnTo>
                <a:cubicBezTo>
                  <a:pt x="1195450" y="132608"/>
                  <a:pt x="1690255" y="205840"/>
                  <a:pt x="1828800" y="225632"/>
                </a:cubicBezTo>
                <a:cubicBezTo>
                  <a:pt x="1967345" y="245424"/>
                  <a:pt x="1844633" y="229590"/>
                  <a:pt x="1721922" y="213756"/>
                </a:cubicBezTo>
              </a:path>
            </a:pathLst>
          </a:cu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5" name="Group 14"/>
          <p:cNvGrpSpPr/>
          <p:nvPr/>
        </p:nvGrpSpPr>
        <p:grpSpPr>
          <a:xfrm>
            <a:off x="6389298" y="1737191"/>
            <a:ext cx="1639086" cy="1494831"/>
            <a:chOff x="6389298" y="1737191"/>
            <a:chExt cx="1639086" cy="1494831"/>
          </a:xfrm>
        </p:grpSpPr>
        <p:sp>
          <p:nvSpPr>
            <p:cNvPr id="27" name="Rounded Rectangle 26"/>
            <p:cNvSpPr/>
            <p:nvPr/>
          </p:nvSpPr>
          <p:spPr>
            <a:xfrm>
              <a:off x="6389298" y="1737191"/>
              <a:ext cx="1639086" cy="1103602"/>
            </a:xfrm>
            <a:prstGeom prst="roundRect">
              <a:avLst>
                <a:gd name="adj" fmla="val 0"/>
              </a:avLst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4" name="Straight Arrow Connector 13"/>
            <p:cNvCxnSpPr>
              <a:stCxn id="27" idx="2"/>
            </p:cNvCxnSpPr>
            <p:nvPr/>
          </p:nvCxnSpPr>
          <p:spPr>
            <a:xfrm>
              <a:off x="7208841" y="2840793"/>
              <a:ext cx="0" cy="391229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75198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H" dirty="0" smtClean="0"/>
              <a:t>The EU program</a:t>
            </a:r>
            <a:br>
              <a:rPr lang="fr-CH" dirty="0" smtClean="0"/>
            </a:br>
            <a:r>
              <a:rPr lang="fr-CH" dirty="0" smtClean="0"/>
              <a:t>The chance for HTS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</p:spPr>
        <p:txBody>
          <a:bodyPr/>
          <a:lstStyle/>
          <a:p>
            <a:r>
              <a:rPr lang="fr-CH" sz="2400" dirty="0" smtClean="0"/>
              <a:t>Last FP7 call in Nov2011: EuCARD2 (2013-16)</a:t>
            </a:r>
          </a:p>
          <a:p>
            <a:r>
              <a:rPr lang="fr-CH" sz="2400" dirty="0" err="1" smtClean="0"/>
              <a:t>Approved</a:t>
            </a:r>
            <a:r>
              <a:rPr lang="fr-CH" sz="2400" dirty="0" smtClean="0"/>
              <a:t>; </a:t>
            </a:r>
            <a:r>
              <a:rPr lang="fr-CH" sz="2400" dirty="0" err="1" smtClean="0"/>
              <a:t>under</a:t>
            </a:r>
            <a:r>
              <a:rPr lang="fr-CH" sz="2400" dirty="0" smtClean="0"/>
              <a:t> </a:t>
            </a:r>
            <a:r>
              <a:rPr lang="fr-CH" sz="2400" dirty="0" err="1" smtClean="0"/>
              <a:t>negotiation</a:t>
            </a:r>
            <a:r>
              <a:rPr lang="fr-CH" sz="2400" dirty="0" smtClean="0"/>
              <a:t> for signature</a:t>
            </a:r>
          </a:p>
          <a:p>
            <a:r>
              <a:rPr lang="fr-CH" sz="2400" dirty="0" smtClean="0"/>
              <a:t>WP-10Future </a:t>
            </a:r>
            <a:r>
              <a:rPr lang="fr-CH" sz="2400" dirty="0" err="1" smtClean="0"/>
              <a:t>Magnets</a:t>
            </a:r>
            <a:endParaRPr lang="fr-CH" sz="2400" dirty="0" smtClean="0"/>
          </a:p>
          <a:p>
            <a:pPr lvl="1"/>
            <a:r>
              <a:rPr lang="fr-CH" sz="1800" dirty="0" err="1" smtClean="0"/>
              <a:t>Assessment</a:t>
            </a:r>
            <a:r>
              <a:rPr lang="fr-CH" sz="1800" dirty="0" smtClean="0"/>
              <a:t> of YBCO and Bi-2212 for HE-LHC</a:t>
            </a:r>
          </a:p>
          <a:p>
            <a:pPr lvl="1"/>
            <a:r>
              <a:rPr lang="fr-CH" sz="1800" b="1" dirty="0" err="1" smtClean="0"/>
              <a:t>Development</a:t>
            </a:r>
            <a:r>
              <a:rPr lang="fr-CH" sz="1800" b="1" dirty="0" smtClean="0"/>
              <a:t> of 10 kA class HTS compact </a:t>
            </a:r>
            <a:r>
              <a:rPr lang="fr-CH" sz="1800" b="1" dirty="0" err="1" smtClean="0"/>
              <a:t>cable</a:t>
            </a:r>
            <a:endParaRPr lang="fr-CH" sz="1800" b="1" dirty="0" smtClean="0"/>
          </a:p>
          <a:p>
            <a:pPr lvl="1"/>
            <a:r>
              <a:rPr lang="fr-CH" sz="1800" b="1" dirty="0" smtClean="0"/>
              <a:t>Prototype of  a 5 T real </a:t>
            </a:r>
            <a:r>
              <a:rPr lang="fr-CH" sz="1800" b="1" dirty="0" err="1" smtClean="0"/>
              <a:t>accelerator</a:t>
            </a:r>
            <a:r>
              <a:rPr lang="fr-CH" sz="1800" b="1" dirty="0" smtClean="0"/>
              <a:t> </a:t>
            </a:r>
            <a:r>
              <a:rPr lang="fr-CH" sz="1800" b="1" dirty="0" err="1" smtClean="0"/>
              <a:t>quality</a:t>
            </a:r>
            <a:r>
              <a:rPr lang="fr-CH" sz="1800" b="1" dirty="0" smtClean="0"/>
              <a:t> </a:t>
            </a:r>
            <a:r>
              <a:rPr lang="fr-CH" sz="1800" b="1" dirty="0" err="1" smtClean="0"/>
              <a:t>magnet</a:t>
            </a:r>
            <a:endParaRPr lang="fr-CH" sz="1800" b="1" dirty="0" smtClean="0"/>
          </a:p>
          <a:p>
            <a:pPr lvl="1"/>
            <a:r>
              <a:rPr lang="fr-CH" sz="1800" dirty="0" smtClean="0"/>
              <a:t>Test the </a:t>
            </a:r>
            <a:r>
              <a:rPr lang="fr-CH" sz="1800" dirty="0" err="1" smtClean="0"/>
              <a:t>coil</a:t>
            </a:r>
            <a:r>
              <a:rPr lang="fr-CH" sz="1800" dirty="0" smtClean="0"/>
              <a:t> in a 13-15 T background </a:t>
            </a:r>
            <a:r>
              <a:rPr lang="fr-CH" sz="1800" dirty="0" err="1" smtClean="0"/>
              <a:t>field</a:t>
            </a:r>
            <a:r>
              <a:rPr lang="fr-CH" sz="1800" dirty="0" smtClean="0"/>
              <a:t> to proof 18-20 T </a:t>
            </a:r>
            <a:r>
              <a:rPr lang="fr-CH" sz="1800" dirty="0" err="1" smtClean="0"/>
              <a:t>principle</a:t>
            </a:r>
            <a:r>
              <a:rPr lang="fr-CH" sz="1800" dirty="0" smtClean="0"/>
              <a:t> </a:t>
            </a:r>
            <a:r>
              <a:rPr lang="fr-CH" sz="1800" dirty="0" err="1" smtClean="0"/>
              <a:t>with</a:t>
            </a:r>
            <a:r>
              <a:rPr lang="fr-CH" sz="1800" dirty="0" smtClean="0"/>
              <a:t> 10 kA HTS </a:t>
            </a:r>
            <a:r>
              <a:rPr lang="fr-CH" sz="1800" dirty="0" err="1" smtClean="0"/>
              <a:t>conductor</a:t>
            </a:r>
            <a:r>
              <a:rPr lang="fr-CH" sz="1800" dirty="0" smtClean="0"/>
              <a:t>.</a:t>
            </a:r>
          </a:p>
          <a:p>
            <a:pPr lvl="1"/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LRossi@CEA/DSM/IRFU/SPP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04562-D21C-49CE-B6FD-9A7A16B700C0}" type="slidenum">
              <a:rPr lang="en-GB" smtClean="0"/>
              <a:t>70</a:t>
            </a:fld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3304" y="4365104"/>
            <a:ext cx="2583768" cy="214198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365104"/>
            <a:ext cx="2311969" cy="2311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445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the </a:t>
            </a:r>
            <a:r>
              <a:rPr lang="en-US" dirty="0" err="1" smtClean="0"/>
              <a:t>possibile</a:t>
            </a:r>
            <a:r>
              <a:rPr lang="en-US" dirty="0" smtClean="0"/>
              <a:t> for HE-LHC?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LRossi@CEA/DSM/IRFU/SPP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2B141-1547-4E22-9593-D94868C4E685}" type="slidenum">
              <a:rPr lang="en-US" smtClean="0"/>
              <a:pPr/>
              <a:t>71</a:t>
            </a:fld>
            <a:endParaRPr lang="en-US"/>
          </a:p>
        </p:txBody>
      </p:sp>
      <p:grpSp>
        <p:nvGrpSpPr>
          <p:cNvPr id="34" name="Group 33"/>
          <p:cNvGrpSpPr/>
          <p:nvPr/>
        </p:nvGrpSpPr>
        <p:grpSpPr>
          <a:xfrm>
            <a:off x="251520" y="1700808"/>
            <a:ext cx="8748464" cy="3672408"/>
            <a:chOff x="179512" y="1124744"/>
            <a:chExt cx="8748464" cy="3672408"/>
          </a:xfrm>
        </p:grpSpPr>
        <p:sp>
          <p:nvSpPr>
            <p:cNvPr id="35" name="Right Arrow 34"/>
            <p:cNvSpPr/>
            <p:nvPr/>
          </p:nvSpPr>
          <p:spPr>
            <a:xfrm>
              <a:off x="575048" y="2780928"/>
              <a:ext cx="8352928" cy="120471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CH" dirty="0" smtClean="0">
                  <a:solidFill>
                    <a:schemeClr val="bg1"/>
                  </a:solidFill>
                </a:rPr>
                <a:t>2005              2010               2015               2020               2025               2030              2035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36" name="Rounded Rectangular Callout 35"/>
            <p:cNvSpPr/>
            <p:nvPr/>
          </p:nvSpPr>
          <p:spPr>
            <a:xfrm>
              <a:off x="179512" y="1988840"/>
              <a:ext cx="792088" cy="828672"/>
            </a:xfrm>
            <a:prstGeom prst="wedgeRoundRectCallout">
              <a:avLst>
                <a:gd name="adj1" fmla="val 2205"/>
                <a:gd name="adj2" fmla="val 78619"/>
                <a:gd name="adj3" fmla="val 16667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CH" sz="1400" dirty="0" smtClean="0">
                  <a:solidFill>
                    <a:schemeClr val="bg1"/>
                  </a:solidFill>
                </a:rPr>
                <a:t>US 16 T </a:t>
              </a:r>
              <a:r>
                <a:rPr lang="fr-CH" sz="1400" dirty="0" err="1" smtClean="0">
                  <a:solidFill>
                    <a:schemeClr val="bg1"/>
                  </a:solidFill>
                </a:rPr>
                <a:t>small</a:t>
              </a:r>
              <a:r>
                <a:rPr lang="fr-CH" sz="1400" dirty="0" smtClean="0">
                  <a:solidFill>
                    <a:schemeClr val="bg1"/>
                  </a:solidFill>
                </a:rPr>
                <a:t> </a:t>
              </a:r>
              <a:r>
                <a:rPr lang="fr-CH" sz="1400" dirty="0" err="1" smtClean="0">
                  <a:solidFill>
                    <a:schemeClr val="bg1"/>
                  </a:solidFill>
                </a:rPr>
                <a:t>dipole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37" name="Rounded Rectangular Callout 36"/>
            <p:cNvSpPr/>
            <p:nvPr/>
          </p:nvSpPr>
          <p:spPr>
            <a:xfrm>
              <a:off x="2231232" y="1124744"/>
              <a:ext cx="1440160" cy="1764776"/>
            </a:xfrm>
            <a:prstGeom prst="wedgeRoundRectCallout">
              <a:avLst>
                <a:gd name="adj1" fmla="val -31220"/>
                <a:gd name="adj2" fmla="val 59668"/>
                <a:gd name="adj3" fmla="val 16667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CH" sz="1400" b="1" dirty="0" smtClean="0">
                  <a:solidFill>
                    <a:srgbClr val="FFFF00"/>
                  </a:solidFill>
                </a:rPr>
                <a:t>EuCARD 13  T large </a:t>
              </a:r>
              <a:r>
                <a:rPr lang="fr-CH" sz="1400" b="1" dirty="0" err="1" smtClean="0">
                  <a:solidFill>
                    <a:srgbClr val="FFFF00"/>
                  </a:solidFill>
                </a:rPr>
                <a:t>dipole</a:t>
              </a:r>
              <a:r>
                <a:rPr lang="fr-CH" sz="1400" b="1" dirty="0" smtClean="0">
                  <a:solidFill>
                    <a:srgbClr val="FFFF00"/>
                  </a:solidFill>
                </a:rPr>
                <a:t>+ 18 T </a:t>
              </a:r>
              <a:r>
                <a:rPr lang="fr-CH" sz="1400" b="1" dirty="0" err="1" smtClean="0">
                  <a:solidFill>
                    <a:srgbClr val="FFFF00"/>
                  </a:solidFill>
                </a:rPr>
                <a:t>small</a:t>
              </a:r>
              <a:r>
                <a:rPr lang="fr-CH" sz="1400" b="1" dirty="0" smtClean="0">
                  <a:solidFill>
                    <a:srgbClr val="FFFF00"/>
                  </a:solidFill>
                </a:rPr>
                <a:t> insert</a:t>
              </a:r>
            </a:p>
            <a:p>
              <a:pPr algn="ctr"/>
              <a:r>
                <a:rPr lang="fr-CH" sz="1400" b="1" dirty="0" smtClean="0">
                  <a:solidFill>
                    <a:schemeClr val="bg1"/>
                  </a:solidFill>
                </a:rPr>
                <a:t>US 13 T Quads FP7-</a:t>
              </a:r>
              <a:r>
                <a:rPr lang="fr-CH" sz="1400" b="1" dirty="0" err="1" smtClean="0">
                  <a:solidFill>
                    <a:schemeClr val="bg1"/>
                  </a:solidFill>
                </a:rPr>
                <a:t>HiLumi</a:t>
              </a:r>
              <a:endParaRPr lang="fr-CH" sz="1400" b="1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fr-CH" sz="1400" dirty="0" smtClean="0">
                  <a:solidFill>
                    <a:schemeClr val="bg1"/>
                  </a:solidFill>
                </a:rPr>
                <a:t>US </a:t>
              </a:r>
              <a:r>
                <a:rPr lang="fr-CH" sz="1400" dirty="0" err="1" smtClean="0">
                  <a:solidFill>
                    <a:schemeClr val="bg1"/>
                  </a:solidFill>
                </a:rPr>
                <a:t>NbSn</a:t>
              </a:r>
              <a:r>
                <a:rPr lang="fr-CH" sz="1400" dirty="0" smtClean="0">
                  <a:solidFill>
                    <a:schemeClr val="bg1"/>
                  </a:solidFill>
                </a:rPr>
                <a:t>-HTS </a:t>
              </a:r>
              <a:r>
                <a:rPr lang="fr-CH" sz="1400" dirty="0" err="1" smtClean="0">
                  <a:solidFill>
                    <a:schemeClr val="bg1"/>
                  </a:solidFill>
                </a:rPr>
                <a:t>development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38" name="Rounded Rectangular Callout 37"/>
            <p:cNvSpPr/>
            <p:nvPr/>
          </p:nvSpPr>
          <p:spPr>
            <a:xfrm>
              <a:off x="5148064" y="1988840"/>
              <a:ext cx="1440160" cy="900680"/>
            </a:xfrm>
            <a:prstGeom prst="wedgeRoundRectCallout">
              <a:avLst>
                <a:gd name="adj1" fmla="val -27992"/>
                <a:gd name="adj2" fmla="val 67145"/>
                <a:gd name="adj3" fmla="val 16667"/>
              </a:avLst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CH" sz="1400" dirty="0" smtClean="0">
                  <a:solidFill>
                    <a:schemeClr val="bg1"/>
                  </a:solidFill>
                </a:rPr>
                <a:t>15-20 T </a:t>
              </a:r>
              <a:r>
                <a:rPr lang="fr-CH" sz="1400" dirty="0" err="1" smtClean="0">
                  <a:solidFill>
                    <a:schemeClr val="bg1"/>
                  </a:solidFill>
                </a:rPr>
                <a:t>dip</a:t>
              </a:r>
              <a:r>
                <a:rPr lang="fr-CH" sz="1400" dirty="0" smtClean="0">
                  <a:solidFill>
                    <a:schemeClr val="bg1"/>
                  </a:solidFill>
                </a:rPr>
                <a:t> final proto &amp; </a:t>
              </a:r>
              <a:r>
                <a:rPr lang="fr-CH" sz="1400" dirty="0" err="1" smtClean="0">
                  <a:solidFill>
                    <a:schemeClr val="bg1"/>
                  </a:solidFill>
                </a:rPr>
                <a:t>Industrialization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39" name="Rounded Rectangular Callout 38"/>
            <p:cNvSpPr/>
            <p:nvPr/>
          </p:nvSpPr>
          <p:spPr>
            <a:xfrm>
              <a:off x="6623720" y="1988840"/>
              <a:ext cx="1152128" cy="900680"/>
            </a:xfrm>
            <a:prstGeom prst="wedgeRoundRectCallout">
              <a:avLst>
                <a:gd name="adj1" fmla="val 6060"/>
                <a:gd name="adj2" fmla="val 67600"/>
                <a:gd name="adj3" fmla="val 16667"/>
              </a:avLst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CH" sz="1400" dirty="0" smtClean="0">
                  <a:solidFill>
                    <a:schemeClr val="bg1"/>
                  </a:solidFill>
                </a:rPr>
                <a:t>Final </a:t>
              </a:r>
              <a:r>
                <a:rPr lang="fr-CH" sz="1400" dirty="0" err="1" smtClean="0">
                  <a:solidFill>
                    <a:schemeClr val="bg1"/>
                  </a:solidFill>
                </a:rPr>
                <a:t>delivery</a:t>
              </a:r>
              <a:r>
                <a:rPr lang="fr-CH" sz="1400" dirty="0" smtClean="0">
                  <a:solidFill>
                    <a:schemeClr val="bg1"/>
                  </a:solidFill>
                </a:rPr>
                <a:t> </a:t>
              </a:r>
              <a:r>
                <a:rPr lang="fr-CH" sz="1400" dirty="0" err="1" smtClean="0">
                  <a:solidFill>
                    <a:schemeClr val="bg1"/>
                  </a:solidFill>
                </a:rPr>
                <a:t>Magnets</a:t>
              </a:r>
              <a:r>
                <a:rPr lang="fr-CH" sz="1400" dirty="0" smtClean="0">
                  <a:solidFill>
                    <a:schemeClr val="bg1"/>
                  </a:solidFill>
                </a:rPr>
                <a:t> HE-LHC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40" name="Oval Callout 39"/>
            <p:cNvSpPr/>
            <p:nvPr/>
          </p:nvSpPr>
          <p:spPr>
            <a:xfrm>
              <a:off x="7271792" y="4005064"/>
              <a:ext cx="1368152" cy="720080"/>
            </a:xfrm>
            <a:prstGeom prst="wedgeEllipseCallout">
              <a:avLst>
                <a:gd name="adj1" fmla="val -12966"/>
                <a:gd name="adj2" fmla="val -90174"/>
              </a:avLst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CH" b="1" dirty="0" smtClean="0"/>
                <a:t>HE-LHC start-up</a:t>
              </a:r>
              <a:endParaRPr lang="en-US" b="1" dirty="0"/>
            </a:p>
          </p:txBody>
        </p:sp>
        <p:sp>
          <p:nvSpPr>
            <p:cNvPr id="41" name="Oval Callout 40"/>
            <p:cNvSpPr/>
            <p:nvPr/>
          </p:nvSpPr>
          <p:spPr>
            <a:xfrm>
              <a:off x="1295128" y="4005064"/>
              <a:ext cx="1440160" cy="720080"/>
            </a:xfrm>
            <a:prstGeom prst="wedgeEllipseCallout">
              <a:avLst>
                <a:gd name="adj1" fmla="val 10397"/>
                <a:gd name="adj2" fmla="val -91816"/>
              </a:avLst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CH" sz="1400" dirty="0" smtClean="0"/>
                <a:t>HE-LHC </a:t>
              </a:r>
              <a:r>
                <a:rPr lang="fr-CH" sz="1400" dirty="0" err="1" smtClean="0"/>
                <a:t>preliminary</a:t>
              </a:r>
              <a:r>
                <a:rPr lang="fr-CH" sz="1400" dirty="0" smtClean="0"/>
                <a:t> </a:t>
              </a:r>
              <a:r>
                <a:rPr lang="fr-CH" sz="1400" dirty="0" err="1" smtClean="0"/>
                <a:t>study</a:t>
              </a:r>
              <a:endParaRPr lang="en-US" sz="1400" dirty="0"/>
            </a:p>
          </p:txBody>
        </p:sp>
        <p:sp>
          <p:nvSpPr>
            <p:cNvPr id="42" name="Oval Callout 41"/>
            <p:cNvSpPr/>
            <p:nvPr/>
          </p:nvSpPr>
          <p:spPr>
            <a:xfrm>
              <a:off x="3743400" y="4077072"/>
              <a:ext cx="1224136" cy="720080"/>
            </a:xfrm>
            <a:prstGeom prst="wedgeEllipseCallout">
              <a:avLst>
                <a:gd name="adj1" fmla="val -48286"/>
                <a:gd name="adj2" fmla="val -101734"/>
              </a:avLst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CH" sz="1400" b="1" dirty="0" smtClean="0">
                  <a:solidFill>
                    <a:schemeClr val="tx1"/>
                  </a:solidFill>
                </a:rPr>
                <a:t>HTS for HE-LHC: yes.or.no</a:t>
              </a:r>
              <a:endParaRPr 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43" name="Rounded Rectangular Callout 42"/>
            <p:cNvSpPr/>
            <p:nvPr/>
          </p:nvSpPr>
          <p:spPr>
            <a:xfrm>
              <a:off x="1151112" y="1988840"/>
              <a:ext cx="1152128" cy="828672"/>
            </a:xfrm>
            <a:prstGeom prst="wedgeRoundRectCallout">
              <a:avLst>
                <a:gd name="adj1" fmla="val 13039"/>
                <a:gd name="adj2" fmla="val 79948"/>
                <a:gd name="adj3" fmla="val 16667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CH" sz="1400" b="1" dirty="0" smtClean="0">
                  <a:solidFill>
                    <a:schemeClr val="bg1"/>
                  </a:solidFill>
                </a:rPr>
                <a:t>LARP 11 T long quad</a:t>
              </a:r>
            </a:p>
            <a:p>
              <a:pPr algn="ctr"/>
              <a:r>
                <a:rPr lang="fr-CH" sz="1400" b="1" dirty="0" smtClean="0">
                  <a:solidFill>
                    <a:schemeClr val="bg1"/>
                  </a:solidFill>
                </a:rPr>
                <a:t>EuCARD</a:t>
              </a:r>
              <a:r>
                <a:rPr lang="en-US" sz="1400" b="1" dirty="0" smtClean="0">
                  <a:solidFill>
                    <a:schemeClr val="bg1"/>
                  </a:solidFill>
                </a:rPr>
                <a:t> R&amp;D</a:t>
              </a:r>
              <a:endParaRPr lang="fr-CH" sz="1400" b="1" dirty="0" smtClean="0">
                <a:solidFill>
                  <a:schemeClr val="bg1"/>
                </a:solidFill>
              </a:endParaRPr>
            </a:p>
          </p:txBody>
        </p:sp>
        <p:sp>
          <p:nvSpPr>
            <p:cNvPr id="44" name="Oval Callout 43"/>
            <p:cNvSpPr/>
            <p:nvPr/>
          </p:nvSpPr>
          <p:spPr>
            <a:xfrm>
              <a:off x="4895528" y="4077072"/>
              <a:ext cx="2016224" cy="720080"/>
            </a:xfrm>
            <a:prstGeom prst="wedgeEllipseCallout">
              <a:avLst>
                <a:gd name="adj1" fmla="val -10264"/>
                <a:gd name="adj2" fmla="val -101839"/>
              </a:avLst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CH" sz="1400" b="1" dirty="0" err="1" smtClean="0">
                  <a:solidFill>
                    <a:schemeClr val="bg1"/>
                  </a:solidFill>
                </a:rPr>
                <a:t>Industry</a:t>
              </a:r>
              <a:r>
                <a:rPr lang="fr-CH" sz="1400" b="1" dirty="0" smtClean="0">
                  <a:solidFill>
                    <a:schemeClr val="bg1"/>
                  </a:solidFill>
                </a:rPr>
                <a:t> </a:t>
              </a:r>
              <a:r>
                <a:rPr lang="fr-CH" sz="1400" b="1" dirty="0" err="1" smtClean="0">
                  <a:solidFill>
                    <a:schemeClr val="bg1"/>
                  </a:solidFill>
                </a:rPr>
                <a:t>contracts</a:t>
              </a:r>
              <a:r>
                <a:rPr lang="fr-CH" sz="1400" b="1" dirty="0" smtClean="0">
                  <a:solidFill>
                    <a:schemeClr val="bg1"/>
                  </a:solidFill>
                </a:rPr>
                <a:t>, </a:t>
              </a:r>
              <a:r>
                <a:rPr lang="fr-CH" sz="1400" b="1" dirty="0" err="1" smtClean="0">
                  <a:solidFill>
                    <a:schemeClr val="bg1"/>
                  </a:solidFill>
                </a:rPr>
                <a:t>start</a:t>
              </a:r>
              <a:r>
                <a:rPr lang="fr-CH" sz="1400" b="1" dirty="0" smtClean="0">
                  <a:solidFill>
                    <a:schemeClr val="bg1"/>
                  </a:solidFill>
                </a:rPr>
                <a:t> </a:t>
              </a:r>
              <a:r>
                <a:rPr lang="fr-CH" sz="1400" b="1" dirty="0" err="1" smtClean="0">
                  <a:solidFill>
                    <a:schemeClr val="bg1"/>
                  </a:solidFill>
                </a:rPr>
                <a:t>constrution</a:t>
              </a:r>
              <a:endParaRPr 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45" name="Rounded Rectangular Callout 44"/>
            <p:cNvSpPr/>
            <p:nvPr/>
          </p:nvSpPr>
          <p:spPr>
            <a:xfrm>
              <a:off x="503040" y="1124744"/>
              <a:ext cx="1584176" cy="828672"/>
            </a:xfrm>
            <a:prstGeom prst="wedgeRoundRectCallout">
              <a:avLst>
                <a:gd name="adj1" fmla="val -5751"/>
                <a:gd name="adj2" fmla="val 180493"/>
                <a:gd name="adj3" fmla="val 16667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CH" sz="1400" dirty="0" smtClean="0">
                  <a:solidFill>
                    <a:schemeClr val="bg1"/>
                  </a:solidFill>
                </a:rPr>
                <a:t>US basic programs and LARP R&amp;D</a:t>
              </a:r>
            </a:p>
            <a:p>
              <a:pPr algn="ctr"/>
              <a:r>
                <a:rPr lang="fr-CH" sz="1400" dirty="0" smtClean="0">
                  <a:solidFill>
                    <a:schemeClr val="bg1"/>
                  </a:solidFill>
                </a:rPr>
                <a:t>EU FP6-CARE-NED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46" name="Striped Right Arrow 45"/>
            <p:cNvSpPr/>
            <p:nvPr/>
          </p:nvSpPr>
          <p:spPr>
            <a:xfrm>
              <a:off x="2663280" y="3789040"/>
              <a:ext cx="1224136" cy="1008112"/>
            </a:xfrm>
            <a:prstGeom prst="stripedRightArrow">
              <a:avLst>
                <a:gd name="adj1" fmla="val 82984"/>
                <a:gd name="adj2" fmla="val 22091"/>
              </a:avLst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CH" sz="1400" b="1" dirty="0" smtClean="0">
                  <a:solidFill>
                    <a:srgbClr val="FFFF00"/>
                  </a:solidFill>
                </a:rPr>
                <a:t>EuCARD2 full  bore </a:t>
              </a:r>
              <a:r>
                <a:rPr lang="fr-CH" sz="1400" b="1" dirty="0" err="1" smtClean="0">
                  <a:solidFill>
                    <a:srgbClr val="FFFF00"/>
                  </a:solidFill>
                </a:rPr>
                <a:t>dipole</a:t>
              </a:r>
              <a:r>
                <a:rPr lang="fr-CH" sz="1400" b="1" dirty="0" smtClean="0">
                  <a:solidFill>
                    <a:srgbClr val="FFFF00"/>
                  </a:solidFill>
                </a:rPr>
                <a:t> HTS</a:t>
              </a:r>
              <a:endParaRPr lang="en-US" sz="1400" b="1" dirty="0">
                <a:solidFill>
                  <a:srgbClr val="FFFF00"/>
                </a:solidFill>
              </a:endParaRPr>
            </a:p>
          </p:txBody>
        </p:sp>
        <p:sp>
          <p:nvSpPr>
            <p:cNvPr id="47" name="Rounded Rectangular Callout 46"/>
            <p:cNvSpPr/>
            <p:nvPr/>
          </p:nvSpPr>
          <p:spPr>
            <a:xfrm>
              <a:off x="3923928" y="1988840"/>
              <a:ext cx="1224136" cy="900680"/>
            </a:xfrm>
            <a:prstGeom prst="wedgeRoundRectCallout">
              <a:avLst>
                <a:gd name="adj1" fmla="val -27992"/>
                <a:gd name="adj2" fmla="val 67145"/>
                <a:gd name="adj3" fmla="val 16667"/>
              </a:avLst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CH" sz="1400" dirty="0" smtClean="0">
                  <a:solidFill>
                    <a:schemeClr val="bg1"/>
                  </a:solidFill>
                </a:rPr>
                <a:t>15-20 T R&amp;D </a:t>
              </a:r>
              <a:r>
                <a:rPr lang="fr-CH" sz="1400" dirty="0" err="1" smtClean="0">
                  <a:solidFill>
                    <a:schemeClr val="bg1"/>
                  </a:solidFill>
                </a:rPr>
                <a:t>dipole</a:t>
              </a:r>
              <a:r>
                <a:rPr lang="fr-CH" sz="1400" dirty="0" smtClean="0">
                  <a:solidFill>
                    <a:schemeClr val="bg1"/>
                  </a:solidFill>
                </a:rPr>
                <a:t> </a:t>
              </a:r>
              <a:r>
                <a:rPr lang="fr-CH" sz="1400" dirty="0" err="1" smtClean="0">
                  <a:solidFill>
                    <a:schemeClr val="bg1"/>
                  </a:solidFill>
                </a:rPr>
                <a:t>models</a:t>
              </a:r>
              <a:r>
                <a:rPr lang="fr-CH" sz="1400" dirty="0" smtClean="0">
                  <a:solidFill>
                    <a:schemeClr val="bg1"/>
                  </a:solidFill>
                </a:rPr>
                <a:t> and prototypes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3815408" y="1464756"/>
            <a:ext cx="5328592" cy="46166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fr-CH" sz="2400" b="1" dirty="0" smtClean="0">
                <a:solidFill>
                  <a:schemeClr val="bg1"/>
                </a:solidFill>
                <a:latin typeface="Comic Sans MS" pitchFamily="66" charset="0"/>
              </a:rPr>
              <a:t>Full profit of the </a:t>
            </a:r>
            <a:r>
              <a:rPr lang="fr-CH" sz="2400" b="1" dirty="0" err="1" smtClean="0">
                <a:solidFill>
                  <a:schemeClr val="bg1"/>
                </a:solidFill>
                <a:latin typeface="Comic Sans MS" pitchFamily="66" charset="0"/>
              </a:rPr>
              <a:t>HiLumi</a:t>
            </a:r>
            <a:r>
              <a:rPr lang="fr-CH" sz="2400" b="1" dirty="0" smtClean="0">
                <a:solidFill>
                  <a:schemeClr val="bg1"/>
                </a:solidFill>
                <a:latin typeface="Comic Sans MS" pitchFamily="66" charset="0"/>
              </a:rPr>
              <a:t> program</a:t>
            </a:r>
            <a:endParaRPr lang="en-GB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2859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H" dirty="0" err="1" smtClean="0"/>
              <a:t>Other</a:t>
            </a:r>
            <a:r>
              <a:rPr lang="fr-CH" dirty="0" smtClean="0"/>
              <a:t> important issues (</a:t>
            </a:r>
            <a:r>
              <a:rPr lang="fr-CH" dirty="0" err="1" smtClean="0"/>
              <a:t>among</a:t>
            </a:r>
            <a:r>
              <a:rPr lang="fr-CH" dirty="0" smtClean="0"/>
              <a:t> </a:t>
            </a:r>
            <a:r>
              <a:rPr lang="fr-CH" dirty="0" err="1" smtClean="0"/>
              <a:t>many</a:t>
            </a:r>
            <a:r>
              <a:rPr lang="fr-CH" dirty="0" smtClean="0"/>
              <a:t> …)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CH" b="1" dirty="0" smtClean="0">
                <a:solidFill>
                  <a:srgbClr val="FF0000"/>
                </a:solidFill>
              </a:rPr>
              <a:t>Synchrotron radiation</a:t>
            </a:r>
          </a:p>
          <a:p>
            <a:r>
              <a:rPr lang="fr-CH" dirty="0" smtClean="0"/>
              <a:t>15 to 30 times!</a:t>
            </a:r>
          </a:p>
          <a:p>
            <a:r>
              <a:rPr lang="fr-CH" dirty="0" smtClean="0"/>
              <a:t>The best </a:t>
            </a:r>
            <a:r>
              <a:rPr lang="fr-CH" dirty="0" err="1" smtClean="0"/>
              <a:t>is</a:t>
            </a:r>
            <a:r>
              <a:rPr lang="fr-CH" dirty="0" smtClean="0"/>
              <a:t> to use a </a:t>
            </a:r>
            <a:r>
              <a:rPr lang="fr-CH" dirty="0" err="1" smtClean="0"/>
              <a:t>window</a:t>
            </a:r>
            <a:r>
              <a:rPr lang="fr-CH" dirty="0" smtClean="0"/>
              <a:t> </a:t>
            </a:r>
            <a:r>
              <a:rPr lang="fr-CH" dirty="0" err="1" smtClean="0"/>
              <a:t>given</a:t>
            </a:r>
            <a:r>
              <a:rPr lang="fr-CH" dirty="0" smtClean="0"/>
              <a:t> by vacuum </a:t>
            </a:r>
            <a:r>
              <a:rPr lang="fr-CH" dirty="0" err="1" smtClean="0"/>
              <a:t>stability</a:t>
            </a:r>
            <a:r>
              <a:rPr lang="fr-CH" dirty="0" smtClean="0"/>
              <a:t> </a:t>
            </a:r>
            <a:r>
              <a:rPr lang="fr-CH" dirty="0" err="1" smtClean="0"/>
              <a:t>at</a:t>
            </a:r>
            <a:r>
              <a:rPr lang="fr-CH" dirty="0" smtClean="0"/>
              <a:t> </a:t>
            </a:r>
            <a:r>
              <a:rPr lang="fr-CH" dirty="0" err="1" smtClean="0"/>
              <a:t>around</a:t>
            </a:r>
            <a:r>
              <a:rPr lang="fr-CH" dirty="0" smtClean="0"/>
              <a:t> 50-60 K (gain a factor 15 in </a:t>
            </a:r>
            <a:r>
              <a:rPr lang="fr-CH" dirty="0" err="1" smtClean="0"/>
              <a:t>cryopower</a:t>
            </a:r>
            <a:r>
              <a:rPr lang="fr-CH" dirty="0"/>
              <a:t> </a:t>
            </a:r>
            <a:r>
              <a:rPr lang="fr-CH" dirty="0" err="1" smtClean="0"/>
              <a:t>removal</a:t>
            </a:r>
            <a:r>
              <a:rPr lang="fr-CH" dirty="0" smtClean="0"/>
              <a:t>!)</a:t>
            </a:r>
          </a:p>
          <a:p>
            <a:r>
              <a:rPr lang="fr-CH" dirty="0" smtClean="0"/>
              <a:t>First </a:t>
            </a:r>
            <a:r>
              <a:rPr lang="fr-CH" dirty="0" err="1" smtClean="0"/>
              <a:t>study</a:t>
            </a:r>
            <a:r>
              <a:rPr lang="fr-CH" dirty="0" smtClean="0"/>
              <a:t> on </a:t>
            </a:r>
            <a:r>
              <a:rPr lang="fr-CH" dirty="0" err="1" smtClean="0"/>
              <a:t>beam</a:t>
            </a:r>
            <a:r>
              <a:rPr lang="fr-CH" dirty="0" smtClean="0"/>
              <a:t> </a:t>
            </a:r>
            <a:r>
              <a:rPr lang="fr-CH" dirty="0" err="1" smtClean="0"/>
              <a:t>impedance</a:t>
            </a:r>
            <a:r>
              <a:rPr lang="fr-CH" dirty="0" smtClean="0"/>
              <a:t> </a:t>
            </a:r>
            <a:r>
              <a:rPr lang="fr-CH" dirty="0" err="1" smtClean="0"/>
              <a:t>seems</a:t>
            </a:r>
            <a:r>
              <a:rPr lang="fr-CH" dirty="0" smtClean="0"/>
              <a:t>  positive but to </a:t>
            </a:r>
            <a:r>
              <a:rPr lang="fr-CH" dirty="0" err="1" smtClean="0"/>
              <a:t>be</a:t>
            </a:r>
            <a:r>
              <a:rPr lang="fr-CH" dirty="0" smtClean="0"/>
              <a:t> </a:t>
            </a:r>
            <a:r>
              <a:rPr lang="fr-CH" dirty="0" err="1" smtClean="0"/>
              <a:t>verified</a:t>
            </a:r>
            <a:r>
              <a:rPr lang="fr-CH" dirty="0" smtClean="0"/>
              <a:t> </a:t>
            </a:r>
            <a:r>
              <a:rPr lang="fr-CH" dirty="0" err="1" smtClean="0"/>
              <a:t>carefully</a:t>
            </a:r>
            <a:endParaRPr lang="fr-CH" dirty="0" smtClean="0"/>
          </a:p>
          <a:p>
            <a:r>
              <a:rPr lang="fr-CH" dirty="0" smtClean="0"/>
              <a:t>Use of HTS </a:t>
            </a:r>
            <a:r>
              <a:rPr lang="fr-CH" dirty="0" err="1" smtClean="0"/>
              <a:t>coating</a:t>
            </a:r>
            <a:r>
              <a:rPr lang="fr-CH" dirty="0" smtClean="0"/>
              <a:t> on </a:t>
            </a:r>
            <a:r>
              <a:rPr lang="fr-CH" dirty="0" err="1" smtClean="0"/>
              <a:t>beam</a:t>
            </a:r>
            <a:r>
              <a:rPr lang="fr-CH" dirty="0" smtClean="0"/>
              <a:t> </a:t>
            </a:r>
            <a:r>
              <a:rPr lang="fr-CH" dirty="0" err="1" smtClean="0"/>
              <a:t>screen</a:t>
            </a:r>
            <a:r>
              <a:rPr lang="fr-CH" dirty="0" smtClean="0"/>
              <a:t>?</a:t>
            </a:r>
          </a:p>
          <a:p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CH" b="1" dirty="0" err="1" smtClean="0">
                <a:solidFill>
                  <a:srgbClr val="FF0000"/>
                </a:solidFill>
              </a:rPr>
              <a:t>Beam</a:t>
            </a:r>
            <a:r>
              <a:rPr lang="fr-CH" b="1" dirty="0" smtClean="0">
                <a:solidFill>
                  <a:srgbClr val="FF0000"/>
                </a:solidFill>
              </a:rPr>
              <a:t> in &amp; out</a:t>
            </a:r>
          </a:p>
          <a:p>
            <a:r>
              <a:rPr lang="fr-CH" dirty="0" err="1" smtClean="0"/>
              <a:t>Both</a:t>
            </a:r>
            <a:r>
              <a:rPr lang="fr-CH" dirty="0" smtClean="0"/>
              <a:t> injection and </a:t>
            </a:r>
            <a:r>
              <a:rPr lang="fr-CH" dirty="0" err="1" smtClean="0"/>
              <a:t>beam</a:t>
            </a:r>
            <a:r>
              <a:rPr lang="fr-CH" dirty="0" smtClean="0"/>
              <a:t> dump </a:t>
            </a:r>
            <a:r>
              <a:rPr lang="fr-CH" dirty="0" err="1" smtClean="0"/>
              <a:t>region</a:t>
            </a:r>
            <a:r>
              <a:rPr lang="fr-CH" dirty="0" smtClean="0"/>
              <a:t> are </a:t>
            </a:r>
            <a:r>
              <a:rPr lang="fr-CH" dirty="0" err="1" smtClean="0"/>
              <a:t>constraints</a:t>
            </a:r>
            <a:r>
              <a:rPr lang="fr-CH" dirty="0" smtClean="0"/>
              <a:t>.</a:t>
            </a:r>
          </a:p>
          <a:p>
            <a:r>
              <a:rPr lang="fr-CH" dirty="0" err="1" smtClean="0"/>
              <a:t>Ideally</a:t>
            </a:r>
            <a:r>
              <a:rPr lang="fr-CH" dirty="0" smtClean="0"/>
              <a:t> one </a:t>
            </a:r>
            <a:r>
              <a:rPr lang="fr-CH" dirty="0" err="1" smtClean="0"/>
              <a:t>would</a:t>
            </a:r>
            <a:r>
              <a:rPr lang="fr-CH" dirty="0" smtClean="0"/>
              <a:t> </a:t>
            </a:r>
            <a:r>
              <a:rPr lang="fr-CH" dirty="0" err="1" smtClean="0"/>
              <a:t>need</a:t>
            </a:r>
            <a:r>
              <a:rPr lang="fr-CH" dirty="0" smtClean="0"/>
              <a:t> </a:t>
            </a:r>
            <a:r>
              <a:rPr lang="fr-CH" dirty="0" err="1" smtClean="0"/>
              <a:t>twice</a:t>
            </a:r>
            <a:r>
              <a:rPr lang="fr-CH" dirty="0" smtClean="0"/>
              <a:t> </a:t>
            </a:r>
            <a:r>
              <a:rPr lang="fr-CH" dirty="0" err="1" smtClean="0"/>
              <a:t>stronger</a:t>
            </a:r>
            <a:r>
              <a:rPr lang="fr-CH" dirty="0" smtClean="0"/>
              <a:t> kickers</a:t>
            </a:r>
          </a:p>
          <a:p>
            <a:r>
              <a:rPr lang="fr-CH" dirty="0" err="1" smtClean="0"/>
              <a:t>Beam</a:t>
            </a:r>
            <a:r>
              <a:rPr lang="fr-CH" dirty="0" smtClean="0"/>
              <a:t> dumps </a:t>
            </a:r>
            <a:r>
              <a:rPr lang="fr-CH" dirty="0" err="1" smtClean="0"/>
              <a:t>seems</a:t>
            </a:r>
            <a:r>
              <a:rPr lang="fr-CH" dirty="0" smtClean="0"/>
              <a:t> </a:t>
            </a:r>
            <a:r>
              <a:rPr lang="fr-CH" dirty="0" err="1" smtClean="0"/>
              <a:t>feasable</a:t>
            </a:r>
            <a:r>
              <a:rPr lang="fr-CH" dirty="0" smtClean="0"/>
              <a:t> by </a:t>
            </a:r>
            <a:r>
              <a:rPr lang="fr-CH" dirty="0" err="1" smtClean="0"/>
              <a:t>increasing</a:t>
            </a:r>
            <a:r>
              <a:rPr lang="fr-CH" dirty="0" smtClean="0"/>
              <a:t> </a:t>
            </a:r>
            <a:r>
              <a:rPr lang="fr-CH" dirty="0" err="1">
                <a:sym typeface="Symbol"/>
              </a:rPr>
              <a:t>rise</a:t>
            </a:r>
            <a:r>
              <a:rPr lang="fr-CH" dirty="0">
                <a:sym typeface="Symbol"/>
              </a:rPr>
              <a:t> </a:t>
            </a:r>
            <a:r>
              <a:rPr lang="fr-CH" dirty="0" smtClean="0">
                <a:sym typeface="Symbol"/>
              </a:rPr>
              <a:t>time </a:t>
            </a:r>
            <a:r>
              <a:rPr lang="fr-CH" dirty="0" err="1" smtClean="0"/>
              <a:t>from</a:t>
            </a:r>
            <a:r>
              <a:rPr lang="fr-CH" dirty="0" smtClean="0"/>
              <a:t> 3 to 5</a:t>
            </a:r>
            <a:r>
              <a:rPr lang="fr-CH" dirty="0" smtClean="0">
                <a:sym typeface="Symbol"/>
              </a:rPr>
              <a:t>s</a:t>
            </a:r>
          </a:p>
          <a:p>
            <a:r>
              <a:rPr lang="fr-CH" dirty="0" smtClean="0">
                <a:sym typeface="Symbol"/>
              </a:rPr>
              <a:t>Injection </a:t>
            </a:r>
            <a:r>
              <a:rPr lang="fr-CH" dirty="0" err="1" smtClean="0">
                <a:sym typeface="Symbol"/>
              </a:rPr>
              <a:t>would</a:t>
            </a:r>
            <a:r>
              <a:rPr lang="fr-CH" dirty="0" smtClean="0">
                <a:sym typeface="Symbol"/>
              </a:rPr>
              <a:t> </a:t>
            </a:r>
            <a:r>
              <a:rPr lang="fr-CH" dirty="0" err="1" smtClean="0">
                <a:sym typeface="Symbol"/>
              </a:rPr>
              <a:t>strongly</a:t>
            </a:r>
            <a:r>
              <a:rPr lang="fr-CH" dirty="0" smtClean="0">
                <a:sym typeface="Symbol"/>
              </a:rPr>
              <a:t> </a:t>
            </a:r>
            <a:r>
              <a:rPr lang="fr-CH" dirty="0" err="1" smtClean="0">
                <a:sym typeface="Symbol"/>
              </a:rPr>
              <a:t>benefit</a:t>
            </a:r>
            <a:r>
              <a:rPr lang="fr-CH" dirty="0" smtClean="0">
                <a:sym typeface="Symbol"/>
              </a:rPr>
              <a:t> </a:t>
            </a:r>
            <a:r>
              <a:rPr lang="fr-CH" dirty="0" err="1" smtClean="0">
                <a:sym typeface="Symbol"/>
              </a:rPr>
              <a:t>form</a:t>
            </a:r>
            <a:r>
              <a:rPr lang="fr-CH" dirty="0" smtClean="0">
                <a:sym typeface="Symbol"/>
              </a:rPr>
              <a:t> </a:t>
            </a:r>
            <a:r>
              <a:rPr lang="fr-CH" dirty="0" err="1" smtClean="0">
                <a:sym typeface="Symbol"/>
              </a:rPr>
              <a:t>stronger</a:t>
            </a:r>
            <a:r>
              <a:rPr lang="fr-CH" dirty="0" smtClean="0">
                <a:sym typeface="Symbol"/>
              </a:rPr>
              <a:t> kickers </a:t>
            </a:r>
            <a:r>
              <a:rPr lang="fr-CH" dirty="0" err="1" smtClean="0">
                <a:sym typeface="Symbol"/>
              </a:rPr>
              <a:t>otherwise</a:t>
            </a:r>
            <a:r>
              <a:rPr lang="fr-CH" dirty="0" smtClean="0">
                <a:sym typeface="Symbol"/>
              </a:rPr>
              <a:t> a new lay-out </a:t>
            </a:r>
            <a:r>
              <a:rPr lang="fr-CH" dirty="0" err="1" smtClean="0">
                <a:sym typeface="Symbol"/>
              </a:rPr>
              <a:t>is</a:t>
            </a:r>
            <a:r>
              <a:rPr lang="fr-CH" dirty="0" smtClean="0">
                <a:sym typeface="Symbol"/>
              </a:rPr>
              <a:t> </a:t>
            </a:r>
            <a:r>
              <a:rPr lang="fr-CH" dirty="0" err="1" smtClean="0">
                <a:sym typeface="Symbol"/>
              </a:rPr>
              <a:t>needed</a:t>
            </a:r>
            <a:r>
              <a:rPr lang="fr-CH" dirty="0" smtClean="0">
                <a:sym typeface="Symbol"/>
              </a:rPr>
              <a:t> (</a:t>
            </a:r>
            <a:r>
              <a:rPr lang="fr-CH" dirty="0" err="1" smtClean="0">
                <a:sym typeface="Symbol"/>
              </a:rPr>
              <a:t>different</a:t>
            </a:r>
            <a:r>
              <a:rPr lang="fr-CH" dirty="0" smtClean="0">
                <a:sym typeface="Symbol"/>
              </a:rPr>
              <a:t> </a:t>
            </a:r>
            <a:r>
              <a:rPr lang="fr-CH" dirty="0" err="1" smtClean="0">
                <a:sym typeface="Symbol"/>
              </a:rPr>
              <a:t>with</a:t>
            </a:r>
            <a:r>
              <a:rPr lang="fr-CH" dirty="0" smtClean="0">
                <a:sym typeface="Symbol"/>
              </a:rPr>
              <a:t> or </a:t>
            </a:r>
            <a:r>
              <a:rPr lang="fr-CH" dirty="0" err="1" smtClean="0">
                <a:sym typeface="Symbol"/>
              </a:rPr>
              <a:t>wihtout</a:t>
            </a:r>
            <a:r>
              <a:rPr lang="fr-CH" dirty="0" smtClean="0">
                <a:sym typeface="Symbol"/>
              </a:rPr>
              <a:t> </a:t>
            </a:r>
            <a:r>
              <a:rPr lang="fr-CH" dirty="0" err="1" smtClean="0">
                <a:sym typeface="Symbol"/>
              </a:rPr>
              <a:t>experiment</a:t>
            </a:r>
            <a:r>
              <a:rPr lang="fr-CH" dirty="0" err="1">
                <a:sym typeface="Symbol"/>
              </a:rPr>
              <a:t>s</a:t>
            </a:r>
            <a:r>
              <a:rPr lang="fr-CH" dirty="0" smtClean="0">
                <a:sym typeface="Symbol"/>
              </a:rPr>
              <a:t>)</a:t>
            </a:r>
            <a:endParaRPr lang="fr-CH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LRossi@CEA/DSM/IRFU/SPP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04562-D21C-49CE-B6FD-9A7A16B700C0}" type="slidenum">
              <a:rPr lang="en-GB" smtClean="0"/>
              <a:t>72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3431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 smtClean="0"/>
              <a:t>Injector</a:t>
            </a:r>
            <a:r>
              <a:rPr lang="fr-CH" dirty="0" smtClean="0"/>
              <a:t> </a:t>
            </a:r>
            <a:r>
              <a:rPr lang="fr-CH" dirty="0" err="1" smtClean="0"/>
              <a:t>chain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CH" dirty="0" err="1" smtClean="0"/>
              <a:t>Various</a:t>
            </a:r>
            <a:r>
              <a:rPr lang="fr-CH" dirty="0" smtClean="0"/>
              <a:t> </a:t>
            </a:r>
            <a:r>
              <a:rPr lang="fr-CH" dirty="0" err="1" smtClean="0"/>
              <a:t>reason</a:t>
            </a:r>
            <a:r>
              <a:rPr lang="fr-CH" dirty="0" smtClean="0"/>
              <a:t> to </a:t>
            </a:r>
            <a:r>
              <a:rPr lang="fr-CH" dirty="0" err="1" smtClean="0"/>
              <a:t>renew</a:t>
            </a:r>
            <a:r>
              <a:rPr lang="fr-CH" dirty="0" smtClean="0"/>
              <a:t> </a:t>
            </a:r>
          </a:p>
          <a:p>
            <a:r>
              <a:rPr lang="fr-CH" dirty="0" smtClean="0"/>
              <a:t>Age! PS 80 </a:t>
            </a:r>
            <a:r>
              <a:rPr lang="fr-CH" dirty="0" err="1" smtClean="0"/>
              <a:t>years</a:t>
            </a:r>
            <a:r>
              <a:rPr lang="fr-CH" dirty="0" smtClean="0"/>
              <a:t> </a:t>
            </a:r>
            <a:r>
              <a:rPr lang="fr-CH" dirty="0" err="1" smtClean="0"/>
              <a:t>old</a:t>
            </a:r>
            <a:r>
              <a:rPr lang="fr-CH" dirty="0" smtClean="0"/>
              <a:t> by 2039</a:t>
            </a:r>
          </a:p>
          <a:p>
            <a:r>
              <a:rPr lang="fr-CH" dirty="0" smtClean="0"/>
              <a:t>SPS </a:t>
            </a:r>
            <a:r>
              <a:rPr lang="fr-CH" dirty="0" err="1" smtClean="0"/>
              <a:t>will</a:t>
            </a:r>
            <a:r>
              <a:rPr lang="fr-CH" dirty="0" smtClean="0"/>
              <a:t> have </a:t>
            </a:r>
            <a:r>
              <a:rPr lang="fr-CH" dirty="0" err="1" smtClean="0"/>
              <a:t>seen</a:t>
            </a:r>
            <a:r>
              <a:rPr lang="fr-CH" dirty="0" smtClean="0"/>
              <a:t> an </a:t>
            </a:r>
            <a:r>
              <a:rPr lang="fr-CH" dirty="0" err="1" smtClean="0"/>
              <a:t>amount</a:t>
            </a:r>
            <a:r>
              <a:rPr lang="fr-CH" dirty="0" smtClean="0"/>
              <a:t> of radiation </a:t>
            </a:r>
            <a:r>
              <a:rPr lang="fr-CH" dirty="0" err="1" smtClean="0"/>
              <a:t>well</a:t>
            </a:r>
            <a:r>
              <a:rPr lang="fr-CH" dirty="0" smtClean="0"/>
              <a:t> </a:t>
            </a:r>
            <a:r>
              <a:rPr lang="fr-CH" dirty="0" err="1" smtClean="0"/>
              <a:t>beyond</a:t>
            </a:r>
            <a:r>
              <a:rPr lang="fr-CH" dirty="0" smtClean="0"/>
              <a:t> </a:t>
            </a:r>
            <a:r>
              <a:rPr lang="fr-CH" dirty="0" err="1" smtClean="0"/>
              <a:t>its</a:t>
            </a:r>
            <a:r>
              <a:rPr lang="fr-CH" dirty="0" smtClean="0"/>
              <a:t> design</a:t>
            </a:r>
          </a:p>
          <a:p>
            <a:r>
              <a:rPr lang="fr-CH" b="1" dirty="0" smtClean="0"/>
              <a:t>Chance to </a:t>
            </a:r>
            <a:r>
              <a:rPr lang="fr-CH" b="1" dirty="0" err="1" smtClean="0"/>
              <a:t>redesign</a:t>
            </a:r>
            <a:r>
              <a:rPr lang="fr-CH" b="1" dirty="0" smtClean="0"/>
              <a:t> the </a:t>
            </a:r>
            <a:r>
              <a:rPr lang="fr-CH" b="1" dirty="0" err="1" smtClean="0"/>
              <a:t>chain</a:t>
            </a:r>
            <a:r>
              <a:rPr lang="fr-CH" b="1" dirty="0"/>
              <a:t> </a:t>
            </a:r>
            <a:r>
              <a:rPr lang="fr-CH" b="1" dirty="0" smtClean="0"/>
              <a:t>in </a:t>
            </a:r>
            <a:r>
              <a:rPr lang="fr-CH" b="1" dirty="0" err="1" smtClean="0"/>
              <a:t>synergy</a:t>
            </a:r>
            <a:r>
              <a:rPr lang="fr-CH" b="1" dirty="0" smtClean="0"/>
              <a:t> </a:t>
            </a:r>
            <a:r>
              <a:rPr lang="fr-CH" b="1" dirty="0" err="1" smtClean="0"/>
              <a:t>with</a:t>
            </a:r>
            <a:r>
              <a:rPr lang="fr-CH" b="1" dirty="0" smtClean="0"/>
              <a:t> </a:t>
            </a:r>
            <a:r>
              <a:rPr lang="fr-CH" b="1" dirty="0" err="1" smtClean="0"/>
              <a:t>other</a:t>
            </a:r>
            <a:r>
              <a:rPr lang="fr-CH" b="1" dirty="0" smtClean="0"/>
              <a:t> programs</a:t>
            </a:r>
          </a:p>
          <a:p>
            <a:pPr lvl="1"/>
            <a:r>
              <a:rPr lang="fr-CH" b="1" dirty="0" err="1" smtClean="0"/>
              <a:t>Low</a:t>
            </a:r>
            <a:r>
              <a:rPr lang="fr-CH" b="1" dirty="0" smtClean="0"/>
              <a:t> </a:t>
            </a:r>
            <a:r>
              <a:rPr lang="fr-CH" b="1" dirty="0" err="1" smtClean="0"/>
              <a:t>energy</a:t>
            </a:r>
            <a:r>
              <a:rPr lang="fr-CH" b="1" dirty="0" smtClean="0"/>
              <a:t> </a:t>
            </a:r>
            <a:r>
              <a:rPr lang="fr-CH" b="1" dirty="0" err="1" smtClean="0"/>
              <a:t>physics</a:t>
            </a:r>
            <a:endParaRPr lang="fr-CH" b="1" dirty="0" smtClean="0"/>
          </a:p>
          <a:p>
            <a:pPr lvl="1"/>
            <a:r>
              <a:rPr lang="fr-CH" b="1" dirty="0" smtClean="0"/>
              <a:t>Neutrino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CH" dirty="0" smtClean="0"/>
              <a:t>SPS+ (1-1.2 </a:t>
            </a:r>
            <a:r>
              <a:rPr lang="fr-CH" dirty="0" err="1" smtClean="0"/>
              <a:t>TeV</a:t>
            </a:r>
            <a:r>
              <a:rPr lang="fr-CH" dirty="0" smtClean="0"/>
              <a:t>) R&amp;D </a:t>
            </a:r>
            <a:r>
              <a:rPr lang="fr-CH" dirty="0" err="1" smtClean="0"/>
              <a:t>is</a:t>
            </a:r>
            <a:r>
              <a:rPr lang="fr-CH" dirty="0" smtClean="0"/>
              <a:t> </a:t>
            </a:r>
            <a:r>
              <a:rPr lang="fr-CH" dirty="0" err="1" smtClean="0"/>
              <a:t>progressing</a:t>
            </a:r>
            <a:r>
              <a:rPr lang="fr-CH" dirty="0" smtClean="0"/>
              <a:t> </a:t>
            </a:r>
            <a:r>
              <a:rPr lang="fr-CH" dirty="0" err="1" smtClean="0"/>
              <a:t>thanks</a:t>
            </a:r>
            <a:r>
              <a:rPr lang="fr-CH" dirty="0" smtClean="0"/>
              <a:t> to FAIR SIS300 design.</a:t>
            </a:r>
          </a:p>
          <a:p>
            <a:r>
              <a:rPr lang="fr-CH" dirty="0" err="1"/>
              <a:t>D</a:t>
            </a:r>
            <a:r>
              <a:rPr lang="fr-CH" dirty="0" err="1" smtClean="0"/>
              <a:t>iscorap</a:t>
            </a:r>
            <a:r>
              <a:rPr lang="fr-CH" dirty="0" smtClean="0"/>
              <a:t>  INFN </a:t>
            </a:r>
            <a:r>
              <a:rPr lang="fr-CH" dirty="0" err="1" smtClean="0"/>
              <a:t>magnet</a:t>
            </a:r>
            <a:r>
              <a:rPr lang="fr-CH" dirty="0" smtClean="0"/>
              <a:t>, 4.5 T </a:t>
            </a:r>
            <a:r>
              <a:rPr lang="fr-CH" dirty="0" err="1" smtClean="0"/>
              <a:t>pulsed</a:t>
            </a:r>
            <a:r>
              <a:rPr lang="fr-CH" dirty="0" smtClean="0"/>
              <a:t> </a:t>
            </a:r>
            <a:r>
              <a:rPr lang="fr-CH" dirty="0" err="1" smtClean="0"/>
              <a:t>at</a:t>
            </a:r>
            <a:r>
              <a:rPr lang="fr-CH" dirty="0" smtClean="0"/>
              <a:t> 1-2 T/s, test in July : </a:t>
            </a:r>
            <a:r>
              <a:rPr lang="fr-CH" dirty="0" err="1" smtClean="0"/>
              <a:t>success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LRossi@CEA/DSM/IRFU/SPP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04562-D21C-49CE-B6FD-9A7A16B700C0}" type="slidenum">
              <a:rPr lang="en-GB" smtClean="0"/>
              <a:t>73</a:t>
            </a:fld>
            <a:endParaRPr lang="en-GB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7392" y="3819954"/>
            <a:ext cx="2332031" cy="2582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3960" y="3797464"/>
            <a:ext cx="1951160" cy="2601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3698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dirty="0" err="1" smtClean="0"/>
              <a:t>Between</a:t>
            </a:r>
            <a:r>
              <a:rPr lang="fr-CH" dirty="0" smtClean="0"/>
              <a:t> Linac4 and SPS+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LRossi@CEA/DSM/IRFU/SPP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04562-D21C-49CE-B6FD-9A7A16B700C0}" type="slidenum">
              <a:rPr lang="en-GB" smtClean="0"/>
              <a:t>74</a:t>
            </a:fld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538"/>
          <a:stretch/>
        </p:blipFill>
        <p:spPr bwMode="auto">
          <a:xfrm>
            <a:off x="882751" y="1340768"/>
            <a:ext cx="7219950" cy="4632081"/>
          </a:xfrm>
          <a:prstGeom prst="rect">
            <a:avLst/>
          </a:prstGeom>
          <a:ln>
            <a:headEnd/>
            <a:tailEnd/>
          </a:ln>
          <a:ex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  <p:sp>
        <p:nvSpPr>
          <p:cNvPr id="6" name="Oval 5"/>
          <p:cNvSpPr/>
          <p:nvPr/>
        </p:nvSpPr>
        <p:spPr>
          <a:xfrm>
            <a:off x="1259632" y="1628800"/>
            <a:ext cx="6192688" cy="193479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5900790" y="1504783"/>
            <a:ext cx="766804" cy="31335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lIns="36000" tIns="18000" rIns="36000" bIns="18000" rtlCol="0">
            <a:spAutoFit/>
          </a:bodyPr>
          <a:lstStyle/>
          <a:p>
            <a:r>
              <a:rPr lang="fr-CH" b="1" dirty="0" smtClean="0"/>
              <a:t>HE-LHC</a:t>
            </a:r>
            <a:endParaRPr lang="en-GB" b="1" dirty="0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4139952" y="4725144"/>
            <a:ext cx="352774" cy="36004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450357" y="4803594"/>
            <a:ext cx="677036" cy="31335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lIns="36000" tIns="18000" rIns="36000" bIns="18000" rtlCol="0">
            <a:spAutoFit/>
          </a:bodyPr>
          <a:lstStyle/>
          <a:p>
            <a:r>
              <a:rPr lang="fr-CH" b="1" dirty="0" smtClean="0">
                <a:solidFill>
                  <a:schemeClr val="bg1"/>
                </a:solidFill>
              </a:rPr>
              <a:t>Linac4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3024663" y="2829490"/>
            <a:ext cx="3312331" cy="9674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2742520" y="2829490"/>
            <a:ext cx="564285" cy="31335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lIns="36000" tIns="18000" rIns="36000" bIns="18000" rtlCol="0">
            <a:spAutoFit/>
          </a:bodyPr>
          <a:lstStyle/>
          <a:p>
            <a:r>
              <a:rPr lang="fr-CH" b="1" dirty="0" smtClean="0"/>
              <a:t>SPS+</a:t>
            </a:r>
            <a:endParaRPr lang="en-GB" b="1" dirty="0"/>
          </a:p>
        </p:txBody>
      </p:sp>
      <p:cxnSp>
        <p:nvCxnSpPr>
          <p:cNvPr id="17" name="Curved Connector 16"/>
          <p:cNvCxnSpPr/>
          <p:nvPr/>
        </p:nvCxnSpPr>
        <p:spPr>
          <a:xfrm rot="10800000">
            <a:off x="3995936" y="3761721"/>
            <a:ext cx="792088" cy="208174"/>
          </a:xfrm>
          <a:prstGeom prst="curvedConnector3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4342511" y="3735467"/>
            <a:ext cx="3496021" cy="133267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2400" dirty="0" smtClean="0"/>
              <a:t>New </a:t>
            </a:r>
            <a:r>
              <a:rPr lang="fr-CH" sz="2400" dirty="0" err="1" smtClean="0"/>
              <a:t>injectors</a:t>
            </a:r>
            <a:r>
              <a:rPr lang="fr-CH" sz="2400" dirty="0" smtClean="0"/>
              <a:t> </a:t>
            </a:r>
            <a:r>
              <a:rPr lang="fr-CH" sz="2400" dirty="0" err="1" smtClean="0"/>
              <a:t>optimization</a:t>
            </a:r>
            <a:r>
              <a:rPr lang="fr-CH" sz="2400" dirty="0" smtClean="0"/>
              <a:t>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543009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3" grpId="0" animBg="1"/>
      <p:bldP spid="14" grpId="0" animBg="1"/>
      <p:bldP spid="16" grpId="0" animBg="1"/>
      <p:bldP spid="18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H" dirty="0" err="1" smtClean="0"/>
              <a:t>Alternate</a:t>
            </a:r>
            <a:r>
              <a:rPr lang="fr-CH" dirty="0" smtClean="0"/>
              <a:t> scenarios for</a:t>
            </a:r>
            <a:br>
              <a:rPr lang="fr-CH" dirty="0" smtClean="0"/>
            </a:br>
            <a:r>
              <a:rPr lang="fr-CH" dirty="0" err="1" smtClean="0"/>
              <a:t>Injectors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H" sz="2400" dirty="0" err="1" smtClean="0"/>
              <a:t>Avoid</a:t>
            </a:r>
            <a:r>
              <a:rPr lang="fr-CH" sz="2400" dirty="0" smtClean="0"/>
              <a:t> </a:t>
            </a:r>
            <a:r>
              <a:rPr lang="fr-CH" sz="2400" dirty="0" err="1" smtClean="0"/>
              <a:t>touching</a:t>
            </a:r>
            <a:r>
              <a:rPr lang="fr-CH" sz="2400" dirty="0" smtClean="0"/>
              <a:t> the SPS (and </a:t>
            </a:r>
            <a:r>
              <a:rPr lang="fr-CH" sz="2400" dirty="0" err="1" smtClean="0"/>
              <a:t>its</a:t>
            </a:r>
            <a:r>
              <a:rPr lang="fr-CH" sz="2400" dirty="0" smtClean="0"/>
              <a:t> </a:t>
            </a:r>
            <a:r>
              <a:rPr lang="fr-CH" sz="2400" dirty="0" err="1" smtClean="0"/>
              <a:t>transfer</a:t>
            </a:r>
            <a:r>
              <a:rPr lang="fr-CH" sz="2400" dirty="0" smtClean="0"/>
              <a:t> </a:t>
            </a:r>
            <a:r>
              <a:rPr lang="fr-CH" sz="2400" dirty="0" err="1" smtClean="0"/>
              <a:t>lines</a:t>
            </a:r>
            <a:r>
              <a:rPr lang="fr-CH" sz="2400" dirty="0" smtClean="0"/>
              <a:t>: 6 km!)</a:t>
            </a:r>
          </a:p>
          <a:p>
            <a:r>
              <a:rPr lang="fr-CH" sz="2400" dirty="0" smtClean="0"/>
              <a:t>Install a </a:t>
            </a:r>
            <a:r>
              <a:rPr lang="fr-CH" sz="2400" dirty="0" err="1" smtClean="0"/>
              <a:t>Low</a:t>
            </a:r>
            <a:r>
              <a:rPr lang="fr-CH" sz="2400" dirty="0" smtClean="0"/>
              <a:t> </a:t>
            </a:r>
            <a:r>
              <a:rPr lang="fr-CH" sz="2400" dirty="0" err="1" smtClean="0"/>
              <a:t>Energy</a:t>
            </a:r>
            <a:r>
              <a:rPr lang="fr-CH" sz="2400" dirty="0" smtClean="0"/>
              <a:t> Ring in the LHC tunnel </a:t>
            </a:r>
            <a:r>
              <a:rPr lang="fr-CH" sz="2400" dirty="0" err="1" smtClean="0"/>
              <a:t>using</a:t>
            </a:r>
            <a:r>
              <a:rPr lang="fr-CH" sz="2400" dirty="0" smtClean="0"/>
              <a:t> </a:t>
            </a:r>
            <a:r>
              <a:rPr lang="fr-CH" sz="2400" dirty="0" err="1" smtClean="0"/>
              <a:t>superferric</a:t>
            </a:r>
            <a:r>
              <a:rPr lang="fr-CH" sz="2400" dirty="0" smtClean="0"/>
              <a:t> </a:t>
            </a:r>
            <a:r>
              <a:rPr lang="fr-CH" sz="2400" dirty="0" err="1" smtClean="0"/>
              <a:t>Pipetron</a:t>
            </a:r>
            <a:r>
              <a:rPr lang="fr-CH" sz="2400" dirty="0" smtClean="0"/>
              <a:t> </a:t>
            </a:r>
            <a:r>
              <a:rPr lang="fr-CH" sz="2400" dirty="0" err="1" smtClean="0"/>
              <a:t>magnets</a:t>
            </a:r>
            <a:r>
              <a:rPr lang="fr-CH" sz="2400" dirty="0" smtClean="0"/>
              <a:t> (W. Foster). Possible </a:t>
            </a:r>
            <a:r>
              <a:rPr lang="fr-CH" sz="2400" dirty="0" err="1" smtClean="0"/>
              <a:t>with</a:t>
            </a:r>
            <a:r>
              <a:rPr lang="fr-CH" sz="2400" dirty="0" smtClean="0"/>
              <a:t> </a:t>
            </a:r>
            <a:r>
              <a:rPr lang="fr-CH" sz="2400" dirty="0" err="1" smtClean="0"/>
              <a:t>adequate</a:t>
            </a:r>
            <a:r>
              <a:rPr lang="fr-CH" sz="2400" dirty="0" smtClean="0"/>
              <a:t> </a:t>
            </a:r>
            <a:r>
              <a:rPr lang="fr-CH" sz="2400" dirty="0" err="1" smtClean="0"/>
              <a:t>logistic</a:t>
            </a:r>
            <a:r>
              <a:rPr lang="fr-CH" sz="2400" dirty="0" smtClean="0"/>
              <a:t> and change in the </a:t>
            </a:r>
            <a:r>
              <a:rPr lang="fr-CH" sz="2400" dirty="0" err="1" smtClean="0"/>
              <a:t>experiment</a:t>
            </a:r>
            <a:r>
              <a:rPr lang="fr-CH" sz="2400" dirty="0"/>
              <a:t> </a:t>
            </a:r>
            <a:r>
              <a:rPr lang="fr-CH" sz="2400" dirty="0" smtClean="0"/>
              <a:t>(workshop 2006 FP6-CARE-HHH network, </a:t>
            </a:r>
            <a:r>
              <a:rPr lang="fr-CH" sz="2400" dirty="0" err="1" smtClean="0"/>
              <a:t>revisited</a:t>
            </a:r>
            <a:r>
              <a:rPr lang="fr-CH" sz="2400" dirty="0" smtClean="0"/>
              <a:t> for </a:t>
            </a:r>
            <a:r>
              <a:rPr lang="fr-CH" sz="2400" dirty="0" err="1" smtClean="0"/>
              <a:t>LHeC</a:t>
            </a:r>
            <a:r>
              <a:rPr lang="fr-CH" sz="2400" dirty="0" smtClean="0"/>
              <a:t> ring-ring option).</a:t>
            </a:r>
          </a:p>
          <a:p>
            <a:r>
              <a:rPr lang="fr-CH" sz="2400" dirty="0" err="1" smtClean="0"/>
              <a:t>Work</a:t>
            </a:r>
            <a:r>
              <a:rPr lang="fr-CH" sz="2400" dirty="0" smtClean="0"/>
              <a:t> </a:t>
            </a:r>
            <a:r>
              <a:rPr lang="fr-CH" sz="2400" dirty="0" err="1" smtClean="0"/>
              <a:t>done</a:t>
            </a:r>
            <a:r>
              <a:rPr lang="fr-CH" sz="2400" dirty="0" smtClean="0"/>
              <a:t> in collaboration </a:t>
            </a:r>
            <a:r>
              <a:rPr lang="fr-CH" sz="2400" dirty="0" err="1" smtClean="0"/>
              <a:t>with</a:t>
            </a:r>
            <a:r>
              <a:rPr lang="fr-CH" sz="2400" dirty="0" smtClean="0"/>
              <a:t> </a:t>
            </a:r>
            <a:r>
              <a:rPr lang="fr-CH" sz="2400" dirty="0" err="1" smtClean="0"/>
              <a:t>Fermilab</a:t>
            </a:r>
            <a:r>
              <a:rPr lang="fr-CH" sz="2400" dirty="0" smtClean="0"/>
              <a:t> (H. </a:t>
            </a:r>
            <a:r>
              <a:rPr lang="fr-CH" sz="2400" dirty="0" err="1" smtClean="0"/>
              <a:t>Piekartz</a:t>
            </a:r>
            <a:r>
              <a:rPr lang="fr-CH" sz="2400" dirty="0" smtClean="0"/>
              <a:t>)</a:t>
            </a:r>
            <a:endParaRPr lang="en-GB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LRossi@CEA/DSM/IRFU/SPP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04562-D21C-49CE-B6FD-9A7A16B700C0}" type="slidenum">
              <a:rPr lang="en-GB" smtClean="0"/>
              <a:t>75</a:t>
            </a:fld>
            <a:endParaRPr lang="en-GB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18783" y="4077072"/>
            <a:ext cx="3168352" cy="2332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250381"/>
            <a:ext cx="3200159" cy="2329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694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5758" y="53752"/>
            <a:ext cx="6676419" cy="1143000"/>
          </a:xfrm>
        </p:spPr>
        <p:txBody>
          <a:bodyPr>
            <a:normAutofit fontScale="90000"/>
          </a:bodyPr>
          <a:lstStyle/>
          <a:p>
            <a:r>
              <a:rPr lang="fr-CH" dirty="0" smtClean="0"/>
              <a:t>The </a:t>
            </a:r>
            <a:r>
              <a:rPr lang="fr-CH" dirty="0" err="1" smtClean="0"/>
              <a:t>big</a:t>
            </a:r>
            <a:r>
              <a:rPr lang="fr-CH" dirty="0" smtClean="0"/>
              <a:t> </a:t>
            </a:r>
            <a:r>
              <a:rPr lang="fr-CH" dirty="0" err="1" smtClean="0"/>
              <a:t>leap</a:t>
            </a:r>
            <a:r>
              <a:rPr lang="fr-CH" dirty="0" smtClean="0"/>
              <a:t> </a:t>
            </a:r>
            <a:r>
              <a:rPr lang="fr-CH" dirty="0" err="1" smtClean="0"/>
              <a:t>forward</a:t>
            </a:r>
            <a:r>
              <a:rPr lang="fr-CH" dirty="0" smtClean="0"/>
              <a:t>:</a:t>
            </a:r>
            <a:br>
              <a:rPr lang="fr-CH" dirty="0" smtClean="0"/>
            </a:br>
            <a:r>
              <a:rPr lang="fr-CH" dirty="0" smtClean="0"/>
              <a:t>a 80 km tunnel for a VLHC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 September 2012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LRossi@CEA/DSM/IRFU/SPP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04562-D21C-49CE-B6FD-9A7A16B700C0}" type="slidenum">
              <a:rPr lang="en-GB" smtClean="0"/>
              <a:t>76</a:t>
            </a:fld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5067932" y="1155618"/>
            <a:ext cx="4020759" cy="212365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CH" b="1" smtClean="0"/>
              <a:t>For a LEP300?, </a:t>
            </a:r>
            <a:r>
              <a:rPr lang="fr-CH" b="1" dirty="0" err="1" smtClean="0"/>
              <a:t>then</a:t>
            </a:r>
            <a:r>
              <a:rPr lang="fr-CH" b="1" dirty="0" smtClean="0"/>
              <a:t> for HE-LHC</a:t>
            </a:r>
          </a:p>
          <a:p>
            <a:r>
              <a:rPr lang="fr-CH" b="1" dirty="0" err="1"/>
              <a:t>O</a:t>
            </a:r>
            <a:r>
              <a:rPr lang="fr-CH" b="1" dirty="0" err="1" smtClean="0"/>
              <a:t>ptimitation</a:t>
            </a:r>
            <a:r>
              <a:rPr lang="fr-CH" b="1" dirty="0" smtClean="0"/>
              <a:t> </a:t>
            </a:r>
            <a:r>
              <a:rPr lang="fr-CH" b="1" dirty="0" err="1" smtClean="0"/>
              <a:t>could</a:t>
            </a:r>
            <a:r>
              <a:rPr lang="fr-CH" b="1" dirty="0" smtClean="0"/>
              <a:t> </a:t>
            </a:r>
            <a:r>
              <a:rPr lang="fr-CH" b="1" dirty="0" err="1" smtClean="0"/>
              <a:t>be</a:t>
            </a:r>
            <a:r>
              <a:rPr lang="fr-CH" b="1" dirty="0" smtClean="0"/>
              <a:t> </a:t>
            </a:r>
            <a:r>
              <a:rPr lang="fr-CH" b="1" dirty="0" err="1" smtClean="0"/>
              <a:t>at</a:t>
            </a:r>
            <a:r>
              <a:rPr lang="fr-CH" b="1" dirty="0" smtClean="0"/>
              <a:t> 16 T </a:t>
            </a:r>
            <a:r>
              <a:rPr lang="fr-CH" b="1" dirty="0" err="1" smtClean="0"/>
              <a:t>field</a:t>
            </a:r>
            <a:r>
              <a:rPr lang="fr-CH" b="1" dirty="0" smtClean="0"/>
              <a:t> </a:t>
            </a:r>
            <a:r>
              <a:rPr lang="fr-CH" b="1" dirty="0" err="1" smtClean="0"/>
              <a:t>level</a:t>
            </a:r>
            <a:r>
              <a:rPr lang="fr-CH" b="1" dirty="0" smtClean="0"/>
              <a:t>: collision </a:t>
            </a:r>
            <a:r>
              <a:rPr lang="fr-CH" sz="2400" b="1" dirty="0" err="1" smtClean="0">
                <a:solidFill>
                  <a:srgbClr val="002060"/>
                </a:solidFill>
              </a:rPr>
              <a:t>energy</a:t>
            </a:r>
            <a:r>
              <a:rPr lang="fr-CH" sz="2400" b="1" dirty="0" smtClean="0">
                <a:solidFill>
                  <a:srgbClr val="002060"/>
                </a:solidFill>
              </a:rPr>
              <a:t> 80 </a:t>
            </a:r>
            <a:r>
              <a:rPr lang="fr-CH" sz="2400" b="1" dirty="0" err="1" smtClean="0">
                <a:solidFill>
                  <a:srgbClr val="002060"/>
                </a:solidFill>
              </a:rPr>
              <a:t>TeV</a:t>
            </a:r>
            <a:r>
              <a:rPr lang="fr-CH" sz="2400" b="1" dirty="0" smtClean="0">
                <a:solidFill>
                  <a:srgbClr val="002060"/>
                </a:solidFill>
              </a:rPr>
              <a:t> </a:t>
            </a:r>
            <a:r>
              <a:rPr lang="fr-CH" sz="2400" b="1" dirty="0" err="1" smtClean="0">
                <a:solidFill>
                  <a:srgbClr val="002060"/>
                </a:solidFill>
              </a:rPr>
              <a:t>c.o.m</a:t>
            </a:r>
            <a:r>
              <a:rPr lang="fr-CH" sz="2400" b="1" dirty="0" smtClean="0">
                <a:solidFill>
                  <a:srgbClr val="002060"/>
                </a:solidFill>
              </a:rPr>
              <a:t>.</a:t>
            </a:r>
          </a:p>
          <a:p>
            <a:r>
              <a:rPr lang="fr-CH" b="1" dirty="0" smtClean="0"/>
              <a:t>Much </a:t>
            </a:r>
            <a:r>
              <a:rPr lang="fr-CH" b="1" dirty="0" err="1" smtClean="0"/>
              <a:t>better</a:t>
            </a:r>
            <a:r>
              <a:rPr lang="fr-CH" b="1" dirty="0" smtClean="0"/>
              <a:t> new infrastructure. </a:t>
            </a:r>
          </a:p>
          <a:p>
            <a:r>
              <a:rPr lang="fr-CH" b="1" dirty="0" err="1" smtClean="0"/>
              <a:t>However</a:t>
            </a:r>
            <a:r>
              <a:rPr lang="fr-CH" b="1" dirty="0" smtClean="0"/>
              <a:t> </a:t>
            </a:r>
            <a:r>
              <a:rPr lang="fr-CH" b="1" dirty="0" err="1" smtClean="0"/>
              <a:t>many</a:t>
            </a:r>
            <a:r>
              <a:rPr lang="fr-CH" b="1" dirty="0" smtClean="0"/>
              <a:t>  </a:t>
            </a:r>
            <a:r>
              <a:rPr lang="fr-CH" b="1" dirty="0" err="1" smtClean="0"/>
              <a:t>costs</a:t>
            </a:r>
            <a:r>
              <a:rPr lang="fr-CH" b="1" dirty="0" smtClean="0"/>
              <a:t> go </a:t>
            </a:r>
            <a:r>
              <a:rPr lang="fr-CH" b="1" dirty="0" err="1" smtClean="0"/>
              <a:t>linearly</a:t>
            </a:r>
            <a:r>
              <a:rPr lang="fr-CH" b="1" dirty="0" smtClean="0"/>
              <a:t>, or more, </a:t>
            </a:r>
            <a:r>
              <a:rPr lang="fr-CH" b="1" dirty="0" err="1" smtClean="0"/>
              <a:t>with</a:t>
            </a:r>
            <a:r>
              <a:rPr lang="fr-CH" b="1" dirty="0" smtClean="0"/>
              <a:t> </a:t>
            </a:r>
            <a:r>
              <a:rPr lang="fr-CH" b="1" dirty="0" err="1" smtClean="0"/>
              <a:t>length</a:t>
            </a:r>
            <a:r>
              <a:rPr lang="fr-CH" b="1" dirty="0" smtClean="0"/>
              <a:t>. </a:t>
            </a:r>
            <a:r>
              <a:rPr lang="fr-CH" b="1" dirty="0" err="1" smtClean="0"/>
              <a:t>Magnet</a:t>
            </a:r>
            <a:r>
              <a:rPr lang="fr-CH" b="1" dirty="0" smtClean="0"/>
              <a:t> </a:t>
            </a:r>
            <a:r>
              <a:rPr lang="fr-CH" b="1" dirty="0" err="1" smtClean="0"/>
              <a:t>stored</a:t>
            </a:r>
            <a:r>
              <a:rPr lang="fr-CH" b="1" dirty="0" smtClean="0"/>
              <a:t> </a:t>
            </a:r>
            <a:r>
              <a:rPr lang="fr-CH" b="1" dirty="0" err="1" smtClean="0"/>
              <a:t>energy</a:t>
            </a:r>
            <a:r>
              <a:rPr lang="fr-CH" b="1" dirty="0" smtClean="0"/>
              <a:t>, </a:t>
            </a:r>
            <a:r>
              <a:rPr lang="fr-CH" b="1" dirty="0" err="1" smtClean="0"/>
              <a:t>beam</a:t>
            </a:r>
            <a:r>
              <a:rPr lang="fr-CH" b="1" dirty="0" smtClean="0"/>
              <a:t> </a:t>
            </a:r>
            <a:r>
              <a:rPr lang="fr-CH" b="1" dirty="0" err="1" smtClean="0"/>
              <a:t>energy</a:t>
            </a:r>
            <a:r>
              <a:rPr lang="fr-CH" b="1" dirty="0" smtClean="0"/>
              <a:t> </a:t>
            </a:r>
            <a:r>
              <a:rPr lang="fr-CH" b="1" dirty="0" err="1" smtClean="0"/>
              <a:t>also</a:t>
            </a:r>
            <a:r>
              <a:rPr lang="fr-CH" b="1" dirty="0" smtClean="0"/>
              <a:t> a </a:t>
            </a:r>
            <a:r>
              <a:rPr lang="fr-CH" b="1" dirty="0" err="1" smtClean="0"/>
              <a:t>concern</a:t>
            </a:r>
            <a:endParaRPr lang="en-GB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3463" y="5184760"/>
            <a:ext cx="4250505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CH" sz="2400" b="1" dirty="0" err="1" smtClean="0"/>
              <a:t>Whatever</a:t>
            </a:r>
            <a:r>
              <a:rPr lang="fr-CH" sz="2400" b="1" dirty="0" smtClean="0"/>
              <a:t> solution, a </a:t>
            </a:r>
            <a:r>
              <a:rPr lang="fr-CH" sz="2400" b="1" dirty="0" err="1" smtClean="0"/>
              <a:t>vigorous</a:t>
            </a:r>
            <a:r>
              <a:rPr lang="fr-CH" sz="2400" b="1" dirty="0" smtClean="0"/>
              <a:t> </a:t>
            </a:r>
            <a:r>
              <a:rPr lang="fr-CH" sz="2400" b="1" dirty="0" err="1" smtClean="0"/>
              <a:t>Magnet</a:t>
            </a:r>
            <a:r>
              <a:rPr lang="fr-CH" sz="2400" b="1" dirty="0" smtClean="0"/>
              <a:t> R&amp;D </a:t>
            </a:r>
            <a:r>
              <a:rPr lang="fr-CH" sz="2400" b="1" dirty="0" err="1" smtClean="0"/>
              <a:t>will</a:t>
            </a:r>
            <a:r>
              <a:rPr lang="fr-CH" sz="2400" b="1" dirty="0" smtClean="0"/>
              <a:t> </a:t>
            </a:r>
            <a:r>
              <a:rPr lang="fr-CH" sz="2400" b="1" dirty="0" err="1" smtClean="0"/>
              <a:t>enable</a:t>
            </a:r>
            <a:r>
              <a:rPr lang="fr-CH" sz="2400" b="1" dirty="0" smtClean="0"/>
              <a:t> to go </a:t>
            </a:r>
            <a:r>
              <a:rPr lang="fr-CH" sz="2400" b="1" dirty="0" err="1" smtClean="0"/>
              <a:t>beyond</a:t>
            </a:r>
            <a:r>
              <a:rPr lang="fr-CH" sz="2400" b="1" dirty="0" smtClean="0"/>
              <a:t> LHC </a:t>
            </a:r>
            <a:r>
              <a:rPr lang="fr-CH" sz="2400" b="1" dirty="0" err="1" smtClean="0"/>
              <a:t>energy</a:t>
            </a:r>
            <a:endParaRPr lang="en-GB" sz="24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668" y="1196752"/>
            <a:ext cx="5089601" cy="34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7" y="3305322"/>
            <a:ext cx="4464273" cy="3168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1886" y="4673352"/>
            <a:ext cx="21141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b="1" dirty="0" smtClean="0"/>
              <a:t>Option 1 (</a:t>
            </a:r>
            <a:r>
              <a:rPr lang="fr-CH" b="1" dirty="0" err="1" smtClean="0"/>
              <a:t>preferred</a:t>
            </a:r>
            <a:r>
              <a:rPr lang="fr-CH" b="1" dirty="0" smtClean="0"/>
              <a:t>)</a:t>
            </a:r>
            <a:endParaRPr lang="en-GB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5796136" y="6443537"/>
            <a:ext cx="10157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b="1" dirty="0" smtClean="0"/>
              <a:t>Option 2</a:t>
            </a:r>
            <a:endParaRPr lang="en-GB" b="1" dirty="0"/>
          </a:p>
        </p:txBody>
      </p:sp>
      <p:sp>
        <p:nvSpPr>
          <p:cNvPr id="16" name="Footer Placeholder 3"/>
          <p:cNvSpPr txBox="1">
            <a:spLocks/>
          </p:cNvSpPr>
          <p:nvPr/>
        </p:nvSpPr>
        <p:spPr>
          <a:xfrm>
            <a:off x="-21668" y="1195554"/>
            <a:ext cx="3314328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>
                <a:solidFill>
                  <a:srgbClr val="FFFF00"/>
                </a:solidFill>
              </a:rPr>
              <a:t>John Osborne (CERN), Caroline Waaijer (CERN)</a:t>
            </a:r>
            <a:endParaRPr lang="en-GB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806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2349</TotalTime>
  <Words>3299</Words>
  <Application>Microsoft Office PowerPoint</Application>
  <PresentationFormat>On-screen Show (4:3)</PresentationFormat>
  <Paragraphs>740</Paragraphs>
  <Slides>76</Slides>
  <Notes>8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76</vt:i4>
      </vt:variant>
    </vt:vector>
  </HeadingPairs>
  <TitlesOfParts>
    <vt:vector size="77" baseType="lpstr">
      <vt:lpstr>Office Theme</vt:lpstr>
      <vt:lpstr>The LHC  Upgrades in Luminosity and Energy: Options and Plan</vt:lpstr>
      <vt:lpstr>Highlights</vt:lpstr>
      <vt:lpstr>LHC: the numbers</vt:lpstr>
      <vt:lpstr>LHC: the numbers (cont.)</vt:lpstr>
      <vt:lpstr>LHC: the numbers (cont.)</vt:lpstr>
      <vt:lpstr>PowerPoint Presentation</vt:lpstr>
      <vt:lpstr>Performance</vt:lpstr>
      <vt:lpstr>Performance (cont.)</vt:lpstr>
      <vt:lpstr>Higgs found </vt:lpstr>
      <vt:lpstr>From here: where to go? The CERN 10 y plan</vt:lpstr>
      <vt:lpstr>Next ten year plan for LHC</vt:lpstr>
      <vt:lpstr>Luminosity: main ingredients</vt:lpstr>
      <vt:lpstr>High Luminosity LHC project</vt:lpstr>
      <vt:lpstr>Target parameters for  HL-LHC run</vt:lpstr>
      <vt:lpstr>Cycle in the HL-LHC run</vt:lpstr>
      <vt:lpstr>Pushing virtual lumi up to make longer run</vt:lpstr>
      <vt:lpstr>The goal 3000 fb-1 in 10-12 years</vt:lpstr>
      <vt:lpstr>Here the magnets for the low  in present LHC</vt:lpstr>
      <vt:lpstr>Changing 300x2 m both ATLAS &amp; CMS (+LHC-b &amp; Alice …)</vt:lpstr>
      <vt:lpstr>HL-LHC installation all around the ring…</vt:lpstr>
      <vt:lpstr>PowerPoint Presentation</vt:lpstr>
      <vt:lpstr>PowerPoint Presentation</vt:lpstr>
      <vt:lpstr>Results LARP LQ  (90 mm vs 70 mm LHC)</vt:lpstr>
      <vt:lpstr>LARP HQ  (120 mm- 13 T)</vt:lpstr>
      <vt:lpstr>Improved Nb-Ti technology Low- quads and MS magnets </vt:lpstr>
      <vt:lpstr>Avoid  off-momentum protons  on SC dipoles (diffractive)</vt:lpstr>
      <vt:lpstr>Warm collimators in the  cold region</vt:lpstr>
      <vt:lpstr>Cold collimator design</vt:lpstr>
      <vt:lpstr>11 T-11 m dipole  CERN-FNAL collaborations </vt:lpstr>
      <vt:lpstr>11 T Demo 2 m single bore</vt:lpstr>
      <vt:lpstr>Performance targets for Nb3Sn</vt:lpstr>
      <vt:lpstr>Procured strands</vt:lpstr>
      <vt:lpstr>Material R&amp;D (basic science)</vt:lpstr>
      <vt:lpstr>The successful SMC-3 cable</vt:lpstr>
      <vt:lpstr>Crab Cavity, for p-beam  rotation  at fs level!</vt:lpstr>
      <vt:lpstr>Effect of the crab cavity</vt:lpstr>
      <vt:lpstr>Crab Cavity: </vt:lpstr>
      <vt:lpstr>Progress in SC Crab Cavities</vt:lpstr>
      <vt:lpstr>Crab cavity ;  cryomodule and cavity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PLAN First installation SC link 2017? </vt:lpstr>
      <vt:lpstr>Beam Diagnostic &amp; Instrumentation</vt:lpstr>
      <vt:lpstr>E-lens? From FNAL?</vt:lpstr>
      <vt:lpstr>LS2 - 2018</vt:lpstr>
      <vt:lpstr>LS2 - 2018</vt:lpstr>
      <vt:lpstr>LS3</vt:lpstr>
      <vt:lpstr>FP7 HiLumi Design Study application 25 Nov 2010</vt:lpstr>
      <vt:lpstr>HiLumi is the focal point of 20 years of converging International collaboration</vt:lpstr>
      <vt:lpstr>Budget FP7 HiLumi</vt:lpstr>
      <vt:lpstr>HL-LHC management</vt:lpstr>
      <vt:lpstr>HL-LHC composition</vt:lpstr>
      <vt:lpstr>Budget of HiLumi DS  and HL-LHC </vt:lpstr>
      <vt:lpstr>Lumi reach  in the two cases</vt:lpstr>
      <vt:lpstr>And after?  Can we run LHC forever?</vt:lpstr>
      <vt:lpstr>PowerPoint Presentation</vt:lpstr>
      <vt:lpstr>Possible list of parameters</vt:lpstr>
      <vt:lpstr>List parameters - cont.</vt:lpstr>
      <vt:lpstr>Main dipoles:  is it possible ?</vt:lpstr>
      <vt:lpstr>The Superconductor « space »</vt:lpstr>
      <vt:lpstr>The « new » materials: HTS Bi-2212</vt:lpstr>
      <vt:lpstr>The « new » materials: HTS YBCO</vt:lpstr>
      <vt:lpstr>New (old) approach to cabling suitable for tapes</vt:lpstr>
      <vt:lpstr>Magnet shapes (field optimization &amp; structure)</vt:lpstr>
      <vt:lpstr>First consistent cross section, 2010 WG and Malta (fits our tunnel)</vt:lpstr>
      <vt:lpstr>The EU program The chance for HTS</vt:lpstr>
      <vt:lpstr>What is the possibile for HE-LHC?</vt:lpstr>
      <vt:lpstr>Other important issues (among many …)</vt:lpstr>
      <vt:lpstr>Injector chain</vt:lpstr>
      <vt:lpstr>Between Linac4 and SPS+</vt:lpstr>
      <vt:lpstr>Alternate scenarios for Injectors</vt:lpstr>
      <vt:lpstr>The big leap forward: a 80 km tunnel for a VLHC</vt:lpstr>
    </vt:vector>
  </TitlesOfParts>
  <Company>CERN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Advanced Accelerators Magnets for Upgrading LHC</dc:title>
  <dc:creator>rossiluc</dc:creator>
  <cp:lastModifiedBy>rossiluc</cp:lastModifiedBy>
  <cp:revision>105</cp:revision>
  <dcterms:created xsi:type="dcterms:W3CDTF">2011-09-07T20:18:49Z</dcterms:created>
  <dcterms:modified xsi:type="dcterms:W3CDTF">2012-09-17T08:17:47Z</dcterms:modified>
</cp:coreProperties>
</file>