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42.xml" ContentType="application/vnd.openxmlformats-officedocument.presentationml.slide+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notesSlides/notesSlide6.xml" ContentType="application/vnd.openxmlformats-officedocument.presentationml.notesSlide+xml"/>
  <Override PartName="/ppt/slides/slide43.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45"/>
  </p:notesMasterIdLst>
  <p:sldIdLst>
    <p:sldId id="300" r:id="rId2"/>
    <p:sldId id="256" r:id="rId3"/>
    <p:sldId id="257" r:id="rId4"/>
    <p:sldId id="258" r:id="rId5"/>
    <p:sldId id="266" r:id="rId6"/>
    <p:sldId id="268" r:id="rId7"/>
    <p:sldId id="267" r:id="rId8"/>
    <p:sldId id="260" r:id="rId9"/>
    <p:sldId id="261" r:id="rId10"/>
    <p:sldId id="262" r:id="rId11"/>
    <p:sldId id="291" r:id="rId12"/>
    <p:sldId id="263" r:id="rId13"/>
    <p:sldId id="264" r:id="rId14"/>
    <p:sldId id="265" r:id="rId15"/>
    <p:sldId id="278" r:id="rId16"/>
    <p:sldId id="294" r:id="rId17"/>
    <p:sldId id="285" r:id="rId18"/>
    <p:sldId id="269" r:id="rId19"/>
    <p:sldId id="288" r:id="rId20"/>
    <p:sldId id="270" r:id="rId21"/>
    <p:sldId id="296" r:id="rId22"/>
    <p:sldId id="295" r:id="rId23"/>
    <p:sldId id="271" r:id="rId24"/>
    <p:sldId id="272" r:id="rId25"/>
    <p:sldId id="273" r:id="rId26"/>
    <p:sldId id="284" r:id="rId27"/>
    <p:sldId id="274" r:id="rId28"/>
    <p:sldId id="287" r:id="rId29"/>
    <p:sldId id="297" r:id="rId30"/>
    <p:sldId id="283" r:id="rId31"/>
    <p:sldId id="286" r:id="rId32"/>
    <p:sldId id="275" r:id="rId33"/>
    <p:sldId id="276" r:id="rId34"/>
    <p:sldId id="277" r:id="rId35"/>
    <p:sldId id="281" r:id="rId36"/>
    <p:sldId id="292" r:id="rId37"/>
    <p:sldId id="279" r:id="rId38"/>
    <p:sldId id="280" r:id="rId39"/>
    <p:sldId id="293" r:id="rId40"/>
    <p:sldId id="290" r:id="rId41"/>
    <p:sldId id="289" r:id="rId42"/>
    <p:sldId id="298" r:id="rId43"/>
    <p:sldId id="299" r:id="rId4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7744" autoAdjust="0"/>
    <p:restoredTop sz="94660"/>
  </p:normalViewPr>
  <p:slideViewPr>
    <p:cSldViewPr snapToObjects="1">
      <p:cViewPr>
        <p:scale>
          <a:sx n="66" d="100"/>
          <a:sy n="66" d="100"/>
        </p:scale>
        <p:origin x="-640" y="-4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0EC786-8359-054E-9007-314A9B9A2A27}" type="datetimeFigureOut">
              <a:rPr lang="fr-FR" smtClean="0"/>
              <a:pPr/>
              <a:t>24/06/13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A3116D-82F0-604E-93DF-BEA11131BCC5}"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Merci, forcément biaisé</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Mirabelle</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6</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HPWF</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8</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Peter Mac</a:t>
            </a:r>
            <a:r>
              <a:rPr lang="fr-FR" baseline="0" dirty="0" smtClean="0"/>
              <a:t> </a:t>
            </a:r>
            <a:r>
              <a:rPr lang="fr-FR" baseline="0" dirty="0" err="1" smtClean="0"/>
              <a:t>Intyre</a:t>
            </a:r>
            <a:r>
              <a:rPr lang="fr-FR" baseline="0" dirty="0" smtClean="0"/>
              <a:t>. </a:t>
            </a:r>
            <a:r>
              <a:rPr lang="fr-FR" dirty="0" smtClean="0"/>
              <a:t>Rapidité </a:t>
            </a:r>
            <a:r>
              <a:rPr lang="fr-FR" dirty="0" err="1" smtClean="0"/>
              <a:t>Fermilab</a:t>
            </a:r>
            <a:r>
              <a:rPr lang="fr-FR" dirty="0" smtClean="0"/>
              <a:t> out</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13</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L’anneau d’antiprotons</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15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smtClean="0"/>
              <a:t>DPhPE</a:t>
            </a:r>
            <a:r>
              <a:rPr lang="fr-FR" dirty="0" smtClean="0"/>
              <a:t> J. Ph. Laugier, A. </a:t>
            </a:r>
            <a:r>
              <a:rPr lang="fr-FR" dirty="0" err="1" smtClean="0"/>
              <a:t>Lévêque</a:t>
            </a:r>
            <a:r>
              <a:rPr lang="fr-FR" dirty="0" smtClean="0"/>
              <a:t>, M. </a:t>
            </a:r>
            <a:r>
              <a:rPr lang="fr-FR" dirty="0" err="1" smtClean="0"/>
              <a:t>Spiro</a:t>
            </a:r>
            <a:endParaRPr lang="fr-FR" dirty="0" smtClean="0"/>
          </a:p>
          <a:p>
            <a:r>
              <a:rPr lang="fr-FR" dirty="0" smtClean="0"/>
              <a:t>1978 à 1981 incroyable! Tous les moyens disponibles. La France prêtera au CERN pour l’upgrade de UA1</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18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4 encore au SPP</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19</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Scintillateur et </a:t>
            </a:r>
            <a:r>
              <a:rPr lang="fr-FR" dirty="0" err="1" smtClean="0"/>
              <a:t>wave</a:t>
            </a:r>
            <a:r>
              <a:rPr lang="fr-FR" dirty="0" smtClean="0"/>
              <a:t> </a:t>
            </a:r>
            <a:r>
              <a:rPr lang="fr-FR" dirty="0" err="1" smtClean="0"/>
              <a:t>shifter</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24</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Polystyrène dopé extrudé et barres de BBQ dans plexi. Calibration en faisceau avec petit proto, calibration in situ avec Cobalt 6 Ci</a:t>
            </a:r>
            <a:r>
              <a:rPr lang="fr-FR" baseline="0" dirty="0" smtClean="0"/>
              <a:t> (mesure du courant),</a:t>
            </a:r>
            <a:r>
              <a:rPr lang="fr-FR" dirty="0" smtClean="0"/>
              <a:t>Perte de lumière dans les guides (</a:t>
            </a:r>
            <a:r>
              <a:rPr lang="fr-FR" dirty="0" err="1" smtClean="0"/>
              <a:t>photostatistique</a:t>
            </a:r>
            <a:r>
              <a:rPr lang="fr-FR" dirty="0" smtClean="0"/>
              <a:t>), collage BBQ au milieu, </a:t>
            </a:r>
            <a:r>
              <a:rPr lang="fr-FR" dirty="0" err="1" smtClean="0"/>
              <a:t>Cerenkov</a:t>
            </a:r>
            <a:r>
              <a:rPr lang="fr-FR" dirty="0" smtClean="0"/>
              <a:t> dans BBQ, </a:t>
            </a:r>
            <a:r>
              <a:rPr lang="fr-FR" dirty="0" err="1" smtClean="0"/>
              <a:t>viellissement</a:t>
            </a:r>
            <a:r>
              <a:rPr lang="fr-FR" dirty="0" smtClean="0"/>
              <a:t> BBQ avec les radiations découvert en ligne, mais suivi avec Cobalt, Cross talk découvert après coup et </a:t>
            </a:r>
            <a:r>
              <a:rPr lang="fr-FR" dirty="0" smtClean="0"/>
              <a:t>jamais </a:t>
            </a:r>
            <a:r>
              <a:rPr lang="fr-FR" dirty="0" smtClean="0"/>
              <a:t>intégré (peut-être pour cela que le Z était à 95 </a:t>
            </a:r>
            <a:r>
              <a:rPr lang="fr-FR" dirty="0" err="1" smtClean="0"/>
              <a:t>GeV</a:t>
            </a:r>
            <a:r>
              <a:rPr lang="fr-FR" dirty="0" smtClean="0"/>
              <a:t>). Les gondoles ne tiendront pas jusqu’à la fin.</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25</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Du mal à fermer</a:t>
            </a:r>
            <a:endParaRPr lang="fr-FR" dirty="0"/>
          </a:p>
        </p:txBody>
      </p:sp>
      <p:sp>
        <p:nvSpPr>
          <p:cNvPr id="4" name="Espace réservé du numéro de diapositive 3"/>
          <p:cNvSpPr>
            <a:spLocks noGrp="1"/>
          </p:cNvSpPr>
          <p:nvPr>
            <p:ph type="sldNum" sz="quarter" idx="10"/>
          </p:nvPr>
        </p:nvSpPr>
        <p:spPr/>
        <p:txBody>
          <a:bodyPr/>
          <a:lstStyle/>
          <a:p>
            <a:fld id="{49A3116D-82F0-604E-93DF-BEA11131BCC5}" type="slidenum">
              <a:rPr lang="fr-FR" smtClean="0"/>
              <a:pPr/>
              <a:t>29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78038AA-2932-A74C-9D1F-382EF3F9F005}" type="datetimeFigureOut">
              <a:rPr lang="fr-FR" smtClean="0"/>
              <a:pPr/>
              <a:t>24/06/13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8038AA-2932-A74C-9D1F-382EF3F9F005}" type="datetimeFigureOut">
              <a:rPr lang="fr-FR" smtClean="0"/>
              <a:pPr/>
              <a:t>24/06/13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78038AA-2932-A74C-9D1F-382EF3F9F005}" type="datetimeFigureOut">
              <a:rPr lang="fr-FR" smtClean="0"/>
              <a:pPr/>
              <a:t>24/06/13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78038AA-2932-A74C-9D1F-382EF3F9F005}" type="datetimeFigureOut">
              <a:rPr lang="fr-FR" smtClean="0"/>
              <a:pPr/>
              <a:t>24/06/13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78038AA-2932-A74C-9D1F-382EF3F9F005}" type="datetimeFigureOut">
              <a:rPr lang="fr-FR" smtClean="0"/>
              <a:pPr/>
              <a:t>24/06/13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E78038AA-2932-A74C-9D1F-382EF3F9F005}" type="datetimeFigureOut">
              <a:rPr lang="fr-FR" smtClean="0"/>
              <a:pPr/>
              <a:t>24/06/13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78038AA-2932-A74C-9D1F-382EF3F9F005}" type="datetimeFigureOut">
              <a:rPr lang="fr-FR" smtClean="0"/>
              <a:pPr/>
              <a:t>24/06/13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78038AA-2932-A74C-9D1F-382EF3F9F005}" type="datetimeFigureOut">
              <a:rPr lang="fr-FR" smtClean="0"/>
              <a:pPr/>
              <a:t>24/06/13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78038AA-2932-A74C-9D1F-382EF3F9F005}" type="datetimeFigureOut">
              <a:rPr lang="fr-FR" smtClean="0"/>
              <a:pPr/>
              <a:t>24/06/13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8038AA-2932-A74C-9D1F-382EF3F9F005}" type="datetimeFigureOut">
              <a:rPr lang="fr-FR" smtClean="0"/>
              <a:pPr/>
              <a:t>24/06/13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8038AA-2932-A74C-9D1F-382EF3F9F005}" type="datetimeFigureOut">
              <a:rPr lang="fr-FR" smtClean="0"/>
              <a:pPr/>
              <a:t>24/06/13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BD8964-DB62-704D-9CF6-BD5EE79BAE5C}"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038AA-2932-A74C-9D1F-382EF3F9F005}" type="datetimeFigureOut">
              <a:rPr lang="fr-FR" smtClean="0"/>
              <a:pPr/>
              <a:t>24/06/13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D8964-DB62-704D-9CF6-BD5EE79BAE5C}"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video" Target="file://localhost/Users/michelspiro/Desktop/UA1W/film/debut.mp4" TargetMode="External"/><Relationship Id="rId2" Type="http://schemas.openxmlformats.org/officeDocument/2006/relationships/slideLayout" Target="../slideLayouts/slideLayout2.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video" Target="file://localhost/Users/michelspiro/Desktop/UA1W/film/gondole.mp4" TargetMode="External"/><Relationship Id="rId2" Type="http://schemas.openxmlformats.org/officeDocument/2006/relationships/slideLayout" Target="../slideLayouts/slideLayout2.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video" Target="file://localhost/Users/michelspiro/Desktop/UA1W/film/detecteur.mp4" TargetMode="External"/><Relationship Id="rId2" Type="http://schemas.openxmlformats.org/officeDocument/2006/relationships/slideLayout" Target="../slideLayouts/slideLayout2.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video" Target="file://localhost/Users/michelspiro/Desktop/UA1W/film/megatec.mp4" TargetMode="External"/><Relationship Id="rId2" Type="http://schemas.openxmlformats.org/officeDocument/2006/relationships/slideLayout" Target="../slideLayouts/slideLayout1.xml"/><Relationship Id="rId3"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video" Target="file://localhost/Users/michelspiro/Desktop/UA1W/film/analyse.mp4" TargetMode="External"/><Relationship Id="rId2" Type="http://schemas.openxmlformats.org/officeDocument/2006/relationships/slideLayout" Target="../slideLayouts/slideLayout2.xml"/><Relationship Id="rId3"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914400"/>
            <a:ext cx="7772400" cy="1470025"/>
          </a:xfrm>
        </p:spPr>
        <p:txBody>
          <a:bodyPr>
            <a:normAutofit fontScale="90000"/>
          </a:bodyPr>
          <a:lstStyle/>
          <a:p>
            <a:r>
              <a:rPr lang="fr-FR" sz="6000" dirty="0" smtClean="0">
                <a:solidFill>
                  <a:srgbClr val="FF0000"/>
                </a:solidFill>
              </a:rPr>
              <a:t>Il y a 30 ans, la découverte des bosons intermédiaires</a:t>
            </a:r>
            <a:r>
              <a:rPr lang="fr-FR" dirty="0" smtClean="0">
                <a:solidFill>
                  <a:srgbClr val="FF0000"/>
                </a:solidFill>
              </a:rPr>
              <a:t/>
            </a:r>
            <a:br>
              <a:rPr lang="fr-FR" dirty="0" smtClean="0">
                <a:solidFill>
                  <a:srgbClr val="FF0000"/>
                </a:solidFill>
              </a:rPr>
            </a:br>
            <a:r>
              <a:rPr lang="fr-FR" dirty="0" smtClean="0">
                <a:solidFill>
                  <a:srgbClr val="FF0000"/>
                </a:solidFill>
              </a:rPr>
              <a:t/>
            </a:r>
            <a:br>
              <a:rPr lang="fr-FR" dirty="0" smtClean="0">
                <a:solidFill>
                  <a:srgbClr val="FF0000"/>
                </a:solidFill>
              </a:rPr>
            </a:br>
            <a:r>
              <a:rPr lang="fr-FR" dirty="0" smtClean="0">
                <a:solidFill>
                  <a:srgbClr val="0000FF"/>
                </a:solidFill>
              </a:rPr>
              <a:t>à cette époque la science était </a:t>
            </a:r>
            <a:br>
              <a:rPr lang="fr-FR" dirty="0" smtClean="0">
                <a:solidFill>
                  <a:srgbClr val="0000FF"/>
                </a:solidFill>
              </a:rPr>
            </a:br>
            <a:r>
              <a:rPr lang="fr-FR" dirty="0" smtClean="0">
                <a:solidFill>
                  <a:srgbClr val="0000FF"/>
                </a:solidFill>
              </a:rPr>
              <a:t>au cœur de nos activités</a:t>
            </a:r>
            <a:endParaRPr lang="fr-FR" dirty="0">
              <a:solidFill>
                <a:srgbClr val="0000FF"/>
              </a:solidFill>
            </a:endParaRPr>
          </a:p>
        </p:txBody>
      </p:sp>
      <p:sp>
        <p:nvSpPr>
          <p:cNvPr id="3" name="Sous-titre 2"/>
          <p:cNvSpPr>
            <a:spLocks noGrp="1"/>
          </p:cNvSpPr>
          <p:nvPr>
            <p:ph type="subTitle" idx="1"/>
          </p:nvPr>
        </p:nvSpPr>
        <p:spPr>
          <a:xfrm>
            <a:off x="914400" y="3886200"/>
            <a:ext cx="7543800" cy="1752600"/>
          </a:xfrm>
        </p:spPr>
        <p:txBody>
          <a:bodyPr/>
          <a:lstStyle/>
          <a:p>
            <a:r>
              <a:rPr lang="fr-FR" dirty="0" smtClean="0"/>
              <a:t>CERN, UA1, SACLAY: souvenirs personnels</a:t>
            </a:r>
          </a:p>
          <a:p>
            <a:r>
              <a:rPr lang="fr-FR" dirty="0" smtClean="0"/>
              <a:t>Michel </a:t>
            </a:r>
            <a:r>
              <a:rPr lang="fr-FR" dirty="0" err="1" smtClean="0"/>
              <a:t>Spiro</a:t>
            </a:r>
            <a:r>
              <a:rPr lang="fr-FR" dirty="0" smtClean="0"/>
              <a:t>, Saclay 25/06/2013</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84776"/>
            <a:ext cx="8229600" cy="5851525"/>
          </a:xfrm>
        </p:spPr>
        <p:txBody>
          <a:bodyPr>
            <a:noAutofit/>
          </a:bodyPr>
          <a:lstStyle/>
          <a:p>
            <a:r>
              <a:rPr lang="fr-FR" sz="2400" dirty="0"/>
              <a:t>Mise en service de l’accélérateur linéaire d’électrons de 20 </a:t>
            </a:r>
            <a:r>
              <a:rPr lang="fr-FR" sz="2400" dirty="0" err="1"/>
              <a:t>GeV</a:t>
            </a:r>
            <a:r>
              <a:rPr lang="fr-FR" sz="2400" dirty="0"/>
              <a:t> à </a:t>
            </a:r>
            <a:r>
              <a:rPr lang="fr-FR" sz="2400" dirty="0" smtClean="0"/>
              <a:t>SLAC, </a:t>
            </a:r>
            <a:r>
              <a:rPr lang="fr-FR" sz="2400" dirty="0" err="1"/>
              <a:t>Stanford</a:t>
            </a:r>
            <a:r>
              <a:rPr lang="fr-FR" sz="2400" dirty="0"/>
              <a:t>, </a:t>
            </a:r>
            <a:r>
              <a:rPr lang="fr-FR" sz="2400" dirty="0" smtClean="0"/>
              <a:t>USA </a:t>
            </a:r>
          </a:p>
          <a:p>
            <a:r>
              <a:rPr lang="fr-FR" sz="2400" dirty="0" smtClean="0"/>
              <a:t>Fondation </a:t>
            </a:r>
            <a:r>
              <a:rPr lang="fr-FR" sz="2400" dirty="0"/>
              <a:t>de </a:t>
            </a:r>
            <a:r>
              <a:rPr lang="fr-FR" sz="2400" dirty="0" err="1"/>
              <a:t>Fermilab</a:t>
            </a:r>
            <a:r>
              <a:rPr lang="fr-FR" sz="2400" dirty="0"/>
              <a:t> près de </a:t>
            </a:r>
            <a:r>
              <a:rPr lang="fr-FR" sz="2400" dirty="0" smtClean="0"/>
              <a:t>Chicago</a:t>
            </a:r>
          </a:p>
          <a:p>
            <a:r>
              <a:rPr lang="fr-FR" sz="2400" b="1" dirty="0"/>
              <a:t>Steven Weinberg</a:t>
            </a:r>
            <a:r>
              <a:rPr lang="fr-FR" sz="2400" dirty="0"/>
              <a:t> et </a:t>
            </a:r>
            <a:r>
              <a:rPr lang="fr-FR" sz="2400" b="1" dirty="0" err="1"/>
              <a:t>Abdus</a:t>
            </a:r>
            <a:r>
              <a:rPr lang="fr-FR" sz="2400" b="1" dirty="0"/>
              <a:t> Salam</a:t>
            </a:r>
            <a:r>
              <a:rPr lang="fr-FR" sz="2400" dirty="0"/>
              <a:t> proposent, chacun de son côté, une théorie unifiant les interactions faible et électromagnétique en une unique interaction appelée électrofaible. Cette théorie </a:t>
            </a:r>
            <a:r>
              <a:rPr lang="fr-FR" sz="2400" dirty="0" smtClean="0"/>
              <a:t>nécessite en plus de boson chargés W (courants chargés) l'existence </a:t>
            </a:r>
            <a:r>
              <a:rPr lang="fr-FR" sz="2400" dirty="0"/>
              <a:t>d'un boson neutre interagissant faiblement pour véhiculer l'interaction </a:t>
            </a:r>
            <a:r>
              <a:rPr lang="fr-FR" sz="2400" dirty="0" smtClean="0"/>
              <a:t>faible et donc de courants neutres.  </a:t>
            </a:r>
            <a:r>
              <a:rPr lang="fr-FR" sz="2400" dirty="0"/>
              <a:t>Ils prédisent aussi l'existence d'un boson massif supplémentaire, appelé boson de </a:t>
            </a:r>
            <a:r>
              <a:rPr lang="fr-FR" sz="2400" dirty="0" err="1"/>
              <a:t>Higgs</a:t>
            </a:r>
            <a:r>
              <a:rPr lang="fr-FR" sz="2400" dirty="0"/>
              <a:t>, qui </a:t>
            </a:r>
            <a:r>
              <a:rPr lang="fr-FR" sz="2400" dirty="0" smtClean="0"/>
              <a:t>n’a </a:t>
            </a:r>
            <a:r>
              <a:rPr lang="fr-FR" sz="2400" dirty="0"/>
              <a:t>été observé</a:t>
            </a:r>
            <a:r>
              <a:rPr lang="fr-FR" sz="2400" dirty="0" smtClean="0"/>
              <a:t> qu’en 2012. </a:t>
            </a:r>
            <a:endParaRPr lang="fr-FR" sz="2400" dirty="0"/>
          </a:p>
          <a:p>
            <a:r>
              <a:rPr lang="fr-FR" sz="2400" dirty="0"/>
              <a:t>Naissance du Modèle standard sous sa forme actuelle. Ce sera une anticipation formidable des résultats à venir au cours des 30 prochaines années. A cette époque, c’est</a:t>
            </a:r>
            <a:r>
              <a:rPr lang="fr-FR" sz="2400" dirty="0" smtClean="0"/>
              <a:t>  </a:t>
            </a:r>
            <a:r>
              <a:rPr lang="fr-FR" sz="2400" dirty="0"/>
              <a:t>une belle construction théorique qui reste entièrement à tester</a:t>
            </a:r>
            <a:r>
              <a:rPr lang="fr-FR" sz="2400" dirty="0" smtClean="0"/>
              <a:t>.</a:t>
            </a:r>
          </a:p>
        </p:txBody>
      </p:sp>
      <p:sp>
        <p:nvSpPr>
          <p:cNvPr id="4" name="ZoneTexte 3"/>
          <p:cNvSpPr txBox="1"/>
          <p:nvPr/>
        </p:nvSpPr>
        <p:spPr>
          <a:xfrm>
            <a:off x="3995556" y="0"/>
            <a:ext cx="1016624" cy="584776"/>
          </a:xfrm>
          <a:prstGeom prst="rect">
            <a:avLst/>
          </a:prstGeom>
          <a:noFill/>
        </p:spPr>
        <p:txBody>
          <a:bodyPr wrap="none" rtlCol="0">
            <a:spAutoFit/>
          </a:bodyPr>
          <a:lstStyle/>
          <a:p>
            <a:r>
              <a:rPr lang="fr-FR" sz="3200" dirty="0" smtClean="0">
                <a:solidFill>
                  <a:srgbClr val="FF0000"/>
                </a:solidFill>
              </a:rPr>
              <a:t>1967</a:t>
            </a:r>
            <a:endParaRPr lang="fr-FR" sz="3200"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84776"/>
            <a:ext cx="8229600" cy="6641812"/>
          </a:xfrm>
        </p:spPr>
        <p:txBody>
          <a:bodyPr>
            <a:noAutofit/>
          </a:bodyPr>
          <a:lstStyle/>
          <a:p>
            <a:r>
              <a:rPr lang="fr-FR" sz="2400" b="1" dirty="0" smtClean="0"/>
              <a:t>Georges Charpak</a:t>
            </a:r>
            <a:r>
              <a:rPr lang="fr-FR" sz="2400" dirty="0" smtClean="0"/>
              <a:t>: invention </a:t>
            </a:r>
            <a:r>
              <a:rPr lang="fr-FR" sz="2400" dirty="0"/>
              <a:t>des chambres proportionnelles </a:t>
            </a:r>
            <a:r>
              <a:rPr lang="fr-FR" sz="2400" dirty="0" err="1"/>
              <a:t>multifils</a:t>
            </a:r>
            <a:r>
              <a:rPr lang="fr-FR" sz="2400" dirty="0"/>
              <a:t> et des chambres à</a:t>
            </a:r>
            <a:r>
              <a:rPr lang="fr-FR" sz="2400" dirty="0" smtClean="0"/>
              <a:t> dérive.  </a:t>
            </a:r>
            <a:endParaRPr lang="fr-FR" sz="2400" dirty="0"/>
          </a:p>
          <a:p>
            <a:r>
              <a:rPr lang="fr-FR" sz="2400" dirty="0"/>
              <a:t>Au cours d'une expérience de diffusion d'électrons sur des protons, effectuée auprès de l'accélérateur linéaire de </a:t>
            </a:r>
            <a:r>
              <a:rPr lang="fr-FR" sz="2400" dirty="0" err="1"/>
              <a:t>Stanford</a:t>
            </a:r>
            <a:r>
              <a:rPr lang="fr-FR" sz="2400" dirty="0"/>
              <a:t>, les électrons semblent rebondir sur des petits noyaux durs à l'intérieur du proton. </a:t>
            </a:r>
            <a:r>
              <a:rPr lang="fr-FR" sz="2400" b="1" dirty="0"/>
              <a:t>James </a:t>
            </a:r>
            <a:r>
              <a:rPr lang="fr-FR" sz="2400" b="1" dirty="0" err="1"/>
              <a:t>Bjorken</a:t>
            </a:r>
            <a:r>
              <a:rPr lang="fr-FR" sz="2400" dirty="0"/>
              <a:t> et </a:t>
            </a:r>
            <a:r>
              <a:rPr lang="fr-FR" sz="2400" b="1" dirty="0"/>
              <a:t>Richard Feynman</a:t>
            </a:r>
            <a:r>
              <a:rPr lang="fr-FR" sz="2400" dirty="0"/>
              <a:t> analysent ces données en termes de particules constituants les protons (</a:t>
            </a:r>
            <a:r>
              <a:rPr lang="fr-FR" sz="2400" dirty="0" smtClean="0"/>
              <a:t>ils</a:t>
            </a:r>
            <a:r>
              <a:rPr lang="fr-FR" sz="2400" dirty="0"/>
              <a:t> </a:t>
            </a:r>
            <a:r>
              <a:rPr lang="fr-FR" sz="2400" dirty="0" smtClean="0"/>
              <a:t>utilisent le </a:t>
            </a:r>
            <a:r>
              <a:rPr lang="fr-FR" sz="2400" dirty="0"/>
              <a:t>nom de</a:t>
            </a:r>
            <a:r>
              <a:rPr lang="fr-FR" sz="2400" dirty="0" smtClean="0"/>
              <a:t> «partons » </a:t>
            </a:r>
            <a:r>
              <a:rPr lang="fr-FR" sz="2400" dirty="0"/>
              <a:t>pour ces constituants, même si </a:t>
            </a:r>
            <a:r>
              <a:rPr lang="fr-FR" sz="2400" dirty="0" smtClean="0"/>
              <a:t>ces partons sont en fait les </a:t>
            </a:r>
            <a:r>
              <a:rPr lang="fr-FR" sz="2400" dirty="0"/>
              <a:t>quarks).</a:t>
            </a:r>
          </a:p>
          <a:p>
            <a:r>
              <a:rPr lang="fr-FR" sz="2400" b="1" dirty="0"/>
              <a:t>Sheldon Glashow, Jean </a:t>
            </a:r>
            <a:r>
              <a:rPr lang="fr-FR" sz="2400" b="1" dirty="0" err="1"/>
              <a:t>Iliopoulos</a:t>
            </a:r>
            <a:r>
              <a:rPr lang="fr-FR" sz="2400" b="1" dirty="0"/>
              <a:t>,</a:t>
            </a:r>
            <a:r>
              <a:rPr lang="fr-FR" sz="2400" dirty="0"/>
              <a:t> et </a:t>
            </a:r>
            <a:r>
              <a:rPr lang="fr-FR" sz="2400" b="1" dirty="0"/>
              <a:t>Luciano </a:t>
            </a:r>
            <a:r>
              <a:rPr lang="fr-FR" sz="2400" b="1" dirty="0" err="1"/>
              <a:t>Maiani</a:t>
            </a:r>
            <a:r>
              <a:rPr lang="fr-FR" sz="2400" dirty="0" smtClean="0"/>
              <a:t> prédisent un </a:t>
            </a:r>
            <a:r>
              <a:rPr lang="fr-FR" sz="2400" dirty="0"/>
              <a:t>quatrième type de quark dans le contexte du Modèle </a:t>
            </a:r>
            <a:r>
              <a:rPr lang="fr-FR" sz="2400" dirty="0" smtClean="0"/>
              <a:t>Standard (pas de FCNC, pas de K0-&gt;</a:t>
            </a:r>
            <a:r>
              <a:rPr lang="fr-FR" sz="2400" dirty="0" smtClean="0">
                <a:latin typeface="Symbol"/>
              </a:rPr>
              <a:t>mm</a:t>
            </a:r>
            <a:r>
              <a:rPr lang="fr-FR" sz="2400" dirty="0" smtClean="0"/>
              <a:t>).</a:t>
            </a:r>
          </a:p>
          <a:p>
            <a:r>
              <a:rPr lang="fr-FR" sz="2400" b="1" dirty="0"/>
              <a:t>Ray Davis et ses </a:t>
            </a:r>
            <a:r>
              <a:rPr lang="fr-FR" sz="2400" b="1" dirty="0" err="1"/>
              <a:t>collabotaeurs</a:t>
            </a:r>
            <a:r>
              <a:rPr lang="fr-FR" sz="2400" dirty="0"/>
              <a:t> observent trois fois moins de neutrinos très énergiques en provenance du soleil que prévu</a:t>
            </a:r>
            <a:r>
              <a:rPr lang="fr-FR" sz="2400" dirty="0" smtClean="0"/>
              <a:t>. Naissance des </a:t>
            </a:r>
            <a:r>
              <a:rPr lang="fr-FR" sz="2400" dirty="0" err="1" smtClean="0"/>
              <a:t>astroparticules</a:t>
            </a:r>
            <a:endParaRPr lang="fr-FR" sz="2400" dirty="0" smtClean="0"/>
          </a:p>
          <a:p>
            <a:endParaRPr lang="fr-FR" sz="2000" dirty="0" smtClean="0"/>
          </a:p>
          <a:p>
            <a:pPr>
              <a:buNone/>
            </a:pPr>
            <a:r>
              <a:rPr lang="fr-FR" sz="2000" b="1" dirty="0" smtClean="0"/>
              <a:t> </a:t>
            </a:r>
            <a:endParaRPr lang="fr-FR" sz="2000" dirty="0"/>
          </a:p>
          <a:p>
            <a:pPr>
              <a:buNone/>
            </a:pPr>
            <a:endParaRPr lang="fr-FR" sz="2000" dirty="0"/>
          </a:p>
        </p:txBody>
      </p:sp>
      <p:sp>
        <p:nvSpPr>
          <p:cNvPr id="4" name="ZoneTexte 3"/>
          <p:cNvSpPr txBox="1"/>
          <p:nvPr/>
        </p:nvSpPr>
        <p:spPr>
          <a:xfrm>
            <a:off x="3200400" y="0"/>
            <a:ext cx="2931812" cy="584776"/>
          </a:xfrm>
          <a:prstGeom prst="rect">
            <a:avLst/>
          </a:prstGeom>
          <a:noFill/>
        </p:spPr>
        <p:txBody>
          <a:bodyPr wrap="none" rtlCol="0">
            <a:spAutoFit/>
          </a:bodyPr>
          <a:lstStyle/>
          <a:p>
            <a:r>
              <a:rPr lang="fr-FR" sz="3200" dirty="0" smtClean="0">
                <a:solidFill>
                  <a:srgbClr val="FF0000"/>
                </a:solidFill>
              </a:rPr>
              <a:t>1968-1969-1970</a:t>
            </a:r>
            <a:endParaRPr lang="fr-FR" sz="3200"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1971</a:t>
            </a:r>
            <a:endParaRPr lang="fr-FR" dirty="0">
              <a:solidFill>
                <a:srgbClr val="FF0000"/>
              </a:solidFill>
            </a:endParaRPr>
          </a:p>
        </p:txBody>
      </p:sp>
      <p:sp>
        <p:nvSpPr>
          <p:cNvPr id="3" name="Espace réservé du contenu 2"/>
          <p:cNvSpPr>
            <a:spLocks noGrp="1"/>
          </p:cNvSpPr>
          <p:nvPr>
            <p:ph idx="1"/>
          </p:nvPr>
        </p:nvSpPr>
        <p:spPr/>
        <p:txBody>
          <a:bodyPr/>
          <a:lstStyle/>
          <a:p>
            <a:r>
              <a:rPr lang="fr-FR" b="1" dirty="0" smtClean="0"/>
              <a:t>M. Veltmann et t’Hooft </a:t>
            </a:r>
            <a:r>
              <a:rPr lang="fr-FR" dirty="0" smtClean="0"/>
              <a:t>d’une part et</a:t>
            </a:r>
          </a:p>
          <a:p>
            <a:r>
              <a:rPr lang="fr-FR" b="1" smtClean="0"/>
              <a:t>BW </a:t>
            </a:r>
            <a:r>
              <a:rPr lang="fr-FR" b="1" dirty="0" smtClean="0"/>
              <a:t>Lee et J. </a:t>
            </a:r>
            <a:r>
              <a:rPr lang="fr-FR" b="1" dirty="0" err="1" smtClean="0"/>
              <a:t>Zinn-Justin</a:t>
            </a:r>
            <a:r>
              <a:rPr lang="fr-FR" b="1" dirty="0" smtClean="0"/>
              <a:t> </a:t>
            </a:r>
            <a:r>
              <a:rPr lang="fr-FR" dirty="0" smtClean="0"/>
              <a:t>d’autre part</a:t>
            </a:r>
          </a:p>
          <a:p>
            <a:endParaRPr lang="fr-FR" dirty="0" smtClean="0"/>
          </a:p>
          <a:p>
            <a:pPr>
              <a:buNone/>
            </a:pPr>
            <a:r>
              <a:rPr lang="fr-FR" dirty="0" smtClean="0"/>
              <a:t> démontrent la cohérence mathématique et physique du Modèle Standard</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1972-1973</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10000"/>
          </a:bodyPr>
          <a:lstStyle/>
          <a:p>
            <a:r>
              <a:rPr lang="fr-FR" dirty="0" smtClean="0"/>
              <a:t>Autorisation de construire un deuxième laboratoire à proximité du domaine existant du CERN pour la réalisation d'un </a:t>
            </a:r>
            <a:r>
              <a:rPr lang="fr-FR" dirty="0" err="1" smtClean="0"/>
              <a:t>supersynchrotron</a:t>
            </a:r>
            <a:r>
              <a:rPr lang="fr-FR" dirty="0" smtClean="0"/>
              <a:t> à protons </a:t>
            </a:r>
            <a:r>
              <a:rPr lang="fr-FR" dirty="0" smtClean="0">
                <a:solidFill>
                  <a:srgbClr val="FF0000"/>
                </a:solidFill>
              </a:rPr>
              <a:t>(SPS</a:t>
            </a:r>
            <a:r>
              <a:rPr lang="fr-FR" dirty="0" smtClean="0"/>
              <a:t>) prévu pour une énergie initiale de 300 </a:t>
            </a:r>
            <a:r>
              <a:rPr lang="fr-FR" dirty="0" err="1" smtClean="0"/>
              <a:t>GeV</a:t>
            </a:r>
            <a:r>
              <a:rPr lang="fr-FR" dirty="0" smtClean="0"/>
              <a:t>. </a:t>
            </a:r>
          </a:p>
          <a:p>
            <a:pPr>
              <a:buNone/>
            </a:pPr>
            <a:r>
              <a:rPr lang="fr-FR" dirty="0" smtClean="0"/>
              <a:t> </a:t>
            </a:r>
          </a:p>
          <a:p>
            <a:r>
              <a:rPr lang="fr-FR" dirty="0" smtClean="0"/>
              <a:t>Les premiers faisceaux de 70 </a:t>
            </a:r>
            <a:r>
              <a:rPr lang="fr-FR" dirty="0" err="1" smtClean="0"/>
              <a:t>GeV</a:t>
            </a:r>
            <a:r>
              <a:rPr lang="fr-FR" dirty="0" smtClean="0"/>
              <a:t> circulent </a:t>
            </a:r>
            <a:r>
              <a:rPr lang="fr-FR" dirty="0" smtClean="0">
                <a:solidFill>
                  <a:srgbClr val="FF0000"/>
                </a:solidFill>
              </a:rPr>
              <a:t>à </a:t>
            </a:r>
            <a:r>
              <a:rPr lang="fr-FR" dirty="0" err="1" smtClean="0">
                <a:solidFill>
                  <a:srgbClr val="FF0000"/>
                </a:solidFill>
              </a:rPr>
              <a:t>Serpukhov</a:t>
            </a:r>
            <a:r>
              <a:rPr lang="fr-FR" dirty="0" smtClean="0">
                <a:solidFill>
                  <a:srgbClr val="FF0000"/>
                </a:solidFill>
              </a:rPr>
              <a:t> </a:t>
            </a:r>
            <a:r>
              <a:rPr lang="fr-FR" dirty="0" smtClean="0"/>
              <a:t>(Russie)</a:t>
            </a:r>
          </a:p>
          <a:p>
            <a:pPr>
              <a:buNone/>
            </a:pPr>
            <a:endParaRPr lang="fr-FR" dirty="0" smtClean="0"/>
          </a:p>
          <a:p>
            <a:r>
              <a:rPr lang="fr-FR" dirty="0" smtClean="0"/>
              <a:t>Le premier faisceau de 200 </a:t>
            </a:r>
            <a:r>
              <a:rPr lang="fr-FR" dirty="0" err="1" smtClean="0"/>
              <a:t>GeV</a:t>
            </a:r>
            <a:r>
              <a:rPr lang="fr-FR" dirty="0" smtClean="0"/>
              <a:t> circule </a:t>
            </a:r>
            <a:r>
              <a:rPr lang="fr-FR" dirty="0" smtClean="0">
                <a:solidFill>
                  <a:srgbClr val="FF0000"/>
                </a:solidFill>
              </a:rPr>
              <a:t>à </a:t>
            </a:r>
            <a:r>
              <a:rPr lang="fr-FR" dirty="0" err="1" smtClean="0">
                <a:solidFill>
                  <a:srgbClr val="FF0000"/>
                </a:solidFill>
              </a:rPr>
              <a:t>Fermilab</a:t>
            </a:r>
            <a:r>
              <a:rPr lang="fr-FR" dirty="0" smtClean="0">
                <a:solidFill>
                  <a:srgbClr val="FF0000"/>
                </a:solidFill>
              </a:rPr>
              <a:t> </a:t>
            </a:r>
            <a:r>
              <a:rPr lang="fr-FR" dirty="0" smtClean="0"/>
              <a:t>à Chicago (Main ring). Il sera porté à 400 en 1974</a:t>
            </a:r>
          </a:p>
          <a:p>
            <a:pPr>
              <a:buNone/>
            </a:pPr>
            <a:endParaRPr lang="fr-FR" dirty="0" smtClean="0"/>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lstStyle/>
          <a:p>
            <a:r>
              <a:rPr lang="fr-FR" dirty="0" smtClean="0">
                <a:solidFill>
                  <a:srgbClr val="FF0000"/>
                </a:solidFill>
              </a:rPr>
              <a:t>1972 - 1973</a:t>
            </a:r>
            <a:endParaRPr lang="fr-FR" dirty="0">
              <a:solidFill>
                <a:srgbClr val="FF0000"/>
              </a:solidFill>
            </a:endParaRPr>
          </a:p>
        </p:txBody>
      </p:sp>
      <p:sp>
        <p:nvSpPr>
          <p:cNvPr id="3" name="Espace réservé du contenu 2"/>
          <p:cNvSpPr>
            <a:spLocks noGrp="1"/>
          </p:cNvSpPr>
          <p:nvPr>
            <p:ph idx="1"/>
          </p:nvPr>
        </p:nvSpPr>
        <p:spPr>
          <a:xfrm>
            <a:off x="457200" y="838200"/>
            <a:ext cx="8229600" cy="5257800"/>
          </a:xfrm>
        </p:spPr>
        <p:txBody>
          <a:bodyPr>
            <a:noAutofit/>
          </a:bodyPr>
          <a:lstStyle/>
          <a:p>
            <a:r>
              <a:rPr lang="fr-FR" sz="2800" dirty="0" smtClean="0"/>
              <a:t>Premières découvertes importantes résultant des expériences aux ISR :</a:t>
            </a:r>
            <a:br>
              <a:rPr lang="fr-FR" sz="2800" dirty="0" smtClean="0"/>
            </a:br>
            <a:r>
              <a:rPr lang="fr-FR" sz="2800" dirty="0" smtClean="0"/>
              <a:t>a)la section efficace augmente avec l’énergie ;</a:t>
            </a:r>
          </a:p>
          <a:p>
            <a:pPr>
              <a:buNone/>
            </a:pPr>
            <a:r>
              <a:rPr lang="fr-FR" sz="2800" dirty="0" smtClean="0"/>
              <a:t>	b) Découverte(M. Banner) de l’émission de particules à très grande impulsion transverse (combinaison de grand angle de diffusion et grande impulsion), ce qui est l’indicateur de collisions </a:t>
            </a:r>
            <a:r>
              <a:rPr lang="fr-FR" sz="2800" dirty="0" err="1" smtClean="0"/>
              <a:t>proton-</a:t>
            </a:r>
            <a:r>
              <a:rPr lang="fr-FR" sz="2800" dirty="0" smtClean="0"/>
              <a:t> proton qui ont lieu à travers les collisions de structures ponctuelles appelées partons mais bientôt identifiées aux quarks et gluons, les composants élémentaires du proton. </a:t>
            </a:r>
          </a:p>
          <a:p>
            <a:pPr>
              <a:buNone/>
            </a:pPr>
            <a:endParaRPr lang="fr-FR" sz="2400" dirty="0" smtClean="0"/>
          </a:p>
          <a:p>
            <a:endParaRPr lang="fr-FR"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33400"/>
            <a:ext cx="8229600" cy="6324600"/>
          </a:xfrm>
        </p:spPr>
        <p:txBody>
          <a:bodyPr>
            <a:normAutofit fontScale="77500" lnSpcReduction="20000"/>
          </a:bodyPr>
          <a:lstStyle/>
          <a:p>
            <a:pPr>
              <a:buNone/>
            </a:pPr>
            <a:r>
              <a:rPr lang="fr-FR" dirty="0" smtClean="0"/>
              <a:t>	C'est </a:t>
            </a:r>
            <a:r>
              <a:rPr lang="fr-FR" dirty="0"/>
              <a:t>avec la chambre à bulles de fabrication française Gargamelle </a:t>
            </a:r>
            <a:r>
              <a:rPr lang="fr-FR" dirty="0" smtClean="0"/>
              <a:t>placée </a:t>
            </a:r>
            <a:r>
              <a:rPr lang="fr-FR" dirty="0"/>
              <a:t>dans un faisceau de neutrinos au synchrotron à protons (PS) qu'est faite l'une des plus grandes découvertes de physique du CERN: on observe que les neutrinos peuvent interagir avec une autre particule sans se transformer en muons. Ce comportement est connu sous le nom </a:t>
            </a:r>
            <a:r>
              <a:rPr lang="fr-FR" dirty="0" smtClean="0"/>
              <a:t>d’interaction </a:t>
            </a:r>
            <a:r>
              <a:rPr lang="fr-FR" dirty="0"/>
              <a:t>à courant neutre" et sa découverte ouvrira la voie à ce qu'on appelle maintenant la "nouvelle physique". Il a de grandes conséquences pour les théories concernant les forces fondamentales de la physique. En particulier, il vient fortement corroborer la théorie qui s'efforce d'unifier nos connaissances sur la force faible (responsable de phénomènes tels que la radioactivité) et celles sur la force électromagnétique bien connue. C’est la naissance du modèle standard. La collaboration à l’origine de cette découverte est conduite par le Professeur à Orsay A. </a:t>
            </a:r>
            <a:r>
              <a:rPr lang="fr-FR" dirty="0" err="1"/>
              <a:t>Lagarrigue</a:t>
            </a:r>
            <a:r>
              <a:rPr lang="fr-FR" dirty="0"/>
              <a:t>, malheureusement décédé peu après. On pense généralement que cette découverte lui aurait valu l’attribution du Prix Nobel.</a:t>
            </a:r>
            <a:r>
              <a:rPr lang="fr-FR" dirty="0" smtClean="0"/>
              <a:t> </a:t>
            </a:r>
            <a:endParaRPr lang="fr-FR" dirty="0"/>
          </a:p>
        </p:txBody>
      </p:sp>
      <p:sp>
        <p:nvSpPr>
          <p:cNvPr id="4" name="ZoneTexte 3"/>
          <p:cNvSpPr txBox="1"/>
          <p:nvPr/>
        </p:nvSpPr>
        <p:spPr>
          <a:xfrm>
            <a:off x="4419600" y="73967"/>
            <a:ext cx="1016624" cy="584776"/>
          </a:xfrm>
          <a:prstGeom prst="rect">
            <a:avLst/>
          </a:prstGeom>
          <a:noFill/>
        </p:spPr>
        <p:txBody>
          <a:bodyPr wrap="none" rtlCol="0">
            <a:spAutoFit/>
          </a:bodyPr>
          <a:lstStyle/>
          <a:p>
            <a:r>
              <a:rPr lang="fr-FR" sz="3200" dirty="0" smtClean="0">
                <a:solidFill>
                  <a:srgbClr val="FF0000"/>
                </a:solidFill>
              </a:rPr>
              <a:t>1973</a:t>
            </a:r>
            <a:endParaRPr lang="fr-FR" sz="3200"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1973-1974</a:t>
            </a:r>
            <a:endParaRPr lang="fr-FR" dirty="0">
              <a:solidFill>
                <a:srgbClr val="FF0000"/>
              </a:solidFill>
            </a:endParaRPr>
          </a:p>
        </p:txBody>
      </p:sp>
      <p:sp>
        <p:nvSpPr>
          <p:cNvPr id="3" name="Espace réservé du contenu 2"/>
          <p:cNvSpPr>
            <a:spLocks noGrp="1"/>
          </p:cNvSpPr>
          <p:nvPr>
            <p:ph idx="1"/>
          </p:nvPr>
        </p:nvSpPr>
        <p:spPr/>
        <p:txBody>
          <a:bodyPr/>
          <a:lstStyle/>
          <a:p>
            <a:r>
              <a:rPr lang="fr-FR" b="1" dirty="0"/>
              <a:t>David Politzer</a:t>
            </a:r>
            <a:r>
              <a:rPr lang="fr-FR" dirty="0"/>
              <a:t>, </a:t>
            </a:r>
            <a:r>
              <a:rPr lang="fr-FR" b="1" dirty="0"/>
              <a:t>David Gross</a:t>
            </a:r>
            <a:r>
              <a:rPr lang="fr-FR" dirty="0"/>
              <a:t>, et </a:t>
            </a:r>
            <a:r>
              <a:rPr lang="fr-FR" b="1" dirty="0"/>
              <a:t>Frank </a:t>
            </a:r>
            <a:r>
              <a:rPr lang="fr-FR" b="1" dirty="0" err="1"/>
              <a:t>Wilczek</a:t>
            </a:r>
            <a:r>
              <a:rPr lang="fr-FR" dirty="0"/>
              <a:t> découvrent une propriété spécifique de la théorie de couleur de l'interaction forte : la "liberté asymptotique". Cette propriété est nécessaire pour expliquer les données de 1968-69 sur le proton</a:t>
            </a:r>
            <a:r>
              <a:rPr lang="fr-FR" dirty="0" smtClean="0"/>
              <a:t>., puis à BEBC, CDHS, BCDMS, LEP et HERA de 1970 à </a:t>
            </a:r>
            <a:r>
              <a:rPr lang="fr-FR" smtClean="0"/>
              <a:t>2000 </a:t>
            </a:r>
          </a:p>
          <a:p>
            <a:pPr>
              <a:buNone/>
            </a:pPr>
            <a:endParaRPr lang="fr-FR"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lstStyle/>
          <a:p>
            <a:r>
              <a:rPr lang="fr-FR" dirty="0" smtClean="0">
                <a:solidFill>
                  <a:srgbClr val="FF0000"/>
                </a:solidFill>
              </a:rPr>
              <a:t>1974 - 1977</a:t>
            </a:r>
            <a:endParaRPr lang="fr-FR" dirty="0">
              <a:solidFill>
                <a:srgbClr val="FF0000"/>
              </a:solidFill>
            </a:endParaRPr>
          </a:p>
        </p:txBody>
      </p:sp>
      <p:sp>
        <p:nvSpPr>
          <p:cNvPr id="3" name="Espace réservé du contenu 2"/>
          <p:cNvSpPr>
            <a:spLocks noGrp="1"/>
          </p:cNvSpPr>
          <p:nvPr>
            <p:ph idx="1"/>
          </p:nvPr>
        </p:nvSpPr>
        <p:spPr>
          <a:xfrm>
            <a:off x="457200" y="1143000"/>
            <a:ext cx="8229600" cy="4876800"/>
          </a:xfrm>
        </p:spPr>
        <p:txBody>
          <a:bodyPr>
            <a:noAutofit/>
          </a:bodyPr>
          <a:lstStyle/>
          <a:p>
            <a:r>
              <a:rPr lang="fr-FR" sz="2800" b="1" dirty="0"/>
              <a:t>Burton Richter</a:t>
            </a:r>
            <a:r>
              <a:rPr lang="fr-FR" sz="2800" dirty="0"/>
              <a:t> et </a:t>
            </a:r>
            <a:r>
              <a:rPr lang="fr-FR" sz="2800" b="1" dirty="0"/>
              <a:t>Samuel </a:t>
            </a:r>
            <a:r>
              <a:rPr lang="fr-FR" sz="2800" b="1" dirty="0" err="1"/>
              <a:t>Ting</a:t>
            </a:r>
            <a:r>
              <a:rPr lang="fr-FR" sz="2800" dirty="0"/>
              <a:t>, menant des expériences indépendantes, annoncent le même jour la découverte de la même nouvelle particule. </a:t>
            </a:r>
            <a:r>
              <a:rPr lang="fr-FR" sz="2800" dirty="0" err="1"/>
              <a:t>Ting</a:t>
            </a:r>
            <a:r>
              <a:rPr lang="fr-FR" sz="2800" dirty="0"/>
              <a:t> et ses collaborateurs de Brookhaven la désignent sous le nom de particule "J", alors que Richter et son équipe la baptisent particule psi. Ces découvertes étant d'égale importance, cette particule est appelée J/psi. C'est un méson </a:t>
            </a:r>
            <a:r>
              <a:rPr lang="fr-FR" sz="2800" dirty="0" err="1"/>
              <a:t>charme-anticharme</a:t>
            </a:r>
            <a:r>
              <a:rPr lang="fr-FR" sz="2800" dirty="0"/>
              <a:t>.</a:t>
            </a:r>
          </a:p>
          <a:p>
            <a:r>
              <a:rPr lang="fr-FR" sz="2800" b="1" dirty="0"/>
              <a:t>Gerson </a:t>
            </a:r>
            <a:r>
              <a:rPr lang="fr-FR" sz="2800" b="1" dirty="0" err="1"/>
              <a:t>Goldhaber</a:t>
            </a:r>
            <a:r>
              <a:rPr lang="fr-FR" sz="2800" dirty="0"/>
              <a:t> et </a:t>
            </a:r>
            <a:r>
              <a:rPr lang="fr-FR" sz="2800" b="1" dirty="0"/>
              <a:t>François Pierre</a:t>
            </a:r>
            <a:r>
              <a:rPr lang="fr-FR" sz="2800" dirty="0"/>
              <a:t> découvrent le méson D0 (quarks </a:t>
            </a:r>
            <a:r>
              <a:rPr lang="fr-FR" sz="2800" dirty="0" err="1"/>
              <a:t>anti-up</a:t>
            </a:r>
            <a:r>
              <a:rPr lang="fr-FR" sz="2800" dirty="0"/>
              <a:t> et charme). Les résultats expérimentaux concordent parfaitement avec les prédictions théoriques</a:t>
            </a:r>
            <a:r>
              <a:rPr lang="fr-FR" sz="2800" dirty="0" smtClean="0"/>
              <a:t> (GIM) du </a:t>
            </a:r>
            <a:r>
              <a:rPr lang="fr-FR" sz="2800" dirty="0"/>
              <a:t>Modèle Standard</a:t>
            </a:r>
            <a:r>
              <a:rPr lang="fr-FR" sz="2800" dirty="0" smtClean="0"/>
              <a:t>.</a:t>
            </a:r>
          </a:p>
          <a:p>
            <a:endParaRPr lang="fr-FR"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6200"/>
            <a:ext cx="8229600" cy="1143000"/>
          </a:xfrm>
        </p:spPr>
        <p:txBody>
          <a:bodyPr/>
          <a:lstStyle/>
          <a:p>
            <a:r>
              <a:rPr lang="fr-FR" dirty="0" smtClean="0">
                <a:solidFill>
                  <a:srgbClr val="FF0000"/>
                </a:solidFill>
              </a:rPr>
              <a:t>suite</a:t>
            </a:r>
            <a:endParaRPr lang="fr-FR" dirty="0">
              <a:solidFill>
                <a:srgbClr val="FF0000"/>
              </a:solidFill>
            </a:endParaRPr>
          </a:p>
        </p:txBody>
      </p:sp>
      <p:sp>
        <p:nvSpPr>
          <p:cNvPr id="3" name="Espace réservé du contenu 2"/>
          <p:cNvSpPr>
            <a:spLocks noGrp="1"/>
          </p:cNvSpPr>
          <p:nvPr>
            <p:ph idx="1"/>
          </p:nvPr>
        </p:nvSpPr>
        <p:spPr>
          <a:xfrm>
            <a:off x="457200" y="1066800"/>
            <a:ext cx="8229600" cy="5059363"/>
          </a:xfrm>
        </p:spPr>
        <p:txBody>
          <a:bodyPr>
            <a:normAutofit lnSpcReduction="10000"/>
          </a:bodyPr>
          <a:lstStyle/>
          <a:p>
            <a:r>
              <a:rPr lang="fr-FR" dirty="0" smtClean="0"/>
              <a:t>Le lepton tau est découvert par </a:t>
            </a:r>
            <a:r>
              <a:rPr lang="fr-FR" b="1" dirty="0" smtClean="0"/>
              <a:t>Martin Perl</a:t>
            </a:r>
            <a:r>
              <a:rPr lang="fr-FR" dirty="0" smtClean="0"/>
              <a:t> et ses collaborateurs à SLAC. Ce lepton est la première particule de troisième génération observée.</a:t>
            </a:r>
          </a:p>
          <a:p>
            <a:r>
              <a:rPr lang="fr-FR" b="1" dirty="0" err="1" smtClean="0"/>
              <a:t>Leon</a:t>
            </a:r>
            <a:r>
              <a:rPr lang="fr-FR" b="1" dirty="0" smtClean="0"/>
              <a:t> </a:t>
            </a:r>
            <a:r>
              <a:rPr lang="fr-FR" b="1" dirty="0" err="1" smtClean="0"/>
              <a:t>Lederman</a:t>
            </a:r>
            <a:r>
              <a:rPr lang="fr-FR" dirty="0" smtClean="0"/>
              <a:t> et ses collaborateurs de </a:t>
            </a:r>
            <a:r>
              <a:rPr lang="fr-FR" dirty="0" err="1" smtClean="0"/>
              <a:t>Fermilab</a:t>
            </a:r>
            <a:r>
              <a:rPr lang="fr-FR" dirty="0" smtClean="0"/>
              <a:t> découvre un autre quark (et son antiquark) : le quark "</a:t>
            </a:r>
            <a:r>
              <a:rPr lang="fr-FR" dirty="0" err="1" smtClean="0"/>
              <a:t>bottom</a:t>
            </a:r>
            <a:r>
              <a:rPr lang="fr-FR" dirty="0" smtClean="0"/>
              <a:t>". Comme les physiciens considèrent l'existence de paires de quarks, cette découverte entraîne de facto la recherche d'un sixième quark : le "top". </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1978</a:t>
            </a:r>
            <a:endParaRPr lang="fr-FR" dirty="0">
              <a:solidFill>
                <a:srgbClr val="FF0000"/>
              </a:solidFill>
            </a:endParaRPr>
          </a:p>
        </p:txBody>
      </p:sp>
      <p:sp>
        <p:nvSpPr>
          <p:cNvPr id="3" name="Espace réservé du contenu 2"/>
          <p:cNvSpPr>
            <a:spLocks noGrp="1"/>
          </p:cNvSpPr>
          <p:nvPr>
            <p:ph idx="1"/>
          </p:nvPr>
        </p:nvSpPr>
        <p:spPr>
          <a:xfrm>
            <a:off x="457200" y="1036638"/>
            <a:ext cx="8229600" cy="5821362"/>
          </a:xfrm>
        </p:spPr>
        <p:txBody>
          <a:bodyPr>
            <a:normAutofit fontScale="85000" lnSpcReduction="20000"/>
          </a:bodyPr>
          <a:lstStyle/>
          <a:p>
            <a:pPr>
              <a:buNone/>
            </a:pPr>
            <a:r>
              <a:rPr lang="fr-FR" dirty="0" smtClean="0"/>
              <a:t> </a:t>
            </a:r>
            <a:endParaRPr lang="fr-FR" dirty="0"/>
          </a:p>
          <a:p>
            <a:r>
              <a:rPr lang="fr-FR" dirty="0"/>
              <a:t>Mise en service de PETRA à DESY, Hambourg, Allemagne, collisionneur circulaire électron positron de 40 </a:t>
            </a:r>
            <a:r>
              <a:rPr lang="fr-FR" dirty="0" err="1"/>
              <a:t>GeV</a:t>
            </a:r>
            <a:r>
              <a:rPr lang="fr-FR" dirty="0"/>
              <a:t> dans le centre de masse en parallèle avec la mise en service d’un collisionneur similaire PEP à SLAC, </a:t>
            </a:r>
            <a:r>
              <a:rPr lang="fr-FR" dirty="0" err="1" smtClean="0"/>
              <a:t>Stanford</a:t>
            </a:r>
            <a:r>
              <a:rPr lang="fr-FR" dirty="0" smtClean="0"/>
              <a:t> </a:t>
            </a:r>
            <a:endParaRPr lang="fr-FR" dirty="0"/>
          </a:p>
          <a:p>
            <a:r>
              <a:rPr lang="fr-FR" b="1" dirty="0"/>
              <a:t>Charles Prescott</a:t>
            </a:r>
            <a:r>
              <a:rPr lang="fr-FR" dirty="0"/>
              <a:t> et </a:t>
            </a:r>
            <a:r>
              <a:rPr lang="fr-FR" b="1" dirty="0"/>
              <a:t>Richard Taylor</a:t>
            </a:r>
            <a:r>
              <a:rPr lang="fr-FR" dirty="0"/>
              <a:t> observent l'interaction faible véhiculée par un Z</a:t>
            </a:r>
            <a:r>
              <a:rPr lang="fr-FR" baseline="30000" dirty="0"/>
              <a:t>0</a:t>
            </a:r>
            <a:r>
              <a:rPr lang="fr-FR" dirty="0"/>
              <a:t> dans la diffusion d'électrons polarisés sur du deutérium et constate une violation de la conservation de la parité, comme prévue par le Modèle Standard qui se trouve ainsi confirmé.</a:t>
            </a:r>
          </a:p>
          <a:p>
            <a:r>
              <a:rPr lang="fr-FR" dirty="0"/>
              <a:t>A PETRA, un collisionneur du laboratoire DESY, à </a:t>
            </a:r>
            <a:r>
              <a:rPr lang="fr-FR" dirty="0" err="1"/>
              <a:t>Hamburg</a:t>
            </a:r>
            <a:r>
              <a:rPr lang="fr-FR" dirty="0"/>
              <a:t>, on met en évidence le gluon émis par un quark ou un antiquark initial.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81000"/>
            <a:ext cx="8229600" cy="4525963"/>
          </a:xfrm>
        </p:spPr>
        <p:txBody>
          <a:bodyPr>
            <a:noAutofit/>
          </a:bodyPr>
          <a:lstStyle/>
          <a:p>
            <a:r>
              <a:rPr lang="fr-FR" sz="2400" dirty="0"/>
              <a:t>Des expériences effectuées au CERN montrent que la qualité et l'intensité des faisceaux peuvent être améliorées grâce à la "technique de refroidissement stochastique", permettant ainsi d'accélérer et de stocker des faisceaux intenses </a:t>
            </a:r>
            <a:r>
              <a:rPr lang="fr-FR" sz="2400" dirty="0" smtClean="0"/>
              <a:t>d'antiprotons (Van der </a:t>
            </a:r>
            <a:r>
              <a:rPr lang="fr-FR" sz="2400" dirty="0" err="1" smtClean="0"/>
              <a:t>Meer</a:t>
            </a:r>
            <a:r>
              <a:rPr lang="fr-FR" sz="2400" dirty="0" smtClean="0"/>
              <a:t>).</a:t>
            </a:r>
          </a:p>
          <a:p>
            <a:r>
              <a:rPr lang="fr-FR" sz="2400" dirty="0" smtClean="0"/>
              <a:t>Mise en évidence des gluons à PETRA /DESY/HAMBOURG </a:t>
            </a:r>
          </a:p>
          <a:p>
            <a:r>
              <a:rPr lang="fr-FR" sz="2400" dirty="0"/>
              <a:t>Transformation du SPS en un collisionneur </a:t>
            </a:r>
            <a:r>
              <a:rPr lang="fr-FR" sz="2400" dirty="0" err="1"/>
              <a:t>proton-antiproton</a:t>
            </a:r>
            <a:r>
              <a:rPr lang="fr-FR" sz="2400" dirty="0"/>
              <a:t> (</a:t>
            </a:r>
            <a:r>
              <a:rPr lang="fr-FR" sz="2400" dirty="0" err="1"/>
              <a:t>SPp</a:t>
            </a:r>
            <a:r>
              <a:rPr lang="fr-FR" sz="2400" dirty="0"/>
              <a:t>) et construction de deux zones d'expérimentation (UA-1 et UA-2) dans lesquelles peuvent être saisies les données résultant des collisions. Depuis lors, l'exploitation du SPS est partagée entre ce mode collisionneur et la physique à cible fixe. Les premières collisions </a:t>
            </a:r>
            <a:r>
              <a:rPr lang="fr-FR" sz="2400" dirty="0" err="1"/>
              <a:t>proton-antiproton</a:t>
            </a:r>
            <a:r>
              <a:rPr lang="fr-FR" sz="2400" dirty="0"/>
              <a:t> à une énergie de 2 x 270 </a:t>
            </a:r>
            <a:r>
              <a:rPr lang="fr-FR" sz="2400" dirty="0" err="1"/>
              <a:t>GeV</a:t>
            </a:r>
            <a:r>
              <a:rPr lang="fr-FR" sz="2400" dirty="0"/>
              <a:t> sont observées en juillet 1981, quelques mois après la mise en service du nouvel anneau accumulateur d'antiprotons (AA), dans lequel la technique du refroidissement stochastique est appliquée pour produire un faisceau d'antiprotons</a:t>
            </a:r>
            <a:r>
              <a:rPr lang="fr-FR" sz="2400" dirty="0" smtClean="0"/>
              <a:t> refroidi. LEP approuvé. </a:t>
            </a:r>
            <a:endParaRPr lang="fr-FR" sz="2400" dirty="0"/>
          </a:p>
        </p:txBody>
      </p:sp>
      <p:sp>
        <p:nvSpPr>
          <p:cNvPr id="5" name="ZoneTexte 4"/>
          <p:cNvSpPr txBox="1"/>
          <p:nvPr/>
        </p:nvSpPr>
        <p:spPr>
          <a:xfrm flipH="1">
            <a:off x="3688076" y="0"/>
            <a:ext cx="1645924" cy="461665"/>
          </a:xfrm>
          <a:prstGeom prst="rect">
            <a:avLst/>
          </a:prstGeom>
          <a:noFill/>
        </p:spPr>
        <p:txBody>
          <a:bodyPr wrap="square" rtlCol="0">
            <a:spAutoFit/>
          </a:bodyPr>
          <a:lstStyle/>
          <a:p>
            <a:r>
              <a:rPr lang="fr-FR" sz="2400" b="1" dirty="0" smtClean="0">
                <a:solidFill>
                  <a:srgbClr val="FF0000"/>
                </a:solidFill>
              </a:rPr>
              <a:t>1976-1981</a:t>
            </a:r>
            <a:endParaRPr lang="fr-FR" sz="2400" b="1"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lstStyle/>
          <a:p>
            <a:r>
              <a:rPr lang="fr-FR" dirty="0" smtClean="0">
                <a:solidFill>
                  <a:srgbClr val="FF0000"/>
                </a:solidFill>
              </a:rPr>
              <a:t>1982</a:t>
            </a:r>
            <a:endParaRPr lang="fr-FR" dirty="0">
              <a:solidFill>
                <a:srgbClr val="FF0000"/>
              </a:solidFill>
            </a:endParaRPr>
          </a:p>
        </p:txBody>
      </p:sp>
      <p:sp>
        <p:nvSpPr>
          <p:cNvPr id="3" name="Espace réservé du contenu 2"/>
          <p:cNvSpPr>
            <a:spLocks noGrp="1"/>
          </p:cNvSpPr>
          <p:nvPr>
            <p:ph idx="1"/>
          </p:nvPr>
        </p:nvSpPr>
        <p:spPr>
          <a:xfrm>
            <a:off x="457200" y="762000"/>
            <a:ext cx="8229600" cy="4525963"/>
          </a:xfrm>
        </p:spPr>
        <p:txBody>
          <a:bodyPr>
            <a:normAutofit fontScale="25000" lnSpcReduction="20000"/>
          </a:bodyPr>
          <a:lstStyle/>
          <a:p>
            <a:r>
              <a:rPr lang="fr-FR" sz="9600" dirty="0"/>
              <a:t>Découverte de la production de jets de particules énergiques à grand angle dans les collision </a:t>
            </a:r>
            <a:r>
              <a:rPr lang="fr-FR" sz="9600" dirty="0" err="1"/>
              <a:t>proton-antiproton</a:t>
            </a:r>
            <a:r>
              <a:rPr lang="fr-FR" sz="9600" dirty="0"/>
              <a:t> au </a:t>
            </a:r>
            <a:r>
              <a:rPr lang="fr-FR" sz="9600" dirty="0" smtClean="0"/>
              <a:t>SP pUA2 </a:t>
            </a:r>
            <a:r>
              <a:rPr lang="fr-FR" sz="9600" dirty="0"/>
              <a:t>au CERN. C’est après les </a:t>
            </a:r>
            <a:r>
              <a:rPr lang="fr-FR" sz="9600" dirty="0" smtClean="0"/>
              <a:t>ISR (Banner), </a:t>
            </a:r>
            <a:r>
              <a:rPr lang="fr-FR" sz="9600" dirty="0"/>
              <a:t>la confirmation que des collisions dures ont lieu entre des sous structures ponctuelles du proton et de l’antiproton (les quarks et les gluons</a:t>
            </a:r>
            <a:r>
              <a:rPr lang="fr-FR" sz="9600" dirty="0" smtClean="0"/>
              <a:t>)</a:t>
            </a:r>
          </a:p>
          <a:p>
            <a:pPr lvl="1"/>
            <a:r>
              <a:rPr lang="fr-FR" sz="9600" dirty="0" smtClean="0"/>
              <a:t>							</a:t>
            </a:r>
            <a:r>
              <a:rPr lang="fr-FR" sz="17600" dirty="0" smtClean="0">
                <a:solidFill>
                  <a:srgbClr val="FF0000"/>
                </a:solidFill>
              </a:rPr>
              <a:t>1983	</a:t>
            </a:r>
            <a:r>
              <a:rPr lang="fr-FR" sz="9600" dirty="0" smtClean="0">
                <a:solidFill>
                  <a:srgbClr val="FF0000"/>
                </a:solidFill>
              </a:rPr>
              <a:t>		</a:t>
            </a:r>
            <a:r>
              <a:rPr lang="fr-FR" sz="9846" dirty="0" smtClean="0">
                <a:solidFill>
                  <a:srgbClr val="FF0000"/>
                </a:solidFill>
              </a:rPr>
              <a:t>	</a:t>
            </a:r>
          </a:p>
          <a:p>
            <a:pPr>
              <a:buNone/>
            </a:pPr>
            <a:r>
              <a:rPr lang="fr-FR" sz="9846" dirty="0">
                <a:solidFill>
                  <a:srgbClr val="FF0000"/>
                </a:solidFill>
              </a:rPr>
              <a:t> </a:t>
            </a:r>
          </a:p>
          <a:p>
            <a:r>
              <a:rPr lang="fr-FR" sz="9600" dirty="0"/>
              <a:t>Les bosons intermédiaires W</a:t>
            </a:r>
            <a:r>
              <a:rPr lang="fr-FR" sz="9600" baseline="30000" dirty="0"/>
              <a:t>±</a:t>
            </a:r>
            <a:r>
              <a:rPr lang="fr-FR" sz="9600" dirty="0"/>
              <a:t> et Z</a:t>
            </a:r>
            <a:r>
              <a:rPr lang="fr-FR" sz="9600" baseline="30000" dirty="0"/>
              <a:t>0</a:t>
            </a:r>
            <a:r>
              <a:rPr lang="fr-FR" sz="9600" dirty="0"/>
              <a:t> requis par la théorie électrofaible sont observés par deux expériences utilisant le synchrotron SPS du CERN, grâce aux techniques développées par Carlo Rubbia et Simon Van der </a:t>
            </a:r>
            <a:r>
              <a:rPr lang="fr-FR" sz="9600" dirty="0" err="1"/>
              <a:t>Meer</a:t>
            </a:r>
            <a:r>
              <a:rPr lang="fr-FR" sz="9600" dirty="0"/>
              <a:t> permettant des collisions </a:t>
            </a:r>
            <a:r>
              <a:rPr lang="fr-FR" sz="9600" dirty="0" err="1"/>
              <a:t>protons-antiprotons</a:t>
            </a:r>
            <a:r>
              <a:rPr lang="fr-FR" sz="9600" dirty="0"/>
              <a:t>.</a:t>
            </a:r>
          </a:p>
          <a:p>
            <a:r>
              <a:rPr lang="fr-FR" sz="9600" dirty="0"/>
              <a:t>Découverte des bosons W (janvier) et du boson Z (mai) au collisionneur proton antiproton du CERN, les vecteurs de la force nucléaire faible, par les équipes UA-1 et UA-2, confirmant la théorie des interactions électrofaibles, unifiant les forces faible et électromagnétique. </a:t>
            </a:r>
            <a:endParaRPr lang="fr-FR" sz="9600"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rot="5400000">
            <a:off x="457200" y="1600200"/>
            <a:ext cx="8229600" cy="4525963"/>
          </a:xfrm>
        </p:spPr>
        <p:txBody>
          <a:bodyPr/>
          <a:lstStyle/>
          <a:p>
            <a:endParaRPr lang="fr-FR" dirty="0"/>
          </a:p>
        </p:txBody>
      </p:sp>
      <p:pic>
        <p:nvPicPr>
          <p:cNvPr id="4" name="Image 3"/>
          <p:cNvPicPr>
            <a:picLocks noChangeAspect="1"/>
          </p:cNvPicPr>
          <p:nvPr/>
        </p:nvPicPr>
        <p:blipFill>
          <a:blip r:embed="rId3"/>
          <a:stretch>
            <a:fillRect/>
          </a:stretch>
        </p:blipFill>
        <p:spPr>
          <a:xfrm rot="5400000">
            <a:off x="1143221" y="-1143221"/>
            <a:ext cx="6858000" cy="914444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 name="Espace réservé du contenu 5" descr="CCmee6_05_11.jpg"/>
          <p:cNvPicPr>
            <a:picLocks noGrp="1" noChangeAspect="1"/>
          </p:cNvPicPr>
          <p:nvPr>
            <p:ph idx="1"/>
          </p:nvPr>
        </p:nvPicPr>
        <p:blipFill>
          <a:blip r:embed="rId2"/>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debut.mp4">
            <a:hlinkClick r:id="" action="ppaction://media"/>
          </p:cNvPr>
          <p:cNvPicPr/>
          <p:nvPr>
            <p:ph idx="1"/>
            <a:videoFile r:link="rId1"/>
          </p:nvPr>
        </p:nvPicPr>
        <p:blipFill>
          <a:blip r:embed="rId3"/>
          <a:stretch>
            <a:fillRect/>
          </a:stretch>
        </p:blipFill>
        <p:spPr>
          <a:xfrm>
            <a:off x="0" y="0"/>
            <a:ext cx="9144000" cy="68580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5" name="Image 4"/>
          <p:cNvPicPr>
            <a:picLocks noChangeAspect="1"/>
          </p:cNvPicPr>
          <p:nvPr/>
        </p:nvPicPr>
        <p:blipFill>
          <a:blip r:embed="rId3"/>
          <a:stretch>
            <a:fillRect/>
          </a:stretch>
        </p:blipFill>
        <p:spPr>
          <a:xfrm>
            <a:off x="-990600" y="-304800"/>
            <a:ext cx="10680662" cy="1056163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fontScale="90000"/>
          </a:bodyPr>
          <a:lstStyle/>
          <a:p>
            <a:r>
              <a:rPr lang="fr-FR" dirty="0" smtClean="0">
                <a:solidFill>
                  <a:srgbClr val="FF0000"/>
                </a:solidFill>
              </a:rPr>
              <a:t> Groupe UA1 et Labo W/Z SACLAY en 1983</a:t>
            </a:r>
            <a:endParaRPr lang="fr-FR" dirty="0">
              <a:solidFill>
                <a:srgbClr val="FF0000"/>
              </a:solidFill>
            </a:endParaRPr>
          </a:p>
        </p:txBody>
      </p:sp>
      <p:sp>
        <p:nvSpPr>
          <p:cNvPr id="3" name="Espace réservé du contenu 2"/>
          <p:cNvSpPr>
            <a:spLocks noGrp="1"/>
          </p:cNvSpPr>
          <p:nvPr>
            <p:ph idx="1"/>
          </p:nvPr>
        </p:nvSpPr>
        <p:spPr>
          <a:xfrm>
            <a:off x="152400" y="1417638"/>
            <a:ext cx="9144000" cy="4525963"/>
          </a:xfrm>
        </p:spPr>
        <p:txBody>
          <a:bodyPr/>
          <a:lstStyle/>
          <a:p>
            <a:r>
              <a:rPr lang="fr-FR" dirty="0" smtClean="0"/>
              <a:t>C. Cochet, M. De </a:t>
            </a:r>
            <a:r>
              <a:rPr lang="fr-FR" dirty="0" err="1" smtClean="0"/>
              <a:t>Beer</a:t>
            </a:r>
            <a:r>
              <a:rPr lang="fr-FR" dirty="0" smtClean="0"/>
              <a:t>, D. </a:t>
            </a:r>
            <a:r>
              <a:rPr lang="fr-FR" dirty="0" err="1" smtClean="0"/>
              <a:t>Denegri</a:t>
            </a:r>
            <a:r>
              <a:rPr lang="fr-FR" dirty="0" smtClean="0"/>
              <a:t>, A. </a:t>
            </a:r>
            <a:r>
              <a:rPr lang="fr-FR" dirty="0" err="1" smtClean="0"/>
              <a:t>Givernaud</a:t>
            </a:r>
            <a:r>
              <a:rPr lang="fr-FR" dirty="0" smtClean="0"/>
              <a:t>, J. P. Laugier, E. </a:t>
            </a:r>
            <a:r>
              <a:rPr lang="fr-FR" dirty="0" err="1" smtClean="0"/>
              <a:t>Locci</a:t>
            </a:r>
            <a:r>
              <a:rPr lang="fr-FR" dirty="0" smtClean="0"/>
              <a:t>, M. </a:t>
            </a:r>
            <a:r>
              <a:rPr lang="fr-FR" dirty="0" err="1" smtClean="0"/>
              <a:t>Loret</a:t>
            </a:r>
            <a:r>
              <a:rPr lang="fr-FR" dirty="0" smtClean="0"/>
              <a:t>, J.J. </a:t>
            </a:r>
            <a:r>
              <a:rPr lang="fr-FR" dirty="0" err="1" smtClean="0"/>
              <a:t>Malosse</a:t>
            </a:r>
            <a:r>
              <a:rPr lang="fr-FR" dirty="0" smtClean="0"/>
              <a:t>, J. </a:t>
            </a:r>
            <a:r>
              <a:rPr lang="fr-FR" dirty="0" err="1" smtClean="0"/>
              <a:t>Rich</a:t>
            </a:r>
            <a:r>
              <a:rPr lang="fr-FR" dirty="0" smtClean="0"/>
              <a:t>, J. </a:t>
            </a:r>
            <a:r>
              <a:rPr lang="fr-FR" dirty="0" err="1" smtClean="0"/>
              <a:t>Sass</a:t>
            </a:r>
            <a:r>
              <a:rPr lang="fr-FR" dirty="0" smtClean="0"/>
              <a:t>, J. </a:t>
            </a:r>
            <a:r>
              <a:rPr lang="fr-FR" dirty="0" err="1" smtClean="0"/>
              <a:t>Saudraix</a:t>
            </a:r>
            <a:r>
              <a:rPr lang="fr-FR" dirty="0" smtClean="0"/>
              <a:t>, A. </a:t>
            </a:r>
            <a:r>
              <a:rPr lang="fr-FR" dirty="0" err="1" smtClean="0"/>
              <a:t>Savoy-Navarro</a:t>
            </a:r>
            <a:r>
              <a:rPr lang="fr-FR" dirty="0" smtClean="0"/>
              <a:t>, M. </a:t>
            </a:r>
            <a:r>
              <a:rPr lang="fr-FR" dirty="0" err="1" smtClean="0"/>
              <a:t>Spiro</a:t>
            </a:r>
            <a:endParaRPr lang="fr-FR" dirty="0" smtClean="0"/>
          </a:p>
          <a:p>
            <a:r>
              <a:rPr lang="fr-FR" dirty="0" smtClean="0"/>
              <a:t>J. Calvet, J. </a:t>
            </a:r>
            <a:r>
              <a:rPr lang="fr-FR" dirty="0" err="1" smtClean="0"/>
              <a:t>Heitzman</a:t>
            </a:r>
            <a:r>
              <a:rPr lang="fr-FR" dirty="0" smtClean="0"/>
              <a:t>, P. </a:t>
            </a:r>
            <a:r>
              <a:rPr lang="fr-FR" dirty="0" err="1" smtClean="0"/>
              <a:t>Micolon</a:t>
            </a:r>
            <a:r>
              <a:rPr lang="fr-FR" dirty="0" smtClean="0"/>
              <a:t>, </a:t>
            </a:r>
            <a:r>
              <a:rPr lang="fr-FR" dirty="0" err="1" smtClean="0"/>
              <a:t>S.Palanque</a:t>
            </a:r>
            <a:r>
              <a:rPr lang="fr-FR" dirty="0" smtClean="0"/>
              <a:t>, J. C. </a:t>
            </a:r>
            <a:r>
              <a:rPr lang="fr-FR" dirty="0" err="1" smtClean="0"/>
              <a:t>Thévenin</a:t>
            </a:r>
            <a:endParaRPr lang="fr-FR" dirty="0"/>
          </a:p>
        </p:txBody>
      </p:sp>
      <p:pic>
        <p:nvPicPr>
          <p:cNvPr id="4" name="Image 3" descr="rich_james.jpg"/>
          <p:cNvPicPr>
            <a:picLocks noChangeAspect="1"/>
          </p:cNvPicPr>
          <p:nvPr/>
        </p:nvPicPr>
        <p:blipFill>
          <a:blip r:embed="rId3"/>
          <a:stretch>
            <a:fillRect/>
          </a:stretch>
        </p:blipFill>
        <p:spPr>
          <a:xfrm>
            <a:off x="4724400" y="4020173"/>
            <a:ext cx="1249680" cy="1666240"/>
          </a:xfrm>
          <a:prstGeom prst="rect">
            <a:avLst/>
          </a:prstGeom>
        </p:spPr>
      </p:pic>
      <p:pic>
        <p:nvPicPr>
          <p:cNvPr id="5" name="Image 4" descr="photo_08_17_jpg.jpg"/>
          <p:cNvPicPr>
            <a:picLocks noChangeAspect="1"/>
          </p:cNvPicPr>
          <p:nvPr/>
        </p:nvPicPr>
        <p:blipFill>
          <a:blip r:embed="rId4"/>
          <a:stretch>
            <a:fillRect/>
          </a:stretch>
        </p:blipFill>
        <p:spPr>
          <a:xfrm>
            <a:off x="0" y="4020173"/>
            <a:ext cx="1880217" cy="1408453"/>
          </a:xfrm>
          <a:prstGeom prst="rect">
            <a:avLst/>
          </a:prstGeom>
        </p:spPr>
      </p:pic>
      <p:pic>
        <p:nvPicPr>
          <p:cNvPr id="6" name="Image 5" descr="24-DanielDenegri-6e9fb.jpg"/>
          <p:cNvPicPr>
            <a:picLocks noChangeAspect="1"/>
          </p:cNvPicPr>
          <p:nvPr/>
        </p:nvPicPr>
        <p:blipFill>
          <a:blip r:embed="rId5"/>
          <a:stretch>
            <a:fillRect/>
          </a:stretch>
        </p:blipFill>
        <p:spPr>
          <a:xfrm>
            <a:off x="6400800" y="4006226"/>
            <a:ext cx="2286000" cy="1828800"/>
          </a:xfrm>
          <a:prstGeom prst="rect">
            <a:avLst/>
          </a:prstGeom>
        </p:spPr>
      </p:pic>
      <p:pic>
        <p:nvPicPr>
          <p:cNvPr id="7" name="Image 6" descr="agivernaud.jpg"/>
          <p:cNvPicPr>
            <a:picLocks noChangeAspect="1"/>
          </p:cNvPicPr>
          <p:nvPr/>
        </p:nvPicPr>
        <p:blipFill>
          <a:blip r:embed="rId6"/>
          <a:stretch>
            <a:fillRect/>
          </a:stretch>
        </p:blipFill>
        <p:spPr>
          <a:xfrm>
            <a:off x="2555748" y="4020173"/>
            <a:ext cx="1344168" cy="170078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228600" y="-1676400"/>
            <a:ext cx="8001000" cy="104775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 name="Espace réservé du contenu 5" descr="page-20.jpg"/>
          <p:cNvPicPr>
            <a:picLocks noGrp="1" noChangeAspect="1"/>
          </p:cNvPicPr>
          <p:nvPr>
            <p:ph idx="1"/>
          </p:nvPr>
        </p:nvPicPr>
        <p:blipFill>
          <a:blip r:embed="rId2"/>
          <a:stretch>
            <a:fillRect/>
          </a:stretch>
        </p:blipFill>
        <p:spPr>
          <a:xfrm>
            <a:off x="1" y="0"/>
            <a:ext cx="9766492" cy="7263409"/>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8008547X.jpg"/>
          <p:cNvPicPr>
            <a:picLocks noGrp="1" noChangeAspect="1"/>
          </p:cNvPicPr>
          <p:nvPr>
            <p:ph idx="1"/>
          </p:nvPr>
        </p:nvPicPr>
        <p:blipFill>
          <a:blip r:embed="rId2"/>
          <a:stretch>
            <a:fillRect/>
          </a:stretch>
        </p:blipFill>
        <p:spPr>
          <a:xfrm>
            <a:off x="79771" y="0"/>
            <a:ext cx="10287001"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5" name="Image 4"/>
          <p:cNvPicPr>
            <a:picLocks noChangeAspect="1"/>
          </p:cNvPicPr>
          <p:nvPr/>
        </p:nvPicPr>
        <p:blipFill>
          <a:blip r:embed="rId2"/>
          <a:stretch>
            <a:fillRect/>
          </a:stretch>
        </p:blipFill>
        <p:spPr>
          <a:xfrm>
            <a:off x="-304800" y="-2194720"/>
            <a:ext cx="8991600" cy="905272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3"/>
          <a:stretch>
            <a:fillRect/>
          </a:stretch>
        </p:blipFill>
        <p:spPr>
          <a:xfrm>
            <a:off x="457200" y="-948531"/>
            <a:ext cx="8450220" cy="845026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3"/>
          <a:stretch>
            <a:fillRect/>
          </a:stretch>
        </p:blipFill>
        <p:spPr>
          <a:xfrm>
            <a:off x="1783502" y="-762000"/>
            <a:ext cx="6903298" cy="845875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gondole.mp4">
            <a:hlinkClick r:id="" action="ppaction://media"/>
          </p:cNvPr>
          <p:cNvPicPr/>
          <p:nvPr>
            <p:ph idx="1"/>
            <a:videoFile r:link="rId1"/>
          </p:nvPr>
        </p:nvPicPr>
        <p:blipFill>
          <a:blip r:embed="rId3"/>
          <a:stretch>
            <a:fillRect/>
          </a:stretch>
        </p:blipFill>
        <p:spPr>
          <a:xfrm>
            <a:off x="0" y="0"/>
            <a:ext cx="9383428" cy="700382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457200" y="274638"/>
            <a:ext cx="7391400"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detecteur.mp4">
            <a:hlinkClick r:id="" action="ppaction://media"/>
          </p:cNvPr>
          <p:cNvPicPr/>
          <p:nvPr>
            <p:ph idx="1"/>
            <a:videoFile r:link="rId1"/>
          </p:nvPr>
        </p:nvPicPr>
        <p:blipFill>
          <a:blip r:embed="rId3"/>
          <a:stretch>
            <a:fillRect/>
          </a:stretch>
        </p:blipFill>
        <p:spPr>
          <a:xfrm>
            <a:off x="0" y="0"/>
            <a:ext cx="9280252" cy="7239427"/>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Sdaplp20613062110110_Page_2.jpg"/>
          <p:cNvPicPr>
            <a:picLocks noGrp="1" noChangeAspect="1"/>
          </p:cNvPicPr>
          <p:nvPr>
            <p:ph idx="1"/>
          </p:nvPr>
        </p:nvPicPr>
        <p:blipFill>
          <a:blip r:embed="rId3"/>
          <a:stretch>
            <a:fillRect/>
          </a:stretch>
        </p:blipFill>
        <p:spPr>
          <a:xfrm rot="10800000">
            <a:off x="1981200" y="-1066800"/>
            <a:ext cx="5028961" cy="7112952"/>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megatec.mp4">
            <a:hlinkClick r:id="" action="ppaction://media"/>
          </p:cNvPr>
          <p:cNvPicPr/>
          <p:nvPr>
            <a:videoFile r:link="rId1"/>
          </p:nvPr>
        </p:nvPicPr>
        <p:blipFill>
          <a:blip r:embed="rId3"/>
          <a:stretch>
            <a:fillRect/>
          </a:stretch>
        </p:blipFill>
        <p:spPr>
          <a:xfrm>
            <a:off x="0" y="-19539"/>
            <a:ext cx="9144000" cy="706510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analyse.mp4">
            <a:hlinkClick r:id="" action="ppaction://media"/>
          </p:cNvPr>
          <p:cNvPicPr/>
          <p:nvPr>
            <p:ph idx="1"/>
            <a:videoFile r:link="rId1"/>
          </p:nvPr>
        </p:nvPicPr>
        <p:blipFill>
          <a:blip r:embed="rId3"/>
          <a:stretch>
            <a:fillRect/>
          </a:stretch>
        </p:blipFill>
        <p:spPr>
          <a:xfrm>
            <a:off x="0" y="-106789"/>
            <a:ext cx="9144000" cy="6964789"/>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685800" y="0"/>
            <a:ext cx="9829800" cy="7674932"/>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0" y="0"/>
            <a:ext cx="9144000" cy="6858000"/>
          </a:xfrm>
          <a:prstGeom prst="rect">
            <a:avLst/>
          </a:prstGeom>
        </p:spPr>
      </p:pic>
      <p:sp>
        <p:nvSpPr>
          <p:cNvPr id="5" name="ZoneTexte 4"/>
          <p:cNvSpPr txBox="1"/>
          <p:nvPr/>
        </p:nvSpPr>
        <p:spPr>
          <a:xfrm>
            <a:off x="7014165" y="0"/>
            <a:ext cx="2129835" cy="369332"/>
          </a:xfrm>
          <a:prstGeom prst="rect">
            <a:avLst/>
          </a:prstGeom>
          <a:noFill/>
        </p:spPr>
        <p:txBody>
          <a:bodyPr wrap="none" rtlCol="0">
            <a:spAutoFit/>
          </a:bodyPr>
          <a:lstStyle/>
          <a:p>
            <a:r>
              <a:rPr lang="fr-FR" dirty="0" smtClean="0">
                <a:solidFill>
                  <a:srgbClr val="FF0000"/>
                </a:solidFill>
              </a:rPr>
              <a:t>Route électron CERN</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0" y="274639"/>
            <a:ext cx="9144000" cy="6583362"/>
          </a:xfrm>
          <a:prstGeom prst="rect">
            <a:avLst/>
          </a:prstGeom>
        </p:spPr>
      </p:pic>
      <p:sp>
        <p:nvSpPr>
          <p:cNvPr id="5" name="ZoneTexte 4"/>
          <p:cNvSpPr txBox="1"/>
          <p:nvPr/>
        </p:nvSpPr>
        <p:spPr>
          <a:xfrm>
            <a:off x="6248400" y="89973"/>
            <a:ext cx="4114800" cy="369332"/>
          </a:xfrm>
          <a:prstGeom prst="rect">
            <a:avLst/>
          </a:prstGeom>
          <a:noFill/>
        </p:spPr>
        <p:txBody>
          <a:bodyPr wrap="square" rtlCol="0">
            <a:spAutoFit/>
          </a:bodyPr>
          <a:lstStyle/>
          <a:p>
            <a:r>
              <a:rPr lang="fr-FR" dirty="0" smtClean="0">
                <a:solidFill>
                  <a:srgbClr val="FF0000"/>
                </a:solidFill>
              </a:rPr>
              <a:t>Route </a:t>
            </a:r>
            <a:r>
              <a:rPr lang="fr-FR" dirty="0" err="1" smtClean="0">
                <a:solidFill>
                  <a:srgbClr val="FF0000"/>
                </a:solidFill>
              </a:rPr>
              <a:t>missing</a:t>
            </a:r>
            <a:r>
              <a:rPr lang="fr-FR" dirty="0" smtClean="0">
                <a:solidFill>
                  <a:srgbClr val="FF0000"/>
                </a:solidFill>
              </a:rPr>
              <a:t> Et Saclay</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69576.jpeg"/>
          <p:cNvPicPr>
            <a:picLocks noGrp="1" noChangeAspect="1"/>
          </p:cNvPicPr>
          <p:nvPr>
            <p:ph idx="1"/>
          </p:nvPr>
        </p:nvPicPr>
        <p:blipFill>
          <a:blip r:embed="rId2"/>
          <a:stretch>
            <a:fillRect/>
          </a:stretch>
        </p:blipFill>
        <p:spPr>
          <a:xfrm>
            <a:off x="-227088" y="0"/>
            <a:ext cx="10549598" cy="68580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Sdsmlp25013062110060.jpg"/>
          <p:cNvPicPr>
            <a:picLocks noGrp="1" noChangeAspect="1"/>
          </p:cNvPicPr>
          <p:nvPr>
            <p:ph idx="1"/>
          </p:nvPr>
        </p:nvPicPr>
        <p:blipFill>
          <a:blip r:embed="rId2"/>
          <a:stretch>
            <a:fillRect/>
          </a:stretch>
        </p:blipFill>
        <p:spPr>
          <a:xfrm rot="5400000">
            <a:off x="1809561" y="-1534924"/>
            <a:ext cx="6583363" cy="10202487"/>
          </a:xfrm>
        </p:spPr>
      </p:pic>
      <p:sp>
        <p:nvSpPr>
          <p:cNvPr id="5" name="ZoneTexte 4"/>
          <p:cNvSpPr txBox="1"/>
          <p:nvPr/>
        </p:nvSpPr>
        <p:spPr>
          <a:xfrm>
            <a:off x="7162800" y="1417638"/>
            <a:ext cx="1335898" cy="369332"/>
          </a:xfrm>
          <a:prstGeom prst="rect">
            <a:avLst/>
          </a:prstGeom>
          <a:noFill/>
        </p:spPr>
        <p:txBody>
          <a:bodyPr wrap="none" rtlCol="0">
            <a:spAutoFit/>
          </a:bodyPr>
          <a:lstStyle/>
          <a:p>
            <a:r>
              <a:rPr lang="fr-FR" dirty="0" smtClean="0">
                <a:solidFill>
                  <a:srgbClr val="FF0000"/>
                </a:solidFill>
              </a:rPr>
              <a:t>Le </a:t>
            </a:r>
            <a:r>
              <a:rPr lang="fr-FR" dirty="0" err="1" smtClean="0">
                <a:solidFill>
                  <a:srgbClr val="FF0000"/>
                </a:solidFill>
              </a:rPr>
              <a:t>Jacobien</a:t>
            </a:r>
            <a:r>
              <a:rPr lang="fr-FR" dirty="0" smtClean="0">
                <a:solidFill>
                  <a:srgbClr val="FF0000"/>
                </a:solidFill>
              </a:rPr>
              <a:t>!</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457200" y="-259203"/>
            <a:ext cx="7924800" cy="14234405"/>
          </a:xfrm>
          <a:prstGeom prst="rect">
            <a:avLst/>
          </a:prstGeom>
        </p:spPr>
      </p:pic>
      <p:sp>
        <p:nvSpPr>
          <p:cNvPr id="5" name="ZoneTexte 4"/>
          <p:cNvSpPr txBox="1"/>
          <p:nvPr/>
        </p:nvSpPr>
        <p:spPr>
          <a:xfrm>
            <a:off x="2743200" y="274638"/>
            <a:ext cx="1546667" cy="461665"/>
          </a:xfrm>
          <a:prstGeom prst="rect">
            <a:avLst/>
          </a:prstGeom>
          <a:noFill/>
        </p:spPr>
        <p:txBody>
          <a:bodyPr wrap="none" rtlCol="0">
            <a:spAutoFit/>
          </a:bodyPr>
          <a:lstStyle/>
          <a:p>
            <a:r>
              <a:rPr lang="fr-FR" sz="2400" dirty="0" smtClean="0">
                <a:solidFill>
                  <a:srgbClr val="FF0000"/>
                </a:solidFill>
              </a:rPr>
              <a:t>Premier Z0</a:t>
            </a:r>
            <a:endParaRPr lang="fr-FR" sz="2400"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rot="16200000">
            <a:off x="1087301" y="-988099"/>
            <a:ext cx="6758798" cy="89334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 name="Espace réservé du contenu 5" descr="Sdsmlp25013062110200.jpg"/>
          <p:cNvPicPr>
            <a:picLocks noGrp="1" noChangeAspect="1"/>
          </p:cNvPicPr>
          <p:nvPr>
            <p:ph idx="1"/>
          </p:nvPr>
        </p:nvPicPr>
        <p:blipFill>
          <a:blip r:embed="rId2"/>
          <a:stretch>
            <a:fillRect/>
          </a:stretch>
        </p:blipFill>
        <p:spPr>
          <a:xfrm rot="16200000">
            <a:off x="578136" y="-1195574"/>
            <a:ext cx="7095652" cy="10036076"/>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Conclusions</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r>
              <a:rPr lang="fr-FR" dirty="0" smtClean="0"/>
              <a:t>La découverte des W et Z par les expériences UA1 </a:t>
            </a:r>
            <a:r>
              <a:rPr lang="fr-FR" u="sng" dirty="0" smtClean="0"/>
              <a:t>et UA2 </a:t>
            </a:r>
            <a:r>
              <a:rPr lang="fr-FR" dirty="0" smtClean="0"/>
              <a:t>est un tournant pour le Modèle Standard et conduit au LEP puis LHC</a:t>
            </a:r>
          </a:p>
          <a:p>
            <a:r>
              <a:rPr lang="fr-FR" dirty="0" smtClean="0"/>
              <a:t>L’expérience UA1 est un paradigme pour les grandes expériences à venir (elle s’est néanmoins réalisée dans des conditions extraordinaires)</a:t>
            </a:r>
          </a:p>
          <a:p>
            <a:r>
              <a:rPr lang="fr-FR" dirty="0" smtClean="0"/>
              <a:t>Le CERN change de braquet par rapport à ses « concurrents »</a:t>
            </a:r>
          </a:p>
          <a:p>
            <a:r>
              <a:rPr lang="fr-FR" dirty="0" smtClean="0"/>
              <a:t>Merci à tous: A la technique L. Chevalier, conseils de P. </a:t>
            </a:r>
            <a:r>
              <a:rPr lang="fr-FR" dirty="0" err="1" smtClean="0"/>
              <a:t>Micolon</a:t>
            </a:r>
            <a:r>
              <a:rPr lang="fr-FR" dirty="0" smtClean="0"/>
              <a:t>, derrière l’écran JC </a:t>
            </a:r>
            <a:r>
              <a:rPr lang="fr-FR" dirty="0" err="1" smtClean="0"/>
              <a:t>Thévenin</a:t>
            </a:r>
            <a:r>
              <a:rPr lang="fr-FR" dirty="0" smtClean="0"/>
              <a:t>, J </a:t>
            </a:r>
            <a:r>
              <a:rPr lang="fr-FR" dirty="0" err="1" smtClean="0"/>
              <a:t>Heitzman</a:t>
            </a:r>
            <a:r>
              <a:rPr lang="fr-FR" dirty="0" smtClean="0"/>
              <a:t> dont je n’ai pas montré de photos!</a:t>
            </a:r>
          </a:p>
          <a:p>
            <a:endParaRPr lang="fr-F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Sdsmlp25013062008580.jpg"/>
          <p:cNvPicPr>
            <a:picLocks noGrp="1" noChangeAspect="1"/>
          </p:cNvPicPr>
          <p:nvPr>
            <p:ph idx="1"/>
          </p:nvPr>
        </p:nvPicPr>
        <p:blipFill>
          <a:blip r:embed="rId2"/>
          <a:stretch>
            <a:fillRect/>
          </a:stretch>
        </p:blipFill>
        <p:spPr>
          <a:xfrm rot="16200000">
            <a:off x="1413307" y="-1138671"/>
            <a:ext cx="6821015" cy="9647629"/>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Sdsmlp25013062009000.jpg"/>
          <p:cNvPicPr>
            <a:picLocks noGrp="1" noChangeAspect="1"/>
          </p:cNvPicPr>
          <p:nvPr>
            <p:ph idx="1"/>
          </p:nvPr>
        </p:nvPicPr>
        <p:blipFill>
          <a:blip r:embed="rId2"/>
          <a:stretch>
            <a:fillRect/>
          </a:stretch>
        </p:blipFill>
        <p:spPr>
          <a:xfrm>
            <a:off x="1219200" y="1417638"/>
            <a:ext cx="6781799" cy="9408508"/>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4" name="Espace réservé du contenu 3" descr="Sdsmlp25013062009020.jpg"/>
          <p:cNvPicPr>
            <a:picLocks noGrp="1" noChangeAspect="1"/>
          </p:cNvPicPr>
          <p:nvPr>
            <p:ph idx="1"/>
          </p:nvPr>
        </p:nvPicPr>
        <p:blipFill>
          <a:blip r:embed="rId2"/>
          <a:stretch>
            <a:fillRect/>
          </a:stretch>
        </p:blipFill>
        <p:spPr>
          <a:xfrm>
            <a:off x="1600200" y="274638"/>
            <a:ext cx="4571761" cy="6583362"/>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2229</TotalTime>
  <Words>1751</Words>
  <Application>Microsoft Macintosh PowerPoint</Application>
  <PresentationFormat>Présentation à l'écran (4:3)</PresentationFormat>
  <Paragraphs>87</Paragraphs>
  <Slides>43</Slides>
  <Notes>10</Notes>
  <HiddenSlides>0</HiddenSlides>
  <MMClips>5</MMClips>
  <ScaleCrop>false</ScaleCrop>
  <HeadingPairs>
    <vt:vector size="4" baseType="variant">
      <vt:variant>
        <vt:lpstr>Modèle de conception</vt:lpstr>
      </vt:variant>
      <vt:variant>
        <vt:i4>1</vt:i4>
      </vt:variant>
      <vt:variant>
        <vt:lpstr>Titres des diapositives</vt:lpstr>
      </vt:variant>
      <vt:variant>
        <vt:i4>43</vt:i4>
      </vt:variant>
    </vt:vector>
  </HeadingPairs>
  <TitlesOfParts>
    <vt:vector size="44" baseType="lpstr">
      <vt:lpstr>Thème Office</vt:lpstr>
      <vt:lpstr>Diapositive 1</vt:lpstr>
      <vt:lpstr>Il y a 30 ans, la découverte des bosons intermédiaires  à cette époque la science était  au cœur de nos activités</vt:lpstr>
      <vt:lpstr>Diapositive 3</vt:lpstr>
      <vt:lpstr>Diapositive 4</vt:lpstr>
      <vt:lpstr>1971</vt:lpstr>
      <vt:lpstr>1972-1973</vt:lpstr>
      <vt:lpstr>1972 - 1973</vt:lpstr>
      <vt:lpstr>Diapositive 8</vt:lpstr>
      <vt:lpstr>1973-1974</vt:lpstr>
      <vt:lpstr>1974 - 1977</vt:lpstr>
      <vt:lpstr>suite</vt:lpstr>
      <vt:lpstr>1978</vt:lpstr>
      <vt:lpstr>Diapositive 13</vt:lpstr>
      <vt:lpstr>1982</vt:lpstr>
      <vt:lpstr>Diapositive 15</vt:lpstr>
      <vt:lpstr>Diapositive 16</vt:lpstr>
      <vt:lpstr>Diapositive 17</vt:lpstr>
      <vt:lpstr>Diapositive 18</vt:lpstr>
      <vt:lpstr> Groupe UA1 et Labo W/Z SACLAY en 1983</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Conclusions</vt:lpstr>
      <vt:lpstr>Diapositive 41</vt:lpstr>
      <vt:lpstr>Diapositive 42</vt:lpstr>
      <vt:lpstr>Diapositive 43</vt:lpstr>
    </vt:vector>
  </TitlesOfParts>
  <Company>CNRS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Michel SPIRO</dc:creator>
  <cp:lastModifiedBy>Michel SPIRO</cp:lastModifiedBy>
  <cp:revision>140</cp:revision>
  <dcterms:created xsi:type="dcterms:W3CDTF">2013-06-24T08:28:16Z</dcterms:created>
  <dcterms:modified xsi:type="dcterms:W3CDTF">2013-06-24T08:47:49Z</dcterms:modified>
</cp:coreProperties>
</file>