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257" r:id="rId3"/>
    <p:sldId id="353" r:id="rId4"/>
    <p:sldId id="360" r:id="rId5"/>
    <p:sldId id="355" r:id="rId6"/>
    <p:sldId id="363" r:id="rId7"/>
    <p:sldId id="258" r:id="rId8"/>
    <p:sldId id="260" r:id="rId9"/>
    <p:sldId id="261" r:id="rId10"/>
    <p:sldId id="361" r:id="rId11"/>
    <p:sldId id="264" r:id="rId12"/>
    <p:sldId id="298" r:id="rId13"/>
    <p:sldId id="362" r:id="rId14"/>
    <p:sldId id="269" r:id="rId15"/>
    <p:sldId id="268" r:id="rId16"/>
    <p:sldId id="265" r:id="rId17"/>
    <p:sldId id="266" r:id="rId18"/>
    <p:sldId id="270" r:id="rId19"/>
    <p:sldId id="296" r:id="rId20"/>
    <p:sldId id="267" r:id="rId21"/>
    <p:sldId id="303" r:id="rId22"/>
    <p:sldId id="364" r:id="rId23"/>
    <p:sldId id="304" r:id="rId24"/>
    <p:sldId id="354" r:id="rId25"/>
    <p:sldId id="308" r:id="rId26"/>
    <p:sldId id="305" r:id="rId27"/>
    <p:sldId id="358" r:id="rId28"/>
    <p:sldId id="357" r:id="rId29"/>
    <p:sldId id="359" r:id="rId30"/>
    <p:sldId id="272" r:id="rId31"/>
    <p:sldId id="273" r:id="rId32"/>
    <p:sldId id="274" r:id="rId33"/>
    <p:sldId id="271" r:id="rId34"/>
    <p:sldId id="340" r:id="rId35"/>
    <p:sldId id="310" r:id="rId36"/>
    <p:sldId id="306" r:id="rId37"/>
    <p:sldId id="309" r:id="rId38"/>
    <p:sldId id="311" r:id="rId39"/>
    <p:sldId id="313" r:id="rId40"/>
    <p:sldId id="312" r:id="rId41"/>
    <p:sldId id="314" r:id="rId42"/>
    <p:sldId id="317" r:id="rId43"/>
    <p:sldId id="318" r:id="rId44"/>
    <p:sldId id="319" r:id="rId45"/>
    <p:sldId id="322" r:id="rId46"/>
    <p:sldId id="320" r:id="rId47"/>
    <p:sldId id="323" r:id="rId48"/>
    <p:sldId id="321" r:id="rId49"/>
    <p:sldId id="330" r:id="rId50"/>
    <p:sldId id="331" r:id="rId51"/>
    <p:sldId id="329" r:id="rId52"/>
    <p:sldId id="328" r:id="rId53"/>
    <p:sldId id="327" r:id="rId54"/>
    <p:sldId id="335" r:id="rId55"/>
    <p:sldId id="333" r:id="rId56"/>
    <p:sldId id="332" r:id="rId57"/>
    <p:sldId id="334" r:id="rId58"/>
    <p:sldId id="337" r:id="rId59"/>
    <p:sldId id="338" r:id="rId60"/>
    <p:sldId id="339" r:id="rId61"/>
    <p:sldId id="341" r:id="rId62"/>
    <p:sldId id="342" r:id="rId63"/>
    <p:sldId id="343" r:id="rId64"/>
    <p:sldId id="347" r:id="rId65"/>
    <p:sldId id="366" r:id="rId66"/>
    <p:sldId id="367" r:id="rId67"/>
    <p:sldId id="368" r:id="rId68"/>
    <p:sldId id="369" r:id="rId69"/>
    <p:sldId id="370" r:id="rId70"/>
    <p:sldId id="336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67" autoAdjust="0"/>
  </p:normalViewPr>
  <p:slideViewPr>
    <p:cSldViewPr snapToGrid="0" snapToObjects="1">
      <p:cViewPr varScale="1">
        <p:scale>
          <a:sx n="139" d="100"/>
          <a:sy n="139" d="100"/>
        </p:scale>
        <p:origin x="-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9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handoutMaster" Target="handoutMasters/handoutMaster1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Relationship Id="rId3" Type="http://schemas.openxmlformats.org/officeDocument/2006/relationships/image" Target="../media/image3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3F441-C623-9B46-9790-1E5325042766}" type="datetimeFigureOut">
              <a:rPr lang="en-US" smtClean="0"/>
              <a:t>28/02/14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22B4D-8756-F541-834D-E85D9F73B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484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94388-EC8B-5341-88F0-38DBB0D5F3C0}" type="datetimeFigureOut">
              <a:rPr lang="en-US" smtClean="0"/>
              <a:t>28/02/14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AAD5E-3F3D-5147-B6E2-6E916C3CC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94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C65851-7473-EC43-B16B-BEFE2F1E7EB7}" type="slidenum">
              <a:rPr lang="fr-FR"/>
              <a:pPr/>
              <a:t>65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7412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522"/>
            <a:ext cx="5486400" cy="4119145"/>
          </a:xfrm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C65851-7473-EC43-B16B-BEFE2F1E7EB7}" type="slidenum">
              <a:rPr lang="fr-FR"/>
              <a:pPr/>
              <a:t>66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7412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522"/>
            <a:ext cx="5486400" cy="4119145"/>
          </a:xfrm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C65851-7473-EC43-B16B-BEFE2F1E7EB7}" type="slidenum">
              <a:rPr lang="fr-FR"/>
              <a:pPr/>
              <a:t>67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7412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522"/>
            <a:ext cx="5486400" cy="4119145"/>
          </a:xfrm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C65851-7473-EC43-B16B-BEFE2F1E7EB7}" type="slidenum">
              <a:rPr lang="fr-FR"/>
              <a:pPr/>
              <a:t>69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7412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522"/>
            <a:ext cx="5486400" cy="4119145"/>
          </a:xfrm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8342-DEB1-9443-A7E1-D5C994352491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7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9"/>
            <a:ext cx="8229600" cy="786317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7631-7613-9647-B866-3D1FFBFAED6A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3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332" y="-6795"/>
            <a:ext cx="610063" cy="693527"/>
          </a:xfrm>
          <a:prstGeom prst="rect">
            <a:avLst/>
          </a:prstGeom>
        </p:spPr>
      </p:pic>
      <p:pic>
        <p:nvPicPr>
          <p:cNvPr id="8" name="Picture 7" descr="logo_CEA.jpe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729554" cy="6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99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A64A-EE56-8241-AB46-0FA3101D50FB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7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C5A4-5D66-0540-843E-A2592FA84036}" type="datetime1">
              <a:rPr lang="fr-FR" smtClean="0"/>
              <a:t>28/02/14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2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F61D-0173-0E40-8D67-3887BF079774}" type="datetime1">
              <a:rPr lang="fr-FR" smtClean="0"/>
              <a:t>28/02/14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3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4643-EBD6-C041-AB77-86B93C1A9C4E}" type="datetime1">
              <a:rPr lang="fr-FR" smtClean="0"/>
              <a:t>28/02/14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AF220-6B64-EF47-B6B8-3419AB56C4AF}" type="datetime1">
              <a:rPr lang="fr-FR" smtClean="0"/>
              <a:t>28/02/14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8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B04DD-080B-FD40-800B-5DF238FAA3C7}" type="datetime1">
              <a:rPr lang="fr-FR" smtClean="0"/>
              <a:t>28/02/14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1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F032-D8F8-CA45-9DC7-C86864F28702}" type="datetime1">
              <a:rPr lang="fr-FR" smtClean="0"/>
              <a:t>28/02/14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7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885A8-4210-F94B-AD08-264B2B734F24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6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2DEF-B989-8648-B62C-928DFDFDFBD4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6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9D41B-D590-F44E-AF6C-5EFA0846FA6F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54811-D47B-4547-87D6-0989E51EF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3.emf"/><Relationship Id="rId5" Type="http://schemas.openxmlformats.org/officeDocument/2006/relationships/image" Target="../media/image14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oleObject" Target="../embeddings/oleObject4.bin"/><Relationship Id="rId5" Type="http://schemas.openxmlformats.org/officeDocument/2006/relationships/image" Target="../media/image1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hyperlink" Target="http://arxiv.org/abs/1303.3011" TargetMode="External"/><Relationship Id="rId5" Type="http://schemas.openxmlformats.org/officeDocument/2006/relationships/oleObject" Target="../embeddings/oleObject5.bin"/><Relationship Id="rId6" Type="http://schemas.openxmlformats.org/officeDocument/2006/relationships/image" Target="../media/image3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oleObject" Target="../embeddings/oleObject6.bin"/><Relationship Id="rId5" Type="http://schemas.openxmlformats.org/officeDocument/2006/relationships/image" Target="../media/image33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34.emf"/><Relationship Id="rId8" Type="http://schemas.openxmlformats.org/officeDocument/2006/relationships/oleObject" Target="../embeddings/oleObject8.bin"/><Relationship Id="rId9" Type="http://schemas.openxmlformats.org/officeDocument/2006/relationships/image" Target="../media/image3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303.3011" TargetMode="External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oleObject" Target="../embeddings/oleObject9.bin"/><Relationship Id="rId7" Type="http://schemas.openxmlformats.org/officeDocument/2006/relationships/image" Target="../media/image3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4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4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microsoft.com/office/2007/relationships/hdphoto" Target="../media/hdphoto1.wdp"/><Relationship Id="rId7" Type="http://schemas.openxmlformats.org/officeDocument/2006/relationships/oleObject" Target="../embeddings/oleObject12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5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gif"/><Relationship Id="rId3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oleObject" Target="../embeddings/oleObject14.bin"/><Relationship Id="rId7" Type="http://schemas.openxmlformats.org/officeDocument/2006/relationships/image" Target="../media/image61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microsoft.com/office/2007/relationships/hdphoto" Target="../media/hdphoto2.wdp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jpeg"/><Relationship Id="rId7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emf"/><Relationship Id="rId6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167" y="784413"/>
            <a:ext cx="8458199" cy="2855492"/>
          </a:xfrm>
        </p:spPr>
        <p:txBody>
          <a:bodyPr>
            <a:normAutofit/>
          </a:bodyPr>
          <a:lstStyle/>
          <a:p>
            <a:r>
              <a:rPr lang="en-US" b="1" dirty="0" smtClean="0"/>
              <a:t>UN NEUTRINO S’TERRE-T-IL?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956" y="4054913"/>
            <a:ext cx="6400800" cy="1752600"/>
          </a:xfrm>
        </p:spPr>
        <p:txBody>
          <a:bodyPr/>
          <a:lstStyle/>
          <a:p>
            <a:r>
              <a:rPr lang="en-US" dirty="0" smtClean="0"/>
              <a:t>D. Lhuillier</a:t>
            </a:r>
          </a:p>
          <a:p>
            <a:endParaRPr lang="en-US" dirty="0"/>
          </a:p>
          <a:p>
            <a:r>
              <a:rPr lang="en-US" dirty="0" err="1" smtClean="0"/>
              <a:t>Séminaire</a:t>
            </a:r>
            <a:r>
              <a:rPr lang="en-US" dirty="0" smtClean="0"/>
              <a:t> </a:t>
            </a:r>
            <a:r>
              <a:rPr lang="en-US" dirty="0" err="1" smtClean="0"/>
              <a:t>SPhN</a:t>
            </a:r>
            <a:endParaRPr lang="en-US" dirty="0"/>
          </a:p>
        </p:txBody>
      </p:sp>
      <p:pic>
        <p:nvPicPr>
          <p:cNvPr id="7" name="Picture 6" descr="logo_CEA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692" y="3696779"/>
            <a:ext cx="1335391" cy="1106969"/>
          </a:xfrm>
          <a:prstGeom prst="rect">
            <a:avLst/>
          </a:prstGeom>
        </p:spPr>
      </p:pic>
      <p:pic>
        <p:nvPicPr>
          <p:cNvPr id="8" name="Image 3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461" y="3639905"/>
            <a:ext cx="1178617" cy="13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98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057B-958B-1C41-9087-C50FF3EB5050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947" y="1984278"/>
            <a:ext cx="4243625" cy="19128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340" y="1454601"/>
            <a:ext cx="3883771" cy="2873329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Intro on (reactor) </a:t>
            </a:r>
            <a:r>
              <a:rPr lang="en-US" sz="3000" dirty="0" smtClean="0">
                <a:latin typeface="Symbol" charset="2"/>
                <a:cs typeface="Symbol" charset="2"/>
              </a:rPr>
              <a:t>n</a:t>
            </a:r>
          </a:p>
          <a:p>
            <a:endParaRPr lang="en-US" sz="3000" dirty="0" smtClean="0"/>
          </a:p>
          <a:p>
            <a:r>
              <a:rPr lang="en-US" sz="3000" dirty="0" smtClean="0"/>
              <a:t>The 4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</a:t>
            </a:r>
            <a:r>
              <a:rPr lang="en-US" sz="3000" dirty="0" smtClean="0">
                <a:latin typeface="Symbol" charset="2"/>
                <a:cs typeface="Symbol" charset="2"/>
              </a:rPr>
              <a:t>n</a:t>
            </a:r>
            <a:r>
              <a:rPr lang="en-US" sz="3000" dirty="0" smtClean="0"/>
              <a:t> hypothesis:</a:t>
            </a:r>
          </a:p>
          <a:p>
            <a:pPr lvl="1"/>
            <a:r>
              <a:rPr lang="en-US" sz="2600" dirty="0" smtClean="0"/>
              <a:t>Status of the reactor anomaly</a:t>
            </a:r>
          </a:p>
          <a:p>
            <a:pPr lvl="1"/>
            <a:r>
              <a:rPr lang="en-US" sz="2600" dirty="0" smtClean="0"/>
              <a:t>General context of other results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3340" y="4199662"/>
            <a:ext cx="8229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Testing new </a:t>
            </a:r>
            <a:r>
              <a:rPr lang="en-US" sz="2800" dirty="0" smtClean="0">
                <a:latin typeface="Symbol" charset="2"/>
                <a:cs typeface="Symbol" charset="2"/>
              </a:rPr>
              <a:t>n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disappearance at short distance from compact sources:</a:t>
            </a:r>
          </a:p>
          <a:p>
            <a:pPr marL="914400" lvl="1" indent="-457200">
              <a:buFont typeface="Lucida Grande"/>
              <a:buChar char="-"/>
            </a:pPr>
            <a:r>
              <a:rPr lang="en-US" sz="2400" dirty="0" smtClean="0"/>
              <a:t>Reactor experiments</a:t>
            </a:r>
          </a:p>
          <a:p>
            <a:pPr marL="914400" lvl="1" indent="-457200">
              <a:buFont typeface="Lucida Grande"/>
              <a:buChar char="-"/>
            </a:pPr>
            <a:r>
              <a:rPr lang="en-US" sz="2400" dirty="0" smtClean="0"/>
              <a:t>Source experiments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844080" y="4365836"/>
            <a:ext cx="2777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92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Neutrino </a:t>
            </a:r>
            <a:r>
              <a:rPr lang="fr-FR" dirty="0" err="1" smtClean="0"/>
              <a:t>Status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8350C-8251-854D-B765-ACCADB9E5EFC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79" y="2085991"/>
            <a:ext cx="3562337" cy="31811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26902" y="1396004"/>
            <a:ext cx="4806832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fr-FR" sz="2400" dirty="0" smtClean="0"/>
              <a:t>3 active neutrinos.</a:t>
            </a:r>
          </a:p>
          <a:p>
            <a:pPr marL="342900" indent="-342900">
              <a:buFont typeface="Wingdings" charset="2"/>
              <a:buChar char="§"/>
            </a:pPr>
            <a:endParaRPr lang="fr-FR" sz="2400" dirty="0" smtClean="0"/>
          </a:p>
          <a:p>
            <a:pPr marL="342900" indent="-342900">
              <a:buFont typeface="Wingdings" charset="2"/>
              <a:buChar char="§"/>
            </a:pPr>
            <a:r>
              <a:rPr lang="fr-FR" sz="2400" dirty="0" err="1" smtClean="0"/>
              <a:t>Neutral</a:t>
            </a:r>
            <a:r>
              <a:rPr lang="fr-FR" sz="2400" dirty="0" smtClean="0"/>
              <a:t> </a:t>
            </a:r>
            <a:r>
              <a:rPr lang="fr-FR" sz="2400" dirty="0" err="1" smtClean="0"/>
              <a:t>partner</a:t>
            </a:r>
            <a:r>
              <a:rPr lang="fr-FR" sz="2400" dirty="0" smtClean="0"/>
              <a:t> of </a:t>
            </a:r>
            <a:r>
              <a:rPr lang="fr-FR" sz="2400" dirty="0" err="1" smtClean="0"/>
              <a:t>charged</a:t>
            </a:r>
            <a:r>
              <a:rPr lang="fr-FR" sz="2400" dirty="0" smtClean="0"/>
              <a:t> leptons in </a:t>
            </a:r>
            <a:r>
              <a:rPr lang="fr-FR" sz="2400" dirty="0" err="1" smtClean="0"/>
              <a:t>weak</a:t>
            </a:r>
            <a:r>
              <a:rPr lang="fr-FR" sz="2400" dirty="0" smtClean="0"/>
              <a:t> isospin doublets.</a:t>
            </a:r>
          </a:p>
          <a:p>
            <a:endParaRPr lang="fr-FR" sz="2400" dirty="0" smtClean="0"/>
          </a:p>
          <a:p>
            <a:pPr marL="342900" indent="-342900">
              <a:buFont typeface="Wingdings" charset="2"/>
              <a:buChar char="§"/>
            </a:pPr>
            <a:r>
              <a:rPr lang="fr-FR" sz="2400" dirty="0" smtClean="0"/>
              <a:t>(anti)neutrinos are (</a:t>
            </a:r>
            <a:r>
              <a:rPr lang="fr-FR" sz="2400" dirty="0" err="1" smtClean="0"/>
              <a:t>rigth</a:t>
            </a:r>
            <a:r>
              <a:rPr lang="fr-FR" sz="2400" dirty="0" smtClean="0"/>
              <a:t>) </a:t>
            </a:r>
            <a:r>
              <a:rPr lang="fr-FR" sz="2400" dirty="0" err="1" smtClean="0"/>
              <a:t>left</a:t>
            </a:r>
            <a:r>
              <a:rPr lang="fr-FR" sz="2400" dirty="0" smtClean="0"/>
              <a:t> </a:t>
            </a:r>
            <a:r>
              <a:rPr lang="fr-FR" sz="2400" dirty="0" err="1" smtClean="0"/>
              <a:t>handed</a:t>
            </a:r>
            <a:r>
              <a:rPr lang="fr-FR" sz="2400" dirty="0" smtClean="0"/>
              <a:t>.</a:t>
            </a:r>
          </a:p>
          <a:p>
            <a:pPr marL="342900" indent="-342900">
              <a:buFont typeface="Wingdings" charset="2"/>
              <a:buChar char="§"/>
            </a:pPr>
            <a:endParaRPr lang="fr-FR" sz="2400" dirty="0"/>
          </a:p>
          <a:p>
            <a:pPr marL="342900" lvl="1" indent="-342900">
              <a:buFont typeface="Wingdings" charset="2"/>
              <a:buChar char="§"/>
            </a:pPr>
            <a:r>
              <a:rPr lang="fr-FR" sz="2400" dirty="0" err="1"/>
              <a:t>F</a:t>
            </a:r>
            <a:r>
              <a:rPr lang="fr-FR" sz="2400" dirty="0" err="1" smtClean="0"/>
              <a:t>lavor</a:t>
            </a:r>
            <a:r>
              <a:rPr lang="fr-FR" sz="2400" dirty="0" smtClean="0"/>
              <a:t> eigenstates ≠ </a:t>
            </a:r>
            <a:r>
              <a:rPr lang="fr-FR" sz="2400" dirty="0"/>
              <a:t>m</a:t>
            </a:r>
            <a:r>
              <a:rPr lang="fr-FR" sz="2400" dirty="0" smtClean="0"/>
              <a:t>ass eigenstates + </a:t>
            </a:r>
            <a:r>
              <a:rPr lang="fr-FR" sz="2400" dirty="0" err="1">
                <a:sym typeface="Wingdings"/>
              </a:rPr>
              <a:t>different</a:t>
            </a:r>
            <a:r>
              <a:rPr lang="fr-FR" sz="2400" dirty="0">
                <a:sym typeface="Wingdings"/>
              </a:rPr>
              <a:t> masses</a:t>
            </a:r>
            <a:r>
              <a:rPr lang="fr-FR" sz="2400" dirty="0" smtClean="0">
                <a:sym typeface="Wingdings"/>
              </a:rPr>
              <a:t>.</a:t>
            </a:r>
            <a:endParaRPr lang="fr-FR" sz="2400" dirty="0" smtClean="0"/>
          </a:p>
          <a:p>
            <a:pPr lvl="1"/>
            <a:r>
              <a:rPr lang="fr-FR" sz="2400" dirty="0" smtClean="0">
                <a:sym typeface="Wingdings"/>
              </a:rPr>
              <a:t> Neutrinos </a:t>
            </a:r>
            <a:r>
              <a:rPr lang="fr-FR" sz="2400" dirty="0" err="1" smtClean="0">
                <a:sym typeface="Wingdings"/>
              </a:rPr>
              <a:t>can</a:t>
            </a:r>
            <a:r>
              <a:rPr lang="fr-FR" sz="2400" dirty="0" smtClean="0">
                <a:sym typeface="Wingdings"/>
              </a:rPr>
              <a:t> </a:t>
            </a:r>
            <a:r>
              <a:rPr lang="fr-FR" sz="2400" dirty="0" err="1" smtClean="0">
                <a:sym typeface="Wingdings"/>
              </a:rPr>
              <a:t>oscillate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2874468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Neutrino </a:t>
            </a:r>
            <a:r>
              <a:rPr lang="fr-FR" dirty="0" smtClean="0"/>
              <a:t>Oscillations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C4EC2-CE7E-8740-82B0-FF977A1CAE0A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</a:t>
            </a:fld>
            <a:endParaRPr lang="en-US"/>
          </a:p>
        </p:txBody>
      </p:sp>
      <p:grpSp>
        <p:nvGrpSpPr>
          <p:cNvPr id="7" name="Grouper 8"/>
          <p:cNvGrpSpPr/>
          <p:nvPr/>
        </p:nvGrpSpPr>
        <p:grpSpPr>
          <a:xfrm>
            <a:off x="1723003" y="3857126"/>
            <a:ext cx="1109430" cy="1080187"/>
            <a:chOff x="1780310" y="3835509"/>
            <a:chExt cx="1109430" cy="1080187"/>
          </a:xfrm>
        </p:grpSpPr>
        <p:sp>
          <p:nvSpPr>
            <p:cNvPr id="8" name="Parenthèse ouvrante 9"/>
            <p:cNvSpPr/>
            <p:nvPr/>
          </p:nvSpPr>
          <p:spPr>
            <a:xfrm>
              <a:off x="1780310" y="3871119"/>
              <a:ext cx="184040" cy="1044577"/>
            </a:xfrm>
            <a:prstGeom prst="lef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enthèse ouvrante 10"/>
            <p:cNvSpPr/>
            <p:nvPr/>
          </p:nvSpPr>
          <p:spPr>
            <a:xfrm flipH="1">
              <a:off x="2705700" y="3871119"/>
              <a:ext cx="184040" cy="1044577"/>
            </a:xfrm>
            <a:prstGeom prst="lef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ZoneTexte 40"/>
            <p:cNvSpPr txBox="1">
              <a:spLocks noChangeArrowheads="1"/>
            </p:cNvSpPr>
            <p:nvPr/>
          </p:nvSpPr>
          <p:spPr bwMode="auto">
            <a:xfrm>
              <a:off x="2036172" y="3835509"/>
              <a:ext cx="585542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6000" dirty="0" err="1">
                  <a:latin typeface="Symbol" charset="2"/>
                  <a:cs typeface="Symbol" charset="2"/>
                </a:rPr>
                <a:t>q</a:t>
              </a:r>
              <a:endParaRPr lang="en-US" sz="6000" dirty="0">
                <a:latin typeface="Symbol" charset="2"/>
                <a:cs typeface="Symbol" charset="2"/>
              </a:endParaRPr>
            </a:p>
          </p:txBody>
        </p:sp>
      </p:grpSp>
      <p:sp>
        <p:nvSpPr>
          <p:cNvPr id="11" name="ZoneTexte 12"/>
          <p:cNvSpPr txBox="1"/>
          <p:nvPr/>
        </p:nvSpPr>
        <p:spPr>
          <a:xfrm>
            <a:off x="728219" y="3796335"/>
            <a:ext cx="4667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/>
              <a:t>e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>
                <a:latin typeface="Symbol" charset="2"/>
                <a:cs typeface="Symbol" charset="2"/>
              </a:rPr>
              <a:t>m</a:t>
            </a:r>
            <a:endParaRPr lang="en-US" sz="2400" baseline="-25000" dirty="0" smtClean="0">
              <a:latin typeface="Symbol" charset="2"/>
              <a:cs typeface="Symbol" charset="2"/>
            </a:endParaRPr>
          </a:p>
          <a:p>
            <a:r>
              <a:rPr lang="en-US" sz="2400" dirty="0" err="1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err="1" smtClean="0">
                <a:latin typeface="Symbol" charset="2"/>
                <a:cs typeface="Symbol" charset="2"/>
              </a:rPr>
              <a:t>t</a:t>
            </a:r>
            <a:endParaRPr lang="en-US" sz="2400" baseline="-25000" dirty="0" smtClean="0">
              <a:latin typeface="Symbol" charset="2"/>
              <a:cs typeface="Symbol" charset="2"/>
            </a:endParaRPr>
          </a:p>
        </p:txBody>
      </p:sp>
      <p:sp>
        <p:nvSpPr>
          <p:cNvPr id="12" name="ZoneTexte 13"/>
          <p:cNvSpPr txBox="1"/>
          <p:nvPr/>
        </p:nvSpPr>
        <p:spPr>
          <a:xfrm>
            <a:off x="8010111" y="3711804"/>
            <a:ext cx="4667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/>
              <a:t>e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>
                <a:latin typeface="Symbol" charset="2"/>
                <a:cs typeface="Symbol" charset="2"/>
              </a:rPr>
              <a:t>m</a:t>
            </a:r>
            <a:endParaRPr lang="en-US" sz="2400" baseline="-25000" dirty="0" smtClean="0">
              <a:latin typeface="Symbol" charset="2"/>
              <a:cs typeface="Symbol" charset="2"/>
            </a:endParaRPr>
          </a:p>
          <a:p>
            <a:r>
              <a:rPr lang="en-US" sz="2400" dirty="0" err="1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err="1" smtClean="0">
                <a:latin typeface="Symbol" charset="2"/>
                <a:cs typeface="Symbol" charset="2"/>
              </a:rPr>
              <a:t>t</a:t>
            </a:r>
            <a:endParaRPr lang="en-US" sz="2400" baseline="-25000" dirty="0" smtClean="0">
              <a:latin typeface="Symbol" charset="2"/>
              <a:cs typeface="Symbol" charset="2"/>
            </a:endParaRPr>
          </a:p>
        </p:txBody>
      </p:sp>
      <p:sp>
        <p:nvSpPr>
          <p:cNvPr id="13" name="ZoneTexte 14"/>
          <p:cNvSpPr txBox="1"/>
          <p:nvPr/>
        </p:nvSpPr>
        <p:spPr>
          <a:xfrm>
            <a:off x="3088224" y="3796335"/>
            <a:ext cx="4667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/>
              <a:t>1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>
                <a:latin typeface="Symbol" charset="2"/>
                <a:cs typeface="Symbol" charset="2"/>
              </a:rPr>
              <a:t>2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>
                <a:latin typeface="Symbol" charset="2"/>
                <a:cs typeface="Symbol" charset="2"/>
              </a:rPr>
              <a:t>3</a:t>
            </a:r>
            <a:endParaRPr lang="en-US" sz="2400" baseline="-25000" dirty="0" smtClean="0">
              <a:latin typeface="Symbol" charset="2"/>
              <a:cs typeface="Symbol" charset="2"/>
            </a:endParaRPr>
          </a:p>
        </p:txBody>
      </p:sp>
      <p:sp>
        <p:nvSpPr>
          <p:cNvPr id="14" name="ZoneTexte 15"/>
          <p:cNvSpPr txBox="1"/>
          <p:nvPr/>
        </p:nvSpPr>
        <p:spPr>
          <a:xfrm>
            <a:off x="5647733" y="3736985"/>
            <a:ext cx="4667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/>
              <a:t>1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 smtClean="0">
                <a:latin typeface="Symbol" charset="2"/>
                <a:cs typeface="Symbol" charset="2"/>
              </a:rPr>
              <a:t>2</a:t>
            </a:r>
          </a:p>
          <a:p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baseline="-25000" dirty="0">
                <a:latin typeface="Symbol" charset="2"/>
                <a:cs typeface="Symbol" charset="2"/>
              </a:rPr>
              <a:t>3</a:t>
            </a:r>
            <a:endParaRPr lang="en-US" sz="2400" baseline="-25000" dirty="0" smtClean="0">
              <a:latin typeface="Symbol" charset="2"/>
              <a:cs typeface="Symbol" charset="2"/>
            </a:endParaRPr>
          </a:p>
        </p:txBody>
      </p:sp>
      <p:sp>
        <p:nvSpPr>
          <p:cNvPr id="15" name="Parenthèses 16"/>
          <p:cNvSpPr/>
          <p:nvPr/>
        </p:nvSpPr>
        <p:spPr>
          <a:xfrm>
            <a:off x="692609" y="3904606"/>
            <a:ext cx="538014" cy="1103927"/>
          </a:xfrm>
          <a:prstGeom prst="bracketPair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enthèses 17"/>
          <p:cNvSpPr/>
          <p:nvPr/>
        </p:nvSpPr>
        <p:spPr>
          <a:xfrm>
            <a:off x="7974501" y="3902059"/>
            <a:ext cx="514274" cy="1103927"/>
          </a:xfrm>
          <a:prstGeom prst="bracketPair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enthèses 18"/>
          <p:cNvSpPr/>
          <p:nvPr/>
        </p:nvSpPr>
        <p:spPr>
          <a:xfrm>
            <a:off x="5612123" y="3845256"/>
            <a:ext cx="548400" cy="1103927"/>
          </a:xfrm>
          <a:prstGeom prst="bracketPair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enthèses 19"/>
          <p:cNvSpPr/>
          <p:nvPr/>
        </p:nvSpPr>
        <p:spPr>
          <a:xfrm>
            <a:off x="3064484" y="3892736"/>
            <a:ext cx="510475" cy="1103927"/>
          </a:xfrm>
          <a:prstGeom prst="bracketPair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er 20"/>
          <p:cNvGrpSpPr/>
          <p:nvPr/>
        </p:nvGrpSpPr>
        <p:grpSpPr>
          <a:xfrm>
            <a:off x="6374183" y="3857126"/>
            <a:ext cx="1085690" cy="1044577"/>
            <a:chOff x="1792180" y="3871119"/>
            <a:chExt cx="1085690" cy="1044577"/>
          </a:xfrm>
        </p:grpSpPr>
        <p:sp>
          <p:nvSpPr>
            <p:cNvPr id="20" name="Parenthèse ouvrante 21"/>
            <p:cNvSpPr/>
            <p:nvPr/>
          </p:nvSpPr>
          <p:spPr>
            <a:xfrm>
              <a:off x="1792180" y="3871119"/>
              <a:ext cx="184040" cy="1044577"/>
            </a:xfrm>
            <a:prstGeom prst="lef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Parenthèse ouvrante 22"/>
            <p:cNvSpPr/>
            <p:nvPr/>
          </p:nvSpPr>
          <p:spPr>
            <a:xfrm flipH="1">
              <a:off x="2693830" y="3871119"/>
              <a:ext cx="184040" cy="1044577"/>
            </a:xfrm>
            <a:prstGeom prst="lef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ZoneTexte 40"/>
            <p:cNvSpPr txBox="1">
              <a:spLocks noChangeArrowheads="1"/>
            </p:cNvSpPr>
            <p:nvPr/>
          </p:nvSpPr>
          <p:spPr bwMode="auto">
            <a:xfrm>
              <a:off x="2248479" y="3930469"/>
              <a:ext cx="1846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endParaRPr lang="en-US" sz="1800" dirty="0"/>
            </a:p>
          </p:txBody>
        </p:sp>
      </p:grpSp>
      <p:sp>
        <p:nvSpPr>
          <p:cNvPr id="23" name="ZoneTexte 24"/>
          <p:cNvSpPr txBox="1"/>
          <p:nvPr/>
        </p:nvSpPr>
        <p:spPr>
          <a:xfrm>
            <a:off x="7458697" y="3635409"/>
            <a:ext cx="372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-1</a:t>
            </a:r>
            <a:endParaRPr lang="en-US" dirty="0"/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37459" y="922339"/>
            <a:ext cx="2026323" cy="212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ZoneTexte 26"/>
          <p:cNvSpPr txBox="1"/>
          <p:nvPr/>
        </p:nvSpPr>
        <p:spPr>
          <a:xfrm>
            <a:off x="4136380" y="4214003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. . . .</a:t>
            </a:r>
            <a:endParaRPr lang="en-US" sz="2000" b="1" dirty="0"/>
          </a:p>
        </p:txBody>
      </p:sp>
      <p:sp>
        <p:nvSpPr>
          <p:cNvPr id="26" name="ZoneTexte 27"/>
          <p:cNvSpPr txBox="1"/>
          <p:nvPr/>
        </p:nvSpPr>
        <p:spPr>
          <a:xfrm>
            <a:off x="1300635" y="4176188"/>
            <a:ext cx="33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27" name="ZoneTexte 28"/>
          <p:cNvSpPr txBox="1"/>
          <p:nvPr/>
        </p:nvSpPr>
        <p:spPr>
          <a:xfrm>
            <a:off x="7540554" y="4152448"/>
            <a:ext cx="33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pic>
        <p:nvPicPr>
          <p:cNvPr id="28" name="Picture 4" descr="Vue3DD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576" y="966113"/>
            <a:ext cx="1626730" cy="2098269"/>
          </a:xfrm>
          <a:prstGeom prst="rect">
            <a:avLst/>
          </a:prstGeom>
          <a:noFill/>
        </p:spPr>
      </p:pic>
      <p:sp>
        <p:nvSpPr>
          <p:cNvPr id="29" name="Explosion 1 28"/>
          <p:cNvSpPr/>
          <p:nvPr/>
        </p:nvSpPr>
        <p:spPr>
          <a:xfrm>
            <a:off x="7507064" y="1906230"/>
            <a:ext cx="288751" cy="332364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xplosion 1 29"/>
          <p:cNvSpPr/>
          <p:nvPr/>
        </p:nvSpPr>
        <p:spPr>
          <a:xfrm>
            <a:off x="1702313" y="1965580"/>
            <a:ext cx="325190" cy="308624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Connecteur droit avec flèche 33"/>
          <p:cNvCxnSpPr/>
          <p:nvPr/>
        </p:nvCxnSpPr>
        <p:spPr>
          <a:xfrm flipV="1">
            <a:off x="1888506" y="2065001"/>
            <a:ext cx="5756118" cy="53952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529822" y="1567973"/>
            <a:ext cx="121807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, </a:t>
            </a:r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, </a:t>
            </a:r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3</a:t>
            </a:r>
          </a:p>
          <a:p>
            <a:endParaRPr lang="en-US" sz="2000" b="1" baseline="-25000" dirty="0" smtClean="0"/>
          </a:p>
        </p:txBody>
      </p:sp>
      <p:sp>
        <p:nvSpPr>
          <p:cNvPr id="35" name="ZoneTexte 40"/>
          <p:cNvSpPr txBox="1">
            <a:spLocks noChangeArrowheads="1"/>
          </p:cNvSpPr>
          <p:nvPr/>
        </p:nvSpPr>
        <p:spPr bwMode="auto">
          <a:xfrm>
            <a:off x="3925088" y="4392558"/>
            <a:ext cx="12618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 smtClean="0">
                <a:latin typeface="Symbol" charset="2"/>
                <a:cs typeface="Symbol" charset="2"/>
              </a:rPr>
              <a:t>D</a:t>
            </a:r>
            <a:r>
              <a:rPr lang="en-US" sz="4800" dirty="0" smtClean="0">
                <a:cs typeface="Symbol" charset="2"/>
              </a:rPr>
              <a:t>m</a:t>
            </a:r>
            <a:r>
              <a:rPr lang="en-US" sz="4800" baseline="30000" dirty="0" smtClean="0">
                <a:latin typeface="Symbol" charset="2"/>
                <a:cs typeface="Symbol" charset="2"/>
              </a:rPr>
              <a:t>2</a:t>
            </a:r>
            <a:endParaRPr lang="en-US" sz="4800" baseline="30000" dirty="0">
              <a:latin typeface="Symbol" charset="2"/>
              <a:cs typeface="Symbol" charset="2"/>
            </a:endParaRPr>
          </a:p>
        </p:txBody>
      </p:sp>
      <p:sp>
        <p:nvSpPr>
          <p:cNvPr id="36" name="ZoneTexte 40"/>
          <p:cNvSpPr txBox="1">
            <a:spLocks noChangeArrowheads="1"/>
          </p:cNvSpPr>
          <p:nvPr/>
        </p:nvSpPr>
        <p:spPr bwMode="auto">
          <a:xfrm>
            <a:off x="6630941" y="3838560"/>
            <a:ext cx="5855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>
                <a:latin typeface="Symbol" charset="2"/>
                <a:cs typeface="Symbol" charset="2"/>
              </a:rPr>
              <a:t>q</a:t>
            </a:r>
            <a:endParaRPr lang="en-US" sz="6000" dirty="0">
              <a:latin typeface="Symbol" charset="2"/>
              <a:cs typeface="Symbol" charset="2"/>
            </a:endParaRPr>
          </a:p>
        </p:txBody>
      </p:sp>
      <p:sp>
        <p:nvSpPr>
          <p:cNvPr id="37" name="ZoneTexte 34"/>
          <p:cNvSpPr txBox="1">
            <a:spLocks noChangeArrowheads="1"/>
          </p:cNvSpPr>
          <p:nvPr/>
        </p:nvSpPr>
        <p:spPr bwMode="auto">
          <a:xfrm>
            <a:off x="436707" y="3069382"/>
            <a:ext cx="25312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Interaction / flavor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38" name="ZoneTexte 40"/>
          <p:cNvSpPr txBox="1">
            <a:spLocks noChangeArrowheads="1"/>
          </p:cNvSpPr>
          <p:nvPr/>
        </p:nvSpPr>
        <p:spPr bwMode="auto">
          <a:xfrm>
            <a:off x="3534143" y="3069382"/>
            <a:ext cx="24467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Propagation / mass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9" name="ZoneTexte 34"/>
          <p:cNvSpPr txBox="1">
            <a:spLocks noChangeArrowheads="1"/>
          </p:cNvSpPr>
          <p:nvPr/>
        </p:nvSpPr>
        <p:spPr bwMode="auto">
          <a:xfrm>
            <a:off x="6380770" y="3076967"/>
            <a:ext cx="22603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Interaction / flavor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3619813" y="5474801"/>
            <a:ext cx="35611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2000" b="1" dirty="0" smtClean="0">
                <a:solidFill>
                  <a:schemeClr val="accent1"/>
                </a:solidFill>
                <a:latin typeface="Symbol" charset="2"/>
                <a:sym typeface="Symbol" charset="2"/>
              </a:rPr>
              <a:t></a:t>
            </a:r>
            <a:r>
              <a:rPr lang="fr-FR" sz="2000" b="1" dirty="0" smtClean="0">
                <a:solidFill>
                  <a:schemeClr val="accent1"/>
                </a:solidFill>
              </a:rPr>
              <a:t>m</a:t>
            </a:r>
            <a:r>
              <a:rPr lang="fr-FR" sz="2000" b="1" baseline="30000" dirty="0" smtClean="0">
                <a:solidFill>
                  <a:schemeClr val="accent1"/>
                </a:solidFill>
              </a:rPr>
              <a:t>2</a:t>
            </a:r>
            <a:r>
              <a:rPr lang="fr-FR" sz="2000" b="1" baseline="-25000" dirty="0" smtClean="0">
                <a:solidFill>
                  <a:schemeClr val="accent1"/>
                </a:solidFill>
              </a:rPr>
              <a:t>21     </a:t>
            </a:r>
            <a:r>
              <a:rPr lang="fr-FR" sz="2000" b="1" dirty="0" smtClean="0">
                <a:solidFill>
                  <a:schemeClr val="accent1"/>
                </a:solidFill>
              </a:rPr>
              <a:t> </a:t>
            </a:r>
            <a:r>
              <a:rPr lang="fr-FR" sz="2000" b="1" dirty="0">
                <a:solidFill>
                  <a:schemeClr val="accent1"/>
                </a:solidFill>
              </a:rPr>
              <a:t>= </a:t>
            </a:r>
            <a:r>
              <a:rPr lang="fr-FR" sz="2000" b="1" dirty="0" smtClean="0">
                <a:solidFill>
                  <a:schemeClr val="accent1"/>
                </a:solidFill>
              </a:rPr>
              <a:t>7.6 </a:t>
            </a:r>
            <a:r>
              <a:rPr lang="fr-FR" sz="2000" b="1" dirty="0">
                <a:solidFill>
                  <a:schemeClr val="accent1"/>
                </a:solidFill>
              </a:rPr>
              <a:t>± 0.2 10</a:t>
            </a:r>
            <a:r>
              <a:rPr lang="fr-FR" sz="2000" b="1" baseline="30000" dirty="0">
                <a:solidFill>
                  <a:schemeClr val="accent1"/>
                </a:solidFill>
              </a:rPr>
              <a:t>-5</a:t>
            </a:r>
            <a:r>
              <a:rPr lang="fr-FR" sz="2000" b="1" dirty="0">
                <a:solidFill>
                  <a:schemeClr val="accent1"/>
                </a:solidFill>
              </a:rPr>
              <a:t> eV</a:t>
            </a:r>
            <a:r>
              <a:rPr lang="fr-FR" sz="2000" b="1" baseline="30000" dirty="0">
                <a:solidFill>
                  <a:schemeClr val="accent1"/>
                </a:solidFill>
              </a:rPr>
              <a:t>2</a:t>
            </a:r>
            <a:endParaRPr lang="fr-FR" sz="2000" b="1" dirty="0">
              <a:solidFill>
                <a:schemeClr val="accent1"/>
              </a:solidFill>
            </a:endParaRPr>
          </a:p>
          <a:p>
            <a:r>
              <a:rPr lang="fr-FR" sz="2000" b="1" dirty="0">
                <a:solidFill>
                  <a:schemeClr val="accent1"/>
                </a:solidFill>
                <a:latin typeface="Symbol" charset="2"/>
                <a:sym typeface="Symbol" charset="2"/>
              </a:rPr>
              <a:t></a:t>
            </a:r>
            <a:r>
              <a:rPr lang="fr-FR" sz="2000" b="1" dirty="0">
                <a:solidFill>
                  <a:schemeClr val="accent1"/>
                </a:solidFill>
              </a:rPr>
              <a:t>m</a:t>
            </a:r>
            <a:r>
              <a:rPr lang="fr-FR" sz="2000" b="1" baseline="30000" dirty="0">
                <a:solidFill>
                  <a:schemeClr val="accent1"/>
                </a:solidFill>
              </a:rPr>
              <a:t>2</a:t>
            </a:r>
            <a:r>
              <a:rPr lang="fr-FR" sz="2000" b="1" baseline="-25000" dirty="0">
                <a:solidFill>
                  <a:schemeClr val="accent1"/>
                </a:solidFill>
              </a:rPr>
              <a:t> 31</a:t>
            </a:r>
            <a:r>
              <a:rPr lang="fr-FR" sz="2000" b="1" dirty="0">
                <a:solidFill>
                  <a:schemeClr val="accent1"/>
                </a:solidFill>
              </a:rPr>
              <a:t>| = </a:t>
            </a:r>
            <a:r>
              <a:rPr lang="fr-FR" sz="2000" b="1" dirty="0" smtClean="0">
                <a:solidFill>
                  <a:schemeClr val="accent1"/>
                </a:solidFill>
              </a:rPr>
              <a:t>2.5 </a:t>
            </a:r>
            <a:r>
              <a:rPr lang="fr-FR" sz="2000" b="1" dirty="0">
                <a:solidFill>
                  <a:schemeClr val="accent1"/>
                </a:solidFill>
              </a:rPr>
              <a:t>± 0.1 10</a:t>
            </a:r>
            <a:r>
              <a:rPr lang="fr-FR" sz="2000" b="1" baseline="30000" dirty="0">
                <a:solidFill>
                  <a:schemeClr val="accent1"/>
                </a:solidFill>
              </a:rPr>
              <a:t>-3</a:t>
            </a:r>
            <a:r>
              <a:rPr lang="fr-FR" sz="2000" b="1" dirty="0">
                <a:solidFill>
                  <a:schemeClr val="accent1"/>
                </a:solidFill>
              </a:rPr>
              <a:t> </a:t>
            </a:r>
            <a:r>
              <a:rPr lang="fr-FR" sz="2000" b="1" dirty="0" smtClean="0">
                <a:solidFill>
                  <a:schemeClr val="accent1"/>
                </a:solidFill>
              </a:rPr>
              <a:t>eV</a:t>
            </a:r>
            <a:r>
              <a:rPr lang="fr-FR" sz="2000" b="1" baseline="30000" dirty="0" smtClean="0">
                <a:solidFill>
                  <a:schemeClr val="accent1"/>
                </a:solidFill>
              </a:rPr>
              <a:t>2</a:t>
            </a:r>
            <a:endParaRPr lang="fr-FR" sz="2000" b="1" baseline="30000" dirty="0">
              <a:solidFill>
                <a:schemeClr val="accent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365430" y="5326197"/>
            <a:ext cx="18669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Symbol" charset="2"/>
                <a:sym typeface="Symbol" charset="2"/>
              </a:rPr>
              <a:t></a:t>
            </a:r>
            <a:r>
              <a:rPr lang="fr-FR" sz="2000" b="1" baseline="-25000" dirty="0">
                <a:solidFill>
                  <a:schemeClr val="accent2">
                    <a:lumMod val="75000"/>
                  </a:schemeClr>
                </a:solidFill>
              </a:rPr>
              <a:t>12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 = 33.5 ± 1.5°</a:t>
            </a:r>
          </a:p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Symbol" charset="2"/>
                <a:sym typeface="Symbol" charset="2"/>
              </a:rPr>
              <a:t></a:t>
            </a:r>
            <a:r>
              <a:rPr lang="fr-FR" sz="2000" b="1" baseline="-25000" dirty="0">
                <a:solidFill>
                  <a:schemeClr val="accent2">
                    <a:lumMod val="75000"/>
                  </a:schemeClr>
                </a:solidFill>
              </a:rPr>
              <a:t>23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 = 40.4 ± 5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°</a:t>
            </a:r>
          </a:p>
          <a:p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Symbol" charset="2"/>
                <a:sym typeface="Symbol" charset="2"/>
              </a:rPr>
              <a:t></a:t>
            </a:r>
            <a:r>
              <a:rPr lang="fr-FR" sz="2000" b="1" baseline="-25000" dirty="0" smtClean="0">
                <a:solidFill>
                  <a:schemeClr val="accent2">
                    <a:lumMod val="75000"/>
                  </a:schemeClr>
                </a:solidFill>
                <a:sym typeface="Symbol" charset="2"/>
              </a:rPr>
              <a:t>1</a:t>
            </a:r>
            <a:r>
              <a:rPr lang="fr-FR" sz="2000" b="1" baseline="-25000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= 8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.7 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± 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0.5°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29370" y="3425245"/>
            <a:ext cx="9010831" cy="2026324"/>
            <a:chOff x="55415" y="973110"/>
            <a:chExt cx="9010831" cy="2026324"/>
          </a:xfrm>
        </p:grpSpPr>
        <p:sp>
          <p:nvSpPr>
            <p:cNvPr id="47" name="Rectangle 46"/>
            <p:cNvSpPr/>
            <p:nvPr/>
          </p:nvSpPr>
          <p:spPr>
            <a:xfrm>
              <a:off x="55415" y="973110"/>
              <a:ext cx="9010831" cy="2026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349210" y="1176699"/>
              <a:ext cx="8577263" cy="1617663"/>
              <a:chOff x="-133" y="838"/>
              <a:chExt cx="5403" cy="1019"/>
            </a:xfrm>
          </p:grpSpPr>
          <p:graphicFrame>
            <p:nvGraphicFramePr>
              <p:cNvPr id="49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60536113"/>
                  </p:ext>
                </p:extLst>
              </p:nvPr>
            </p:nvGraphicFramePr>
            <p:xfrm>
              <a:off x="-133" y="838"/>
              <a:ext cx="5403" cy="10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674" name="Equation" r:id="rId5" imgW="4508500" imgH="850900" progId="Equation.3">
                      <p:embed/>
                    </p:oleObj>
                  </mc:Choice>
                  <mc:Fallback>
                    <p:oleObj name="Equation" r:id="rId5" imgW="4508500" imgH="8509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-133" y="838"/>
                            <a:ext cx="5403" cy="10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696" y="920"/>
                <a:ext cx="1100" cy="845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1" name="Rectangle 28"/>
              <p:cNvSpPr>
                <a:spLocks noChangeArrowheads="1"/>
              </p:cNvSpPr>
              <p:nvPr/>
            </p:nvSpPr>
            <p:spPr bwMode="auto">
              <a:xfrm>
                <a:off x="1968" y="912"/>
                <a:ext cx="1440" cy="841"/>
              </a:xfrm>
              <a:prstGeom prst="rect">
                <a:avLst/>
              </a:prstGeom>
              <a:noFill/>
              <a:ln w="28575">
                <a:solidFill>
                  <a:srgbClr val="66FF33"/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" name="Rectangle 29"/>
              <p:cNvSpPr>
                <a:spLocks noChangeArrowheads="1"/>
              </p:cNvSpPr>
              <p:nvPr/>
            </p:nvSpPr>
            <p:spPr bwMode="auto">
              <a:xfrm>
                <a:off x="3558" y="913"/>
                <a:ext cx="1038" cy="852"/>
              </a:xfrm>
              <a:prstGeom prst="rect">
                <a:avLst/>
              </a:prstGeom>
              <a:noFill/>
              <a:ln w="28575">
                <a:solidFill>
                  <a:srgbClr val="FF00FF"/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7357849" y="5614240"/>
            <a:ext cx="55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Symbol" charset="2"/>
                <a:cs typeface="Symbol" charset="2"/>
              </a:rPr>
              <a:t>d</a:t>
            </a:r>
            <a:r>
              <a:rPr lang="en-US" sz="2000" b="1" dirty="0" smtClean="0"/>
              <a:t>=?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5570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FBF09-0155-AD4F-A233-79A5E28EBF16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50731"/>
            <a:ext cx="2874200" cy="23321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29715" y="1364084"/>
            <a:ext cx="2262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1"/>
                </a:solidFill>
              </a:rPr>
              <a:t>Neutrino masses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6190" y="4567352"/>
            <a:ext cx="50531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b="1" dirty="0" smtClean="0">
                <a:solidFill>
                  <a:srgbClr val="4F81BD"/>
                </a:solidFill>
              </a:rPr>
              <a:t>CP violation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Impact on the matter-antimatter asymmetry?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 smtClean="0"/>
          </a:p>
          <a:p>
            <a:pPr marL="285750" indent="-285750">
              <a:buFont typeface="Wingdings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</a:rPr>
              <a:t>Additional neutrino states?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9832" y="2195253"/>
            <a:ext cx="23391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Absolute masses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Hierarchy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Dirac or </a:t>
            </a:r>
            <a:r>
              <a:rPr lang="en-US" sz="2000" dirty="0" err="1" smtClean="0"/>
              <a:t>Majorana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6111173" y="2200916"/>
            <a:ext cx="2875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>
                <a:solidFill>
                  <a:srgbClr val="1F497D"/>
                </a:solidFill>
                <a:cs typeface="Arial Rounded MT Bold"/>
                <a:sym typeface="Symbol" charset="2"/>
              </a:rPr>
              <a:t></a:t>
            </a:r>
            <a:r>
              <a:rPr lang="en-US" dirty="0">
                <a:solidFill>
                  <a:srgbClr val="1F497D"/>
                </a:solidFill>
                <a:cs typeface="Arial Rounded MT Bold"/>
              </a:rPr>
              <a:t> decay, </a:t>
            </a:r>
            <a:r>
              <a:rPr lang="en-US" dirty="0">
                <a:solidFill>
                  <a:srgbClr val="1F497D"/>
                </a:solidFill>
                <a:cs typeface="Arial Rounded MT Bold"/>
                <a:sym typeface="Symbol" charset="2"/>
              </a:rPr>
              <a:t>0</a:t>
            </a:r>
            <a:r>
              <a:rPr lang="el-GR" dirty="0">
                <a:solidFill>
                  <a:srgbClr val="1F497D"/>
                </a:solidFill>
                <a:cs typeface="Arial Rounded MT Bold"/>
                <a:sym typeface="Symbol" charset="2"/>
              </a:rPr>
              <a:t>ν</a:t>
            </a:r>
            <a:r>
              <a:rPr lang="en-US" dirty="0">
                <a:solidFill>
                  <a:srgbClr val="1F497D"/>
                </a:solidFill>
                <a:cs typeface="Arial Rounded MT Bold"/>
              </a:rPr>
              <a:t> decay, </a:t>
            </a:r>
            <a:r>
              <a:rPr lang="en-US" dirty="0" err="1" smtClean="0">
                <a:solidFill>
                  <a:srgbClr val="1F497D"/>
                </a:solidFill>
                <a:cs typeface="Arial Rounded MT Bold"/>
              </a:rPr>
              <a:t>cosmo</a:t>
            </a:r>
            <a:endParaRPr lang="en-US" dirty="0">
              <a:solidFill>
                <a:srgbClr val="1F497D"/>
              </a:solidFill>
              <a:cs typeface="Arial Rounded MT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11173" y="2820597"/>
            <a:ext cx="2700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solidFill>
                  <a:srgbClr val="1F497D"/>
                </a:solidFill>
                <a:cs typeface="Arial Rounded MT Bold"/>
                <a:sym typeface="Symbol" charset="2"/>
              </a:rPr>
              <a:t>Matter effects, </a:t>
            </a:r>
            <a:r>
              <a:rPr lang="en-US" dirty="0">
                <a:solidFill>
                  <a:srgbClr val="1F497D"/>
                </a:solidFill>
                <a:cs typeface="Arial Rounded MT Bold"/>
                <a:sym typeface="Symbol" charset="2"/>
              </a:rPr>
              <a:t>0</a:t>
            </a:r>
            <a:r>
              <a:rPr lang="el-GR" dirty="0">
                <a:solidFill>
                  <a:srgbClr val="1F497D"/>
                </a:solidFill>
                <a:cs typeface="Arial Rounded MT Bold"/>
                <a:sym typeface="Symbol" charset="2"/>
              </a:rPr>
              <a:t>ν</a:t>
            </a:r>
            <a:r>
              <a:rPr lang="en-US" dirty="0">
                <a:solidFill>
                  <a:srgbClr val="1F497D"/>
                </a:solidFill>
                <a:cs typeface="Arial Rounded MT Bold"/>
              </a:rPr>
              <a:t> decay</a:t>
            </a:r>
            <a:r>
              <a:rPr lang="en-US" dirty="0" smtClean="0">
                <a:solidFill>
                  <a:srgbClr val="1F497D"/>
                </a:solidFill>
                <a:cs typeface="Arial Rounded MT Bold"/>
                <a:sym typeface="Symbol" charset="2"/>
              </a:rPr>
              <a:t> </a:t>
            </a:r>
            <a:endParaRPr lang="en-US" dirty="0">
              <a:solidFill>
                <a:srgbClr val="1F497D"/>
              </a:solidFill>
              <a:cs typeface="Arial Rounded MT Bold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1173" y="3388546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F497D"/>
                </a:solidFill>
                <a:cs typeface="Arial Rounded MT Bold"/>
                <a:sym typeface="Symbol" charset="2"/>
              </a:rPr>
              <a:t>0</a:t>
            </a:r>
            <a:r>
              <a:rPr lang="el-GR" dirty="0">
                <a:solidFill>
                  <a:srgbClr val="1F497D"/>
                </a:solidFill>
                <a:cs typeface="Arial Rounded MT Bold"/>
                <a:sym typeface="Symbol" charset="2"/>
              </a:rPr>
              <a:t>ν</a:t>
            </a:r>
            <a:r>
              <a:rPr lang="en-US" dirty="0">
                <a:solidFill>
                  <a:srgbClr val="1F497D"/>
                </a:solidFill>
                <a:cs typeface="Arial Rounded MT Bold"/>
              </a:rPr>
              <a:t> decay</a:t>
            </a:r>
            <a:r>
              <a:rPr lang="en-US" dirty="0">
                <a:solidFill>
                  <a:srgbClr val="1F497D"/>
                </a:solidFill>
                <a:cs typeface="Arial Rounded MT Bold"/>
                <a:sym typeface="Symbol" charset="2"/>
              </a:rPr>
              <a:t> 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940411" y="4777589"/>
            <a:ext cx="2391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Oscillation </a:t>
            </a:r>
            <a:r>
              <a:rPr lang="en-US" dirty="0">
                <a:solidFill>
                  <a:schemeClr val="tx2"/>
                </a:solidFill>
              </a:rPr>
              <a:t>experiments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91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0474"/>
            <a:ext cx="8229600" cy="92859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Reactor </a:t>
            </a:r>
            <a:r>
              <a:rPr lang="en-US" sz="4800" dirty="0" smtClean="0">
                <a:latin typeface="Symbol" charset="2"/>
                <a:cs typeface="Symbol" charset="2"/>
              </a:rPr>
              <a:t>n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C293-F2FD-1643-9859-D7553F797201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63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593"/>
          </a:xfrm>
        </p:spPr>
        <p:txBody>
          <a:bodyPr/>
          <a:lstStyle/>
          <a:p>
            <a:r>
              <a:rPr lang="en-US" dirty="0" smtClean="0"/>
              <a:t>Reactor Antineutrinos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960D-C19C-1946-8203-D6790F2456AE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20" descr=" 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32" y="1311871"/>
            <a:ext cx="4979736" cy="470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603874" y="1449899"/>
            <a:ext cx="3278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Reactor are intense and pure sources of electron antineutrinos from </a:t>
            </a:r>
            <a:r>
              <a:rPr lang="en-US" sz="2000" dirty="0" smtClean="0">
                <a:latin typeface="Symbol" charset="2"/>
                <a:cs typeface="Symbol" charset="2"/>
              </a:rPr>
              <a:t>b</a:t>
            </a:r>
            <a:r>
              <a:rPr lang="en-US" sz="2000" baseline="30000" dirty="0" smtClean="0"/>
              <a:t>-</a:t>
            </a:r>
            <a:r>
              <a:rPr lang="en-US" sz="2000" dirty="0" smtClean="0"/>
              <a:t> decay of fission products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603875" y="3857625"/>
            <a:ext cx="3135442" cy="18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Few MeV energy range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2.10</a:t>
            </a:r>
            <a:r>
              <a:rPr lang="en-US" sz="2000" baseline="30000" dirty="0" smtClean="0"/>
              <a:t>20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Symbol" charset="2"/>
                <a:cs typeface="Symbol" charset="2"/>
              </a:rPr>
              <a:t>n</a:t>
            </a:r>
            <a:r>
              <a:rPr lang="en-US" sz="2000" baseline="-25000" dirty="0" smtClean="0"/>
              <a:t>e </a:t>
            </a:r>
            <a:r>
              <a:rPr lang="en-US" sz="2000" dirty="0" smtClean="0"/>
              <a:t>/s/</a:t>
            </a:r>
            <a:r>
              <a:rPr lang="en-US" sz="2000" dirty="0" err="1" smtClean="0"/>
              <a:t>GW</a:t>
            </a:r>
            <a:r>
              <a:rPr lang="en-US" sz="2000" baseline="-25000" dirty="0" err="1" smtClean="0"/>
              <a:t>th</a:t>
            </a:r>
            <a:endParaRPr lang="en-US" sz="2000" baseline="-25000" dirty="0" smtClean="0"/>
          </a:p>
          <a:p>
            <a:pPr marL="285750" indent="-285750">
              <a:buFont typeface="Wingdings" charset="2"/>
              <a:buChar char="§"/>
            </a:pPr>
            <a:endParaRPr lang="en-US" sz="2000" baseline="-25000" dirty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Compensate for tiny interaction probability</a:t>
            </a:r>
            <a:endParaRPr lang="en-US" sz="20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795645"/>
              </p:ext>
            </p:extLst>
          </p:nvPr>
        </p:nvGraphicFramePr>
        <p:xfrm>
          <a:off x="5818317" y="2928937"/>
          <a:ext cx="25717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4" imgW="1143000" imgH="241300" progId="Equation.3">
                  <p:embed/>
                </p:oleObj>
              </mc:Choice>
              <mc:Fallback>
                <p:oleObj name="Equation" r:id="rId4" imgW="1143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18317" y="2928937"/>
                        <a:ext cx="25717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8104068" y="2954377"/>
            <a:ext cx="447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Symbol" charset="2"/>
                <a:cs typeface="Symbol" charset="2"/>
              </a:rPr>
              <a:t>n</a:t>
            </a:r>
            <a:r>
              <a:rPr lang="en-US" sz="2400" baseline="-25000" dirty="0"/>
              <a:t>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219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593"/>
          </a:xfrm>
        </p:spPr>
        <p:txBody>
          <a:bodyPr/>
          <a:lstStyle/>
          <a:p>
            <a:r>
              <a:rPr lang="en-US" dirty="0" smtClean="0"/>
              <a:t>Golden Detection Process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49AC2-E7F0-CD44-BA80-59E700DF6FF9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83600" y="1398453"/>
            <a:ext cx="2569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Inverse Beta Decay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201829" y="1686433"/>
            <a:ext cx="3428943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Selective signal sequence:</a:t>
            </a:r>
          </a:p>
          <a:p>
            <a:pPr algn="ctr"/>
            <a:r>
              <a:rPr lang="en-US" sz="2000" dirty="0" smtClean="0"/>
              <a:t> </a:t>
            </a:r>
            <a:endParaRPr lang="en-US" sz="2000" dirty="0"/>
          </a:p>
          <a:p>
            <a:pPr algn="ctr"/>
            <a:r>
              <a:rPr lang="en-US" sz="2000" dirty="0" smtClean="0"/>
              <a:t>e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prompt signal </a:t>
            </a:r>
          </a:p>
          <a:p>
            <a:pPr algn="ctr"/>
            <a:r>
              <a:rPr lang="en-US" sz="2000" dirty="0" smtClean="0"/>
              <a:t>+</a:t>
            </a:r>
          </a:p>
          <a:p>
            <a:pPr algn="ctr"/>
            <a:r>
              <a:rPr lang="en-US" sz="2000" dirty="0" smtClean="0"/>
              <a:t>n-capture few 10 </a:t>
            </a:r>
            <a:r>
              <a:rPr lang="en-US" sz="2000" dirty="0" err="1" smtClean="0">
                <a:latin typeface="Symbol" charset="2"/>
                <a:cs typeface="Symbol" charset="2"/>
              </a:rPr>
              <a:t>m</a:t>
            </a:r>
            <a:r>
              <a:rPr lang="en-US" sz="2000" dirty="0" err="1" smtClean="0"/>
              <a:t>s</a:t>
            </a:r>
            <a:r>
              <a:rPr lang="en-US" sz="2000" dirty="0" smtClean="0"/>
              <a:t> later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439414"/>
              </p:ext>
            </p:extLst>
          </p:nvPr>
        </p:nvGraphicFramePr>
        <p:xfrm>
          <a:off x="1391550" y="1982971"/>
          <a:ext cx="2237218" cy="604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Equation" r:id="rId3" imgW="939800" imgH="254000" progId="Equation.3">
                  <p:embed/>
                </p:oleObj>
              </mc:Choice>
              <mc:Fallback>
                <p:oleObj name="Equation" r:id="rId3" imgW="9398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1550" y="1982971"/>
                        <a:ext cx="2237218" cy="6046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6056783" y="4038084"/>
            <a:ext cx="1824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Backgrounds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64246" y="4773999"/>
            <a:ext cx="30444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sym typeface="Wingdings"/>
              </a:rPr>
              <a:t>Accidental: [</a:t>
            </a:r>
            <a:r>
              <a:rPr lang="en-US" sz="2000" dirty="0" smtClean="0">
                <a:latin typeface="Symbol" charset="2"/>
                <a:cs typeface="Symbol" charset="2"/>
                <a:sym typeface="Wingdings"/>
              </a:rPr>
              <a:t>g</a:t>
            </a:r>
            <a:r>
              <a:rPr lang="en-US" sz="2000" dirty="0" smtClean="0">
                <a:sym typeface="Wingdings"/>
              </a:rPr>
              <a:t>-n</a:t>
            </a:r>
            <a:r>
              <a:rPr lang="en-US" sz="2000" baseline="-25000" dirty="0" smtClean="0">
                <a:sym typeface="Wingdings"/>
              </a:rPr>
              <a:t>th</a:t>
            </a:r>
            <a:r>
              <a:rPr lang="en-US" sz="2000" dirty="0" smtClean="0">
                <a:sym typeface="Wingdings"/>
              </a:rPr>
              <a:t>] </a:t>
            </a:r>
            <a:r>
              <a:rPr lang="en-US" sz="2000" dirty="0" err="1" smtClean="0">
                <a:sym typeface="Wingdings"/>
              </a:rPr>
              <a:t>coinc</a:t>
            </a:r>
            <a:endParaRPr lang="en-US" sz="2000" dirty="0" smtClean="0">
              <a:solidFill>
                <a:srgbClr val="FF0000"/>
              </a:solidFill>
              <a:sym typeface="Wingdings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sym typeface="Wingdings"/>
              </a:rPr>
              <a:t>Correlated: fast n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sym typeface="Wingdings"/>
              </a:rPr>
              <a:t>Not sensitive to solar </a:t>
            </a:r>
            <a:r>
              <a:rPr lang="en-US" sz="2000" dirty="0" smtClean="0">
                <a:latin typeface="Symbol" charset="2"/>
                <a:cs typeface="Symbol" charset="2"/>
                <a:sym typeface="Wingdings"/>
              </a:rPr>
              <a:t>n</a:t>
            </a:r>
            <a:r>
              <a:rPr lang="en-US" sz="2000" baseline="-25000" dirty="0" smtClean="0">
                <a:sym typeface="Wingdings"/>
              </a:rPr>
              <a:t>e</a:t>
            </a:r>
            <a:r>
              <a:rPr lang="en-US" sz="2000" dirty="0" smtClean="0">
                <a:sym typeface="Wingdings"/>
              </a:rPr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52592" y="2718702"/>
            <a:ext cx="3898060" cy="3335005"/>
            <a:chOff x="652592" y="2718702"/>
            <a:chExt cx="3898060" cy="33350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592" y="2718702"/>
              <a:ext cx="3898060" cy="324239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590800" y="5569749"/>
              <a:ext cx="332634" cy="4839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4737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29"/>
            <a:ext cx="8229600" cy="928593"/>
          </a:xfrm>
        </p:spPr>
        <p:txBody>
          <a:bodyPr/>
          <a:lstStyle/>
          <a:p>
            <a:r>
              <a:rPr lang="en-US" dirty="0" smtClean="0"/>
              <a:t>Oscillations of Reactor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00F-F6F5-AF4F-B2F3-1A52BC8ABB4C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9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7810" y="5186970"/>
            <a:ext cx="4378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 P(</a:t>
            </a:r>
            <a:r>
              <a:rPr lang="en-US" sz="2000" b="1" dirty="0">
                <a:sym typeface="Symbol" charset="0"/>
              </a:rPr>
              <a:t></a:t>
            </a:r>
            <a:r>
              <a:rPr lang="en-US" sz="2000" b="1" baseline="-25000" dirty="0">
                <a:sym typeface="Symbol" charset="0"/>
              </a:rPr>
              <a:t>e</a:t>
            </a:r>
            <a:r>
              <a:rPr lang="en-US" sz="2000" b="1" dirty="0">
                <a:sym typeface="Symbol" charset="0"/>
              </a:rPr>
              <a:t> </a:t>
            </a:r>
            <a:r>
              <a:rPr lang="en-US" sz="2000" b="1" baseline="-25000" dirty="0">
                <a:sym typeface="Symbol" charset="0"/>
              </a:rPr>
              <a:t>e</a:t>
            </a:r>
            <a:r>
              <a:rPr lang="en-US" sz="2000" b="1" dirty="0"/>
              <a:t>) = 1 - sin</a:t>
            </a:r>
            <a:r>
              <a:rPr lang="en-US" sz="2000" b="1" baseline="30000" dirty="0"/>
              <a:t>2</a:t>
            </a:r>
            <a:r>
              <a:rPr lang="en-US" sz="2000" b="1" dirty="0"/>
              <a:t>(2</a:t>
            </a:r>
            <a:r>
              <a:rPr lang="en-US" sz="2000" b="1" dirty="0" smtClean="0">
                <a:sym typeface="Symbol" charset="0"/>
              </a:rPr>
              <a:t></a:t>
            </a:r>
            <a:r>
              <a:rPr lang="en-US" sz="2000" b="1" baseline="-25000" dirty="0" smtClean="0">
                <a:sym typeface="Symbol" charset="0"/>
              </a:rPr>
              <a:t>ij</a:t>
            </a:r>
            <a:r>
              <a:rPr lang="en-US" sz="2000" b="1" dirty="0" smtClean="0"/>
              <a:t>) </a:t>
            </a:r>
            <a:r>
              <a:rPr lang="en-US" sz="2000" b="1" dirty="0"/>
              <a:t>sin</a:t>
            </a:r>
            <a:r>
              <a:rPr lang="en-US" sz="2000" b="1" baseline="30000" dirty="0"/>
              <a:t>2</a:t>
            </a:r>
            <a:r>
              <a:rPr lang="en-US" sz="2000" b="1" dirty="0"/>
              <a:t>(</a:t>
            </a:r>
            <a:r>
              <a:rPr lang="en-US" sz="2000" b="1" dirty="0">
                <a:sym typeface="Symbol" charset="0"/>
              </a:rPr>
              <a:t></a:t>
            </a:r>
            <a:r>
              <a:rPr lang="en-US" sz="2000" b="1" dirty="0" smtClean="0"/>
              <a:t>m</a:t>
            </a:r>
            <a:r>
              <a:rPr lang="en-US" sz="2000" b="1" baseline="30000" dirty="0" smtClean="0"/>
              <a:t>2</a:t>
            </a:r>
            <a:r>
              <a:rPr lang="en-US" sz="2000" b="1" baseline="-25000" dirty="0" smtClean="0"/>
              <a:t>ij</a:t>
            </a:r>
            <a:r>
              <a:rPr lang="en-US" sz="2000" b="1" dirty="0" smtClean="0"/>
              <a:t>L</a:t>
            </a:r>
            <a:r>
              <a:rPr lang="en-US" sz="2000" b="1" dirty="0"/>
              <a:t>/4E) </a:t>
            </a:r>
            <a:endParaRPr lang="fr-FR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7810" y="4028135"/>
            <a:ext cx="4367215" cy="722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</a:t>
            </a:r>
            <a:r>
              <a:rPr lang="en-US" sz="2000" dirty="0" smtClean="0"/>
              <a:t>eriodic disappearance of the detected </a:t>
            </a:r>
            <a:r>
              <a:rPr lang="en-US" sz="2000" dirty="0" smtClean="0">
                <a:latin typeface="Symbol" charset="2"/>
                <a:cs typeface="Symbol" charset="2"/>
              </a:rPr>
              <a:t>n</a:t>
            </a:r>
            <a:r>
              <a:rPr lang="en-US" sz="2000" baseline="-25000" dirty="0" smtClean="0"/>
              <a:t>e</a:t>
            </a:r>
            <a:r>
              <a:rPr lang="en-US" sz="2000" dirty="0" smtClean="0"/>
              <a:t> rate with a L/E dependence </a:t>
            </a:r>
            <a:endParaRPr lang="en-US" sz="2000" dirty="0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37459" y="987236"/>
            <a:ext cx="2026323" cy="212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4" descr="Vue3DD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576" y="1031010"/>
            <a:ext cx="1626730" cy="2098269"/>
          </a:xfrm>
          <a:prstGeom prst="rect">
            <a:avLst/>
          </a:prstGeom>
          <a:noFill/>
        </p:spPr>
      </p:pic>
      <p:sp>
        <p:nvSpPr>
          <p:cNvPr id="23" name="Explosion 1 22"/>
          <p:cNvSpPr/>
          <p:nvPr/>
        </p:nvSpPr>
        <p:spPr>
          <a:xfrm>
            <a:off x="7507064" y="1971127"/>
            <a:ext cx="288751" cy="332364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xplosion 1 23"/>
          <p:cNvSpPr/>
          <p:nvPr/>
        </p:nvSpPr>
        <p:spPr>
          <a:xfrm>
            <a:off x="1702313" y="2030477"/>
            <a:ext cx="325190" cy="308624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onnecteur droit avec flèche 33"/>
          <p:cNvCxnSpPr/>
          <p:nvPr/>
        </p:nvCxnSpPr>
        <p:spPr>
          <a:xfrm flipV="1">
            <a:off x="1888506" y="2129898"/>
            <a:ext cx="5756118" cy="53952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898644" y="2620134"/>
            <a:ext cx="46679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Symbol" charset="2"/>
                <a:cs typeface="Symbol" charset="2"/>
              </a:rPr>
              <a:t>n</a:t>
            </a:r>
            <a:r>
              <a:rPr lang="en-US" sz="2400" b="1" baseline="-25000" dirty="0" smtClean="0"/>
              <a:t>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93632" y="2541701"/>
            <a:ext cx="46679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Symbol" charset="2"/>
                <a:cs typeface="Symbol" charset="2"/>
              </a:rPr>
              <a:t>n</a:t>
            </a:r>
            <a:r>
              <a:rPr lang="en-US" sz="2400" b="1" baseline="-25000" dirty="0" smtClean="0"/>
              <a:t>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29822" y="1632870"/>
            <a:ext cx="121807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, </a:t>
            </a:r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, </a:t>
            </a:r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baseline="-25000" dirty="0" smtClean="0"/>
              <a:t>3</a:t>
            </a:r>
          </a:p>
          <a:p>
            <a:endParaRPr lang="en-US" sz="2000" b="1" baseline="-25000" dirty="0" smtClean="0"/>
          </a:p>
        </p:txBody>
      </p:sp>
      <p:sp>
        <p:nvSpPr>
          <p:cNvPr id="29" name="ZoneTexte 34"/>
          <p:cNvSpPr txBox="1">
            <a:spLocks noChangeArrowheads="1"/>
          </p:cNvSpPr>
          <p:nvPr/>
        </p:nvSpPr>
        <p:spPr bwMode="auto">
          <a:xfrm>
            <a:off x="436707" y="3134279"/>
            <a:ext cx="25312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Interaction / flavor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30" name="ZoneTexte 40"/>
          <p:cNvSpPr txBox="1">
            <a:spLocks noChangeArrowheads="1"/>
          </p:cNvSpPr>
          <p:nvPr/>
        </p:nvSpPr>
        <p:spPr bwMode="auto">
          <a:xfrm>
            <a:off x="3534143" y="3134279"/>
            <a:ext cx="24467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Propagation / mass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ZoneTexte 34"/>
          <p:cNvSpPr txBox="1">
            <a:spLocks noChangeArrowheads="1"/>
          </p:cNvSpPr>
          <p:nvPr/>
        </p:nvSpPr>
        <p:spPr bwMode="auto">
          <a:xfrm>
            <a:off x="6380770" y="3141864"/>
            <a:ext cx="22603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Interaction / flavor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10" name="Picture 9" descr="Osci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084" y="3842393"/>
            <a:ext cx="4286848" cy="233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8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0474"/>
            <a:ext cx="8229600" cy="92859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Reactor </a:t>
            </a:r>
            <a:r>
              <a:rPr lang="en-US" sz="4800" dirty="0" smtClean="0">
                <a:latin typeface="Symbol" charset="2"/>
                <a:cs typeface="Symbol" charset="2"/>
              </a:rPr>
              <a:t>n</a:t>
            </a:r>
            <a:r>
              <a:rPr lang="en-US" sz="4800" dirty="0" smtClean="0"/>
              <a:t> Spectra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DBF2-6DE5-B94F-8C2E-86781169D169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9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32"/>
            <a:ext cx="8229600" cy="928593"/>
          </a:xfrm>
        </p:spPr>
        <p:txBody>
          <a:bodyPr/>
          <a:lstStyle/>
          <a:p>
            <a:r>
              <a:rPr lang="en-US" dirty="0" smtClean="0"/>
              <a:t>Prediction of Reactor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Spectra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042F5-A0A3-C143-9B5F-034291ED597F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11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94471" y="1228433"/>
            <a:ext cx="395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 fission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spectra of 3 isotopes measured at the ILL reactor</a:t>
            </a:r>
          </a:p>
        </p:txBody>
      </p:sp>
      <p:pic>
        <p:nvPicPr>
          <p:cNvPr id="18" name="Image 6" descr="ILLelectro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5" y="1979684"/>
            <a:ext cx="4686759" cy="41164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0311" y="1649917"/>
            <a:ext cx="1404493" cy="183894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129598" y="3609176"/>
            <a:ext cx="269230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>
                <a:latin typeface="CMR9"/>
              </a:rPr>
              <a:t>K. Schreckenbach et al., </a:t>
            </a:r>
          </a:p>
          <a:p>
            <a:r>
              <a:rPr lang="fr-FR" sz="1600" i="1" dirty="0" smtClean="0">
                <a:latin typeface="CMR9"/>
              </a:rPr>
              <a:t>Phys. </a:t>
            </a:r>
            <a:r>
              <a:rPr lang="fr-FR" sz="1600" i="1" dirty="0" err="1" smtClean="0">
                <a:latin typeface="CMR9"/>
              </a:rPr>
              <a:t>Lett</a:t>
            </a:r>
            <a:r>
              <a:rPr lang="fr-FR" sz="1600" i="1" dirty="0" smtClean="0">
                <a:latin typeface="CMR9"/>
              </a:rPr>
              <a:t>. 99B, 251 (1981)</a:t>
            </a:r>
            <a:endParaRPr lang="en-US" sz="1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805362" y="4542222"/>
            <a:ext cx="4286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cs typeface="Symbol" charset="2"/>
                <a:sym typeface="Wingdings"/>
              </a:rPr>
              <a:t>Accurate reference of total fission </a:t>
            </a:r>
            <a:r>
              <a:rPr lang="en-US" sz="2000" dirty="0" smtClean="0">
                <a:latin typeface="Symbol" charset="2"/>
                <a:cs typeface="Symbol" charset="2"/>
                <a:sym typeface="Wingdings"/>
              </a:rPr>
              <a:t>b</a:t>
            </a:r>
            <a:r>
              <a:rPr lang="en-US" sz="2000" dirty="0" smtClean="0">
                <a:cs typeface="Symbol" charset="2"/>
                <a:sym typeface="Wingdings"/>
              </a:rPr>
              <a:t>-spectra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cs typeface="Symbol" charset="2"/>
                <a:sym typeface="Wingdings"/>
              </a:rPr>
              <a:t>Key input for searches of oscillations at reactors</a:t>
            </a:r>
          </a:p>
        </p:txBody>
      </p:sp>
    </p:spTree>
    <p:extLst>
      <p:ext uri="{BB962C8B-B14F-4D97-AF65-F5344CB8AC3E}">
        <p14:creationId xmlns:p14="http://schemas.microsoft.com/office/powerpoint/2010/main" val="44904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67630" y="6477000"/>
            <a:ext cx="2133600" cy="244475"/>
          </a:xfrm>
        </p:spPr>
        <p:txBody>
          <a:bodyPr/>
          <a:lstStyle/>
          <a:p>
            <a:fld id="{01CFEFA9-B765-8E4F-806F-018D6B14F097}" type="datetime1">
              <a:rPr lang="fr-FR" smtClean="0"/>
              <a:t>28/02/14</a:t>
            </a:fld>
            <a:endParaRPr lang="fr-FR"/>
          </a:p>
        </p:txBody>
      </p:sp>
      <p:sp>
        <p:nvSpPr>
          <p:cNvPr id="23557" name="Titre 1"/>
          <p:cNvSpPr>
            <a:spLocks noGrp="1"/>
          </p:cNvSpPr>
          <p:nvPr>
            <p:ph type="title"/>
          </p:nvPr>
        </p:nvSpPr>
        <p:spPr>
          <a:xfrm>
            <a:off x="577512" y="1"/>
            <a:ext cx="8229600" cy="815474"/>
          </a:xfrm>
        </p:spPr>
        <p:txBody>
          <a:bodyPr>
            <a:normAutofit/>
          </a:bodyPr>
          <a:lstStyle/>
          <a:p>
            <a:r>
              <a:rPr lang="en-US" dirty="0" smtClean="0"/>
              <a:t>C</a:t>
            </a:r>
            <a:r>
              <a:rPr lang="en-US" b="1" dirty="0" smtClean="0"/>
              <a:t>onversion of reference </a:t>
            </a:r>
            <a:r>
              <a:rPr lang="en-US" b="1" dirty="0" err="1" smtClean="0"/>
              <a:t>e</a:t>
            </a:r>
            <a:r>
              <a:rPr lang="en-US" b="1" baseline="30000" dirty="0" smtClean="0"/>
              <a:t>-</a:t>
            </a:r>
            <a:r>
              <a:rPr lang="en-US" b="1" dirty="0" smtClean="0"/>
              <a:t> spectra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C4B60-11DD-D44A-91D0-D36ABD7FB26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3559" name="ZoneTexte 13"/>
          <p:cNvSpPr txBox="1">
            <a:spLocks noChangeArrowheads="1"/>
          </p:cNvSpPr>
          <p:nvPr/>
        </p:nvSpPr>
        <p:spPr bwMode="auto">
          <a:xfrm>
            <a:off x="577512" y="1151331"/>
            <a:ext cx="822959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+mj-lt"/>
                <a:ea typeface="Arial" charset="0"/>
                <a:cs typeface="Arial" charset="0"/>
                <a:sym typeface="Wingdings" charset="2"/>
              </a:rPr>
              <a:t>1- </a:t>
            </a:r>
            <a:r>
              <a:rPr lang="en-US" sz="2000" dirty="0" smtClean="0">
                <a:ea typeface="Arial" charset="0"/>
                <a:cs typeface="Arial" charset="0"/>
                <a:sym typeface="Wingdings" charset="2"/>
              </a:rPr>
              <a:t>Fit total e</a:t>
            </a:r>
            <a:r>
              <a:rPr lang="en-US" sz="2000" baseline="30000" dirty="0">
                <a:ea typeface="Arial" charset="0"/>
                <a:cs typeface="Arial" charset="0"/>
                <a:sym typeface="Wingdings" charset="2"/>
              </a:rPr>
              <a:t>-</a:t>
            </a:r>
            <a:r>
              <a:rPr lang="en-US" sz="2000" dirty="0">
                <a:ea typeface="Arial" charset="0"/>
                <a:cs typeface="Arial" charset="0"/>
                <a:sym typeface="Wingdings" charset="2"/>
              </a:rPr>
              <a:t> spectrum with a sum of 30 </a:t>
            </a:r>
            <a:r>
              <a:rPr lang="en-US" sz="2000" dirty="0" smtClean="0">
                <a:ea typeface="Arial" charset="0"/>
                <a:cs typeface="Arial" charset="0"/>
                <a:sym typeface="Wingdings" charset="2"/>
              </a:rPr>
              <a:t>effective </a:t>
            </a:r>
            <a:r>
              <a:rPr lang="en-US" sz="2000" dirty="0" smtClean="0">
                <a:latin typeface="Symbol" charset="2"/>
                <a:ea typeface="Arial" charset="0"/>
                <a:cs typeface="Symbol" charset="2"/>
                <a:sym typeface="Wingdings" charset="2"/>
              </a:rPr>
              <a:t>b</a:t>
            </a:r>
            <a:r>
              <a:rPr lang="en-US" sz="2000" dirty="0" smtClean="0">
                <a:ea typeface="Arial" charset="0"/>
                <a:cs typeface="Arial" charset="0"/>
                <a:sym typeface="Wingdings" charset="2"/>
              </a:rPr>
              <a:t> branches determined by iterative method (instead of ~10,000 real branches)</a:t>
            </a:r>
          </a:p>
          <a:p>
            <a:pPr lvl="0"/>
            <a:r>
              <a:rPr lang="en-US" sz="2000" dirty="0">
                <a:ea typeface="Arial" charset="0"/>
                <a:cs typeface="Arial" charset="0"/>
                <a:sym typeface="Wingdings" charset="2"/>
              </a:rPr>
              <a:t>2- Convert each effective e</a:t>
            </a:r>
            <a:r>
              <a:rPr lang="en-US" sz="2000" baseline="30000" dirty="0">
                <a:ea typeface="Arial" charset="0"/>
                <a:cs typeface="Arial" charset="0"/>
                <a:sym typeface="Wingdings" charset="2"/>
              </a:rPr>
              <a:t>-</a:t>
            </a:r>
            <a:r>
              <a:rPr lang="en-US" sz="2000" dirty="0">
                <a:ea typeface="Arial" charset="0"/>
                <a:cs typeface="Arial" charset="0"/>
                <a:sym typeface="Wingdings" charset="2"/>
              </a:rPr>
              <a:t>  branches to </a:t>
            </a:r>
            <a:r>
              <a:rPr lang="en-US" sz="2000" dirty="0" smtClean="0">
                <a:latin typeface="Symbol" charset="2"/>
                <a:ea typeface="Times" charset="0"/>
                <a:cs typeface="Symbol" charset="2"/>
                <a:sym typeface="Wingdings" charset="2"/>
              </a:rPr>
              <a:t>n</a:t>
            </a:r>
            <a:r>
              <a:rPr lang="en-US" sz="2000" dirty="0">
                <a:ea typeface="Times" charset="0"/>
                <a:cs typeface="Times" charset="0"/>
                <a:sym typeface="Wingdings" charset="2"/>
              </a:rPr>
              <a:t> </a:t>
            </a:r>
            <a:r>
              <a:rPr lang="en-US" sz="2000" dirty="0" smtClean="0">
                <a:ea typeface="Arial" charset="0"/>
                <a:cs typeface="Arial" charset="0"/>
                <a:sym typeface="Wingdings" charset="2"/>
              </a:rPr>
              <a:t>branches</a:t>
            </a:r>
            <a:endParaRPr lang="en-US" sz="2000" dirty="0">
              <a:ea typeface="Arial" charset="0"/>
              <a:cs typeface="Arial" charset="0"/>
              <a:sym typeface="Wingdings" charset="2"/>
            </a:endParaRPr>
          </a:p>
          <a:p>
            <a:pPr lvl="0"/>
            <a:r>
              <a:rPr lang="en-US" sz="2000" dirty="0">
                <a:ea typeface="Arial" charset="0"/>
                <a:cs typeface="Arial" charset="0"/>
                <a:sym typeface="Wingdings" charset="2"/>
              </a:rPr>
              <a:t>3- Sum all converted </a:t>
            </a:r>
            <a:r>
              <a:rPr lang="en-US" sz="2000" dirty="0" smtClean="0">
                <a:latin typeface="Symbol" charset="2"/>
                <a:ea typeface="Times" charset="0"/>
                <a:cs typeface="Symbol" charset="2"/>
                <a:sym typeface="Wingdings" charset="2"/>
              </a:rPr>
              <a:t>n</a:t>
            </a:r>
            <a:r>
              <a:rPr lang="en-US" sz="2000" dirty="0">
                <a:ea typeface="Times" charset="0"/>
                <a:cs typeface="Times" charset="0"/>
                <a:sym typeface="Wingdings" charset="2"/>
              </a:rPr>
              <a:t> </a:t>
            </a:r>
            <a:r>
              <a:rPr lang="en-US" sz="2000" dirty="0">
                <a:ea typeface="Arial" charset="0"/>
                <a:cs typeface="Arial" charset="0"/>
                <a:sym typeface="Wingdings" charset="2"/>
              </a:rPr>
              <a:t>branches to get total </a:t>
            </a:r>
            <a:r>
              <a:rPr lang="en-US" sz="2000" dirty="0" smtClean="0">
                <a:latin typeface="Symbol" charset="2"/>
                <a:ea typeface="Times" charset="0"/>
                <a:cs typeface="Symbol" charset="2"/>
                <a:sym typeface="Wingdings" charset="2"/>
              </a:rPr>
              <a:t>n</a:t>
            </a:r>
            <a:r>
              <a:rPr lang="en-US" sz="2000" dirty="0">
                <a:ea typeface="Times" charset="0"/>
                <a:cs typeface="Times" charset="0"/>
                <a:sym typeface="Wingdings" charset="2"/>
              </a:rPr>
              <a:t> spectrum</a:t>
            </a: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 smtClean="0">
                <a:latin typeface="+mj-lt"/>
                <a:ea typeface="Arial" charset="0"/>
                <a:cs typeface="Arial" charset="0"/>
                <a:sym typeface="Wingdings" charset="2"/>
              </a:rPr>
              <a:t> </a:t>
            </a:r>
            <a:endParaRPr lang="en-US" sz="2000" dirty="0">
              <a:latin typeface="+mj-lt"/>
              <a:ea typeface="Arial" charset="0"/>
              <a:cs typeface="Arial" charset="0"/>
              <a:sym typeface="Wingdings" charset="2"/>
            </a:endParaRPr>
          </a:p>
        </p:txBody>
      </p:sp>
      <p:pic>
        <p:nvPicPr>
          <p:cNvPr id="23560" name="Imag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36" y="2769179"/>
            <a:ext cx="9117448" cy="210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Espace réservé du pied de page 13"/>
          <p:cNvSpPr>
            <a:spLocks noGrp="1"/>
          </p:cNvSpPr>
          <p:nvPr>
            <p:ph type="ftr" sz="quarter" idx="10"/>
          </p:nvPr>
        </p:nvSpPr>
        <p:spPr>
          <a:xfrm>
            <a:off x="3825461" y="6477000"/>
            <a:ext cx="2133600" cy="244475"/>
          </a:xfrm>
          <a:noFill/>
        </p:spPr>
        <p:txBody>
          <a:bodyPr/>
          <a:lstStyle/>
          <a:p>
            <a:r>
              <a:rPr lang="fr-FR" smtClean="0"/>
              <a:t>D. Lhuillier - Séminaire SPhN</a:t>
            </a:r>
            <a:endParaRPr lang="fr-FR" dirty="0" smtClean="0"/>
          </a:p>
        </p:txBody>
      </p:sp>
      <p:sp>
        <p:nvSpPr>
          <p:cNvPr id="2" name="Rectangle 1"/>
          <p:cNvSpPr/>
          <p:nvPr/>
        </p:nvSpPr>
        <p:spPr>
          <a:xfrm>
            <a:off x="415230" y="5160198"/>
            <a:ext cx="82715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en-US" sz="2000" b="1" dirty="0" smtClean="0">
                <a:cs typeface="Symbol" charset="2"/>
                <a:sym typeface="Wingdings"/>
              </a:rPr>
              <a:t>Reference neutrino spectra to be coupled to a reactor simulation. </a:t>
            </a:r>
          </a:p>
          <a:p>
            <a:r>
              <a:rPr lang="en-US" sz="2000" b="1" dirty="0" smtClean="0"/>
              <a:t>Dramatic improvement with respect to </a:t>
            </a:r>
            <a:r>
              <a:rPr lang="en-US" sz="2000" b="1" i="1" dirty="0" err="1" smtClean="0"/>
              <a:t>ab</a:t>
            </a:r>
            <a:r>
              <a:rPr lang="en-US" sz="2000" b="1" i="1" dirty="0" smtClean="0"/>
              <a:t>-initio </a:t>
            </a:r>
            <a:r>
              <a:rPr lang="en-US" sz="2000" b="1" dirty="0" smtClean="0"/>
              <a:t>calculation, limited by the knowledge of nuclear data.</a:t>
            </a:r>
          </a:p>
        </p:txBody>
      </p:sp>
    </p:spTree>
    <p:extLst>
      <p:ext uri="{BB962C8B-B14F-4D97-AF65-F5344CB8AC3E}">
        <p14:creationId xmlns:p14="http://schemas.microsoft.com/office/powerpoint/2010/main" val="352538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Detected</a:t>
            </a:r>
            <a:r>
              <a:rPr lang="fr-FR" dirty="0" smtClean="0"/>
              <a:t> Spectrum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65762-C299-444A-BFBE-3EDA879FFB1D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5"/>
          <a:stretch/>
        </p:blipFill>
        <p:spPr bwMode="auto">
          <a:xfrm>
            <a:off x="355600" y="1273324"/>
            <a:ext cx="5206628" cy="470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778500" y="4176216"/>
            <a:ext cx="3078460" cy="1077218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/>
              <a:t>E</a:t>
            </a:r>
            <a:r>
              <a:rPr lang="fr-FR" sz="2400" baseline="-25000" dirty="0">
                <a:latin typeface="Symbol" charset="2"/>
                <a:cs typeface="Symbol" charset="2"/>
              </a:rPr>
              <a:t>n</a:t>
            </a:r>
            <a:r>
              <a:rPr lang="fr-FR" sz="2400" dirty="0"/>
              <a:t> ∊ </a:t>
            </a:r>
            <a:r>
              <a:rPr lang="fr-FR" sz="2400" dirty="0" smtClean="0"/>
              <a:t>[2-</a:t>
            </a:r>
            <a:r>
              <a:rPr lang="fr-FR" sz="2400" dirty="0"/>
              <a:t>8] MeV</a:t>
            </a:r>
          </a:p>
          <a:p>
            <a:endParaRPr lang="fr-FR" sz="2400" baseline="-25000" dirty="0"/>
          </a:p>
          <a:p>
            <a:r>
              <a:rPr lang="fr-FR" sz="2400" dirty="0" err="1">
                <a:latin typeface="Symbol" charset="2"/>
                <a:cs typeface="Symbol" charset="2"/>
              </a:rPr>
              <a:t>s</a:t>
            </a:r>
            <a:r>
              <a:rPr lang="fr-FR" sz="2400" baseline="-25000" dirty="0" err="1"/>
              <a:t>interacion</a:t>
            </a:r>
            <a:r>
              <a:rPr lang="fr-FR" sz="2400" dirty="0"/>
              <a:t> ~ </a:t>
            </a:r>
            <a:r>
              <a:rPr lang="fr-FR" sz="2400" dirty="0" err="1"/>
              <a:t>qq</a:t>
            </a:r>
            <a:r>
              <a:rPr lang="fr-FR" sz="2400" dirty="0"/>
              <a:t> 10</a:t>
            </a:r>
            <a:r>
              <a:rPr lang="fr-FR" sz="2400" baseline="30000" dirty="0"/>
              <a:t>-43 </a:t>
            </a:r>
            <a:r>
              <a:rPr lang="fr-FR" sz="2400" dirty="0"/>
              <a:t>cm</a:t>
            </a:r>
            <a:r>
              <a:rPr lang="fr-FR" sz="2400" baseline="30000" dirty="0"/>
              <a:t>2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1428961"/>
              </p:ext>
            </p:extLst>
          </p:nvPr>
        </p:nvGraphicFramePr>
        <p:xfrm>
          <a:off x="5778500" y="2008444"/>
          <a:ext cx="3057138" cy="1116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2" name="Equation" r:id="rId4" imgW="2019300" imgH="736600" progId="Equation.3">
                  <p:embed/>
                </p:oleObj>
              </mc:Choice>
              <mc:Fallback>
                <p:oleObj name="Equation" r:id="rId4" imgW="2019300" imgH="736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78500" y="2008444"/>
                        <a:ext cx="3057138" cy="1116615"/>
                      </a:xfrm>
                      <a:prstGeom prst="rect">
                        <a:avLst/>
                      </a:prstGeom>
                      <a:ln w="28575" cmpd="sng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292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0474"/>
            <a:ext cx="8229600" cy="92859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Reactor Anomaly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8CC4-ADDD-D446-9238-3A394B1852BE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6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75" y="25353"/>
            <a:ext cx="8229600" cy="928593"/>
          </a:xfrm>
        </p:spPr>
        <p:txBody>
          <a:bodyPr/>
          <a:lstStyle/>
          <a:p>
            <a:r>
              <a:rPr lang="en-US" dirty="0" smtClean="0"/>
              <a:t>Re-evaluation of Reactor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Spectra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7FA0-4B18-3F47-8F63-EC944614EDB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5"/>
          <a:stretch/>
        </p:blipFill>
        <p:spPr bwMode="auto">
          <a:xfrm>
            <a:off x="39468" y="1747723"/>
            <a:ext cx="4665593" cy="421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841369" y="3520922"/>
            <a:ext cx="0" cy="5598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4533" y="2805683"/>
            <a:ext cx="1236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</a:t>
            </a:r>
          </a:p>
          <a:p>
            <a:r>
              <a:rPr lang="en-US" dirty="0" smtClean="0"/>
              <a:t>Conversion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51502" y="1661023"/>
            <a:ext cx="4441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Improved conversion of ILL beta spectra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25495" y="2534707"/>
            <a:ext cx="3472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ym typeface="Wingdings"/>
              </a:rPr>
              <a:t>P. Huber, </a:t>
            </a:r>
            <a:r>
              <a:rPr lang="fr-FR" sz="1600" dirty="0"/>
              <a:t>Phys. </a:t>
            </a:r>
            <a:r>
              <a:rPr lang="fr-FR" sz="1600" dirty="0" err="1"/>
              <a:t>Rev</a:t>
            </a:r>
            <a:r>
              <a:rPr lang="fr-FR" sz="1600" dirty="0"/>
              <a:t>. C84, 024617(2011)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4825495" y="2135941"/>
            <a:ext cx="4119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Th. Mueller et al, Phys. </a:t>
            </a:r>
            <a:r>
              <a:rPr lang="fr-FR" sz="1600" dirty="0" err="1"/>
              <a:t>Rev</a:t>
            </a:r>
            <a:r>
              <a:rPr lang="fr-FR" sz="1600" dirty="0"/>
              <a:t>. C83,054615 (2011)</a:t>
            </a:r>
            <a:endParaRPr lang="en-US" sz="1600" dirty="0"/>
          </a:p>
        </p:txBody>
      </p:sp>
      <p:pic>
        <p:nvPicPr>
          <p:cNvPr id="26" name="Image 6" descr="U235-final-5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7751" y="3004534"/>
            <a:ext cx="4213148" cy="153750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5061" y="4569652"/>
            <a:ext cx="2635493" cy="18774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553200" y="308268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ym typeface="Wingdings"/>
              </a:rPr>
              <a:t> +3.5%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578748" y="5741171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ym typeface="Wingdings"/>
              </a:rPr>
              <a:t> +1%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417539" y="4850092"/>
            <a:ext cx="1527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Accumulation of long lived isotopes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-7398" y="1077981"/>
            <a:ext cx="9179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Symbol" charset="2"/>
                <a:sym typeface="Wingdings"/>
              </a:rPr>
              <a:t>Work triggered at CEA-</a:t>
            </a:r>
            <a:r>
              <a:rPr lang="en-US" dirty="0" err="1" smtClean="0">
                <a:cs typeface="Symbol" charset="2"/>
                <a:sym typeface="Wingdings"/>
              </a:rPr>
              <a:t>Irfu</a:t>
            </a:r>
            <a:r>
              <a:rPr lang="en-US" dirty="0" smtClean="0">
                <a:cs typeface="Symbol" charset="2"/>
                <a:sym typeface="Wingdings"/>
              </a:rPr>
              <a:t> by the need of accurate predictions for the Double Chooz</a:t>
            </a:r>
            <a:r>
              <a:rPr lang="en-US" dirty="0" smtClean="0"/>
              <a:t>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84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Re-evaluation of Detected Spectra</a:t>
            </a:r>
            <a:endParaRPr lang="en-US" baseline="-25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3426-A5BC-B748-8E57-9FAE5C7FF4D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5"/>
          <a:stretch/>
        </p:blipFill>
        <p:spPr bwMode="auto">
          <a:xfrm>
            <a:off x="213252" y="1573939"/>
            <a:ext cx="4665593" cy="421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1015153" y="3347138"/>
            <a:ext cx="0" cy="5598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8744" y="2633174"/>
            <a:ext cx="713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</a:t>
            </a:r>
          </a:p>
          <a:p>
            <a:r>
              <a:rPr lang="en-US" dirty="0" smtClean="0"/>
              <a:t>Conv.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709964" y="3034885"/>
            <a:ext cx="0" cy="5598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69743" y="3319195"/>
            <a:ext cx="856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New </a:t>
            </a:r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595" y="2283482"/>
            <a:ext cx="3508478" cy="30359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270" y="1571072"/>
            <a:ext cx="1962578" cy="54335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395886" y="5504451"/>
            <a:ext cx="2091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PRD 83, 073006 (2011)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676" y="317061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sym typeface="Wingdings"/>
              </a:rPr>
              <a:t> + 1.5%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Notched Right Arrow 19"/>
          <p:cNvSpPr/>
          <p:nvPr/>
        </p:nvSpPr>
        <p:spPr>
          <a:xfrm rot="16200000">
            <a:off x="1590485" y="2825593"/>
            <a:ext cx="396007" cy="300401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00693" y="1799840"/>
            <a:ext cx="1833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366FF"/>
                </a:solidFill>
              </a:rPr>
              <a:t>Increased prediction of detected flux</a:t>
            </a:r>
            <a:endParaRPr lang="en-US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7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Reactor </a:t>
            </a:r>
            <a:r>
              <a:rPr lang="en-US" dirty="0">
                <a:latin typeface="Symbol" charset="2"/>
                <a:cs typeface="Symbol" charset="2"/>
              </a:rPr>
              <a:t>n</a:t>
            </a:r>
            <a:r>
              <a:rPr lang="en-US" baseline="-25000" dirty="0"/>
              <a:t>e</a:t>
            </a:r>
            <a:r>
              <a:rPr lang="en-US" dirty="0"/>
              <a:t> Anomaly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4DDB-9A29-9648-A1D2-B34C9343791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17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670436" y="264884"/>
            <a:ext cx="314074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" descr="raa_NEW2012_avg-eps-converted-to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38" y="1190001"/>
            <a:ext cx="3223358" cy="5086969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V="1">
            <a:off x="2051202" y="1445928"/>
            <a:ext cx="8602" cy="4335497"/>
          </a:xfrm>
          <a:prstGeom prst="straightConnector1">
            <a:avLst/>
          </a:prstGeom>
          <a:ln>
            <a:solidFill>
              <a:srgbClr val="000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914292" y="1859612"/>
            <a:ext cx="5029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Re-analysis of 19 </a:t>
            </a:r>
            <a:r>
              <a:rPr lang="en-US" sz="2000" dirty="0"/>
              <a:t>Short Baseline Experiments (L&lt;100m</a:t>
            </a:r>
            <a:r>
              <a:rPr lang="en-US" sz="2000" dirty="0" smtClean="0"/>
              <a:t>)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Observables</a:t>
            </a:r>
            <a:r>
              <a:rPr lang="en-US" sz="2000" dirty="0"/>
              <a:t>: ratios of observed </a:t>
            </a:r>
            <a:r>
              <a:rPr lang="en-US" sz="2000" dirty="0" smtClean="0"/>
              <a:t>event rate </a:t>
            </a:r>
            <a:r>
              <a:rPr lang="en-US" sz="2000" dirty="0"/>
              <a:t>to predicted rate of </a:t>
            </a:r>
            <a:r>
              <a:rPr lang="en-US" sz="2000" dirty="0" smtClean="0"/>
              <a:t>events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/>
          </a:p>
          <a:p>
            <a:pPr marL="285750" lvl="1" indent="-285750">
              <a:buFont typeface="Wingdings" charset="2"/>
              <a:buChar char="§"/>
            </a:pPr>
            <a:r>
              <a:rPr lang="pl-PL" sz="2000" dirty="0"/>
              <a:t> </a:t>
            </a:r>
            <a:r>
              <a:rPr lang="pl-PL" sz="2000" dirty="0" smtClean="0">
                <a:solidFill>
                  <a:srgbClr val="FF0000"/>
                </a:solidFill>
              </a:rPr>
              <a:t>2011 </a:t>
            </a:r>
            <a:r>
              <a:rPr lang="pl-PL" sz="2000" dirty="0" err="1" smtClean="0">
                <a:solidFill>
                  <a:srgbClr val="FF0000"/>
                </a:solidFill>
              </a:rPr>
              <a:t>results</a:t>
            </a:r>
            <a:r>
              <a:rPr lang="pl-PL" sz="2000" dirty="0" smtClean="0">
                <a:solidFill>
                  <a:srgbClr val="FF0000"/>
                </a:solidFill>
              </a:rPr>
              <a:t> </a:t>
            </a:r>
            <a:r>
              <a:rPr lang="fr-FR" sz="2000" i="1" dirty="0" smtClean="0"/>
              <a:t>Phys. </a:t>
            </a:r>
            <a:r>
              <a:rPr lang="fr-FR" sz="2000" i="1" dirty="0" err="1" smtClean="0"/>
              <a:t>Rev</a:t>
            </a:r>
            <a:r>
              <a:rPr lang="fr-FR" sz="2000" i="1" dirty="0" smtClean="0"/>
              <a:t>. D83, 073006 (2011)</a:t>
            </a:r>
          </a:p>
          <a:p>
            <a:pPr marL="285750" lvl="1" indent="-285750">
              <a:buFont typeface="Wingdings" charset="2"/>
              <a:buChar char="§"/>
            </a:pPr>
            <a:endParaRPr lang="pl-PL" sz="2000" dirty="0">
              <a:solidFill>
                <a:srgbClr val="FF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l-GR" sz="2000" dirty="0" smtClean="0"/>
              <a:t>Average</a:t>
            </a:r>
            <a:r>
              <a:rPr lang="el-GR" sz="2000" dirty="0"/>
              <a:t>: μ = 0.943 ± 0.023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98.6 </a:t>
            </a:r>
            <a:r>
              <a:rPr lang="en-US" sz="2000" dirty="0"/>
              <a:t>% C.L. deviation from μ = </a:t>
            </a:r>
            <a:r>
              <a:rPr lang="en-US" sz="2000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9528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Including km-scale Experiments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3FA4-73D3-2546-BAB8-2A0A9AA096A1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5" y="948994"/>
            <a:ext cx="9144000" cy="27921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68009" y="3511392"/>
            <a:ext cx="80758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n-US" sz="2000" dirty="0" smtClean="0">
                <a:cs typeface="Arial Rounded MT Bold"/>
              </a:rPr>
              <a:t>Refined treatment of experimental correlations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n-US" sz="2000" dirty="0">
                <a:cs typeface="Arial Rounded MT Bold"/>
              </a:rPr>
              <a:t>L</a:t>
            </a:r>
            <a:r>
              <a:rPr lang="en-US" sz="2000" dirty="0" smtClean="0">
                <a:cs typeface="Arial Rounded MT Bold"/>
              </a:rPr>
              <a:t>atest </a:t>
            </a:r>
            <a:r>
              <a:rPr lang="en-US" sz="2000" dirty="0">
                <a:cs typeface="Arial Rounded MT Bold"/>
              </a:rPr>
              <a:t>updated neutron mean life (</a:t>
            </a:r>
            <a:r>
              <a:rPr lang="en-US" sz="2000" dirty="0" err="1">
                <a:cs typeface="Arial Rounded MT Bold"/>
              </a:rPr>
              <a:t>τ</a:t>
            </a:r>
            <a:r>
              <a:rPr lang="en-US" sz="2000" baseline="-25000" dirty="0" err="1">
                <a:cs typeface="Arial Rounded MT Bold"/>
              </a:rPr>
              <a:t>n</a:t>
            </a:r>
            <a:r>
              <a:rPr lang="en-US" sz="2000" dirty="0">
                <a:cs typeface="Arial Rounded MT Bold"/>
              </a:rPr>
              <a:t> = 881.5 s). 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n-US" sz="2000" dirty="0" smtClean="0">
                <a:cs typeface="Arial Rounded MT Bold"/>
              </a:rPr>
              <a:t>Corrects for a statistical bias (1% shift)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n-US" sz="2000" dirty="0" smtClean="0">
                <a:cs typeface="Arial Rounded MT Bold"/>
              </a:rPr>
              <a:t>km-scale baselines (Chooz, Double Chooz, Palo Verde)</a:t>
            </a:r>
          </a:p>
          <a:p>
            <a:pPr marL="742950" lvl="1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n-US" sz="2000" dirty="0" smtClean="0">
                <a:cs typeface="Arial Rounded MT Bold"/>
              </a:rPr>
              <a:t>θ</a:t>
            </a:r>
            <a:r>
              <a:rPr lang="en-US" sz="2000" baseline="-25000" dirty="0" smtClean="0">
                <a:cs typeface="Arial Rounded MT Bold"/>
              </a:rPr>
              <a:t>13</a:t>
            </a:r>
            <a:r>
              <a:rPr lang="en-US" sz="2000" dirty="0" smtClean="0">
                <a:cs typeface="Arial Rounded MT Bold"/>
              </a:rPr>
              <a:t> deficit corrected from </a:t>
            </a:r>
            <a:r>
              <a:rPr lang="en-US" sz="2000" dirty="0" err="1" smtClean="0">
                <a:cs typeface="Arial Rounded MT Bold"/>
              </a:rPr>
              <a:t>Daya</a:t>
            </a:r>
            <a:r>
              <a:rPr lang="en-US" sz="2000" dirty="0" smtClean="0">
                <a:cs typeface="Arial Rounded MT Bold"/>
              </a:rPr>
              <a:t> Bay’s independent measurement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charset="2"/>
              <a:buChar char="§"/>
            </a:pPr>
            <a:r>
              <a:rPr lang="el-GR" sz="2000" dirty="0" smtClean="0">
                <a:solidFill>
                  <a:srgbClr val="FF0000"/>
                </a:solidFill>
                <a:cs typeface="Arial Rounded MT Bold"/>
              </a:rPr>
              <a:t>μ = 0.936 ± 0.024</a:t>
            </a:r>
            <a:r>
              <a:rPr lang="fr-FR" sz="2000" dirty="0">
                <a:solidFill>
                  <a:srgbClr val="FF0000"/>
                </a:solidFill>
                <a:cs typeface="Arial Rounded MT Bold"/>
              </a:rPr>
              <a:t>, </a:t>
            </a:r>
            <a:r>
              <a:rPr lang="fr-FR" sz="2000" dirty="0" smtClean="0">
                <a:solidFill>
                  <a:srgbClr val="FF0000"/>
                </a:solidFill>
                <a:cs typeface="Arial Rounded MT Bold"/>
              </a:rPr>
              <a:t>2.7</a:t>
            </a:r>
            <a:r>
              <a:rPr lang="fr-FR" sz="2000" dirty="0" smtClean="0">
                <a:solidFill>
                  <a:srgbClr val="FF0000"/>
                </a:solidFill>
                <a:ea typeface="Lucida Grande"/>
                <a:cs typeface="Lucida Grande"/>
              </a:rPr>
              <a:t>σ</a:t>
            </a:r>
            <a:r>
              <a:rPr lang="fr-FR" sz="2000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cs typeface="Arial Rounded MT Bold"/>
              </a:rPr>
              <a:t>deviation</a:t>
            </a:r>
            <a:r>
              <a:rPr lang="fr-FR" sz="2000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cs typeface="Arial Rounded MT Bold"/>
              </a:rPr>
              <a:t>from</a:t>
            </a:r>
            <a:r>
              <a:rPr lang="fr-FR" sz="2000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cs typeface="Arial Rounded MT Bold"/>
              </a:rPr>
              <a:t>unity</a:t>
            </a:r>
            <a:endParaRPr lang="el-GR" sz="2000" dirty="0">
              <a:solidFill>
                <a:srgbClr val="FF0000"/>
              </a:solidFill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7596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3218"/>
            <a:ext cx="8229600" cy="228878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Sterile Neutrino Hypothesis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648-35EC-CC44-A50C-1B750144E07D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3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4</a:t>
            </a:r>
            <a:r>
              <a:rPr lang="en-US" baseline="30000" dirty="0" smtClean="0"/>
              <a:t>th</a:t>
            </a:r>
            <a:r>
              <a:rPr lang="en-US" dirty="0" smtClean="0"/>
              <a:t> neutrino ?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B898-EF83-F34E-8F1E-D3B95F934E4C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20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284109" y="1371797"/>
            <a:ext cx="8598768" cy="4237663"/>
            <a:chOff x="135655" y="1775898"/>
            <a:chExt cx="8598768" cy="4237663"/>
          </a:xfrm>
        </p:grpSpPr>
        <p:pic>
          <p:nvPicPr>
            <p:cNvPr id="9" name="Image 2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55" y="1775898"/>
              <a:ext cx="8598768" cy="4237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5470"/>
            <p:cNvSpPr txBox="1">
              <a:spLocks noChangeArrowheads="1"/>
            </p:cNvSpPr>
            <p:nvPr/>
          </p:nvSpPr>
          <p:spPr bwMode="auto">
            <a:xfrm>
              <a:off x="4938457" y="3386657"/>
              <a:ext cx="1456687" cy="5837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008000"/>
                  </a:solidFill>
                </a:rPr>
                <a:t>Atmospheric </a:t>
              </a:r>
              <a:r>
                <a:rPr lang="en-US" sz="1600" dirty="0" smtClean="0">
                  <a:solidFill>
                    <a:srgbClr val="008000"/>
                  </a:solidFill>
                </a:rPr>
                <a:t>Oscillation</a:t>
              </a:r>
              <a:endParaRPr lang="en-US" sz="1600" dirty="0">
                <a:solidFill>
                  <a:srgbClr val="008000"/>
                </a:solidFill>
              </a:endParaRPr>
            </a:p>
          </p:txBody>
        </p:sp>
        <p:sp>
          <p:nvSpPr>
            <p:cNvPr id="11" name="ZoneTexte 158"/>
            <p:cNvSpPr txBox="1">
              <a:spLocks noChangeArrowheads="1"/>
            </p:cNvSpPr>
            <p:nvPr/>
          </p:nvSpPr>
          <p:spPr bwMode="auto">
            <a:xfrm>
              <a:off x="7323039" y="3412214"/>
              <a:ext cx="1163996" cy="5822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Solar</a:t>
              </a:r>
            </a:p>
            <a:p>
              <a:pPr algn="ctr"/>
              <a:r>
                <a:rPr lang="en-US" sz="1600" dirty="0" smtClean="0">
                  <a:solidFill>
                    <a:schemeClr val="accent2"/>
                  </a:solidFill>
                </a:rPr>
                <a:t>Oscillation</a:t>
              </a:r>
              <a:endParaRPr lang="en-US" sz="1600" dirty="0">
                <a:solidFill>
                  <a:schemeClr val="accent2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771361" y="2461929"/>
              <a:ext cx="7524128" cy="13654"/>
            </a:xfrm>
            <a:prstGeom prst="line">
              <a:avLst/>
            </a:prstGeom>
            <a:solidFill>
              <a:srgbClr val="FFFFFF"/>
            </a:solidFill>
            <a:ln w="12700" cmpd="sng">
              <a:solidFill>
                <a:srgbClr val="0000FF"/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5470"/>
            <p:cNvSpPr txBox="1">
              <a:spLocks noChangeArrowheads="1"/>
            </p:cNvSpPr>
            <p:nvPr/>
          </p:nvSpPr>
          <p:spPr bwMode="auto">
            <a:xfrm>
              <a:off x="5235982" y="2109720"/>
              <a:ext cx="3243367" cy="338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>
                  <a:solidFill>
                    <a:srgbClr val="0000FF"/>
                  </a:solidFill>
                </a:rPr>
                <a:t>New prediction for no oscillation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  <p:sp>
          <p:nvSpPr>
            <p:cNvPr id="18" name="ZoneTexte 15470"/>
            <p:cNvSpPr txBox="1">
              <a:spLocks noChangeArrowheads="1"/>
            </p:cNvSpPr>
            <p:nvPr/>
          </p:nvSpPr>
          <p:spPr bwMode="auto">
            <a:xfrm>
              <a:off x="2670965" y="3943394"/>
              <a:ext cx="1456687" cy="5847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Reactor anomaly</a:t>
              </a:r>
              <a:endParaRPr lang="en-US" sz="1600" dirty="0"/>
            </a:p>
          </p:txBody>
        </p:sp>
        <p:sp>
          <p:nvSpPr>
            <p:cNvPr id="19" name="Left Brace 18"/>
            <p:cNvSpPr/>
            <p:nvPr/>
          </p:nvSpPr>
          <p:spPr>
            <a:xfrm rot="16200000">
              <a:off x="3271759" y="3175218"/>
              <a:ext cx="245797" cy="1392764"/>
            </a:xfrm>
            <a:prstGeom prst="leftBrac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ZoneTexte 159"/>
            <p:cNvSpPr txBox="1">
              <a:spLocks noChangeArrowheads="1"/>
            </p:cNvSpPr>
            <p:nvPr/>
          </p:nvSpPr>
          <p:spPr bwMode="auto">
            <a:xfrm>
              <a:off x="823962" y="3150111"/>
              <a:ext cx="1726490" cy="58477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FF00FF"/>
                  </a:solidFill>
                </a:rPr>
                <a:t>New </a:t>
              </a:r>
              <a:r>
                <a:rPr lang="en-US" sz="1600" dirty="0" smtClean="0">
                  <a:solidFill>
                    <a:srgbClr val="FF00FF"/>
                  </a:solidFill>
                </a:rPr>
                <a:t>Oscillation </a:t>
              </a:r>
              <a:r>
                <a:rPr lang="en-US" sz="1600" dirty="0">
                  <a:solidFill>
                    <a:srgbClr val="FF00FF"/>
                  </a:solidFill>
                </a:rPr>
                <a:t>to sterile </a:t>
              </a:r>
              <a:r>
                <a:rPr lang="en-US" sz="1600" dirty="0">
                  <a:solidFill>
                    <a:srgbClr val="FF00FF"/>
                  </a:solidFill>
                  <a:latin typeface="Symbol" charset="0"/>
                  <a:cs typeface="Symbol" charset="0"/>
                </a:rPr>
                <a:t>n</a:t>
              </a:r>
              <a:r>
                <a:rPr lang="en-US" sz="1600" dirty="0">
                  <a:solidFill>
                    <a:srgbClr val="FF00FF"/>
                  </a:solidFill>
                </a:rPr>
                <a:t>?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11549" y="3764538"/>
              <a:ext cx="9541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solidFill>
                    <a:srgbClr val="FF00FF"/>
                  </a:solidFill>
                  <a:latin typeface="Symbol" charset="2"/>
                  <a:cs typeface="Symbol" charset="2"/>
                </a:rPr>
                <a:t>q</a:t>
              </a:r>
              <a:r>
                <a:rPr lang="en-US" sz="2800" baseline="-25000" dirty="0" err="1" smtClean="0">
                  <a:solidFill>
                    <a:srgbClr val="FF00FF"/>
                  </a:solidFill>
                </a:rPr>
                <a:t>new</a:t>
              </a:r>
              <a:r>
                <a:rPr lang="en-US" sz="2800" dirty="0" smtClean="0">
                  <a:solidFill>
                    <a:srgbClr val="FF00FF"/>
                  </a:solidFill>
                </a:rPr>
                <a:t>?</a:t>
              </a:r>
              <a:endParaRPr 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19449" y="2886442"/>
              <a:ext cx="6143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accent2"/>
                  </a:solidFill>
                  <a:latin typeface="Symbol" charset="2"/>
                  <a:cs typeface="Symbol" charset="2"/>
                </a:rPr>
                <a:t>q</a:t>
              </a:r>
              <a:r>
                <a:rPr lang="en-US" sz="2800" baseline="-25000" dirty="0" smtClean="0">
                  <a:solidFill>
                    <a:schemeClr val="accent2"/>
                  </a:solidFill>
                </a:rPr>
                <a:t>12</a:t>
              </a:r>
              <a:endParaRPr lang="en-US" sz="2800" baseline="-25000" dirty="0">
                <a:solidFill>
                  <a:schemeClr val="accent2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05404" y="4004950"/>
              <a:ext cx="6143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8000"/>
                  </a:solidFill>
                  <a:latin typeface="Symbol" charset="2"/>
                  <a:cs typeface="Symbol" charset="2"/>
                </a:rPr>
                <a:t>q</a:t>
              </a:r>
              <a:r>
                <a:rPr lang="en-US" sz="2800" baseline="-25000" dirty="0" smtClean="0">
                  <a:solidFill>
                    <a:srgbClr val="008000"/>
                  </a:solidFill>
                </a:rPr>
                <a:t>13</a:t>
              </a:r>
              <a:endParaRPr lang="en-US" sz="2800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831165" y="2839239"/>
              <a:ext cx="7524128" cy="13654"/>
            </a:xfrm>
            <a:prstGeom prst="line">
              <a:avLst/>
            </a:prstGeom>
            <a:solidFill>
              <a:srgbClr val="FFFFFF"/>
            </a:solidFill>
            <a:ln w="6350" cmpd="sng">
              <a:solidFill>
                <a:srgbClr val="0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15470"/>
            <p:cNvSpPr txBox="1">
              <a:spLocks noChangeArrowheads="1"/>
            </p:cNvSpPr>
            <p:nvPr/>
          </p:nvSpPr>
          <p:spPr bwMode="auto">
            <a:xfrm>
              <a:off x="6865438" y="2508826"/>
              <a:ext cx="1680051" cy="338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Old prediction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657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Arial" charset="0"/>
                <a:cs typeface="Arial Rounded MT Bold"/>
              </a:rPr>
              <a:t>The Gallium Neutrino </a:t>
            </a:r>
            <a:r>
              <a:rPr lang="en-US" dirty="0" smtClean="0">
                <a:ea typeface="Arial" charset="0"/>
                <a:cs typeface="Arial Rounded MT Bold"/>
              </a:rPr>
              <a:t>Anomaly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ECB9-1E10-3641-BAFE-2CA0DAECD850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917" y="788984"/>
            <a:ext cx="2477870" cy="2917208"/>
          </a:xfrm>
          <a:prstGeom prst="rect">
            <a:avLst/>
          </a:prstGeom>
        </p:spPr>
      </p:pic>
      <p:pic>
        <p:nvPicPr>
          <p:cNvPr id="8" name="Imag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068" y="3537918"/>
            <a:ext cx="2488744" cy="2970907"/>
          </a:xfrm>
          <a:prstGeom prst="rect">
            <a:avLst/>
          </a:prstGeom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51337" y="1161104"/>
            <a:ext cx="5357418" cy="49063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168275" indent="-168275">
              <a:lnSpc>
                <a:spcPct val="120000"/>
              </a:lnSpc>
              <a:spcBef>
                <a:spcPts val="1688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fr-FR" sz="2000" b="1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Calibration of </a:t>
            </a:r>
            <a:r>
              <a:rPr lang="fr-FR" sz="2400" b="1" dirty="0" err="1" smtClean="0">
                <a:solidFill>
                  <a:srgbClr val="FF0000"/>
                </a:solidFill>
                <a:cs typeface="Arial Rounded MT Bold"/>
              </a:rPr>
              <a:t>solar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 neutrino detectors </a:t>
            </a:r>
            <a:r>
              <a:rPr lang="fr-FR" sz="2400" b="1" dirty="0" err="1" smtClean="0">
                <a:solidFill>
                  <a:srgbClr val="FF0000"/>
                </a:solidFill>
                <a:cs typeface="Arial Rounded MT Bold"/>
              </a:rPr>
              <a:t>with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cs typeface="Arial Rounded MT Bold"/>
              </a:rPr>
              <a:t>MCi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 e-capture </a:t>
            </a:r>
            <a:r>
              <a:rPr lang="fr-FR" sz="24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n</a:t>
            </a:r>
            <a:r>
              <a:rPr lang="fr-FR" sz="2400" b="1" baseline="-25000" dirty="0" smtClean="0">
                <a:solidFill>
                  <a:srgbClr val="FF0000"/>
                </a:solidFill>
                <a:cs typeface="Arial Rounded MT Bold"/>
              </a:rPr>
              <a:t>e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cs typeface="Arial Rounded MT Bold"/>
              </a:rPr>
              <a:t>emitters</a:t>
            </a:r>
            <a:r>
              <a:rPr lang="fr-FR" sz="2400" b="1" dirty="0" smtClean="0">
                <a:solidFill>
                  <a:srgbClr val="FF0000"/>
                </a:solidFill>
                <a:cs typeface="Arial Rounded MT Bold"/>
              </a:rPr>
              <a:t> </a:t>
            </a:r>
          </a:p>
          <a:p>
            <a:pPr marL="625475" lvl="1" indent="-168275">
              <a:lnSpc>
                <a:spcPct val="120000"/>
              </a:lnSpc>
              <a:spcBef>
                <a:spcPts val="1688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fr-FR" sz="2000" baseline="30000" dirty="0" smtClean="0">
                <a:cs typeface="Arial Rounded MT Bold"/>
              </a:rPr>
              <a:t>71</a:t>
            </a:r>
            <a:r>
              <a:rPr lang="fr-FR" sz="2000" dirty="0" smtClean="0">
                <a:cs typeface="Arial Rounded MT Bold"/>
              </a:rPr>
              <a:t>Ga/</a:t>
            </a:r>
            <a:r>
              <a:rPr lang="fr-FR" sz="2000" baseline="30000" dirty="0" smtClean="0">
                <a:cs typeface="Arial Rounded MT Bold"/>
              </a:rPr>
              <a:t>37</a:t>
            </a:r>
            <a:r>
              <a:rPr lang="fr-FR" sz="2000" dirty="0" smtClean="0">
                <a:cs typeface="Arial Rounded MT Bold"/>
              </a:rPr>
              <a:t>Ar + </a:t>
            </a:r>
            <a:r>
              <a:rPr lang="fr-FR" sz="2000" b="1" dirty="0" smtClean="0">
                <a:latin typeface="Symbol" charset="2"/>
                <a:cs typeface="Symbol" charset="2"/>
              </a:rPr>
              <a:t>n</a:t>
            </a:r>
            <a:r>
              <a:rPr lang="fr-FR" sz="2000" b="1" baseline="-25000" dirty="0">
                <a:cs typeface="Arial Rounded MT Bold"/>
              </a:rPr>
              <a:t>e </a:t>
            </a:r>
            <a:r>
              <a:rPr lang="fr-FR" sz="2000" b="1" dirty="0">
                <a:cs typeface="Arial Rounded MT Bold"/>
              </a:rPr>
              <a:t>→ </a:t>
            </a:r>
            <a:r>
              <a:rPr lang="fr-FR" sz="2000" baseline="30000" dirty="0" smtClean="0">
                <a:cs typeface="Arial Rounded MT Bold"/>
              </a:rPr>
              <a:t>71</a:t>
            </a:r>
            <a:r>
              <a:rPr lang="fr-FR" sz="2000" dirty="0" smtClean="0">
                <a:cs typeface="Arial Rounded MT Bold"/>
              </a:rPr>
              <a:t>Ge/</a:t>
            </a:r>
            <a:r>
              <a:rPr lang="fr-FR" sz="2000" baseline="30000" dirty="0" smtClean="0">
                <a:cs typeface="Arial Rounded MT Bold"/>
              </a:rPr>
              <a:t>37</a:t>
            </a:r>
            <a:r>
              <a:rPr lang="fr-FR" sz="2000" dirty="0" smtClean="0">
                <a:cs typeface="Arial Rounded MT Bold"/>
              </a:rPr>
              <a:t>Cl + e</a:t>
            </a:r>
            <a:r>
              <a:rPr lang="fr-FR" sz="2000" baseline="30000" dirty="0" smtClean="0">
                <a:cs typeface="Arial Rounded MT Bold"/>
              </a:rPr>
              <a:t>-</a:t>
            </a:r>
            <a:r>
              <a:rPr lang="fr-FR" sz="2000" dirty="0" smtClean="0">
                <a:cs typeface="Arial Rounded MT Bold"/>
              </a:rPr>
              <a:t> </a:t>
            </a:r>
            <a:endParaRPr lang="en-US" sz="2000" b="1" dirty="0" smtClean="0">
              <a:solidFill>
                <a:srgbClr val="000000"/>
              </a:solidFill>
              <a:ea typeface="Arial" charset="0"/>
              <a:cs typeface="Arial Rounded MT Bold"/>
            </a:endParaRPr>
          </a:p>
          <a:p>
            <a:pPr marL="704850" lvl="2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dirty="0" err="1" smtClean="0">
                <a:solidFill>
                  <a:srgbClr val="000000"/>
                </a:solidFill>
                <a:ea typeface="Arial" charset="0"/>
                <a:cs typeface="Arial Rounded MT Bold"/>
              </a:rPr>
              <a:t>Gallex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, &lt;L&gt;=1.9 m</a:t>
            </a:r>
          </a:p>
          <a:p>
            <a:pPr marL="1162050" lvl="3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baseline="33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51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Cr, 750 </a:t>
            </a:r>
            <a:r>
              <a:rPr lang="en-US" sz="2000" dirty="0" err="1" smtClean="0">
                <a:solidFill>
                  <a:srgbClr val="000000"/>
                </a:solidFill>
                <a:ea typeface="Arial" charset="0"/>
                <a:cs typeface="Arial Rounded MT Bold"/>
              </a:rPr>
              <a:t>keV</a:t>
            </a:r>
            <a:endParaRPr lang="en-US" sz="2000" dirty="0" smtClean="0">
              <a:solidFill>
                <a:srgbClr val="000000"/>
              </a:solidFill>
              <a:ea typeface="Arial" charset="0"/>
              <a:cs typeface="Arial Rounded MT Bold"/>
            </a:endParaRPr>
          </a:p>
          <a:p>
            <a:pPr marL="704850" lvl="2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Sage, &lt;</a:t>
            </a:r>
            <a:r>
              <a:rPr lang="en-US" sz="2000" dirty="0">
                <a:solidFill>
                  <a:srgbClr val="000000"/>
                </a:solidFill>
                <a:ea typeface="Arial" charset="0"/>
                <a:cs typeface="Arial Rounded MT Bold"/>
              </a:rPr>
              <a:t>L&gt;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=0.6 m</a:t>
            </a:r>
            <a:endParaRPr lang="en-US" sz="2000" dirty="0">
              <a:solidFill>
                <a:srgbClr val="000000"/>
              </a:solidFill>
              <a:ea typeface="Arial" charset="0"/>
              <a:cs typeface="Arial Rounded MT Bold"/>
            </a:endParaRPr>
          </a:p>
          <a:p>
            <a:pPr marL="1162050" lvl="3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baseline="33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51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Cr &amp; </a:t>
            </a:r>
            <a:r>
              <a:rPr lang="en-US" sz="2000" baseline="33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37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Ar (810 keV)</a:t>
            </a:r>
          </a:p>
          <a:p>
            <a:pPr marL="1162050" lvl="3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endParaRPr lang="en-US" sz="2000" dirty="0" smtClean="0">
              <a:solidFill>
                <a:srgbClr val="000000"/>
              </a:solidFill>
              <a:ea typeface="Arial" charset="0"/>
              <a:cs typeface="Arial Rounded MT Bold"/>
            </a:endParaRPr>
          </a:p>
          <a:p>
            <a:pPr marL="247650" lvl="1" indent="-185738">
              <a:lnSpc>
                <a:spcPct val="140000"/>
              </a:lnSpc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400" b="1" dirty="0" smtClean="0">
                <a:solidFill>
                  <a:srgbClr val="FF0000"/>
                </a:solidFill>
                <a:ea typeface="Arial" charset="0"/>
                <a:cs typeface="Arial Rounded MT Bold"/>
              </a:rPr>
              <a:t>Deficit observed</a:t>
            </a:r>
          </a:p>
          <a:p>
            <a:pPr marL="704850" lvl="2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2.8 - 3 </a:t>
            </a:r>
            <a:r>
              <a:rPr lang="en-US" sz="2000" dirty="0" err="1" smtClean="0">
                <a:solidFill>
                  <a:srgbClr val="000000"/>
                </a:solidFill>
                <a:ea typeface="Arial" charset="0"/>
                <a:cs typeface="Arial Rounded MT Bold"/>
              </a:rPr>
              <a:t>σ</a:t>
            </a:r>
            <a:r>
              <a:rPr lang="en-US" sz="2000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 anomaly</a:t>
            </a:r>
          </a:p>
          <a:p>
            <a:pPr marL="704850" lvl="2" indent="-185738">
              <a:spcBef>
                <a:spcPts val="450"/>
              </a:spcBef>
              <a:buClr>
                <a:srgbClr val="6B757E"/>
              </a:buClr>
              <a:buFont typeface="Wingdings" charset="2"/>
              <a:buChar char=""/>
              <a:tabLst>
                <a:tab pos="168275" algn="l"/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</a:tabLst>
            </a:pPr>
            <a:r>
              <a:rPr lang="en-US" sz="2000" dirty="0" smtClean="0">
                <a:cs typeface="Arial Rounded MT Bold"/>
              </a:rPr>
              <a:t>Supported by new </a:t>
            </a:r>
            <a:r>
              <a:rPr lang="en-US" sz="2000" baseline="30000" dirty="0">
                <a:cs typeface="Arial Rounded MT Bold"/>
              </a:rPr>
              <a:t>71</a:t>
            </a:r>
            <a:r>
              <a:rPr lang="en-US" sz="2000" dirty="0">
                <a:cs typeface="Arial Rounded MT Bold"/>
              </a:rPr>
              <a:t>Ga(</a:t>
            </a:r>
            <a:r>
              <a:rPr lang="en-US" sz="2000" baseline="30000" dirty="0">
                <a:cs typeface="Arial Rounded MT Bold"/>
              </a:rPr>
              <a:t>3</a:t>
            </a:r>
            <a:r>
              <a:rPr lang="en-US" sz="2000" dirty="0">
                <a:cs typeface="Arial Rounded MT Bold"/>
              </a:rPr>
              <a:t>He,</a:t>
            </a:r>
            <a:r>
              <a:rPr lang="en-US" sz="2000" baseline="30000" dirty="0">
                <a:cs typeface="Arial Rounded MT Bold"/>
              </a:rPr>
              <a:t>3</a:t>
            </a:r>
            <a:r>
              <a:rPr lang="en-US" sz="2000" dirty="0">
                <a:cs typeface="Arial Rounded MT Bold"/>
              </a:rPr>
              <a:t>H)</a:t>
            </a:r>
            <a:r>
              <a:rPr lang="en-US" sz="2000" baseline="30000" dirty="0">
                <a:cs typeface="Arial Rounded MT Bold"/>
              </a:rPr>
              <a:t>71</a:t>
            </a:r>
            <a:r>
              <a:rPr lang="en-US" sz="2000" dirty="0">
                <a:cs typeface="Arial Rounded MT Bold"/>
              </a:rPr>
              <a:t>Ge cross section </a:t>
            </a:r>
            <a:r>
              <a:rPr lang="en-US" sz="2000" dirty="0" smtClean="0">
                <a:cs typeface="Arial Rounded MT Bold"/>
              </a:rPr>
              <a:t>meas.</a:t>
            </a:r>
            <a:endParaRPr lang="en-US" sz="2000" dirty="0">
              <a:cs typeface="Arial Rounded MT Bold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7527" y="6067421"/>
            <a:ext cx="9936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  <a:latin typeface="+mj-lt"/>
                <a:cs typeface="Arial Rounded MT Bold"/>
              </a:rPr>
              <a:t>Gallex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5980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Contours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0458-F21F-CC43-9725-9398BE576AFD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11" y="943814"/>
            <a:ext cx="7430338" cy="524773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938675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1687-993A-3B4E-84E7-8C7234D7C787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6" y="1363727"/>
            <a:ext cx="5797102" cy="51562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44305" y="4738944"/>
            <a:ext cx="24929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J. Kopp et al., </a:t>
            </a:r>
            <a:r>
              <a:rPr lang="en-US" sz="1400" b="1" dirty="0" smtClean="0">
                <a:solidFill>
                  <a:srgbClr val="000000"/>
                </a:solidFill>
                <a:hlinkClick r:id="rId4"/>
              </a:rPr>
              <a:t>arXiv</a:t>
            </a:r>
            <a:r>
              <a:rPr lang="en-US" sz="1400" b="1" dirty="0">
                <a:solidFill>
                  <a:srgbClr val="000000"/>
                </a:solidFill>
                <a:hlinkClick r:id="rId4"/>
              </a:rPr>
              <a:t>:</a:t>
            </a:r>
            <a:r>
              <a:rPr lang="en-US" sz="1400" b="1" dirty="0" smtClean="0">
                <a:solidFill>
                  <a:srgbClr val="000000"/>
                </a:solidFill>
                <a:hlinkClick r:id="rId4"/>
              </a:rPr>
              <a:t>1303.3011</a:t>
            </a:r>
            <a:endParaRPr lang="en-US" sz="1400" b="1" dirty="0">
              <a:solidFill>
                <a:srgbClr val="000000"/>
              </a:solidFill>
              <a:hlinkClick r:id="rId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1258" y="909634"/>
            <a:ext cx="82082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400" b="1" dirty="0" smtClean="0">
                <a:solidFill>
                  <a:srgbClr val="FF0000"/>
                </a:solidFill>
                <a:ea typeface="Arial" charset="0"/>
                <a:cs typeface="Arial Rounded MT Bold"/>
              </a:rPr>
              <a:t>Data consistent with </a:t>
            </a:r>
            <a:r>
              <a:rPr lang="en-US" sz="2400" b="1" dirty="0" smtClean="0">
                <a:solidFill>
                  <a:srgbClr val="FF0000"/>
                </a:solidFill>
                <a:latin typeface="Symbol" charset="2"/>
                <a:ea typeface="Arial" charset="0"/>
                <a:cs typeface="Symbol" charset="2"/>
              </a:rPr>
              <a:t>n</a:t>
            </a:r>
            <a:r>
              <a:rPr lang="en-US" sz="2400" b="1" baseline="-25000" dirty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</a:rPr>
              <a:t>e</a:t>
            </a:r>
            <a:r>
              <a:rPr lang="en-US" sz="2400" b="1" baseline="-25000" dirty="0" smtClean="0">
                <a:latin typeface="Symbol" charset="2"/>
                <a:ea typeface="Arial" charset="0"/>
                <a:cs typeface="Symbol" charset="2"/>
              </a:rPr>
              <a:t> </a:t>
            </a:r>
            <a:r>
              <a:rPr lang="en-US" sz="2400" b="1" dirty="0">
                <a:solidFill>
                  <a:srgbClr val="FF0000"/>
                </a:solidFill>
                <a:ea typeface="Arial" charset="0"/>
                <a:cs typeface="Arial Rounded MT Bold"/>
              </a:rPr>
              <a:t>disappearance with L/E≈1 m/MeV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82208" y="345354"/>
            <a:ext cx="435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-25000" dirty="0" smtClean="0">
                <a:solidFill>
                  <a:srgbClr val="FF0000"/>
                </a:solidFill>
                <a:latin typeface="+mj-lt"/>
                <a:ea typeface="Arial" charset="0"/>
                <a:cs typeface="Arial Rounded MT Bold"/>
              </a:rPr>
              <a:t>(</a:t>
            </a:r>
            <a:r>
              <a:rPr lang="en-US" sz="6000" baseline="-25000" dirty="0">
                <a:solidFill>
                  <a:srgbClr val="FF0000"/>
                </a:solidFill>
                <a:latin typeface="+mj-lt"/>
                <a:ea typeface="Arial" charset="0"/>
                <a:cs typeface="Arial Rounded MT Bold"/>
              </a:rPr>
              <a:t>-</a:t>
            </a:r>
            <a:r>
              <a:rPr lang="en-US" sz="1800" baseline="-25000" dirty="0" smtClean="0">
                <a:solidFill>
                  <a:srgbClr val="FF0000"/>
                </a:solidFill>
                <a:latin typeface="+mj-lt"/>
                <a:ea typeface="Arial" charset="0"/>
                <a:cs typeface="Arial Rounded MT Bold"/>
              </a:rPr>
              <a:t>)</a:t>
            </a:r>
            <a:endParaRPr lang="en-US" sz="1800" baseline="-2500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2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4280362"/>
              </p:ext>
            </p:extLst>
          </p:nvPr>
        </p:nvGraphicFramePr>
        <p:xfrm>
          <a:off x="5884863" y="2644775"/>
          <a:ext cx="32162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Equation" r:id="rId5" imgW="1765300" imgH="990600" progId="Equation.3">
                  <p:embed/>
                </p:oleObj>
              </mc:Choice>
              <mc:Fallback>
                <p:oleObj name="Equation" r:id="rId5" imgW="1765300" imgH="990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84863" y="2644775"/>
                        <a:ext cx="3216275" cy="180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Contours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040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</a:t>
            </a:r>
            <a:r>
              <a:rPr lang="en-US" dirty="0" err="1" smtClean="0"/>
              <a:t>Aperçu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0E7A-95EC-3C44-B8F4-51B902D570C5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29598" y="1561437"/>
            <a:ext cx="392928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Mass of the order 1 </a:t>
            </a:r>
            <a:r>
              <a:rPr lang="en-US" dirty="0" err="1"/>
              <a:t>eV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Sterile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Mixing with the active flavor(s</a:t>
            </a:r>
            <a:r>
              <a:rPr lang="en-US" dirty="0" smtClean="0"/>
              <a:t>)</a:t>
            </a:r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L state because of Lorentz invariance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24"/>
          <a:stretch/>
        </p:blipFill>
        <p:spPr>
          <a:xfrm>
            <a:off x="1406183" y="901547"/>
            <a:ext cx="2691290" cy="2591725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3077"/>
              </p:ext>
            </p:extLst>
          </p:nvPr>
        </p:nvGraphicFramePr>
        <p:xfrm>
          <a:off x="1208863" y="3613139"/>
          <a:ext cx="2899712" cy="959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0" name="Equation" r:id="rId4" imgW="1765300" imgH="584200" progId="Equation.3">
                  <p:embed/>
                </p:oleObj>
              </mc:Choice>
              <mc:Fallback>
                <p:oleObj name="Equation" r:id="rId4" imgW="1765300" imgH="584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8863" y="3613139"/>
                        <a:ext cx="2899712" cy="959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347961"/>
              </p:ext>
            </p:extLst>
          </p:nvPr>
        </p:nvGraphicFramePr>
        <p:xfrm>
          <a:off x="4629598" y="4138607"/>
          <a:ext cx="16065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1" name="Equation" r:id="rId6" imgW="914400" imgH="228600" progId="Equation.3">
                  <p:embed/>
                </p:oleObj>
              </mc:Choice>
              <mc:Fallback>
                <p:oleObj name="Equation" r:id="rId6" imgW="91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29598" y="4138607"/>
                        <a:ext cx="1606550" cy="40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60091"/>
              </p:ext>
            </p:extLst>
          </p:nvPr>
        </p:nvGraphicFramePr>
        <p:xfrm>
          <a:off x="4717609" y="3665624"/>
          <a:ext cx="1361162" cy="357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2" name="Equation" r:id="rId8" imgW="774700" imgH="203200" progId="Equation.3">
                  <p:embed/>
                </p:oleObj>
              </mc:Choice>
              <mc:Fallback>
                <p:oleObj name="Equation" r:id="rId8" imgW="774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17609" y="3665624"/>
                        <a:ext cx="1361162" cy="3570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5124420" y="1039897"/>
            <a:ext cx="1913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F497D"/>
                </a:solidFill>
              </a:rPr>
              <a:t>New neutrino </a:t>
            </a:r>
            <a:r>
              <a:rPr lang="en-US" sz="2000" b="1" dirty="0" smtClean="0">
                <a:solidFill>
                  <a:srgbClr val="1F497D"/>
                </a:solidFill>
              </a:rPr>
              <a:t>id</a:t>
            </a:r>
            <a:endParaRPr lang="en-US" sz="2000" b="1" dirty="0">
              <a:solidFill>
                <a:srgbClr val="1F497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37824" y="3584646"/>
            <a:ext cx="159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 sterile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candidates?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490384" y="4230977"/>
            <a:ext cx="552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64371" y="4801568"/>
            <a:ext cx="5371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Could only mix </a:t>
            </a:r>
            <a:r>
              <a:rPr lang="en-US" dirty="0"/>
              <a:t>L </a:t>
            </a:r>
            <a:r>
              <a:rPr lang="en-US" dirty="0" smtClean="0">
                <a:latin typeface="Symbol" charset="2"/>
                <a:cs typeface="Symbol" charset="2"/>
              </a:rPr>
              <a:t>n </a:t>
            </a:r>
            <a:r>
              <a:rPr lang="en-US" dirty="0" smtClean="0"/>
              <a:t>state with sterile L state of anti-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 </a:t>
            </a:r>
            <a:r>
              <a:rPr lang="en-US" dirty="0" smtClean="0">
                <a:sym typeface="Wingdings"/>
              </a:rPr>
              <a:t>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25332" y="4801568"/>
            <a:ext cx="1165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/>
              <a:t>N</a:t>
            </a:r>
            <a:r>
              <a:rPr lang="en-US" baseline="-25000" dirty="0" err="1" smtClean="0"/>
              <a:t>lepton</a:t>
            </a:r>
            <a:r>
              <a:rPr lang="en-US" dirty="0" smtClean="0"/>
              <a:t>=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66742" y="5215781"/>
            <a:ext cx="6072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ot </a:t>
            </a:r>
            <a:r>
              <a:rPr lang="en-US" dirty="0"/>
              <a:t>compatible with independent L,R states of Dirac formalism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6183" y="5705663"/>
            <a:ext cx="6343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en-US" b="1" dirty="0" smtClean="0">
                <a:solidFill>
                  <a:srgbClr val="0000FF"/>
                </a:solidFill>
                <a:sym typeface="Wingdings"/>
              </a:rPr>
              <a:t>Requires new 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  <a:cs typeface="Symbol" charset="2"/>
                <a:sym typeface="Wingdings"/>
              </a:rPr>
              <a:t>n</a:t>
            </a:r>
            <a:r>
              <a:rPr lang="en-US" b="1" baseline="-25000" dirty="0" smtClean="0">
                <a:solidFill>
                  <a:srgbClr val="0000FF"/>
                </a:solidFill>
                <a:sym typeface="Wingdings"/>
              </a:rPr>
              <a:t>s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 state(s), with Dirac or </a:t>
            </a:r>
            <a:r>
              <a:rPr lang="en-US" b="1" dirty="0" err="1" smtClean="0">
                <a:solidFill>
                  <a:srgbClr val="0000FF"/>
                </a:solidFill>
                <a:sym typeface="Wingdings"/>
              </a:rPr>
              <a:t>Majorana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 masses</a:t>
            </a:r>
          </a:p>
          <a:p>
            <a:r>
              <a:rPr lang="en-US" b="1" dirty="0" smtClean="0">
                <a:solidFill>
                  <a:srgbClr val="0000FF"/>
                </a:solidFill>
                <a:sym typeface="Wingdings"/>
              </a:rPr>
              <a:t>     Little theoretical constraints on mass range and number of 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  <a:cs typeface="Symbol" charset="2"/>
                <a:sym typeface="Wingdings"/>
              </a:rPr>
              <a:t>n</a:t>
            </a:r>
            <a:r>
              <a:rPr lang="en-US" b="1" baseline="-25000" dirty="0" smtClean="0">
                <a:solidFill>
                  <a:srgbClr val="0000FF"/>
                </a:solidFill>
                <a:sym typeface="Wingdings"/>
              </a:rPr>
              <a:t>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36852" y="4105477"/>
            <a:ext cx="1833451" cy="520633"/>
          </a:xfrm>
          <a:prstGeom prst="ellipse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6540372" y="3930366"/>
            <a:ext cx="707374" cy="3297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80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Arial" charset="0"/>
                <a:cs typeface="Arial Rounded MT Bold"/>
              </a:rPr>
              <a:t>Anomalous &amp; Regular </a:t>
            </a:r>
            <a:r>
              <a:rPr lang="en-US" dirty="0" smtClean="0">
                <a:latin typeface="+mn-lt"/>
                <a:ea typeface="Arial" charset="0"/>
                <a:cs typeface="Arial Rounded MT Bold"/>
              </a:rPr>
              <a:t>Results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99D2-465A-5E47-B30E-981C58390E45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8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252973"/>
              </p:ext>
            </p:extLst>
          </p:nvPr>
        </p:nvGraphicFramePr>
        <p:xfrm>
          <a:off x="0" y="796710"/>
          <a:ext cx="9142475" cy="5625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0529"/>
                <a:gridCol w="1460065"/>
                <a:gridCol w="1189290"/>
                <a:gridCol w="1997409"/>
                <a:gridCol w="1220638"/>
                <a:gridCol w="1684544"/>
              </a:tblGrid>
              <a:tr h="595772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Anomalous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Source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Type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Signal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Channel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Significance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smtClean="0"/>
                        <a:t>Gallium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Electron</a:t>
                      </a:r>
                      <a:r>
                        <a:rPr lang="en-US" sz="1600" baseline="0" dirty="0" smtClean="0"/>
                        <a:t> Capture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e</a:t>
                      </a:r>
                      <a:r>
                        <a:rPr lang="en-US" sz="1600" baseline="0" dirty="0" smtClean="0"/>
                        <a:t> dis.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endParaRPr lang="en-US" sz="1600" u="sng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2.7-3.0 </a:t>
                      </a:r>
                      <a:r>
                        <a:rPr lang="en-US" sz="1600" dirty="0" err="1" smtClean="0"/>
                        <a:t>σ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smtClean="0"/>
                        <a:t>Reactor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Beta-decay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e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smtClean="0">
                          <a:sym typeface="Wingdings"/>
                        </a:rPr>
                        <a:t>dis.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r>
                        <a:rPr lang="en-US" sz="1600" dirty="0" smtClean="0"/>
                        <a:t>, Energy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u="none" dirty="0" smtClean="0"/>
                        <a:t>2.7 </a:t>
                      </a:r>
                      <a:r>
                        <a:rPr lang="en-US" sz="1600" u="none" dirty="0" err="1" smtClean="0"/>
                        <a:t>σ</a:t>
                      </a:r>
                      <a:endParaRPr lang="en-US" sz="1600" b="0" u="none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err="1" smtClean="0"/>
                        <a:t>LSND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Meson Decay-at-Rest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600" dirty="0" smtClean="0">
                          <a:sym typeface="Wingdings"/>
                        </a:rPr>
                        <a:t> </a:t>
                      </a:r>
                      <a:r>
                        <a:rPr lang="en-US" sz="1600" dirty="0" err="1" smtClean="0">
                          <a:sym typeface="Wingdings"/>
                        </a:rPr>
                        <a:t>ν</a:t>
                      </a:r>
                      <a:r>
                        <a:rPr lang="en-US" sz="1600" baseline="-25000" dirty="0" err="1" smtClean="0">
                          <a:sym typeface="Wingdings"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u="sng" dirty="0" smtClean="0"/>
                        <a:t>Total Rate</a:t>
                      </a:r>
                      <a:r>
                        <a:rPr lang="en-US" sz="1600" dirty="0" smtClean="0"/>
                        <a:t>, Energy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3.8 </a:t>
                      </a:r>
                      <a:r>
                        <a:rPr lang="en-US" sz="1600" dirty="0" err="1" smtClean="0"/>
                        <a:t>σ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err="1" smtClean="0"/>
                        <a:t>MiniBooNE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Meson Decay-in-Flight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600" dirty="0" smtClean="0">
                          <a:sym typeface="Wingdings"/>
                        </a:rPr>
                        <a:t> </a:t>
                      </a:r>
                      <a:r>
                        <a:rPr lang="en-US" sz="1600" dirty="0" err="1" smtClean="0">
                          <a:sym typeface="Wingdings"/>
                        </a:rPr>
                        <a:t>ν</a:t>
                      </a:r>
                      <a:r>
                        <a:rPr lang="en-US" sz="1600" baseline="-25000" dirty="0" err="1" smtClean="0">
                          <a:sym typeface="Wingdings"/>
                        </a:rPr>
                        <a:t>e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r>
                        <a:rPr lang="en-US" sz="1600" dirty="0" smtClean="0"/>
                        <a:t>, Energy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3.8 </a:t>
                      </a:r>
                      <a:r>
                        <a:rPr lang="en-US" sz="1600" dirty="0" err="1" smtClean="0"/>
                        <a:t>σ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Regular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Source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Type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Signal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2000" b="1" dirty="0" smtClean="0"/>
                        <a:t>Channel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/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smtClean="0"/>
                        <a:t>KARMEN</a:t>
                      </a:r>
                      <a:r>
                        <a:rPr lang="en-US" sz="1800" dirty="0"/>
                        <a:t/>
                      </a:r>
                      <a:br>
                        <a:rPr lang="en-US" sz="1800" dirty="0"/>
                      </a:br>
                      <a:r>
                        <a:rPr lang="en-US" sz="1800" dirty="0" smtClean="0"/>
                        <a:t>Icarus/Opera</a:t>
                      </a:r>
                      <a:endParaRPr lang="en-US" sz="1800" b="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Meson Decay -at-Rest &amp; Flight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600" dirty="0" smtClean="0">
                          <a:sym typeface="Wingdings"/>
                        </a:rPr>
                        <a:t> </a:t>
                      </a:r>
                      <a:r>
                        <a:rPr lang="en-US" sz="1600" dirty="0" err="1" smtClean="0">
                          <a:sym typeface="Wingdings"/>
                        </a:rPr>
                        <a:t>ν</a:t>
                      </a:r>
                      <a:r>
                        <a:rPr lang="en-US" sz="1600" baseline="-25000" dirty="0" err="1" smtClean="0">
                          <a:sym typeface="Wingdings"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r>
                        <a:rPr lang="en-US" sz="1600" dirty="0" smtClean="0"/>
                        <a:t>, Energy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smtClean="0"/>
                        <a:t>CDHS/</a:t>
                      </a:r>
                      <a:r>
                        <a:rPr lang="en-US" sz="1800" dirty="0" err="1" smtClean="0"/>
                        <a:t>MiniBooNE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Meson Decay-in-Flight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600" dirty="0" smtClean="0">
                          <a:sym typeface="Wingdings"/>
                        </a:rPr>
                        <a:t> </a:t>
                      </a: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r>
                        <a:rPr lang="en-US" sz="1600" dirty="0" smtClean="0"/>
                        <a:t>, Energy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24946">
                <a:tc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800" dirty="0" smtClean="0"/>
                        <a:t>Minos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Meson Decay-in-Flight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μ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600" dirty="0" smtClean="0">
                          <a:sym typeface="Wingdings"/>
                        </a:rPr>
                        <a:t> </a:t>
                      </a:r>
                      <a:r>
                        <a:rPr lang="en-US" sz="1600" dirty="0" err="1" smtClean="0"/>
                        <a:t>ν</a:t>
                      </a:r>
                      <a:r>
                        <a:rPr lang="en-US" sz="1600" baseline="-25000" dirty="0" err="1" smtClean="0"/>
                        <a:t>s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smtClean="0"/>
                        <a:t>Total Rate</a:t>
                      </a:r>
                      <a:endParaRPr lang="en-US" sz="1600" baseline="-25000" dirty="0" smtClean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600"/>
                        </a:spcAft>
                      </a:pPr>
                      <a:r>
                        <a:rPr lang="en-US" sz="1600" dirty="0" smtClean="0"/>
                        <a:t>CC</a:t>
                      </a:r>
                      <a:endParaRPr lang="en-US" sz="1600" dirty="0">
                        <a:solidFill>
                          <a:schemeClr val="tx1"/>
                        </a:solidFill>
                        <a:latin typeface="Apple Casual"/>
                        <a:cs typeface="Apple Casu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686360" y="330089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1767" y="265571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78217" y="265571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45795" y="457704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92245" y="457704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  <p:sp>
        <p:nvSpPr>
          <p:cNvPr id="16" name="Rectangle à coins arrondis 1"/>
          <p:cNvSpPr/>
          <p:nvPr/>
        </p:nvSpPr>
        <p:spPr>
          <a:xfrm>
            <a:off x="95328" y="907383"/>
            <a:ext cx="9010953" cy="2951238"/>
          </a:xfrm>
          <a:prstGeom prst="roundRect">
            <a:avLst>
              <a:gd name="adj" fmla="val 11737"/>
            </a:avLst>
          </a:prstGeom>
          <a:solidFill>
            <a:srgbClr val="FF00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21"/>
          <p:cNvSpPr/>
          <p:nvPr/>
        </p:nvSpPr>
        <p:spPr>
          <a:xfrm>
            <a:off x="59043" y="3938760"/>
            <a:ext cx="9047238" cy="2390018"/>
          </a:xfrm>
          <a:prstGeom prst="roundRect">
            <a:avLst/>
          </a:prstGeom>
          <a:solidFill>
            <a:srgbClr val="CCFFCC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243500" y="330776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ＭＳ ゴシック"/>
                <a:cs typeface="Arial Rounded MT Bold"/>
              </a:rPr>
              <a:t>−</a:t>
            </a:r>
            <a:endParaRPr lang="en-US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688256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cs typeface="Arial Rounded MT Bold"/>
              </a:rPr>
              <a:t>Appearance VS </a:t>
            </a:r>
            <a:r>
              <a:rPr lang="en-US" dirty="0" smtClean="0">
                <a:latin typeface="+mn-lt"/>
                <a:cs typeface="Arial Rounded MT Bold"/>
              </a:rPr>
              <a:t>Disappearance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A84A-4399-3643-B0E7-175150055D1F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79718" y="5991580"/>
            <a:ext cx="2771091" cy="3107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2730" y="915592"/>
            <a:ext cx="29844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cs typeface="Arial Rounded MT Bold"/>
              </a:rPr>
              <a:t>J. Kopp et al., </a:t>
            </a:r>
            <a:r>
              <a:rPr lang="en-US" sz="1400" b="1" u="sng" dirty="0" smtClean="0">
                <a:solidFill>
                  <a:srgbClr val="0000FF"/>
                </a:solidFill>
                <a:cs typeface="Arial Rounded MT Bold"/>
              </a:rPr>
              <a:t>arXiv</a:t>
            </a:r>
            <a:r>
              <a:rPr lang="en-US" sz="1400" b="1" u="sng" dirty="0">
                <a:solidFill>
                  <a:srgbClr val="0000FF"/>
                </a:solidFill>
                <a:cs typeface="Arial Rounded MT Bold"/>
              </a:rPr>
              <a:t>:</a:t>
            </a:r>
            <a:r>
              <a:rPr lang="en-US" sz="1400" b="1" u="sng" dirty="0" smtClean="0">
                <a:solidFill>
                  <a:srgbClr val="0000FF"/>
                </a:solidFill>
                <a:cs typeface="Arial Rounded MT Bold"/>
              </a:rPr>
              <a:t>1303.3011</a:t>
            </a:r>
            <a:endParaRPr lang="en-US" sz="1400" b="1" u="sng" dirty="0">
              <a:solidFill>
                <a:srgbClr val="0000FF"/>
              </a:solidFill>
              <a:cs typeface="Arial Rounded MT Bold"/>
              <a:hlinkClick r:id="rId3"/>
            </a:endParaRPr>
          </a:p>
        </p:txBody>
      </p:sp>
      <p:pic>
        <p:nvPicPr>
          <p:cNvPr id="9" name="Image 4" descr="Capture d’écran 2013-04-09 à 12.19.42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52" y="1169311"/>
            <a:ext cx="4117341" cy="3662697"/>
          </a:xfrm>
          <a:prstGeom prst="rect">
            <a:avLst/>
          </a:prstGeom>
        </p:spPr>
      </p:pic>
      <p:pic>
        <p:nvPicPr>
          <p:cNvPr id="10" name="Image 8" descr="Capture d’écran 2013-04-09 à 12.23.49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085" y="1115147"/>
            <a:ext cx="3888500" cy="371686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60682" y="901774"/>
            <a:ext cx="30947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cs typeface="Arial Rounded MT Bold"/>
              </a:rPr>
              <a:t>C. </a:t>
            </a:r>
            <a:r>
              <a:rPr lang="en-US" sz="1400" dirty="0" err="1" smtClean="0">
                <a:solidFill>
                  <a:srgbClr val="000000"/>
                </a:solidFill>
                <a:cs typeface="Arial Rounded MT Bold"/>
              </a:rPr>
              <a:t>Giunti</a:t>
            </a:r>
            <a:r>
              <a:rPr lang="en-US" sz="1400" dirty="0" smtClean="0">
                <a:solidFill>
                  <a:srgbClr val="000000"/>
                </a:solidFill>
                <a:cs typeface="Arial Rounded MT Bold"/>
              </a:rPr>
              <a:t> et al., </a:t>
            </a:r>
            <a:r>
              <a:rPr lang="en-US" sz="1400" b="1" u="sng" dirty="0" smtClean="0">
                <a:solidFill>
                  <a:srgbClr val="0000FF"/>
                </a:solidFill>
                <a:cs typeface="Arial Rounded MT Bold"/>
              </a:rPr>
              <a:t>arXiv</a:t>
            </a:r>
            <a:r>
              <a:rPr lang="en-US" sz="1400" b="1" u="sng" dirty="0">
                <a:solidFill>
                  <a:srgbClr val="0000FF"/>
                </a:solidFill>
                <a:cs typeface="Arial Rounded MT Bold"/>
              </a:rPr>
              <a:t>:</a:t>
            </a:r>
            <a:r>
              <a:rPr lang="en-US" sz="1400" b="1" u="sng" dirty="0" smtClean="0">
                <a:solidFill>
                  <a:srgbClr val="0000FF"/>
                </a:solidFill>
                <a:cs typeface="Arial Rounded MT Bold"/>
              </a:rPr>
              <a:t>1302.6720</a:t>
            </a:r>
            <a:r>
              <a:rPr lang="en-US" sz="1400" b="1" dirty="0">
                <a:solidFill>
                  <a:srgbClr val="000000"/>
                </a:solidFill>
                <a:cs typeface="Arial Rounded MT Bold"/>
              </a:rPr>
              <a:t>	</a:t>
            </a:r>
            <a:endParaRPr lang="en-US" sz="1400" b="1" dirty="0">
              <a:solidFill>
                <a:srgbClr val="000000"/>
              </a:solidFill>
              <a:cs typeface="Arial Rounded MT Bold"/>
              <a:hlinkClick r:id="rId3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753" y="5608230"/>
            <a:ext cx="7513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cs typeface="Arial Rounded MT Bold"/>
              </a:rPr>
              <a:t>H</a:t>
            </a:r>
            <a:r>
              <a:rPr lang="en-US" sz="2000" b="1" dirty="0" smtClean="0">
                <a:solidFill>
                  <a:srgbClr val="FF0000"/>
                </a:solidFill>
                <a:cs typeface="Arial Rounded MT Bold"/>
              </a:rPr>
              <a:t>ard to </a:t>
            </a:r>
            <a:r>
              <a:rPr lang="en-US" sz="2000" b="1" dirty="0" err="1" smtClean="0">
                <a:solidFill>
                  <a:srgbClr val="FF0000"/>
                </a:solidFill>
                <a:cs typeface="Arial Rounded MT Bold"/>
              </a:rPr>
              <a:t>reconcile</a:t>
            </a:r>
            <a:r>
              <a:rPr lang="en-US" sz="2000" b="1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ν</a:t>
            </a:r>
            <a:r>
              <a:rPr lang="en-US" sz="2000" b="1" baseline="-25000" dirty="0" err="1" smtClean="0">
                <a:solidFill>
                  <a:srgbClr val="FF0000"/>
                </a:solidFill>
                <a:cs typeface="Arial Rounded MT Bold"/>
              </a:rPr>
              <a:t>e</a:t>
            </a:r>
            <a:r>
              <a:rPr lang="en-US" sz="2000" b="1" dirty="0" smtClean="0">
                <a:solidFill>
                  <a:srgbClr val="FF0000"/>
                </a:solidFill>
                <a:cs typeface="Arial Rounded MT Bold"/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ν</a:t>
            </a:r>
            <a:r>
              <a:rPr lang="en-US" sz="2000" b="1" baseline="-25000" dirty="0" err="1" smtClean="0">
                <a:solidFill>
                  <a:srgbClr val="FF0000"/>
                </a:solidFill>
                <a:cs typeface="Arial Rounded MT Bold"/>
              </a:rPr>
              <a:t>e</a:t>
            </a:r>
            <a:r>
              <a:rPr lang="en-US" sz="2000" b="1" dirty="0" smtClean="0">
                <a:solidFill>
                  <a:srgbClr val="FF0000"/>
                </a:solidFill>
                <a:cs typeface="Arial Rounded MT Bold"/>
              </a:rPr>
              <a:t> appearance/disappearance </a:t>
            </a:r>
            <a:r>
              <a:rPr lang="en-US" sz="2000" b="1" dirty="0" err="1" smtClean="0">
                <a:solidFill>
                  <a:srgbClr val="FF0000"/>
                </a:solidFill>
                <a:cs typeface="Arial Rounded MT Bold"/>
              </a:rPr>
              <a:t>with</a:t>
            </a:r>
            <a:r>
              <a:rPr lang="en-US" sz="2000" b="1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ν</a:t>
            </a:r>
            <a:r>
              <a:rPr lang="en-US" sz="2000" b="1" baseline="-25000" dirty="0" err="1" smtClean="0">
                <a:solidFill>
                  <a:srgbClr val="FF0000"/>
                </a:solidFill>
                <a:cs typeface="Arial Rounded MT Bold"/>
              </a:rPr>
              <a:t>μ</a:t>
            </a:r>
            <a:r>
              <a:rPr lang="en-US" sz="2000" b="1" dirty="0" smtClean="0">
                <a:solidFill>
                  <a:srgbClr val="FF0000"/>
                </a:solidFill>
                <a:cs typeface="Arial Rounded MT Bold"/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ν</a:t>
            </a:r>
            <a:r>
              <a:rPr lang="en-US" sz="2000" b="1" baseline="-25000" dirty="0" err="1" smtClean="0">
                <a:solidFill>
                  <a:srgbClr val="FF0000"/>
                </a:solidFill>
                <a:cs typeface="Arial Rounded MT Bold"/>
              </a:rPr>
              <a:t>μ</a:t>
            </a:r>
            <a:r>
              <a:rPr lang="en-US" sz="2000" b="1" dirty="0" smtClean="0">
                <a:solidFill>
                  <a:srgbClr val="FF0000"/>
                </a:solidFill>
                <a:cs typeface="Arial Rounded MT Bold"/>
              </a:rPr>
              <a:t> disappearance (3+1 &amp; 3+2 models)</a:t>
            </a:r>
            <a:endParaRPr lang="en-US" sz="2000" b="1" dirty="0">
              <a:solidFill>
                <a:srgbClr val="FF0000"/>
              </a:solidFill>
              <a:effectLst/>
              <a:cs typeface="Arial Rounded MT Bold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83051" y="2749551"/>
            <a:ext cx="4026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  <a:latin typeface="Arial Rounded MT Bold"/>
                <a:cs typeface="Arial Rounded MT Bold"/>
              </a:rPr>
              <a:t>AP</a:t>
            </a:r>
            <a:endParaRPr lang="fr-FR" sz="12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35216" y="3233353"/>
            <a:ext cx="4539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/>
                </a:solidFill>
                <a:latin typeface="Arial Rounded MT Bold"/>
                <a:cs typeface="Arial Rounded MT Bold"/>
              </a:rPr>
              <a:t>DIS</a:t>
            </a:r>
            <a:endParaRPr lang="fr-FR" sz="1200" dirty="0">
              <a:solidFill>
                <a:schemeClr val="accent6"/>
              </a:solidFill>
            </a:endParaRPr>
          </a:p>
        </p:txBody>
      </p:sp>
      <p:graphicFrame>
        <p:nvGraphicFramePr>
          <p:cNvPr id="15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54943"/>
              </p:ext>
            </p:extLst>
          </p:nvPr>
        </p:nvGraphicFramePr>
        <p:xfrm>
          <a:off x="1689100" y="4922838"/>
          <a:ext cx="5891213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1" name="Equation" r:id="rId6" imgW="3797300" imgH="406400" progId="Equation.3">
                  <p:embed/>
                </p:oleObj>
              </mc:Choice>
              <mc:Fallback>
                <p:oleObj name="Equation" r:id="rId6" imgW="37973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9100" y="4922838"/>
                        <a:ext cx="5891213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736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CMB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20F-6837-524B-A6C0-3F9DFE4A40BB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48" y="1038296"/>
            <a:ext cx="4207909" cy="21628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55930" y="1270000"/>
            <a:ext cx="43776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The recombination of e</a:t>
            </a:r>
            <a:r>
              <a:rPr lang="en-US" baseline="30000" dirty="0" smtClean="0"/>
              <a:t>-</a:t>
            </a:r>
            <a:r>
              <a:rPr lang="en-US" dirty="0" smtClean="0"/>
              <a:t> and p ~380000 y after the big-bang provides a quasi infinite propagation to the photons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Distribution of anisotropies is frozen and observable today in the CMB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859130" y="5537701"/>
            <a:ext cx="321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H</a:t>
            </a:r>
            <a:r>
              <a:rPr lang="fr-FR" baseline="-25000" dirty="0" smtClean="0"/>
              <a:t>0</a:t>
            </a:r>
            <a:r>
              <a:rPr lang="fr-FR" dirty="0" smtClean="0"/>
              <a:t>, </a:t>
            </a:r>
            <a:r>
              <a:rPr lang="el-GR" dirty="0" smtClean="0"/>
              <a:t>Ω</a:t>
            </a:r>
            <a:r>
              <a:rPr lang="el-GR" baseline="-25000" dirty="0" smtClean="0"/>
              <a:t>b</a:t>
            </a:r>
            <a:r>
              <a:rPr lang="el-GR" dirty="0" smtClean="0"/>
              <a:t>h</a:t>
            </a:r>
            <a:r>
              <a:rPr lang="el-GR" baseline="30000" dirty="0" smtClean="0"/>
              <a:t>2</a:t>
            </a:r>
            <a:r>
              <a:rPr lang="el-GR" dirty="0" smtClean="0"/>
              <a:t>,</a:t>
            </a:r>
            <a:r>
              <a:rPr lang="fr-FR" dirty="0" smtClean="0"/>
              <a:t> </a:t>
            </a:r>
            <a:r>
              <a:rPr lang="el-GR" dirty="0" smtClean="0"/>
              <a:t>Ω</a:t>
            </a:r>
            <a:r>
              <a:rPr lang="el-GR" baseline="-25000" dirty="0" smtClean="0"/>
              <a:t>c</a:t>
            </a:r>
            <a:r>
              <a:rPr lang="el-GR" dirty="0" smtClean="0"/>
              <a:t>h</a:t>
            </a:r>
            <a:r>
              <a:rPr lang="el-GR" baseline="30000" dirty="0" smtClean="0"/>
              <a:t>2</a:t>
            </a:r>
            <a:r>
              <a:rPr lang="el-GR" dirty="0" smtClean="0"/>
              <a:t>,</a:t>
            </a:r>
            <a:r>
              <a:rPr lang="fr-FR" dirty="0" smtClean="0"/>
              <a:t> </a:t>
            </a:r>
            <a:r>
              <a:rPr lang="el-GR" dirty="0" smtClean="0"/>
              <a:t>Ω</a:t>
            </a:r>
            <a:r>
              <a:rPr lang="el-GR" baseline="-25000" dirty="0" smtClean="0"/>
              <a:t>Λ</a:t>
            </a:r>
            <a:r>
              <a:rPr lang="el-GR" dirty="0" smtClean="0"/>
              <a:t>,</a:t>
            </a:r>
            <a:r>
              <a:rPr lang="fr-FR" dirty="0" smtClean="0"/>
              <a:t> …., </a:t>
            </a:r>
            <a:r>
              <a:rPr lang="fr-FR" dirty="0" err="1" smtClean="0"/>
              <a:t>N</a:t>
            </a:r>
            <a:r>
              <a:rPr lang="fr-FR" baseline="-25000" dirty="0" err="1" smtClean="0"/>
              <a:t>eff</a:t>
            </a:r>
            <a:r>
              <a:rPr lang="fr-FR" dirty="0" smtClean="0"/>
              <a:t>, </a:t>
            </a:r>
            <a:r>
              <a:rPr lang="el-GR" dirty="0" smtClean="0"/>
              <a:t>Σm</a:t>
            </a:r>
            <a:r>
              <a:rPr lang="el-GR" baseline="-25000" dirty="0" smtClean="0"/>
              <a:t>ν</a:t>
            </a:r>
            <a:endParaRPr lang="el-GR" baseline="-25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53" y="3401542"/>
            <a:ext cx="3735977" cy="27034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6761" y="3421695"/>
            <a:ext cx="4376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Spherical harmonics expansion of the signal 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168152" y="4748953"/>
            <a:ext cx="4865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Position and amplitude of the acoustic peaks are sensitive to the cosmological parameters:</a:t>
            </a:r>
            <a:endParaRPr lang="en-US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234783"/>
              </p:ext>
            </p:extLst>
          </p:nvPr>
        </p:nvGraphicFramePr>
        <p:xfrm>
          <a:off x="4576761" y="3865787"/>
          <a:ext cx="4160471" cy="772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Equation" r:id="rId5" imgW="2667000" imgH="495300" progId="Equation.3">
                  <p:embed/>
                </p:oleObj>
              </mc:Choice>
              <mc:Fallback>
                <p:oleObj name="Equation" r:id="rId5" imgW="26670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6761" y="3865787"/>
                        <a:ext cx="4160471" cy="7726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3265103" y="6130694"/>
            <a:ext cx="5875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0000FF"/>
                </a:solidFill>
              </a:rPr>
              <a:t>http://www.apc.univ-paris7.fr/blog/content/le-fond-diffus-cosmologique-</a:t>
            </a:r>
            <a:r>
              <a:rPr lang="fr-FR" sz="1400" i="1" dirty="0" err="1">
                <a:solidFill>
                  <a:srgbClr val="0000FF"/>
                </a:solidFill>
              </a:rPr>
              <a:t>cmb</a:t>
            </a:r>
            <a:endParaRPr lang="fr-FR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6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Constraints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cosmology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19B43-501A-1C41-92D1-2B915C7F3ACC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0736"/>
            <a:ext cx="8315739" cy="32453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39235" y="4486082"/>
            <a:ext cx="2794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3366FF"/>
                </a:solidFill>
              </a:rPr>
              <a:t>Planck results, astro-ph:1303.5076</a:t>
            </a:r>
            <a:endParaRPr lang="en-US" sz="1400" b="1" i="1" dirty="0">
              <a:solidFill>
                <a:srgbClr val="3366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2257" y="5151859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N</a:t>
            </a:r>
            <a:r>
              <a:rPr lang="en-US" baseline="-25000" dirty="0" smtClean="0"/>
              <a:t>eff</a:t>
            </a:r>
            <a:r>
              <a:rPr lang="en-US" dirty="0" smtClean="0"/>
              <a:t>&lt;3.9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m</a:t>
            </a:r>
            <a:r>
              <a:rPr lang="en-US" baseline="30000" dirty="0" err="1" smtClean="0"/>
              <a:t>eff</a:t>
            </a:r>
            <a:r>
              <a:rPr lang="en-US" baseline="-25000" dirty="0" err="1" smtClean="0"/>
              <a:t>s</a:t>
            </a:r>
            <a:r>
              <a:rPr lang="en-US" dirty="0" smtClean="0"/>
              <a:t>&lt;0.6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019683" y="5244192"/>
            <a:ext cx="972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95</a:t>
            </a:r>
            <a:r>
              <a:rPr lang="en-US" dirty="0"/>
              <a:t>% C.L.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03596" y="4705512"/>
            <a:ext cx="4660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/>
              <a:t>Combination of Planck results and BAO data: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3596" y="5964932"/>
            <a:ext cx="624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Requires non-standard mechanism to depart from </a:t>
            </a: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/>
              <a:t>N</a:t>
            </a:r>
            <a:r>
              <a:rPr lang="en-US" baseline="-25000" dirty="0" err="1" smtClean="0"/>
              <a:t>eff</a:t>
            </a:r>
            <a:r>
              <a:rPr lang="en-US" dirty="0" smtClean="0"/>
              <a:t> = +1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6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Constraints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cosmology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E2E2-040A-AD48-984F-AA3ABBAC00B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29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6131" y="1455061"/>
            <a:ext cx="456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Several tensions between data sets would require fine study of systematic errors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2732" y="782984"/>
            <a:ext cx="3383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00FF"/>
                </a:solidFill>
              </a:rPr>
              <a:t>See next SPP seminar by J. </a:t>
            </a:r>
            <a:r>
              <a:rPr lang="en-US" sz="1600" i="1" dirty="0" err="1" smtClean="0">
                <a:solidFill>
                  <a:srgbClr val="0000FF"/>
                </a:solidFill>
              </a:rPr>
              <a:t>Lesgourges</a:t>
            </a:r>
            <a:endParaRPr lang="en-US" sz="1600" i="1" dirty="0">
              <a:solidFill>
                <a:srgbClr val="0000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469" y="2285665"/>
            <a:ext cx="3157500" cy="3143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012" y="2285665"/>
            <a:ext cx="2795576" cy="31556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137" y="5798117"/>
            <a:ext cx="748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Need complementary approach of direct measurements of sterile neutrino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980128" y="1455061"/>
            <a:ext cx="3836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/>
              <a:t>Overlap with reactor anomaly sensitive to choice of data sets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8352" y="5325872"/>
            <a:ext cx="1972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0000FF"/>
                </a:solidFill>
              </a:rPr>
              <a:t>arXiv,hep-ph:1309.3192</a:t>
            </a:r>
            <a:endParaRPr lang="en-US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6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997"/>
            <a:ext cx="8229600" cy="3403248"/>
          </a:xfrm>
        </p:spPr>
        <p:txBody>
          <a:bodyPr>
            <a:normAutofit/>
          </a:bodyPr>
          <a:lstStyle/>
          <a:p>
            <a:r>
              <a:rPr lang="en-US" dirty="0" smtClean="0"/>
              <a:t>Testing new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baseline="-25000" dirty="0" smtClean="0"/>
              <a:t>e</a:t>
            </a:r>
            <a:r>
              <a:rPr lang="en-US" dirty="0" smtClean="0"/>
              <a:t> disappearance at short distance from compact sources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E2EB-17F2-D741-A6F3-BBB108929F5A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30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124200" y="2884097"/>
            <a:ext cx="434188" cy="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45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Strategy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67896-7327-5146-8448-4CA8F8D179D4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31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6692" y="1030800"/>
            <a:ext cx="8666571" cy="5511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</a:rPr>
              <a:t>Need direct test, beyond the current mean deviation from predicted rate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  <a:p>
            <a:pPr marL="342900" indent="-342900">
              <a:lnSpc>
                <a:spcPct val="90000"/>
              </a:lnSpc>
              <a:spcBef>
                <a:spcPts val="1875"/>
              </a:spcBef>
              <a:spcAft>
                <a:spcPts val="0"/>
              </a:spcAft>
              <a:buClr>
                <a:schemeClr val="tx1"/>
              </a:buClr>
              <a:buFont typeface="Wingdings" charset="2"/>
              <a:buChar char="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b="1" dirty="0" smtClean="0">
                <a:solidFill>
                  <a:srgbClr val="FF0000"/>
                </a:solidFill>
                <a:ea typeface="Arial" charset="0"/>
                <a:cs typeface="Arial Rounded MT Bold"/>
                <a:sym typeface="Wingdings"/>
              </a:rPr>
              <a:t>Input from sterile neutrino fits</a:t>
            </a:r>
          </a:p>
          <a:p>
            <a:pPr marL="623888" lvl="1" indent="-166688">
              <a:lnSpc>
                <a:spcPct val="70000"/>
              </a:lnSpc>
              <a:spcBef>
                <a:spcPts val="1875"/>
              </a:spcBef>
              <a:spcAft>
                <a:spcPts val="0"/>
              </a:spcAft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Δ</a:t>
            </a: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m</a:t>
            </a:r>
            <a:r>
              <a:rPr lang="en-US" sz="2000" b="1" baseline="30000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 ≈ 0.1-10 eV</a:t>
            </a:r>
            <a:r>
              <a:rPr lang="en-US" sz="2000" b="1" baseline="30000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 </a:t>
            </a:r>
            <a:r>
              <a:rPr lang="en-US" sz="2000" b="1" dirty="0">
                <a:solidFill>
                  <a:prstClr val="black"/>
                </a:solidFill>
                <a:cs typeface="Times New Roman" charset="0"/>
              </a:rPr>
              <a:t>→</a:t>
            </a:r>
            <a:endParaRPr lang="en-US" sz="2000" b="1" dirty="0" smtClean="0">
              <a:solidFill>
                <a:srgbClr val="000000"/>
              </a:solidFill>
              <a:ea typeface="Arial" charset="0"/>
              <a:cs typeface="Arial Rounded MT Bold"/>
              <a:sym typeface="Wingdings"/>
            </a:endParaRPr>
          </a:p>
          <a:p>
            <a:pPr marL="623888" lvl="1" indent="-166688">
              <a:lnSpc>
                <a:spcPct val="70000"/>
              </a:lnSpc>
              <a:spcBef>
                <a:spcPts val="1875"/>
              </a:spcBef>
              <a:spcAft>
                <a:spcPts val="0"/>
              </a:spcAft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sin</a:t>
            </a:r>
            <a:r>
              <a:rPr lang="en-US" sz="2000" b="1" baseline="30000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(2</a:t>
            </a:r>
            <a:r>
              <a:rPr lang="en-US" sz="2000" b="1" dirty="0" smtClean="0">
                <a:solidFill>
                  <a:srgbClr val="000000"/>
                </a:solidFill>
                <a:ea typeface="Lucida Grande"/>
                <a:cs typeface="Arial Rounded MT Bold"/>
                <a:sym typeface="Wingdings"/>
              </a:rPr>
              <a:t>θ</a:t>
            </a:r>
            <a:r>
              <a:rPr lang="en-US" sz="2000" b="1" baseline="-25000" dirty="0" smtClean="0">
                <a:solidFill>
                  <a:srgbClr val="000000"/>
                </a:solidFill>
                <a:ea typeface="Lucida Grande"/>
                <a:cs typeface="Arial Rounded MT Bold"/>
                <a:sym typeface="Wingdings"/>
              </a:rPr>
              <a:t>ee</a:t>
            </a:r>
            <a:r>
              <a:rPr lang="en-US" sz="2000" b="1" dirty="0" smtClean="0">
                <a:solidFill>
                  <a:srgbClr val="000000"/>
                </a:solidFill>
                <a:ea typeface="Arial" charset="0"/>
                <a:cs typeface="Arial Rounded MT Bold"/>
                <a:sym typeface="Wingdings"/>
              </a:rPr>
              <a:t>) ≈ 0.01-0.15</a:t>
            </a:r>
          </a:p>
          <a:p>
            <a:pPr marL="623888" lvl="1" indent="-166688">
              <a:lnSpc>
                <a:spcPct val="70000"/>
              </a:lnSpc>
              <a:spcBef>
                <a:spcPts val="1875"/>
              </a:spcBef>
              <a:spcAft>
                <a:spcPts val="0"/>
              </a:spcAft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endParaRPr lang="en-US" sz="1400" b="1" dirty="0" smtClean="0">
              <a:solidFill>
                <a:srgbClr val="000000"/>
              </a:solidFill>
              <a:ea typeface="Arial" charset="0"/>
              <a:cs typeface="Arial Rounded MT Bold"/>
              <a:sym typeface="Wingdings"/>
            </a:endParaRPr>
          </a:p>
          <a:p>
            <a:pPr marL="342900" indent="-342900">
              <a:lnSpc>
                <a:spcPct val="70000"/>
              </a:lnSpc>
              <a:spcBef>
                <a:spcPts val="1875"/>
              </a:spcBef>
              <a:buClr>
                <a:schemeClr val="tx1"/>
              </a:buClr>
              <a:buFont typeface="Wingdings" charset="2"/>
              <a:buChar char="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Experimental specifications:</a:t>
            </a:r>
            <a:endParaRPr lang="en-US" sz="2000" b="1" dirty="0">
              <a:solidFill>
                <a:srgbClr val="FF0000"/>
              </a:solidFill>
            </a:endParaRP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Compact source</a:t>
            </a: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Good vertex and energy resolutions</a:t>
            </a: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High statistics, few % stat. uncertainty</a:t>
            </a:r>
            <a:endParaRPr lang="en-US" sz="2000" dirty="0"/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2000" dirty="0" smtClean="0"/>
              <a:t>Few % </a:t>
            </a:r>
            <a:r>
              <a:rPr lang="en-US" sz="2000" dirty="0" err="1" smtClean="0"/>
              <a:t>syst</a:t>
            </a:r>
            <a:r>
              <a:rPr lang="en-US" sz="2000" dirty="0" smtClean="0"/>
              <a:t> measurements to cover the anomaly contour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 smtClean="0"/>
          </a:p>
          <a:p>
            <a:pPr marL="342900" indent="-342900">
              <a:buFont typeface="Wingdings" charset="0"/>
              <a:buChar char="à"/>
            </a:pPr>
            <a:r>
              <a:rPr lang="en-US" sz="2000" b="1" dirty="0" smtClean="0">
                <a:solidFill>
                  <a:srgbClr val="FF0000"/>
                </a:solidFill>
              </a:rPr>
              <a:t>Search for a new oscillation pattern in E &amp; L</a:t>
            </a:r>
          </a:p>
          <a:p>
            <a:r>
              <a:rPr lang="en-US" sz="20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sym typeface="Wingdings"/>
              </a:rPr>
              <a:t>     Measurement of relative shape distortion, completed by norm information.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</p:txBody>
      </p:sp>
      <p:graphicFrame>
        <p:nvGraphicFramePr>
          <p:cNvPr id="1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82984"/>
              </p:ext>
            </p:extLst>
          </p:nvPr>
        </p:nvGraphicFramePr>
        <p:xfrm>
          <a:off x="3501464" y="2554208"/>
          <a:ext cx="3704043" cy="740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8" name="Equation" r:id="rId3" imgW="2095500" imgH="419100" progId="Equation.3">
                  <p:embed/>
                </p:oleObj>
              </mc:Choice>
              <mc:Fallback>
                <p:oleObj name="Equation" r:id="rId3" imgW="2095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1464" y="2554208"/>
                        <a:ext cx="3704043" cy="74080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778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6003"/>
            <a:ext cx="8229600" cy="928593"/>
          </a:xfrm>
        </p:spPr>
        <p:txBody>
          <a:bodyPr/>
          <a:lstStyle/>
          <a:p>
            <a:r>
              <a:rPr lang="en-US" dirty="0" smtClean="0"/>
              <a:t>Reactor Experiments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720A-8883-9645-9515-DC53DAE576CE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Reactors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D527-320F-1E48-ACE4-AD719A5BD66B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33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984" y="1343618"/>
            <a:ext cx="3628296" cy="22871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7512" y="3381307"/>
            <a:ext cx="8041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</a:rPr>
              <a:t>Alternation of reactor ON/OFF periods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sym typeface="Wingdings"/>
              </a:rPr>
              <a:t>moderate overburden compensated by accurate measurement of </a:t>
            </a:r>
            <a:r>
              <a:rPr lang="en-US" sz="2000" dirty="0" smtClean="0"/>
              <a:t>the </a:t>
            </a:r>
            <a:r>
              <a:rPr lang="en-US" sz="2000" dirty="0" err="1" smtClean="0"/>
              <a:t>cosmogenic</a:t>
            </a:r>
            <a:r>
              <a:rPr lang="en-US" sz="2000" dirty="0" smtClean="0"/>
              <a:t> component.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  <a:p>
            <a:pPr marL="342900" indent="-342900">
              <a:buFont typeface="Wingdings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</a:rPr>
              <a:t>Highly enriched fuel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>
                <a:sym typeface="Wingdings"/>
              </a:rPr>
              <a:t>W</a:t>
            </a:r>
            <a:r>
              <a:rPr lang="en-US" sz="2000" dirty="0" smtClean="0">
                <a:sym typeface="Wingdings"/>
              </a:rPr>
              <a:t>ell known </a:t>
            </a:r>
            <a:r>
              <a:rPr lang="en-US" sz="2000" baseline="30000" dirty="0" smtClean="0">
                <a:sym typeface="Wingdings"/>
              </a:rPr>
              <a:t>235</a:t>
            </a:r>
            <a:r>
              <a:rPr lang="en-US" sz="2000" dirty="0" smtClean="0">
                <a:sym typeface="Wingdings"/>
              </a:rPr>
              <a:t>U </a:t>
            </a:r>
            <a:r>
              <a:rPr lang="en-US" sz="2000" dirty="0" err="1" smtClean="0">
                <a:sym typeface="Wingdings"/>
              </a:rPr>
              <a:t>fisison</a:t>
            </a:r>
            <a:r>
              <a:rPr lang="en-US" sz="2000" dirty="0" smtClean="0">
                <a:sym typeface="Wingdings"/>
              </a:rPr>
              <a:t> spectrum.</a:t>
            </a:r>
            <a:endParaRPr lang="en-US" sz="2000" dirty="0" smtClean="0"/>
          </a:p>
          <a:p>
            <a:pPr marL="342900" indent="-342900">
              <a:buFont typeface="Wingdings" charset="2"/>
              <a:buChar char="§"/>
            </a:pPr>
            <a:endParaRPr lang="en-US" sz="200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</a:rPr>
              <a:t>But </a:t>
            </a:r>
            <a:r>
              <a:rPr lang="en-US" sz="2000" b="1" dirty="0">
                <a:solidFill>
                  <a:srgbClr val="FF0000"/>
                </a:solidFill>
              </a:rPr>
              <a:t>c</a:t>
            </a:r>
            <a:r>
              <a:rPr lang="en-US" sz="2000" b="1" dirty="0" smtClean="0">
                <a:solidFill>
                  <a:srgbClr val="FF0000"/>
                </a:solidFill>
              </a:rPr>
              <a:t>hallenging </a:t>
            </a:r>
            <a:r>
              <a:rPr lang="en-US" sz="2000" b="1" dirty="0">
                <a:solidFill>
                  <a:srgbClr val="FF0000"/>
                </a:solidFill>
              </a:rPr>
              <a:t>reactor-induced backgrounds (</a:t>
            </a:r>
            <a:r>
              <a:rPr lang="en-US" sz="2000" b="1" dirty="0">
                <a:solidFill>
                  <a:srgbClr val="FF0000"/>
                </a:solidFill>
                <a:latin typeface="Symbol" charset="2"/>
                <a:cs typeface="Symbol" charset="2"/>
              </a:rPr>
              <a:t>g</a:t>
            </a:r>
            <a:r>
              <a:rPr lang="en-US" sz="2000" b="1" dirty="0">
                <a:solidFill>
                  <a:srgbClr val="FF0000"/>
                </a:solidFill>
              </a:rPr>
              <a:t> and n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 Requires comprehensive site characterization.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17512" y="1250823"/>
            <a:ext cx="51388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b="1" dirty="0">
                <a:solidFill>
                  <a:srgbClr val="FF0000"/>
                </a:solidFill>
              </a:rPr>
              <a:t>Compact sources </a:t>
            </a:r>
            <a:endParaRPr lang="en-US" sz="2000" b="1" dirty="0">
              <a:solidFill>
                <a:srgbClr val="FF0000"/>
              </a:solidFill>
              <a:sym typeface="Wingdings"/>
            </a:endParaRP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>
                <a:sym typeface="Wingdings"/>
              </a:rPr>
              <a:t>N</a:t>
            </a:r>
            <a:r>
              <a:rPr lang="en-US" sz="2000" dirty="0" smtClean="0">
                <a:sym typeface="Wingdings"/>
              </a:rPr>
              <a:t>o </a:t>
            </a:r>
            <a:r>
              <a:rPr lang="en-US" sz="2000" dirty="0" err="1" smtClean="0">
                <a:sym typeface="Wingdings"/>
              </a:rPr>
              <a:t>oscill</a:t>
            </a:r>
            <a:r>
              <a:rPr lang="en-US" sz="2000" dirty="0" smtClean="0">
                <a:sym typeface="Wingdings"/>
              </a:rPr>
              <a:t>. </a:t>
            </a:r>
            <a:r>
              <a:rPr lang="en-US" sz="2000" dirty="0">
                <a:sym typeface="Wingdings"/>
              </a:rPr>
              <a:t>smearing.</a:t>
            </a:r>
            <a:endParaRPr lang="en-US" sz="2000" dirty="0"/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  <a:p>
            <a:pPr marL="342900" indent="-342900">
              <a:buFont typeface="Wingdings" charset="2"/>
              <a:buChar char="§"/>
            </a:pPr>
            <a:r>
              <a:rPr lang="en-US" sz="2000" b="1" dirty="0">
                <a:solidFill>
                  <a:srgbClr val="FF0000"/>
                </a:solidFill>
                <a:sym typeface="Wingdings"/>
              </a:rPr>
              <a:t>H</a:t>
            </a:r>
            <a:r>
              <a:rPr lang="en-US" sz="2000" b="1" dirty="0" smtClean="0">
                <a:solidFill>
                  <a:srgbClr val="FF0000"/>
                </a:solidFill>
                <a:sym typeface="Wingdings"/>
              </a:rPr>
              <a:t>igh statistics, typically few 100 </a:t>
            </a:r>
            <a:r>
              <a:rPr lang="en-US" sz="2000" b="1" dirty="0" err="1" smtClean="0">
                <a:solidFill>
                  <a:srgbClr val="FF0000"/>
                </a:solidFill>
                <a:sym typeface="Wingdings"/>
              </a:rPr>
              <a:t>evts</a:t>
            </a:r>
            <a:r>
              <a:rPr lang="en-US" sz="2000" b="1" dirty="0" smtClean="0">
                <a:solidFill>
                  <a:srgbClr val="FF0000"/>
                </a:solidFill>
                <a:sym typeface="Wingdings"/>
              </a:rPr>
              <a:t>/day/t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/>
              <a:t>Intense </a:t>
            </a:r>
            <a:r>
              <a:rPr lang="en-US" sz="2000" dirty="0"/>
              <a:t>source </a:t>
            </a:r>
            <a:endParaRPr lang="en-US" sz="2000" dirty="0" smtClean="0"/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/>
              <a:t>V</a:t>
            </a:r>
            <a:r>
              <a:rPr lang="en-US" sz="2000" dirty="0" smtClean="0"/>
              <a:t>ery </a:t>
            </a:r>
            <a:r>
              <a:rPr lang="en-US" sz="2000" dirty="0"/>
              <a:t>short baselines available </a:t>
            </a:r>
            <a:r>
              <a:rPr lang="en-US" sz="2000" dirty="0" smtClean="0"/>
              <a:t>(5-50 m)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5456397" y="926680"/>
            <a:ext cx="27471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 Rounded MT Bold"/>
                <a:cs typeface="Arial Rounded MT Bold"/>
              </a:rPr>
              <a:t>Typical reactor core sizes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15728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n-lt"/>
                <a:ea typeface="Arial" charset="0"/>
                <a:cs typeface="Arial Rounded MT Bold"/>
              </a:rPr>
              <a:t>Main Experimental Parameters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D781C-AD16-3D41-A84B-AEAB79BA7882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93" y="2120823"/>
            <a:ext cx="8721082" cy="421454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2905319" y="3391103"/>
            <a:ext cx="25149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  <a:latin typeface="Arial Rounded MT Bold"/>
                <a:cs typeface="Arial Rounded MT Bold"/>
              </a:rPr>
              <a:t>K.M. </a:t>
            </a:r>
            <a:r>
              <a:rPr lang="en-US" sz="1000" b="1" dirty="0" err="1" smtClean="0">
                <a:solidFill>
                  <a:srgbClr val="000000"/>
                </a:solidFill>
                <a:latin typeface="Arial Rounded MT Bold"/>
                <a:cs typeface="Arial Rounded MT Bold"/>
              </a:rPr>
              <a:t>Heeger</a:t>
            </a:r>
            <a:r>
              <a:rPr lang="en-US" sz="1000" b="1" dirty="0" smtClean="0">
                <a:solidFill>
                  <a:srgbClr val="000000"/>
                </a:solidFill>
                <a:latin typeface="Arial Rounded MT Bold"/>
                <a:cs typeface="Arial Rounded MT Bold"/>
              </a:rPr>
              <a:t> et al., arXiv</a:t>
            </a:r>
            <a:r>
              <a:rPr lang="en-US" sz="1000" b="1" dirty="0">
                <a:solidFill>
                  <a:srgbClr val="000000"/>
                </a:solidFill>
                <a:latin typeface="Arial Rounded MT Bold"/>
                <a:cs typeface="Arial Rounded MT Bold"/>
              </a:rPr>
              <a:t>:</a:t>
            </a:r>
            <a:r>
              <a:rPr lang="en-US" sz="1000" b="1" dirty="0" smtClean="0">
                <a:solidFill>
                  <a:srgbClr val="000000"/>
                </a:solidFill>
                <a:latin typeface="Arial Rounded MT Bold"/>
                <a:cs typeface="Arial Rounded MT Bold"/>
              </a:rPr>
              <a:t>1212.2182v1</a:t>
            </a:r>
            <a:endParaRPr lang="en-US" sz="1000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2988" y="1719249"/>
            <a:ext cx="122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 Ronded"/>
                <a:cs typeface="Arial Ronded"/>
              </a:rPr>
              <a:t>Source</a:t>
            </a:r>
            <a:endParaRPr lang="en-US" sz="2400" b="1" dirty="0">
              <a:solidFill>
                <a:srgbClr val="FF0000"/>
              </a:solidFill>
              <a:latin typeface="Arial Ronded"/>
              <a:cs typeface="Arial Rond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6512" y="1719249"/>
            <a:ext cx="1433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 Ronded"/>
                <a:cs typeface="Arial Ronded"/>
              </a:rPr>
              <a:t>Detector</a:t>
            </a:r>
            <a:endParaRPr lang="en-US" sz="2400" b="1" dirty="0">
              <a:solidFill>
                <a:srgbClr val="FF0000"/>
              </a:solidFill>
              <a:latin typeface="Arial Ronded"/>
              <a:cs typeface="Arial Ronde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0142" y="3808976"/>
            <a:ext cx="1356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latin typeface="Arial Rounded MT Bold"/>
                <a:cs typeface="Arial Rounded MT Bold"/>
              </a:rPr>
              <a:t>Year scale stability</a:t>
            </a:r>
            <a:endParaRPr lang="en-US" sz="1200" dirty="0">
              <a:solidFill>
                <a:srgbClr val="00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7157" y="969240"/>
            <a:ext cx="8946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ea typeface="Arial" charset="0"/>
                <a:cs typeface="Arial Rounded MT Bold"/>
              </a:rPr>
              <a:t>All current projects have the sensitivity to test the reactor anomaly space of parameters, </a:t>
            </a:r>
            <a:r>
              <a:rPr lang="en-US" sz="2000" b="1" dirty="0" smtClean="0">
                <a:latin typeface="Symbol" charset="2"/>
                <a:ea typeface="Arial" charset="0"/>
                <a:cs typeface="Symbol" charset="2"/>
              </a:rPr>
              <a:t>D</a:t>
            </a:r>
            <a:r>
              <a:rPr lang="en-US" sz="2000" b="1" dirty="0" smtClean="0">
                <a:ea typeface="Arial" charset="0"/>
                <a:cs typeface="Arial Rounded MT Bold"/>
              </a:rPr>
              <a:t>m</a:t>
            </a:r>
            <a:r>
              <a:rPr lang="en-US" sz="2000" b="1" baseline="30000" dirty="0" smtClean="0">
                <a:ea typeface="Arial" charset="0"/>
                <a:cs typeface="Arial Rounded MT Bold"/>
              </a:rPr>
              <a:t>2</a:t>
            </a:r>
            <a:r>
              <a:rPr lang="en-US" sz="2000" b="1" dirty="0" smtClean="0">
                <a:ea typeface="Arial" charset="0"/>
                <a:cs typeface="Arial Rounded MT Bold"/>
              </a:rPr>
              <a:t>&gt;0.1, sin</a:t>
            </a:r>
            <a:r>
              <a:rPr lang="en-US" sz="2000" b="1" baseline="30000" dirty="0" smtClean="0">
                <a:ea typeface="Arial" charset="0"/>
                <a:cs typeface="Arial Rounded MT Bold"/>
              </a:rPr>
              <a:t>2</a:t>
            </a:r>
            <a:r>
              <a:rPr lang="en-US" sz="2000" b="1" dirty="0" smtClean="0">
                <a:ea typeface="Arial" charset="0"/>
                <a:cs typeface="Arial Rounded MT Bold"/>
              </a:rPr>
              <a:t>2</a:t>
            </a:r>
            <a:r>
              <a:rPr lang="en-US" sz="2000" b="1" dirty="0" smtClean="0">
                <a:latin typeface="Symbol" charset="2"/>
                <a:ea typeface="Arial" charset="0"/>
                <a:cs typeface="Symbol" charset="2"/>
              </a:rPr>
              <a:t>q</a:t>
            </a:r>
            <a:r>
              <a:rPr lang="en-US" sz="2000" b="1" dirty="0" smtClean="0">
                <a:ea typeface="Arial" charset="0"/>
                <a:cs typeface="Arial Rounded MT Bold"/>
              </a:rPr>
              <a:t>&gt;0.05</a:t>
            </a:r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5007242" y="6092858"/>
            <a:ext cx="30468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/>
              <a:t>K.M. </a:t>
            </a:r>
            <a:r>
              <a:rPr lang="en-US" sz="1400" b="1" i="1" dirty="0" err="1" smtClean="0"/>
              <a:t>Heeger</a:t>
            </a:r>
            <a:r>
              <a:rPr lang="en-US" sz="1400" b="1" i="1" dirty="0" smtClean="0"/>
              <a:t> et al., arXiv</a:t>
            </a:r>
            <a:r>
              <a:rPr lang="en-US" sz="1400" b="1" i="1" dirty="0"/>
              <a:t>:</a:t>
            </a:r>
            <a:r>
              <a:rPr lang="en-US" sz="1400" b="1" i="1" dirty="0" smtClean="0"/>
              <a:t>1212.2182v1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1321494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FCAC-9F43-D748-A843-EEB49E1FF21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62" y="1463404"/>
            <a:ext cx="3408162" cy="1389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924" y="1283926"/>
            <a:ext cx="4553668" cy="32313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74" b="89362" l="9804" r="901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3784" y="2755958"/>
            <a:ext cx="1420262" cy="6192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19530" y="3266764"/>
            <a:ext cx="111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"/>
                <a:cs typeface="Times"/>
              </a:rPr>
              <a:t>High E </a:t>
            </a:r>
            <a:r>
              <a:rPr lang="en-US" i="1" dirty="0" smtClean="0">
                <a:latin typeface="Symbol" charset="2"/>
                <a:cs typeface="Symbol" charset="2"/>
              </a:rPr>
              <a:t>g</a:t>
            </a:r>
            <a:endParaRPr lang="en-US" i="1" dirty="0">
              <a:latin typeface="Symbol" charset="2"/>
              <a:cs typeface="Symbol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4841" y="1002627"/>
            <a:ext cx="1523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Accidental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59141" y="1001739"/>
            <a:ext cx="154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Correlated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5220" y="4017472"/>
            <a:ext cx="40862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Random </a:t>
            </a:r>
            <a:r>
              <a:rPr lang="en-US" sz="2000" dirty="0" err="1" smtClean="0"/>
              <a:t>coinc</a:t>
            </a:r>
            <a:r>
              <a:rPr lang="en-US" sz="2000" dirty="0" smtClean="0"/>
              <a:t> of independent </a:t>
            </a:r>
            <a:r>
              <a:rPr lang="en-US" sz="2000" dirty="0" err="1" smtClean="0"/>
              <a:t>evts</a:t>
            </a:r>
            <a:endParaRPr lang="en-US" sz="2000" dirty="0" smtClean="0"/>
          </a:p>
          <a:p>
            <a:pPr marL="285750" indent="-285750">
              <a:buFont typeface="Wingdings" charset="2"/>
              <a:buChar char="§"/>
            </a:pPr>
            <a:endParaRPr lang="en-US" sz="2000" dirty="0" smtClean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Accurately measured online using duplicated off-time windows</a:t>
            </a:r>
          </a:p>
          <a:p>
            <a:r>
              <a:rPr lang="en-US" sz="2000" dirty="0">
                <a:sym typeface="Wingdings"/>
              </a:rPr>
              <a:t> </a:t>
            </a:r>
            <a:r>
              <a:rPr lang="en-US" sz="2000" dirty="0" smtClean="0">
                <a:sym typeface="Wingdings"/>
              </a:rPr>
              <a:t>     Statistical limitation only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263766" y="4680145"/>
            <a:ext cx="4610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Online reduction: overburden, </a:t>
            </a:r>
            <a:r>
              <a:rPr lang="en-US" sz="2000" dirty="0" smtClean="0">
                <a:latin typeface="Symbol" charset="2"/>
                <a:cs typeface="Symbol" charset="2"/>
              </a:rPr>
              <a:t>m</a:t>
            </a:r>
            <a:r>
              <a:rPr lang="en-US" sz="2000" dirty="0" smtClean="0"/>
              <a:t>-veto, PSD of recoiling proton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Measured reactor OFF and subtracted</a:t>
            </a:r>
            <a:endParaRPr lang="en-US" sz="20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870788"/>
              </p:ext>
            </p:extLst>
          </p:nvPr>
        </p:nvGraphicFramePr>
        <p:xfrm>
          <a:off x="2514626" y="5803345"/>
          <a:ext cx="4218039" cy="497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0" name="Equation" r:id="rId7" imgW="2044700" imgH="241300" progId="Equation.3">
                  <p:embed/>
                </p:oleObj>
              </mc:Choice>
              <mc:Fallback>
                <p:oleObj name="Equation" r:id="rId7" imgW="2044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14626" y="5803345"/>
                        <a:ext cx="4218039" cy="497781"/>
                      </a:xfrm>
                      <a:prstGeom prst="rect">
                        <a:avLst/>
                      </a:prstGeom>
                      <a:ln w="19050" cmpd="sng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6740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Experimental Program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C4DD-BB91-AE4B-9EC9-EBB4207C3A1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36</a:t>
            </a:fld>
            <a:endParaRPr lang="en-US"/>
          </a:p>
        </p:txBody>
      </p:sp>
      <p:pic>
        <p:nvPicPr>
          <p:cNvPr id="7" name="Imag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0" y="1555765"/>
            <a:ext cx="9144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utoShape 20"/>
          <p:cNvSpPr>
            <a:spLocks noChangeArrowheads="1"/>
          </p:cNvSpPr>
          <p:nvPr/>
        </p:nvSpPr>
        <p:spPr bwMode="auto">
          <a:xfrm>
            <a:off x="1917202" y="2542781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9" name="AutoShape 20"/>
          <p:cNvSpPr>
            <a:spLocks noChangeArrowheads="1"/>
          </p:cNvSpPr>
          <p:nvPr/>
        </p:nvSpPr>
        <p:spPr bwMode="auto">
          <a:xfrm>
            <a:off x="4695824" y="2571891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0" name="AutoShape 20"/>
          <p:cNvSpPr>
            <a:spLocks noChangeArrowheads="1"/>
          </p:cNvSpPr>
          <p:nvPr/>
        </p:nvSpPr>
        <p:spPr bwMode="auto">
          <a:xfrm>
            <a:off x="4673776" y="2361533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5144135" y="2342092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2" name="AutoShape 20"/>
          <p:cNvSpPr>
            <a:spLocks noChangeArrowheads="1"/>
          </p:cNvSpPr>
          <p:nvPr/>
        </p:nvSpPr>
        <p:spPr bwMode="auto">
          <a:xfrm>
            <a:off x="5403058" y="2428395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7511435" y="3044844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4" name="AutoShape 20"/>
          <p:cNvSpPr>
            <a:spLocks noChangeArrowheads="1"/>
          </p:cNvSpPr>
          <p:nvPr/>
        </p:nvSpPr>
        <p:spPr bwMode="auto">
          <a:xfrm>
            <a:off x="7227852" y="3266766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5" name="TextBox 10"/>
          <p:cNvSpPr txBox="1"/>
          <p:nvPr/>
        </p:nvSpPr>
        <p:spPr>
          <a:xfrm>
            <a:off x="7526627" y="2823917"/>
            <a:ext cx="123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CARR site Beijing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629962" y="2061688"/>
            <a:ext cx="212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Neutrino4 @ SM-3 </a:t>
            </a:r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Dimitrovgrad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3032147" y="1345195"/>
            <a:ext cx="2782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SOLID @ BR2, Belgium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2849627" y="2897959"/>
            <a:ext cx="1501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Stereo @ ILL Grenoble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321" y="3216750"/>
            <a:ext cx="202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Arial Rounded MT Bold"/>
                <a:cs typeface="Arial Rounded MT Bold"/>
              </a:rPr>
              <a:t>US Short Baseline Interest Group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6219984" y="3413632"/>
            <a:ext cx="1662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Hanaro</a:t>
            </a:r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, </a:t>
            </a:r>
          </a:p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Corea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21" name="TextBox 42"/>
          <p:cNvSpPr txBox="1"/>
          <p:nvPr/>
        </p:nvSpPr>
        <p:spPr>
          <a:xfrm>
            <a:off x="5675241" y="1365408"/>
            <a:ext cx="2584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DANSS @ KNPP </a:t>
            </a:r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Udolmya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22" name="Connecteur droit avec flèche 22"/>
          <p:cNvCxnSpPr/>
          <p:nvPr/>
        </p:nvCxnSpPr>
        <p:spPr>
          <a:xfrm flipV="1">
            <a:off x="1454902" y="2742944"/>
            <a:ext cx="456199" cy="4438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Connecteur droit avec flèche 24"/>
          <p:cNvCxnSpPr/>
          <p:nvPr/>
        </p:nvCxnSpPr>
        <p:spPr>
          <a:xfrm flipV="1">
            <a:off x="4155266" y="2767603"/>
            <a:ext cx="517683" cy="2772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avec flèche 26"/>
          <p:cNvCxnSpPr/>
          <p:nvPr/>
        </p:nvCxnSpPr>
        <p:spPr>
          <a:xfrm>
            <a:off x="4003412" y="1673185"/>
            <a:ext cx="681867" cy="736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avec flèche 28"/>
          <p:cNvCxnSpPr/>
          <p:nvPr/>
        </p:nvCxnSpPr>
        <p:spPr>
          <a:xfrm flipH="1">
            <a:off x="5363413" y="1652972"/>
            <a:ext cx="856571" cy="6584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30"/>
          <p:cNvCxnSpPr/>
          <p:nvPr/>
        </p:nvCxnSpPr>
        <p:spPr>
          <a:xfrm flipH="1">
            <a:off x="5708643" y="2439172"/>
            <a:ext cx="337345" cy="695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AutoShape 20"/>
          <p:cNvSpPr>
            <a:spLocks noChangeArrowheads="1"/>
          </p:cNvSpPr>
          <p:nvPr/>
        </p:nvSpPr>
        <p:spPr bwMode="auto">
          <a:xfrm>
            <a:off x="4476377" y="2499447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28" name="TextBox 16"/>
          <p:cNvSpPr txBox="1"/>
          <p:nvPr/>
        </p:nvSpPr>
        <p:spPr>
          <a:xfrm>
            <a:off x="744534" y="1348418"/>
            <a:ext cx="2609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Nucifer @ Osiris </a:t>
            </a:r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Saclay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29" name="Connecteur droit avec flèche 24"/>
          <p:cNvCxnSpPr/>
          <p:nvPr/>
        </p:nvCxnSpPr>
        <p:spPr>
          <a:xfrm>
            <a:off x="3124200" y="1652972"/>
            <a:ext cx="1352177" cy="889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89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à coins arrondis 6"/>
          <p:cNvSpPr/>
          <p:nvPr/>
        </p:nvSpPr>
        <p:spPr>
          <a:xfrm>
            <a:off x="36995" y="1659276"/>
            <a:ext cx="9094305" cy="1244600"/>
          </a:xfrm>
          <a:prstGeom prst="roundRect">
            <a:avLst/>
          </a:prstGeom>
          <a:solidFill>
            <a:srgbClr val="CCFFCC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7"/>
          <p:cNvSpPr/>
          <p:nvPr/>
        </p:nvSpPr>
        <p:spPr>
          <a:xfrm>
            <a:off x="6706" y="5095446"/>
            <a:ext cx="9102509" cy="787400"/>
          </a:xfrm>
          <a:prstGeom prst="roundRect">
            <a:avLst/>
          </a:prstGeom>
          <a:solidFill>
            <a:srgbClr val="FFFF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8"/>
          <p:cNvSpPr/>
          <p:nvPr/>
        </p:nvSpPr>
        <p:spPr>
          <a:xfrm>
            <a:off x="0" y="2909940"/>
            <a:ext cx="9143999" cy="1358900"/>
          </a:xfrm>
          <a:prstGeom prst="roundRect">
            <a:avLst>
              <a:gd name="adj" fmla="val 13620"/>
            </a:avLst>
          </a:prstGeom>
          <a:solidFill>
            <a:srgbClr val="3366FF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0"/>
          <p:cNvSpPr/>
          <p:nvPr/>
        </p:nvSpPr>
        <p:spPr>
          <a:xfrm>
            <a:off x="0" y="4358846"/>
            <a:ext cx="9144000" cy="647700"/>
          </a:xfrm>
          <a:prstGeom prst="roundRect">
            <a:avLst/>
          </a:prstGeom>
          <a:solidFill>
            <a:srgbClr val="FF00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Detection of Reactor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19986-E9EC-EA49-9456-C1E5B8C16B00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7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846926"/>
              </p:ext>
            </p:extLst>
          </p:nvPr>
        </p:nvGraphicFramePr>
        <p:xfrm>
          <a:off x="6706" y="1076054"/>
          <a:ext cx="9124594" cy="487524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17783"/>
                <a:gridCol w="6406811"/>
              </a:tblGrid>
              <a:tr h="6045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Experiment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Type</a:t>
                      </a:r>
                      <a:endParaRPr lang="en-US" sz="24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Experimental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Strategy</a:t>
                      </a:r>
                      <a:endParaRPr lang="en-US" sz="24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9350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Mature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Gd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-doped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LS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detector Technology</a:t>
                      </a:r>
                      <a:endParaRPr lang="en-US" sz="2000" baseline="-25000" dirty="0" smtClean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High E signature of n-capture (8 MeV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-cascade) </a:t>
                      </a:r>
                    </a:p>
                    <a:p>
                      <a:pPr algn="l"/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High light yield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fast n background rejection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by PSD</a:t>
                      </a:r>
                    </a:p>
                    <a:p>
                      <a:pPr algn="l"/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But sensitive to high-E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Symbol" charset="2"/>
                        </a:rPr>
                        <a:t>’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s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  <a:sym typeface="Wingdings"/>
                        </a:rPr>
                        <a:t> need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large passive shielding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145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Highly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segmented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detector for </a:t>
                      </a:r>
                    </a:p>
                    <a:p>
                      <a:pPr algn="ctr"/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background reduction</a:t>
                      </a:r>
                      <a:endParaRPr lang="en-US" sz="2000" baseline="-25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- Vertex</a:t>
                      </a:r>
                      <a:r>
                        <a:rPr lang="en-US" sz="1800" baseline="0" dirty="0" smtClean="0">
                          <a:latin typeface="+mn-lt"/>
                          <a:cs typeface="Arial Rounded MT Bold"/>
                        </a:rPr>
                        <a:t> correlation </a:t>
                      </a: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between prompt and delayed</a:t>
                      </a:r>
                    </a:p>
                    <a:p>
                      <a:pPr marL="0" indent="0">
                        <a:buFont typeface="Wingdings" charset="2"/>
                        <a:buNone/>
                      </a:pP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- Topology of E depositions:</a:t>
                      </a:r>
                    </a:p>
                    <a:p>
                      <a:pPr marL="0" indent="0">
                        <a:buFont typeface="Wingdings" charset="2"/>
                        <a:buNone/>
                      </a:pP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     e+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800" baseline="0" dirty="0" smtClean="0">
                          <a:latin typeface="+mn-lt"/>
                          <a:cs typeface="Arial Rounded MT Bold"/>
                        </a:rPr>
                        <a:t> c</a:t>
                      </a: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ompact track + annihilation </a:t>
                      </a:r>
                      <a:r>
                        <a:rPr lang="en-US" sz="1800" dirty="0" smtClean="0"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’s</a:t>
                      </a:r>
                    </a:p>
                    <a:p>
                      <a:pPr marL="0" indent="0">
                        <a:buFont typeface="Wingdings" charset="2"/>
                        <a:buNone/>
                      </a:pPr>
                      <a:r>
                        <a:rPr lang="en-US" sz="1800" baseline="0" dirty="0" smtClean="0">
                          <a:latin typeface="+mn-lt"/>
                          <a:cs typeface="Arial Rounded MT Bold"/>
                        </a:rPr>
                        <a:t>    </a:t>
                      </a:r>
                      <a:r>
                        <a:rPr lang="en-US" sz="1800" baseline="0" dirty="0" smtClean="0">
                          <a:latin typeface="Symbol" charset="2"/>
                          <a:cs typeface="Symbol" charset="2"/>
                        </a:rPr>
                        <a:t> g</a:t>
                      </a:r>
                      <a:r>
                        <a:rPr lang="en-US" sz="1800" baseline="0" dirty="0" smtClean="0"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charset="0"/>
                        </a:rPr>
                        <a:t>→</a:t>
                      </a:r>
                      <a:r>
                        <a:rPr lang="en-US" sz="1800" baseline="0" dirty="0" smtClean="0">
                          <a:latin typeface="+mn-lt"/>
                          <a:cs typeface="Arial Rounded MT Bold"/>
                          <a:sym typeface="Wingdings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longer</a:t>
                      </a:r>
                      <a:r>
                        <a:rPr lang="en-US" sz="1800" baseline="0" dirty="0" smtClean="0"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cs typeface="Arial Rounded MT Bold"/>
                        </a:rPr>
                        <a:t>interaction length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71294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Enhanced</a:t>
                      </a:r>
                      <a:b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neutron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Tagging</a:t>
                      </a:r>
                      <a:endParaRPr lang="en-US" sz="2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Unique signature of neutron capture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with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Li-doped LS/PS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910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2 detector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complex 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or Moving detector</a:t>
                      </a:r>
                      <a:endParaRPr lang="en-US" sz="2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Better sensitivity to lower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</a:t>
                      </a:r>
                      <a:r>
                        <a:rPr lang="en-US" sz="1800" baseline="300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2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- But Need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l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arger volume and/or longer running time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710582"/>
              </p:ext>
            </p:extLst>
          </p:nvPr>
        </p:nvGraphicFramePr>
        <p:xfrm>
          <a:off x="2864928" y="4605647"/>
          <a:ext cx="1351823" cy="300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4928" y="4605647"/>
                        <a:ext cx="1351823" cy="300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8429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5"/>
          <p:cNvSpPr/>
          <p:nvPr/>
        </p:nvSpPr>
        <p:spPr>
          <a:xfrm>
            <a:off x="-3315" y="1381135"/>
            <a:ext cx="9115868" cy="1573293"/>
          </a:xfrm>
          <a:prstGeom prst="roundRect">
            <a:avLst/>
          </a:prstGeom>
          <a:solidFill>
            <a:srgbClr val="CCFFCC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6"/>
          <p:cNvSpPr/>
          <p:nvPr/>
        </p:nvSpPr>
        <p:spPr>
          <a:xfrm>
            <a:off x="15432" y="5099730"/>
            <a:ext cx="9115868" cy="1246374"/>
          </a:xfrm>
          <a:prstGeom prst="roundRect">
            <a:avLst/>
          </a:prstGeom>
          <a:solidFill>
            <a:srgbClr val="FFFF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7"/>
          <p:cNvSpPr/>
          <p:nvPr/>
        </p:nvSpPr>
        <p:spPr>
          <a:xfrm>
            <a:off x="28132" y="2954428"/>
            <a:ext cx="9115868" cy="1477214"/>
          </a:xfrm>
          <a:prstGeom prst="roundRect">
            <a:avLst/>
          </a:prstGeom>
          <a:solidFill>
            <a:srgbClr val="3366FF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8"/>
          <p:cNvSpPr/>
          <p:nvPr/>
        </p:nvSpPr>
        <p:spPr>
          <a:xfrm>
            <a:off x="9385" y="4155527"/>
            <a:ext cx="9115868" cy="944203"/>
          </a:xfrm>
          <a:prstGeom prst="roundRect">
            <a:avLst/>
          </a:prstGeom>
          <a:solidFill>
            <a:srgbClr val="FF00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Lucida Grande"/>
                <a:cs typeface="Arial Rounded MT Bold"/>
              </a:rPr>
              <a:t>Reactor </a:t>
            </a:r>
            <a:r>
              <a:rPr lang="en-US" dirty="0" err="1">
                <a:latin typeface="Symbol" charset="2"/>
                <a:ea typeface="Lucida Grande"/>
                <a:cs typeface="Symbol" charset="2"/>
              </a:rPr>
              <a:t>ν</a:t>
            </a:r>
            <a:r>
              <a:rPr lang="en-US" dirty="0">
                <a:latin typeface="+mn-lt"/>
                <a:ea typeface="Lucida Grande"/>
                <a:cs typeface="Arial Rounded MT Bold"/>
              </a:rPr>
              <a:t> </a:t>
            </a:r>
            <a:r>
              <a:rPr lang="en-US" dirty="0" smtClean="0">
                <a:latin typeface="+mn-lt"/>
                <a:ea typeface="Arial" charset="0"/>
                <a:cs typeface="Arial Rounded MT Bold"/>
              </a:rPr>
              <a:t>Proposals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F895-5ED5-8A4D-B7B0-54A33525A39A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7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920385"/>
              </p:ext>
            </p:extLst>
          </p:nvPr>
        </p:nvGraphicFramePr>
        <p:xfrm>
          <a:off x="72572" y="795997"/>
          <a:ext cx="8998854" cy="555010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561007"/>
                <a:gridCol w="2009629"/>
                <a:gridCol w="1106951"/>
                <a:gridCol w="880799"/>
                <a:gridCol w="1190271"/>
                <a:gridCol w="1250197"/>
              </a:tblGrid>
              <a:tr h="6045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Experiment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Type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Projects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P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th</a:t>
                      </a:r>
                      <a:endParaRPr lang="en-US" sz="1600" baseline="-250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det</a:t>
                      </a:r>
                      <a:endParaRPr lang="en-US" sz="1600" baseline="-250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L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Depth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1032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Mature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Gd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-doped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LS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detector Technology</a:t>
                      </a:r>
                      <a:endParaRPr lang="en-US" sz="2000" baseline="-25000" dirty="0" smtClean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Nucifer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(FRA)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70 MW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0.7 tons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7 m 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13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5424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Stéréo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(FRA)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50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MW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2 tons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[8-11] m 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18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Neutrino 4 (RU)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100 MW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2 tons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[6-12] m 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Few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899324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Highly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segmented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detector for </a:t>
                      </a:r>
                    </a:p>
                    <a:p>
                      <a:pPr algn="ctr"/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background reduction</a:t>
                      </a:r>
                      <a:endParaRPr lang="en-US" sz="2000" baseline="-25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DANSS (RU)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3 GW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 ton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[9.7-12.2] 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 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50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5548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SoLid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(UK)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45-80 MW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3 tons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8 m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10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 smtClean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29108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Enhanced</a:t>
                      </a:r>
                      <a:b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neutron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Tagging</a:t>
                      </a:r>
                      <a:endParaRPr lang="en-US" sz="2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8384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Hanaro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(KO)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30 MW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0.5 t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6 m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Few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mwe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287887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2 detector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 complex </a:t>
                      </a:r>
                      <a:b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</a:b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+mn-lt"/>
                          <a:cs typeface="Arial Rounded MT Bold"/>
                        </a:rPr>
                        <a:t>or Moving detector</a:t>
                      </a:r>
                      <a:endParaRPr lang="en-US" sz="2000" dirty="0">
                        <a:solidFill>
                          <a:srgbClr val="FF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US project 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20-120 MW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4m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&amp;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15m 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~ Surf.</a:t>
                      </a:r>
                      <a:endParaRPr lang="en-US" sz="1600" dirty="0">
                        <a:solidFill>
                          <a:srgbClr val="000000"/>
                        </a:solidFill>
                        <a:latin typeface="+mn-lt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2878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CARR project (China)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432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DANSS/Neutrino 4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Arial Rounded MT Bold"/>
                        </a:rPr>
                        <a:t>Movable detector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026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5508"/>
            <a:ext cx="8229600" cy="786317"/>
          </a:xfrm>
        </p:spPr>
        <p:txBody>
          <a:bodyPr/>
          <a:lstStyle/>
          <a:p>
            <a:r>
              <a:rPr lang="en-US" dirty="0" smtClean="0"/>
              <a:t>Gd-Loaded Liquid Scintillators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1F4C-9C7C-854B-8B4B-0F0D342761F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\\Dapnia\data\manip\Nucifer\Osiris_casemat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5934" y="3940125"/>
            <a:ext cx="3805869" cy="271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7"/>
          <p:cNvGrpSpPr>
            <a:grpSpLocks noChangeAspect="1"/>
          </p:cNvGrpSpPr>
          <p:nvPr/>
        </p:nvGrpSpPr>
        <p:grpSpPr bwMode="auto">
          <a:xfrm>
            <a:off x="5205934" y="1095284"/>
            <a:ext cx="3753022" cy="2660986"/>
            <a:chOff x="517" y="434"/>
            <a:chExt cx="4853" cy="3521"/>
          </a:xfrm>
          <a:noFill/>
        </p:grpSpPr>
        <p:pic>
          <p:nvPicPr>
            <p:cNvPr id="13" name="Picture 8" descr="OsirisCu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" y="434"/>
              <a:ext cx="4853" cy="352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2759" y="970"/>
              <a:ext cx="1713" cy="1961"/>
            </a:xfrm>
            <a:prstGeom prst="line">
              <a:avLst/>
            </a:prstGeom>
            <a:grpFill/>
            <a:ln w="12700">
              <a:noFill/>
              <a:headEnd/>
              <a:tailEnd type="triangl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prstTxWarp prst="textNoShape">
                <a:avLst/>
              </a:prstTxWarp>
            </a:bodyPr>
            <a:lstStyle/>
            <a:p>
              <a:pPr marL="285750" indent="-285750">
                <a:buFont typeface="Wingdings" charset="2"/>
                <a:buChar char="§"/>
                <a:defRPr/>
              </a:pPr>
              <a:endParaRPr lang="en-US" sz="1600">
                <a:latin typeface="Arial Rounded MT Bold"/>
                <a:cs typeface="Arial Rounded MT Bold"/>
              </a:endParaRP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246" y="2733"/>
              <a:ext cx="1803" cy="529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171450" indent="-171450" algn="ctr">
                <a:spcBef>
                  <a:spcPct val="50000"/>
                </a:spcBef>
                <a:buFont typeface="Wingdings" charset="2"/>
                <a:buChar char="§"/>
                <a:defRPr/>
              </a:pPr>
              <a:r>
                <a:rPr lang="en-US" sz="2000" b="1" dirty="0">
                  <a:solidFill>
                    <a:srgbClr val="0000FF"/>
                  </a:solidFill>
                  <a:latin typeface="Arial Rounded MT Bold"/>
                  <a:cs typeface="Arial Rounded MT Bold"/>
                </a:rPr>
                <a:t>70 MW</a:t>
              </a:r>
            </a:p>
          </p:txBody>
        </p:sp>
      </p:grpSp>
      <p:sp>
        <p:nvSpPr>
          <p:cNvPr id="16" name="Flèche courbée vers la droite 19"/>
          <p:cNvSpPr/>
          <p:nvPr/>
        </p:nvSpPr>
        <p:spPr>
          <a:xfrm rot="2876051">
            <a:off x="5572651" y="2351361"/>
            <a:ext cx="692326" cy="1712145"/>
          </a:xfrm>
          <a:prstGeom prst="curvedRightArrow">
            <a:avLst>
              <a:gd name="adj1" fmla="val 19280"/>
              <a:gd name="adj2" fmla="val 56604"/>
              <a:gd name="adj3" fmla="val 25000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charset="2"/>
              <a:buChar char="§"/>
            </a:pPr>
            <a:endParaRPr lang="fr-FR">
              <a:solidFill>
                <a:schemeClr val="tx1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7" name="Flèche courbée vers la gauche 21"/>
          <p:cNvSpPr/>
          <p:nvPr/>
        </p:nvSpPr>
        <p:spPr>
          <a:xfrm rot="20826257">
            <a:off x="6912642" y="3075329"/>
            <a:ext cx="522214" cy="2047441"/>
          </a:xfrm>
          <a:prstGeom prst="curvedLeftArrow">
            <a:avLst>
              <a:gd name="adj1" fmla="val 23131"/>
              <a:gd name="adj2" fmla="val 48925"/>
              <a:gd name="adj3" fmla="val 2517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charset="2"/>
              <a:buChar char="§"/>
            </a:pPr>
            <a:endParaRPr lang="fr-FR">
              <a:solidFill>
                <a:schemeClr val="tx1"/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18" name="Connecteur droit avec flèche 16"/>
          <p:cNvCxnSpPr/>
          <p:nvPr/>
        </p:nvCxnSpPr>
        <p:spPr>
          <a:xfrm>
            <a:off x="5834450" y="4155940"/>
            <a:ext cx="778191" cy="999283"/>
          </a:xfrm>
          <a:prstGeom prst="straightConnector1">
            <a:avLst/>
          </a:prstGeom>
          <a:ln w="254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20"/>
          <p:cNvSpPr txBox="1"/>
          <p:nvPr/>
        </p:nvSpPr>
        <p:spPr>
          <a:xfrm>
            <a:off x="6036172" y="4180598"/>
            <a:ext cx="98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>
                <a:latin typeface="Arial Rounded MT Bold"/>
                <a:cs typeface="Arial Rounded MT Bold"/>
              </a:rPr>
              <a:t>7m</a:t>
            </a:r>
            <a:endParaRPr lang="fr-FR" sz="1800" dirty="0">
              <a:latin typeface="Arial Rounded MT Bold"/>
              <a:cs typeface="Arial Rounded MT Bol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Nucifer @ Osiris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8BD5-4C29-D94B-A7F0-25DBBE2B4F1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40</a:t>
            </a:fld>
            <a:endParaRPr lang="en-US"/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250817" y="1039054"/>
            <a:ext cx="4752528" cy="163925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  <a:cs typeface="Arial Rounded MT Bold"/>
              </a:rPr>
              <a:t>Detector designed for reactor monitoring studies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cs typeface="Arial Rounded MT Bold"/>
              </a:rPr>
              <a:t>850 kg </a:t>
            </a:r>
            <a:r>
              <a:rPr lang="en-US" sz="2400" dirty="0" err="1" smtClean="0">
                <a:cs typeface="Arial Rounded MT Bold"/>
              </a:rPr>
              <a:t>Gd</a:t>
            </a:r>
            <a:r>
              <a:rPr lang="en-US" sz="2400" dirty="0" smtClean="0">
                <a:cs typeface="Arial Rounded MT Bold"/>
              </a:rPr>
              <a:t>-loaded LS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cs typeface="Arial Rounded MT Bold"/>
              </a:rPr>
              <a:t>~1000 int. expected / day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cs typeface="Arial Rounded MT Bold"/>
              </a:rPr>
              <a:t>Shallow depth (few </a:t>
            </a:r>
            <a:r>
              <a:rPr lang="en-US" sz="2400" dirty="0" err="1" smtClean="0">
                <a:cs typeface="Arial Rounded MT Bold"/>
              </a:rPr>
              <a:t>mwe</a:t>
            </a:r>
            <a:r>
              <a:rPr lang="en-US" sz="2400" dirty="0" smtClean="0">
                <a:cs typeface="Arial Rounded MT Bold"/>
              </a:rPr>
              <a:t>)</a:t>
            </a:r>
          </a:p>
          <a:p>
            <a:pPr lvl="2">
              <a:buFont typeface="Wingdings" charset="2"/>
              <a:buChar char="§"/>
            </a:pPr>
            <a:endParaRPr lang="en-US" dirty="0" smtClean="0">
              <a:cs typeface="Arial Rounded MT Bold"/>
            </a:endParaRPr>
          </a:p>
          <a:p>
            <a:pPr>
              <a:buFont typeface="Wingdings" charset="2"/>
              <a:buChar char="§"/>
            </a:pPr>
            <a:endParaRPr lang="en-US" dirty="0" smtClean="0">
              <a:cs typeface="Arial Rounded MT Bol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3855" y="1113720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Osiris reactor</a:t>
            </a:r>
          </a:p>
          <a:p>
            <a:r>
              <a:rPr lang="en-US" sz="1400" b="1" dirty="0" err="1" smtClean="0"/>
              <a:t>Saclay</a:t>
            </a:r>
            <a:r>
              <a:rPr lang="en-US" sz="1400" b="1" dirty="0" smtClean="0"/>
              <a:t>, France</a:t>
            </a:r>
            <a:endParaRPr lang="en-US" sz="1400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47" y="3042876"/>
            <a:ext cx="3607063" cy="316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8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Nucifer: First Neutrinos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92B-AC79-A449-A30D-186617316D44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0820" y="1325350"/>
            <a:ext cx="6723533" cy="480364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61656" y="1173491"/>
            <a:ext cx="3782534" cy="250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necteur droit avec flèche 6"/>
          <p:cNvCxnSpPr/>
          <p:nvPr/>
        </p:nvCxnSpPr>
        <p:spPr>
          <a:xfrm flipV="1">
            <a:off x="1960291" y="4414001"/>
            <a:ext cx="842348" cy="7217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20"/>
          <p:cNvCxnSpPr/>
          <p:nvPr/>
        </p:nvCxnSpPr>
        <p:spPr>
          <a:xfrm>
            <a:off x="2130820" y="2567867"/>
            <a:ext cx="1265178" cy="42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2829" y="1750546"/>
            <a:ext cx="228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Detection efficiency and statistical accuracy limited by excessive accidental background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85427" y="4763036"/>
            <a:ext cx="19453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Shallow depth but  cosmic </a:t>
            </a:r>
            <a:r>
              <a:rPr lang="en-US" dirty="0" err="1" smtClean="0"/>
              <a:t>bkg</a:t>
            </a:r>
            <a:r>
              <a:rPr lang="en-US" dirty="0" smtClean="0"/>
              <a:t> is kept below the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signal.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53200" y="4229335"/>
            <a:ext cx="10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</a:t>
            </a:r>
            <a:r>
              <a:rPr lang="en-US" b="1" baseline="-25000" dirty="0" err="1" smtClean="0">
                <a:solidFill>
                  <a:srgbClr val="FF0000"/>
                </a:solidFill>
              </a:rPr>
              <a:t>th</a:t>
            </a:r>
            <a:r>
              <a:rPr lang="en-US" b="1" dirty="0" smtClean="0">
                <a:solidFill>
                  <a:srgbClr val="FF0000"/>
                </a:solidFill>
              </a:rPr>
              <a:t> (MW)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1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Nucifer: Accidentals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8F81-0D00-4249-A6E0-BE2FE19256A0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42</a:t>
            </a:fld>
            <a:endParaRPr lang="en-US"/>
          </a:p>
        </p:txBody>
      </p:sp>
      <p:pic>
        <p:nvPicPr>
          <p:cNvPr id="7" name="Picture 6" descr="GammaSpecIL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8" y="1991158"/>
            <a:ext cx="3853968" cy="3006759"/>
          </a:xfrm>
          <a:prstGeom prst="rect">
            <a:avLst/>
          </a:prstGeom>
        </p:spPr>
      </p:pic>
      <p:pic>
        <p:nvPicPr>
          <p:cNvPr id="8" name="Picture 7" descr="QtotON-OFF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599" y="2017670"/>
            <a:ext cx="4446735" cy="28571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8285" y="5154615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Total rate above 2 MeV = 200 Hz, on specification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>
                <a:solidFill>
                  <a:srgbClr val="FF0000"/>
                </a:solidFill>
              </a:rPr>
              <a:t>But high energy tail, spoiling the n-capture signal around 8 MeV</a:t>
            </a:r>
          </a:p>
          <a:p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 Need 4cm extra lead shielding, to be installed soon.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006" y="1259452"/>
            <a:ext cx="3645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External </a:t>
            </a:r>
            <a:r>
              <a:rPr lang="en-US" sz="2000" dirty="0" smtClean="0">
                <a:latin typeface="Symbol" charset="2"/>
                <a:cs typeface="Symbol" charset="2"/>
              </a:rPr>
              <a:t>g</a:t>
            </a:r>
            <a:r>
              <a:rPr lang="en-US" sz="2000" dirty="0" smtClean="0"/>
              <a:t> background: high E rays from n-capture on Fe, Al, Ni, …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03148" y="1651468"/>
            <a:ext cx="1707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Nucifer singles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5163021" y="2208918"/>
            <a:ext cx="1005787" cy="2264141"/>
          </a:xfrm>
          <a:prstGeom prst="rect">
            <a:avLst/>
          </a:prstGeom>
          <a:solidFill>
            <a:schemeClr val="accent3">
              <a:lumMod val="60000"/>
              <a:lumOff val="40000"/>
              <a:alpha val="2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12192" y="2208918"/>
            <a:ext cx="1021560" cy="2264141"/>
          </a:xfrm>
          <a:prstGeom prst="rect">
            <a:avLst/>
          </a:prstGeom>
          <a:solidFill>
            <a:schemeClr val="accent2">
              <a:lumMod val="60000"/>
              <a:lumOff val="40000"/>
              <a:alpha val="2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36254" y="3979184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prompt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225997" y="3979184"/>
            <a:ext cx="842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delayed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1236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436" y="4242841"/>
            <a:ext cx="3368389" cy="1753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Nucifer: Fast n Background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EDE7-56C0-CD4D-B605-7CBEEB6BEDD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45" r="3302"/>
          <a:stretch/>
        </p:blipFill>
        <p:spPr>
          <a:xfrm>
            <a:off x="4958590" y="1553443"/>
            <a:ext cx="3893870" cy="38023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076" y="1402593"/>
            <a:ext cx="3198771" cy="19660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87221" y="1033261"/>
            <a:ext cx="278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Pulse Shape Discrimination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516" y="3639523"/>
            <a:ext cx="389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Nucifer liquid : 50% PXE, 50% </a:t>
            </a:r>
            <a:r>
              <a:rPr lang="en-US" dirty="0" err="1" smtClean="0"/>
              <a:t>dodecane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27292" y="4454059"/>
            <a:ext cx="279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g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9385" y="5047708"/>
            <a:ext cx="96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 recoils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691949" y="5417040"/>
            <a:ext cx="220878" cy="257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505492"/>
              </p:ext>
            </p:extLst>
          </p:nvPr>
        </p:nvGraphicFramePr>
        <p:xfrm>
          <a:off x="1006486" y="6010479"/>
          <a:ext cx="2693219" cy="265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5" name="Equation" r:id="rId6" imgW="2057400" imgH="203200" progId="Equation.3">
                  <p:embed/>
                </p:oleObj>
              </mc:Choice>
              <mc:Fallback>
                <p:oleObj name="Equation" r:id="rId6" imgW="2057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6486" y="6010479"/>
                        <a:ext cx="2693219" cy="265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588966" y="4214171"/>
            <a:ext cx="1290588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252</a:t>
            </a:r>
            <a:r>
              <a:rPr lang="en-US" dirty="0" smtClean="0"/>
              <a:t>Cf source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576995" y="2046671"/>
            <a:ext cx="53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baseline="-25000" dirty="0" err="1" smtClean="0"/>
              <a:t>tail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99973" y="2447573"/>
            <a:ext cx="52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baseline="-25000" dirty="0" err="1" smtClean="0"/>
              <a:t>tot</a:t>
            </a:r>
            <a:endParaRPr lang="en-US" baseline="-25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125950" y="2139135"/>
            <a:ext cx="1392458" cy="0"/>
          </a:xfrm>
          <a:prstGeom prst="straightConnector1">
            <a:avLst/>
          </a:prstGeom>
          <a:ln w="6350" cmpd="sng">
            <a:solidFill>
              <a:srgbClr val="000000"/>
            </a:solidFill>
            <a:prstDash val="sys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325267" y="2553843"/>
            <a:ext cx="2193141" cy="0"/>
          </a:xfrm>
          <a:prstGeom prst="straightConnector1">
            <a:avLst/>
          </a:prstGeom>
          <a:ln w="6350" cmpd="sng">
            <a:solidFill>
              <a:srgbClr val="000000"/>
            </a:solidFill>
            <a:prstDash val="sys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521948" y="1033261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PSD plot of Osiris data taking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377" y="5534527"/>
            <a:ext cx="4644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Perfect match of p recoils after </a:t>
            </a:r>
            <a:r>
              <a:rPr lang="en-US" dirty="0" err="1" smtClean="0"/>
              <a:t>acc</a:t>
            </a:r>
            <a:r>
              <a:rPr lang="en-US" dirty="0" smtClean="0"/>
              <a:t> subtraction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/>
              </a:rPr>
              <a:t> No fast neutrons from reactor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02655" y="2975261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n</a:t>
            </a:r>
            <a:endParaRPr lang="en-US" sz="2000" b="1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7012873" y="4008855"/>
            <a:ext cx="372732" cy="15256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02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Nucifer: Sensitivity to Sterile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4BE5-7D14-2942-8D42-5229E36F3FFA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6751" y="2029445"/>
            <a:ext cx="4388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sz="2000" b="1" dirty="0" smtClean="0">
                <a:cs typeface="Arial Rounded MT Bold"/>
              </a:rPr>
              <a:t>Modest sensitivity to Sterile-</a:t>
            </a:r>
            <a:r>
              <a:rPr lang="en-US" sz="2000" b="1" dirty="0" smtClean="0">
                <a:latin typeface="Symbol" charset="2"/>
                <a:cs typeface="Symbol" charset="2"/>
              </a:rPr>
              <a:t>n</a:t>
            </a:r>
            <a:r>
              <a:rPr lang="en-US" sz="2000" b="1" dirty="0" smtClean="0">
                <a:cs typeface="Arial Rounded MT Bold"/>
              </a:rPr>
              <a:t>:</a:t>
            </a:r>
          </a:p>
          <a:p>
            <a:pPr lvl="1">
              <a:buFont typeface="Wingdings" charset="2"/>
              <a:buChar char="§"/>
            </a:pPr>
            <a:r>
              <a:rPr lang="en-US" sz="2000" b="1" dirty="0" smtClean="0">
                <a:solidFill>
                  <a:srgbClr val="42B24C"/>
                </a:solidFill>
                <a:cs typeface="Arial Rounded MT Bold"/>
              </a:rPr>
              <a:t>Compact core: 60x60x60 cm</a:t>
            </a:r>
            <a:r>
              <a:rPr lang="en-US" sz="2000" b="1" baseline="30000" dirty="0" smtClean="0">
                <a:solidFill>
                  <a:srgbClr val="42B24C"/>
                </a:solidFill>
                <a:cs typeface="Arial Rounded MT Bold"/>
              </a:rPr>
              <a:t>3</a:t>
            </a:r>
            <a:r>
              <a:rPr lang="en-US" sz="2000" b="1" dirty="0" smtClean="0">
                <a:solidFill>
                  <a:srgbClr val="42B24C"/>
                </a:solidFill>
                <a:cs typeface="Arial Rounded MT Bold"/>
              </a:rPr>
              <a:t> </a:t>
            </a:r>
          </a:p>
          <a:p>
            <a:pPr lvl="1">
              <a:buFont typeface="Wingdings" charset="2"/>
              <a:buChar char="§"/>
            </a:pPr>
            <a:r>
              <a:rPr lang="en-US" sz="2000" b="1" dirty="0" smtClean="0">
                <a:solidFill>
                  <a:srgbClr val="42B24C"/>
                </a:solidFill>
                <a:cs typeface="Arial Rounded MT Bold"/>
              </a:rPr>
              <a:t>Short baseline: only 7 m</a:t>
            </a:r>
          </a:p>
          <a:p>
            <a:pPr lvl="1">
              <a:buFont typeface="Wingdings" charset="2"/>
              <a:buChar char="§"/>
            </a:pPr>
            <a:r>
              <a:rPr lang="en-US" sz="2000" b="1" dirty="0" smtClean="0">
                <a:solidFill>
                  <a:srgbClr val="FF6600"/>
                </a:solidFill>
                <a:cs typeface="Arial Rounded MT Bold"/>
              </a:rPr>
              <a:t>Simple design</a:t>
            </a:r>
          </a:p>
          <a:p>
            <a:pPr lvl="1">
              <a:buFont typeface="Wingdings" charset="2"/>
              <a:buChar char="§"/>
            </a:pPr>
            <a:r>
              <a:rPr lang="en-US" sz="2000" b="1" dirty="0" smtClean="0">
                <a:solidFill>
                  <a:srgbClr val="FF6600"/>
                </a:solidFill>
                <a:cs typeface="Arial Rounded MT Bold"/>
              </a:rPr>
              <a:t>One single baseline</a:t>
            </a:r>
          </a:p>
          <a:p>
            <a:pPr lvl="1">
              <a:buFont typeface="Wingdings" charset="2"/>
              <a:buChar char="§"/>
            </a:pPr>
            <a:r>
              <a:rPr lang="en-US" sz="2000" b="1" dirty="0" smtClean="0">
                <a:solidFill>
                  <a:srgbClr val="FF6600"/>
                </a:solidFill>
                <a:cs typeface="Arial Rounded MT Bold"/>
              </a:rPr>
              <a:t>Challenging Reactor </a:t>
            </a:r>
            <a:r>
              <a:rPr lang="en-US" sz="2000" b="1" dirty="0" err="1" smtClean="0">
                <a:solidFill>
                  <a:srgbClr val="FF6600"/>
                </a:solidFill>
                <a:cs typeface="Arial Rounded MT Bold"/>
              </a:rPr>
              <a:t>bkg</a:t>
            </a:r>
            <a:endParaRPr lang="en-US" sz="2000" b="1" dirty="0" smtClean="0">
              <a:solidFill>
                <a:srgbClr val="FF6600"/>
              </a:solidFill>
              <a:cs typeface="Arial Rounded MT Bold"/>
            </a:endParaRPr>
          </a:p>
          <a:p>
            <a:pPr lvl="1"/>
            <a:endParaRPr lang="en-US" sz="2000" b="1" dirty="0" smtClean="0">
              <a:cs typeface="Arial Rounded MT Bold"/>
            </a:endParaRPr>
          </a:p>
          <a:p>
            <a:pPr>
              <a:buFont typeface="Wingdings" charset="2"/>
              <a:buChar char="§"/>
            </a:pPr>
            <a:r>
              <a:rPr lang="en-US" sz="2000" b="1" dirty="0" smtClean="0">
                <a:cs typeface="Arial Rounded MT Bold"/>
              </a:rPr>
              <a:t> 1 year data taking starting spring 2014 after final shielding upgrade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615" y="1472210"/>
            <a:ext cx="4473117" cy="4328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86845" y="4568601"/>
            <a:ext cx="932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 year</a:t>
            </a:r>
          </a:p>
          <a:p>
            <a:r>
              <a:rPr lang="en-US" b="1" dirty="0" smtClean="0"/>
              <a:t>S/B=0.5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7195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3663" y="0"/>
            <a:ext cx="4204447" cy="934250"/>
          </a:xfrm>
        </p:spPr>
        <p:txBody>
          <a:bodyPr/>
          <a:lstStyle/>
          <a:p>
            <a:r>
              <a:rPr lang="en-US" dirty="0" smtClean="0"/>
              <a:t>Stereo @ ILL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681-D0B6-7243-A4ED-6B5BEA1EB3AB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45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42" y="2029224"/>
            <a:ext cx="3586466" cy="3061400"/>
          </a:xfrm>
          <a:prstGeom prst="rect">
            <a:avLst/>
          </a:prstGeom>
        </p:spPr>
      </p:pic>
      <p:pic>
        <p:nvPicPr>
          <p:cNvPr id="10" name="Picture 9" descr="Silhouette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8" b="100000" l="9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351" y="2013240"/>
            <a:ext cx="841778" cy="16066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550" y="1193175"/>
            <a:ext cx="3810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Good overburden from water channel, factor 4 attenuation of vertical flux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7671" y="5136742"/>
            <a:ext cx="1853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50 MW core</a:t>
            </a:r>
          </a:p>
          <a:p>
            <a:pPr algn="ctr"/>
            <a:r>
              <a:rPr lang="en-US" dirty="0"/>
              <a:t>h</a:t>
            </a:r>
            <a:r>
              <a:rPr lang="en-US" dirty="0" smtClean="0"/>
              <a:t>=80cm, </a:t>
            </a:r>
            <a:r>
              <a:rPr lang="en-US" dirty="0" smtClean="0">
                <a:latin typeface="Symbol" charset="2"/>
                <a:cs typeface="Symbol" charset="2"/>
              </a:rPr>
              <a:t>F</a:t>
            </a:r>
            <a:r>
              <a:rPr lang="en-US" dirty="0" smtClean="0"/>
              <a:t>=40cm</a:t>
            </a:r>
            <a:endParaRPr lang="en-US" dirty="0"/>
          </a:p>
        </p:txBody>
      </p:sp>
      <p:pic>
        <p:nvPicPr>
          <p:cNvPr id="13" name="Picture 12" descr="image001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33" t="14041" r="34167" b="11624"/>
          <a:stretch/>
        </p:blipFill>
        <p:spPr>
          <a:xfrm>
            <a:off x="4299982" y="1296214"/>
            <a:ext cx="2660369" cy="34433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21082" y="3979468"/>
            <a:ext cx="328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Relative measurement in 6 cells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9769992">
            <a:off x="5108677" y="1927666"/>
            <a:ext cx="118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 veto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96845" y="3500347"/>
            <a:ext cx="173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and n shielding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46858" y="976807"/>
            <a:ext cx="2737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cs typeface="Symbol" charset="2"/>
              </a:rPr>
              <a:t>Outer crown for improved </a:t>
            </a:r>
            <a:r>
              <a:rPr lang="en-US" dirty="0" err="1" smtClean="0">
                <a:latin typeface="Symbol" charset="2"/>
                <a:cs typeface="Symbol" charset="2"/>
              </a:rPr>
              <a:t>e</a:t>
            </a:r>
            <a:r>
              <a:rPr lang="en-US" baseline="-25000" dirty="0" err="1" smtClean="0">
                <a:cs typeface="Symbol" charset="2"/>
              </a:rPr>
              <a:t>det</a:t>
            </a:r>
            <a:r>
              <a:rPr lang="en-US" dirty="0" smtClean="0">
                <a:cs typeface="Symbol" charset="2"/>
              </a:rPr>
              <a:t> and veto of external background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568824" y="4004235"/>
            <a:ext cx="911411" cy="11325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1" idx="2"/>
          </p:cNvCxnSpPr>
          <p:nvPr/>
        </p:nvCxnSpPr>
        <p:spPr>
          <a:xfrm>
            <a:off x="2129626" y="1839506"/>
            <a:ext cx="739080" cy="1606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402" y="4318918"/>
            <a:ext cx="2822762" cy="2153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576" y="5840068"/>
            <a:ext cx="261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[8.5-11] m baseline range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80235" y="5219507"/>
            <a:ext cx="35481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4F81BD"/>
                </a:solidFill>
                <a:sym typeface="Wingdings"/>
              </a:rPr>
              <a:t>Detector based on Double Chooz </a:t>
            </a:r>
            <a:r>
              <a:rPr lang="en-US" sz="2000" b="1" dirty="0">
                <a:solidFill>
                  <a:srgbClr val="4F81BD"/>
                </a:solidFill>
                <a:sym typeface="Wingdings"/>
              </a:rPr>
              <a:t>and </a:t>
            </a:r>
            <a:r>
              <a:rPr lang="en-US" sz="2000" b="1" dirty="0" smtClean="0">
                <a:solidFill>
                  <a:srgbClr val="4F81BD"/>
                </a:solidFill>
                <a:sym typeface="Wingdings"/>
              </a:rPr>
              <a:t>Nucifer developments.</a:t>
            </a:r>
            <a:endParaRPr lang="en-US" sz="2000" b="1" dirty="0">
              <a:solidFill>
                <a:srgbClr val="4F81BD"/>
              </a:solidFill>
              <a:sym typeface="Wingdings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6678706" y="1652907"/>
            <a:ext cx="717176" cy="12755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1"/>
          </p:cNvCxnSpPr>
          <p:nvPr/>
        </p:nvCxnSpPr>
        <p:spPr>
          <a:xfrm flipH="1" flipV="1">
            <a:off x="6678706" y="3446141"/>
            <a:ext cx="418139" cy="2388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5558118" y="3619875"/>
            <a:ext cx="745807" cy="3843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214279" y="3311672"/>
            <a:ext cx="152401" cy="7104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ANR_Funded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04" y="0"/>
            <a:ext cx="632262" cy="6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0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7053" y="4358658"/>
            <a:ext cx="1940919" cy="220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6571" y="11969"/>
            <a:ext cx="7170228" cy="786317"/>
          </a:xfrm>
        </p:spPr>
        <p:txBody>
          <a:bodyPr/>
          <a:lstStyle/>
          <a:p>
            <a:r>
              <a:rPr lang="en-US" dirty="0"/>
              <a:t>Stereo: Background </a:t>
            </a:r>
            <a:r>
              <a:rPr lang="en-US" dirty="0" smtClean="0"/>
              <a:t>Rejection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E18C-9DF3-934B-974B-C44BBFCB03CB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46</a:t>
            </a:fld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375516" y="2292764"/>
            <a:ext cx="464687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Comprehensive on </a:t>
            </a:r>
            <a:r>
              <a:rPr lang="en-US" sz="2000" dirty="0"/>
              <a:t>site </a:t>
            </a:r>
            <a:r>
              <a:rPr lang="en-US" sz="2000" dirty="0" smtClean="0"/>
              <a:t>measurements of muon, thermal n, fast n and </a:t>
            </a:r>
            <a:r>
              <a:rPr lang="en-US" sz="2000" dirty="0" smtClean="0">
                <a:latin typeface="Symbol" charset="2"/>
                <a:cs typeface="Symbol" charset="2"/>
              </a:rPr>
              <a:t>g</a:t>
            </a:r>
            <a:r>
              <a:rPr lang="en-US" sz="2000" dirty="0" smtClean="0"/>
              <a:t> backgrounds.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ym typeface="Wingdings"/>
              </a:rPr>
              <a:t>Massive deployment of shielding during </a:t>
            </a:r>
            <a:r>
              <a:rPr lang="en-US" sz="2000" dirty="0">
                <a:sym typeface="Wingdings"/>
              </a:rPr>
              <a:t>the upcoming long reactor </a:t>
            </a:r>
            <a:r>
              <a:rPr lang="en-US" sz="2000" dirty="0" smtClean="0">
                <a:sym typeface="Wingdings"/>
              </a:rPr>
              <a:t>shutdown. 30 cm of lead in front hot </a:t>
            </a:r>
            <a:r>
              <a:rPr lang="en-US" sz="2000" dirty="0" smtClean="0">
                <a:latin typeface="Symbol" charset="2"/>
                <a:cs typeface="Symbol" charset="2"/>
                <a:sym typeface="Wingdings"/>
              </a:rPr>
              <a:t>g</a:t>
            </a:r>
            <a:r>
              <a:rPr lang="en-US" sz="2000" dirty="0" smtClean="0">
                <a:sym typeface="Wingdings"/>
              </a:rPr>
              <a:t> spots + hermetic B4C coating.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ym typeface="Wingdings"/>
              </a:rPr>
              <a:t>Dedicated plug of the neutron line.</a:t>
            </a:r>
          </a:p>
          <a:p>
            <a:endParaRPr lang="en-US" sz="2000" dirty="0">
              <a:sym typeface="Wingdings"/>
            </a:endParaRPr>
          </a:p>
        </p:txBody>
      </p:sp>
      <p:pic>
        <p:nvPicPr>
          <p:cNvPr id="7" name="Picture 4" descr="Implantation_GAMS5(3)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278" y="1009051"/>
            <a:ext cx="3494088" cy="329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1694803" y="3437925"/>
            <a:ext cx="1182688" cy="885825"/>
            <a:chOff x="2472" y="2737"/>
            <a:chExt cx="745" cy="558"/>
          </a:xfrm>
        </p:grpSpPr>
        <p:pic>
          <p:nvPicPr>
            <p:cNvPr id="9" name="Picture 7" descr="Implantation_GAMS5(3)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5934"/>
            <a:stretch>
              <a:fillRect/>
            </a:stretch>
          </p:blipFill>
          <p:spPr bwMode="auto">
            <a:xfrm rot="2488852">
              <a:off x="2472" y="2750"/>
              <a:ext cx="544" cy="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Implantation_GAMS5(3)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488852">
              <a:off x="3007" y="2737"/>
              <a:ext cx="210" cy="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950391" y="3098200"/>
            <a:ext cx="576262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 rot="16756827">
            <a:off x="1737012" y="2999319"/>
            <a:ext cx="892175" cy="48736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 rot="16756827">
            <a:off x="1846238" y="3083145"/>
            <a:ext cx="658813" cy="287337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4" name="Rectangle 15" descr="Granit"/>
          <p:cNvSpPr>
            <a:spLocks noChangeArrowheads="1"/>
          </p:cNvSpPr>
          <p:nvPr/>
        </p:nvSpPr>
        <p:spPr bwMode="auto">
          <a:xfrm rot="20809876">
            <a:off x="1999114" y="1745380"/>
            <a:ext cx="150343" cy="3603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 rot="20700000" flipH="1">
            <a:off x="1963091" y="2279050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 rot="20700000" flipH="1" flipV="1">
            <a:off x="2063510" y="2650462"/>
            <a:ext cx="469684" cy="1830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rot="20700000" flipH="1">
            <a:off x="1969441" y="2325087"/>
            <a:ext cx="360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H="1">
            <a:off x="1699566" y="2666400"/>
            <a:ext cx="282575" cy="10715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H="1" flipV="1">
            <a:off x="1982141" y="2364775"/>
            <a:ext cx="0" cy="3016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>
            <a:off x="2558403" y="2809275"/>
            <a:ext cx="84138" cy="11128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1707503" y="3777650"/>
            <a:ext cx="936625" cy="1539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>
            <a:off x="2329803" y="2274287"/>
            <a:ext cx="215900" cy="5032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2745728" y="1912337"/>
            <a:ext cx="431800" cy="27781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H="1">
            <a:off x="2702866" y="2583850"/>
            <a:ext cx="66675" cy="95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H="1">
            <a:off x="2774303" y="2185387"/>
            <a:ext cx="388938" cy="26511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H="1">
            <a:off x="2774303" y="2450500"/>
            <a:ext cx="0" cy="1206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 flipH="1">
            <a:off x="2456803" y="1905987"/>
            <a:ext cx="288925" cy="1841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2413941" y="2083787"/>
            <a:ext cx="234950" cy="509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1" name="Line 34"/>
          <p:cNvSpPr>
            <a:spLocks noChangeAspect="1" noChangeShapeType="1"/>
          </p:cNvSpPr>
          <p:nvPr/>
        </p:nvSpPr>
        <p:spPr bwMode="auto">
          <a:xfrm>
            <a:off x="2583803" y="2769587"/>
            <a:ext cx="53975" cy="485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>
            <a:off x="2548878" y="3228856"/>
            <a:ext cx="34925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>
            <a:off x="2467916" y="2083787"/>
            <a:ext cx="234950" cy="509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 flipH="1">
            <a:off x="1736031" y="2666401"/>
            <a:ext cx="284188" cy="9918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043094" y="4775143"/>
            <a:ext cx="636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B4C</a:t>
            </a:r>
          </a:p>
          <a:p>
            <a:r>
              <a:rPr lang="en-US" b="1" dirty="0" smtClean="0"/>
              <a:t>Lead</a:t>
            </a:r>
            <a:endParaRPr lang="en-US" b="1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22128" y="4956410"/>
            <a:ext cx="522112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2128" y="5292254"/>
            <a:ext cx="522112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21" descr="Petits carreaux"/>
          <p:cNvSpPr>
            <a:spLocks noChangeArrowheads="1"/>
          </p:cNvSpPr>
          <p:nvPr/>
        </p:nvSpPr>
        <p:spPr bwMode="auto">
          <a:xfrm rot="17097092">
            <a:off x="-38291" y="2265817"/>
            <a:ext cx="2936863" cy="1728787"/>
          </a:xfrm>
          <a:prstGeom prst="rect">
            <a:avLst/>
          </a:prstGeom>
          <a:pattFill prst="pct20">
            <a:fgClr>
              <a:srgbClr val="000000">
                <a:alpha val="30000"/>
              </a:srgbClr>
            </a:fgClr>
            <a:bgClr>
              <a:srgbClr val="FFFFFF">
                <a:alpha val="30000"/>
              </a:srgbClr>
            </a:bgClr>
          </a:patt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 rot="810951">
            <a:off x="338390" y="3910578"/>
            <a:ext cx="169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Shadow of water channel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679393" y="859641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 rot="16683166">
            <a:off x="1849782" y="3009267"/>
            <a:ext cx="663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Stereo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79810" y="1542965"/>
            <a:ext cx="3312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Reduction of accidentals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5" name="Picture 44" descr="LogoANR_Funded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04" y="0"/>
            <a:ext cx="632262" cy="6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29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470" y="11969"/>
            <a:ext cx="7480330" cy="786317"/>
          </a:xfrm>
        </p:spPr>
        <p:txBody>
          <a:bodyPr/>
          <a:lstStyle/>
          <a:p>
            <a:r>
              <a:rPr lang="en-US" dirty="0" smtClean="0"/>
              <a:t>Stereo: Background Rejection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0EC6-E9B8-414B-A6B5-45C1B123F99E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47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844" y="1824587"/>
            <a:ext cx="3852739" cy="264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20702" y="1137212"/>
            <a:ext cx="3491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Rejection of fast neutrons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11815" y="1961784"/>
            <a:ext cx="2176679" cy="3279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06470" y="4493007"/>
            <a:ext cx="60837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Overburden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>
                <a:latin typeface="Symbol" charset="2"/>
                <a:cs typeface="Symbol" charset="2"/>
              </a:rPr>
              <a:t>m</a:t>
            </a:r>
            <a:r>
              <a:rPr lang="en-US" sz="2000" dirty="0" smtClean="0"/>
              <a:t>-veto and top passive shielding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Active outer-crown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Kinematics and liquid quenching factor </a:t>
            </a:r>
            <a:r>
              <a:rPr lang="en-US" sz="2000" dirty="0" smtClean="0">
                <a:sym typeface="Wingdings"/>
              </a:rPr>
              <a:t> E</a:t>
            </a:r>
            <a:r>
              <a:rPr lang="en-US" sz="2000" baseline="-25000" dirty="0" smtClean="0">
                <a:sym typeface="Wingdings"/>
              </a:rPr>
              <a:t>n</a:t>
            </a:r>
            <a:r>
              <a:rPr lang="en-US" sz="2000" dirty="0" smtClean="0">
                <a:sym typeface="Wingdings"/>
              </a:rPr>
              <a:t> &gt; 5 MeV</a:t>
            </a:r>
            <a:endParaRPr lang="en-US" sz="2000" dirty="0" smtClean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Liquid R&amp;D for optimal light yield and PSD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416435" y="1996374"/>
            <a:ext cx="841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FoM</a:t>
            </a:r>
            <a:r>
              <a:rPr lang="en-US" dirty="0" smtClean="0"/>
              <a:t>&gt;1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42350" y="1414211"/>
            <a:ext cx="199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100 ml test sample</a:t>
            </a:r>
            <a:endParaRPr lang="en-US" b="1" dirty="0"/>
          </a:p>
        </p:txBody>
      </p:sp>
      <p:pic>
        <p:nvPicPr>
          <p:cNvPr id="15" name="Picture 14" descr="LogoANR_Funde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04" y="0"/>
            <a:ext cx="632262" cy="6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02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Stereo Sensitivity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872A-9324-8740-A8C3-FE5073CD3A56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D. Lhuillier - </a:t>
            </a:r>
            <a:r>
              <a:rPr lang="en-US" dirty="0" err="1" smtClean="0"/>
              <a:t>Séminaire</a:t>
            </a:r>
            <a:r>
              <a:rPr lang="en-US" dirty="0" smtClean="0"/>
              <a:t> </a:t>
            </a:r>
            <a:r>
              <a:rPr lang="en-US" dirty="0" err="1" smtClean="0"/>
              <a:t>SPhN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48</a:t>
            </a:fld>
            <a:endParaRPr lang="en-US"/>
          </a:p>
        </p:txBody>
      </p:sp>
      <p:pic>
        <p:nvPicPr>
          <p:cNvPr id="7" name="Picture 6" descr="Stereo_9m_6cycl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02902"/>
            <a:ext cx="4859286" cy="46799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29404" y="4500492"/>
            <a:ext cx="401290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rgbClr val="FF0000"/>
                </a:solidFill>
              </a:rPr>
              <a:t>Funded by ANR grant </a:t>
            </a:r>
          </a:p>
          <a:p>
            <a:pPr marL="285750" indent="-285750">
              <a:buFont typeface="Arial"/>
              <a:buChar char="•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Time schedule: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2013-2014: design and construction</a:t>
            </a:r>
          </a:p>
          <a:p>
            <a:pPr lvl="1"/>
            <a:r>
              <a:rPr lang="en-US" dirty="0" smtClean="0"/>
              <a:t>Prototype testing</a:t>
            </a:r>
          </a:p>
          <a:p>
            <a:pPr lvl="1"/>
            <a:r>
              <a:rPr lang="en-US" dirty="0" smtClean="0"/>
              <a:t>2015-2016: data taking</a:t>
            </a:r>
            <a:endParaRPr lang="en-US" dirty="0"/>
          </a:p>
        </p:txBody>
      </p:sp>
      <p:sp>
        <p:nvSpPr>
          <p:cNvPr id="11" name="ZoneTexte 7"/>
          <p:cNvSpPr txBox="1"/>
          <p:nvPr/>
        </p:nvSpPr>
        <p:spPr>
          <a:xfrm>
            <a:off x="4851703" y="1452312"/>
            <a:ext cx="355738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6 ILL cycles  (1.5 year running)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</a:t>
            </a:r>
            <a:r>
              <a:rPr lang="en-US" baseline="-25000" dirty="0" smtClean="0"/>
              <a:t>0</a:t>
            </a:r>
            <a:r>
              <a:rPr lang="en-US" dirty="0" smtClean="0"/>
              <a:t> = 9.8 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S/B = 1.5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E</a:t>
            </a:r>
            <a:r>
              <a:rPr lang="en-US" baseline="-25000" dirty="0" err="1" smtClean="0"/>
              <a:t>vis</a:t>
            </a:r>
            <a:r>
              <a:rPr lang="en-US" dirty="0" smtClean="0"/>
              <a:t>&gt;2 MeV, Neutron cut = 5 MeV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Complete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smtClean="0"/>
              <a:t>response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>
                <a:cs typeface="Symbol" charset="2"/>
              </a:rPr>
              <a:t>L</a:t>
            </a:r>
            <a:r>
              <a:rPr lang="en-US" dirty="0" smtClean="0"/>
              <a:t>=20 cm, </a:t>
            </a: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/>
              <a:t>E</a:t>
            </a:r>
            <a:r>
              <a:rPr lang="en-US" dirty="0" smtClean="0"/>
              <a:t>/E~10%@ 1MeV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/>
              <a:t>Escale</a:t>
            </a:r>
            <a:r>
              <a:rPr lang="en-US" dirty="0" smtClean="0"/>
              <a:t> = 2%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All syst. of </a:t>
            </a:r>
            <a:r>
              <a:rPr lang="en-US" baseline="30000" dirty="0"/>
              <a:t>235</a:t>
            </a:r>
            <a:r>
              <a:rPr lang="en-US" dirty="0"/>
              <a:t>U spectrum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3.5% total norm error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480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/day expected</a:t>
            </a:r>
            <a:endParaRPr lang="en-US" dirty="0"/>
          </a:p>
        </p:txBody>
      </p:sp>
      <p:pic>
        <p:nvPicPr>
          <p:cNvPr id="12" name="Picture 11" descr="LogoANR_Funde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04" y="0"/>
            <a:ext cx="632262" cy="6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6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810" y="3833162"/>
            <a:ext cx="2912486" cy="26423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9716" y="1126451"/>
            <a:ext cx="5747939" cy="234084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0133" y="3097355"/>
            <a:ext cx="3074472" cy="3167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629"/>
            <a:ext cx="7042554" cy="934250"/>
          </a:xfrm>
        </p:spPr>
        <p:txBody>
          <a:bodyPr/>
          <a:lstStyle/>
          <a:p>
            <a:r>
              <a:rPr lang="en-US" dirty="0" smtClean="0"/>
              <a:t>Neutrino-4 @ SM3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7C8B-CA95-5A4F-BC5F-9A888483589F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49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771" y="3072231"/>
            <a:ext cx="2855044" cy="3220735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H="1">
            <a:off x="3409716" y="3097355"/>
            <a:ext cx="955964" cy="7358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666331" y="3521918"/>
            <a:ext cx="2876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E</a:t>
            </a:r>
            <a:r>
              <a:rPr lang="en-US" sz="1600" baseline="-25000" dirty="0" err="1" smtClean="0"/>
              <a:t>prompt</a:t>
            </a:r>
            <a:r>
              <a:rPr lang="en-US" sz="1600" dirty="0" smtClean="0"/>
              <a:t>&gt;2.2 MeV, No background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78545" y="891609"/>
            <a:ext cx="2223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4F81BD"/>
                </a:solidFill>
              </a:rPr>
              <a:t>Courtesy of A. </a:t>
            </a:r>
            <a:r>
              <a:rPr lang="en-US" sz="1600" b="1" i="1" dirty="0" err="1" smtClean="0">
                <a:solidFill>
                  <a:srgbClr val="4F81BD"/>
                </a:solidFill>
              </a:rPr>
              <a:t>Serebrov</a:t>
            </a:r>
            <a:endParaRPr lang="en-US" sz="1600" b="1" i="1" dirty="0">
              <a:solidFill>
                <a:srgbClr val="4F81BD"/>
              </a:solidFill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328374" y="1126451"/>
            <a:ext cx="3426232" cy="203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r>
              <a:rPr lang="en-US" sz="2000" b="1" dirty="0">
                <a:cs typeface="Arial Rounded MT Bold"/>
              </a:rPr>
              <a:t>2.5 m</a:t>
            </a:r>
            <a:r>
              <a:rPr lang="en-US" sz="2000" b="1" baseline="30000" dirty="0">
                <a:cs typeface="Arial Rounded MT Bold"/>
              </a:rPr>
              <a:t>3</a:t>
            </a:r>
            <a:r>
              <a:rPr lang="en-US" sz="2000" b="1" dirty="0">
                <a:cs typeface="Arial Rounded MT Bold"/>
              </a:rPr>
              <a:t> </a:t>
            </a:r>
            <a:r>
              <a:rPr lang="en-US" sz="2000" b="1" dirty="0" smtClean="0">
                <a:cs typeface="Arial Rounded MT Bold"/>
              </a:rPr>
              <a:t>LS target, 5 </a:t>
            </a:r>
            <a:r>
              <a:rPr lang="en-US" sz="2000" b="1" dirty="0">
                <a:cs typeface="Arial Rounded MT Bold"/>
              </a:rPr>
              <a:t>section movable detector [6-12] </a:t>
            </a:r>
            <a:r>
              <a:rPr lang="en-US" sz="2000" b="1" dirty="0" smtClean="0">
                <a:cs typeface="Arial Rounded MT Bold"/>
              </a:rPr>
              <a:t>m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endParaRPr lang="en-US" sz="2000" b="1" dirty="0">
              <a:cs typeface="Arial Rounded MT Bold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r>
              <a:rPr lang="en-US" sz="2000" b="1" dirty="0">
                <a:cs typeface="Arial Rounded MT Bold"/>
              </a:rPr>
              <a:t>100 </a:t>
            </a:r>
            <a:r>
              <a:rPr lang="en-US" sz="2000" b="1" dirty="0" smtClean="0">
                <a:cs typeface="Arial Rounded MT Bold"/>
              </a:rPr>
              <a:t>MW compact core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endParaRPr lang="en-US" sz="2000" b="1" dirty="0">
              <a:cs typeface="Arial Rounded MT Bold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r>
              <a:rPr lang="en-US" sz="2000" b="1" dirty="0" smtClean="0">
                <a:cs typeface="Arial Rounded MT Bold"/>
              </a:rPr>
              <a:t>Detector at Surface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§"/>
            </a:pPr>
            <a:endParaRPr lang="en-US" sz="2000" b="1" dirty="0">
              <a:cs typeface="Arial Rounded MT Bold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87132" y="2870991"/>
            <a:ext cx="804024" cy="250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100338" y="5625672"/>
            <a:ext cx="583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95%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4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Neutrino-4 </a:t>
            </a:r>
            <a:r>
              <a:rPr lang="en-US" dirty="0" smtClean="0"/>
              <a:t>Prototype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77DDB-6D0D-CE41-AC0C-6FFAF1923163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50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470" y="869202"/>
            <a:ext cx="2186362" cy="18646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8714" y="2602027"/>
            <a:ext cx="3113576" cy="23401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79886" y="1255682"/>
            <a:ext cx="6964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Validation of a prototype detector at the  WWR-M 17 MW reactor (</a:t>
            </a:r>
            <a:r>
              <a:rPr lang="en-US" sz="2000" b="1" dirty="0" err="1" smtClean="0">
                <a:solidFill>
                  <a:srgbClr val="FF0000"/>
                </a:solidFill>
              </a:rPr>
              <a:t>Gatchina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9896" y="5024122"/>
            <a:ext cx="83112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dirty="0" smtClean="0"/>
              <a:t>Neutrino detection currently limited by cosmic rays induced fast neutrons.</a:t>
            </a:r>
            <a:endParaRPr lang="en-US" sz="2000" dirty="0"/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/>
              <a:t>Lead + CH2 detector shielding integrated at the SM-3 site.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/>
              <a:t>Data taking in 2015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897830" y="6057902"/>
            <a:ext cx="177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arXiv:1310.5521</a:t>
            </a:r>
            <a:endParaRPr lang="en-US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842" y="2320465"/>
            <a:ext cx="3723802" cy="26626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78641" y="2548092"/>
            <a:ext cx="49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Raw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6734306" y="2924951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Raw + veto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907226" y="3736747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coinc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644537" y="4126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Coinc</a:t>
            </a:r>
            <a:r>
              <a:rPr lang="en-US" sz="1400" dirty="0" smtClean="0"/>
              <a:t> + veto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694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5508"/>
            <a:ext cx="8229600" cy="786317"/>
          </a:xfrm>
        </p:spPr>
        <p:txBody>
          <a:bodyPr/>
          <a:lstStyle/>
          <a:p>
            <a:r>
              <a:rPr lang="en-US" dirty="0" smtClean="0"/>
              <a:t>Highly Segmented Detectors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5D3-FF4A-834C-B718-24697B83235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64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DANSS @ KNPP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10D4-F162-7B48-BB1A-B92F6F123CBC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657" y="1893246"/>
            <a:ext cx="1463814" cy="18436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795" y="4242019"/>
            <a:ext cx="4438852" cy="2181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8303" y="778989"/>
            <a:ext cx="4149963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b="1" dirty="0" smtClean="0">
                <a:cs typeface="Arial Rounded MT Bold"/>
              </a:rPr>
              <a:t>1 GW </a:t>
            </a:r>
            <a:r>
              <a:rPr lang="en-US" sz="2400" b="1" u="sng" dirty="0" smtClean="0">
                <a:cs typeface="Arial Rounded MT Bold"/>
              </a:rPr>
              <a:t>extended</a:t>
            </a:r>
            <a:r>
              <a:rPr lang="en-US" sz="2400" b="1" dirty="0" smtClean="0">
                <a:cs typeface="Arial Rounded MT Bold"/>
              </a:rPr>
              <a:t> core</a:t>
            </a:r>
          </a:p>
          <a:p>
            <a:pPr marL="342900" indent="-342900">
              <a:buFont typeface="Wingdings" charset="2"/>
              <a:buChar char="§"/>
            </a:pPr>
            <a:endParaRPr lang="en-US" sz="2400" b="1" dirty="0" smtClean="0"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400" b="1" dirty="0" smtClean="0">
                <a:cs typeface="Arial Rounded MT Bold"/>
              </a:rPr>
              <a:t>Good overburden</a:t>
            </a:r>
          </a:p>
          <a:p>
            <a:pPr marL="342900" indent="-342900">
              <a:buFont typeface="Wingdings" charset="2"/>
              <a:buChar char="§"/>
            </a:pPr>
            <a:endParaRPr lang="en-US" sz="2400" b="1" dirty="0" smtClean="0"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400" b="1" dirty="0" smtClean="0">
                <a:cs typeface="Arial Rounded MT Bold"/>
              </a:rPr>
              <a:t>Vertical motion of the detector (9.7-12.2 m) </a:t>
            </a:r>
          </a:p>
          <a:p>
            <a:pPr marL="342900" indent="-342900">
              <a:buFont typeface="Wingdings" charset="2"/>
              <a:buChar char="§"/>
            </a:pPr>
            <a:endParaRPr lang="en-US" sz="2400" b="1" dirty="0" smtClean="0"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400" b="1" dirty="0">
                <a:cs typeface="Arial Rounded MT Bold"/>
              </a:rPr>
              <a:t>Highly segmented detector </a:t>
            </a:r>
            <a:br>
              <a:rPr lang="en-US" sz="2400" b="1" dirty="0">
                <a:cs typeface="Arial Rounded MT Bold"/>
              </a:rPr>
            </a:br>
            <a:r>
              <a:rPr lang="en-US" sz="2400" b="1" dirty="0">
                <a:solidFill>
                  <a:prstClr val="black"/>
                </a:solidFill>
                <a:cs typeface="Times New Roman" charset="0"/>
              </a:rPr>
              <a:t>→</a:t>
            </a:r>
            <a:r>
              <a:rPr lang="en-US" sz="2400" b="1" dirty="0" smtClean="0">
                <a:cs typeface="Arial Rounded MT Bold"/>
                <a:sym typeface="Wingdings"/>
              </a:rPr>
              <a:t> </a:t>
            </a:r>
            <a:r>
              <a:rPr lang="en-US" sz="2400" b="1" dirty="0">
                <a:cs typeface="Arial Rounded MT Bold"/>
              </a:rPr>
              <a:t>background rejection</a:t>
            </a:r>
          </a:p>
          <a:p>
            <a:pPr marL="342900" indent="-342900">
              <a:buFont typeface="Wingdings" charset="2"/>
              <a:buChar char="§"/>
            </a:pPr>
            <a:endParaRPr lang="en-US" sz="2400" b="1" dirty="0" smtClean="0"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400" b="1" dirty="0" smtClean="0">
                <a:cs typeface="Arial Rounded MT Bold"/>
              </a:rPr>
              <a:t>Plastic strips with Gd-loaded interlayer, WLS fibers readout, </a:t>
            </a:r>
            <a:r>
              <a:rPr lang="en-US" sz="2400" b="1" dirty="0" err="1" smtClean="0">
                <a:latin typeface="Symbol" charset="2"/>
                <a:cs typeface="Symbol" charset="2"/>
              </a:rPr>
              <a:t>d</a:t>
            </a:r>
            <a:r>
              <a:rPr lang="en-US" sz="2400" b="1" dirty="0" err="1">
                <a:cs typeface="Arial Rounded MT Bold"/>
              </a:rPr>
              <a:t>E</a:t>
            </a:r>
            <a:r>
              <a:rPr lang="en-US" sz="2400" b="1" dirty="0" smtClean="0">
                <a:cs typeface="Arial Rounded MT Bold"/>
              </a:rPr>
              <a:t>/E~20%</a:t>
            </a:r>
          </a:p>
          <a:p>
            <a:endParaRPr lang="en-US" sz="2400" b="1" dirty="0" smtClean="0"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400" b="1" dirty="0">
                <a:cs typeface="Arial Rounded MT Bold"/>
              </a:rPr>
              <a:t>S</a:t>
            </a:r>
            <a:r>
              <a:rPr lang="en-US" sz="2400" b="1" dirty="0" smtClean="0">
                <a:cs typeface="Arial Rounded MT Bold"/>
              </a:rPr>
              <a:t>tart in 2014/15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540" y="722093"/>
            <a:ext cx="3601107" cy="31135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41262" y="3625285"/>
            <a:ext cx="3561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Rounded MT Bold"/>
                <a:cs typeface="Arial Rounded MT Bold"/>
              </a:rPr>
              <a:t>VVER-1000</a:t>
            </a:r>
            <a:endParaRPr lang="en-US" sz="1800" dirty="0">
              <a:latin typeface="Arial Rounded MT Bold"/>
              <a:cs typeface="Arial Rounded MT Bold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505540" y="2381578"/>
            <a:ext cx="1653700" cy="60607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802858" y="3168911"/>
            <a:ext cx="2356382" cy="43924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381806" y="1591845"/>
            <a:ext cx="1551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Rounded MT Bold"/>
                <a:cs typeface="Arial Rounded MT Bold"/>
              </a:rPr>
              <a:t>10</a:t>
            </a:r>
            <a:r>
              <a:rPr lang="en-US" sz="2000" baseline="30000" dirty="0">
                <a:latin typeface="Arial Rounded MT Bold"/>
                <a:cs typeface="Arial Rounded MT Bold"/>
              </a:rPr>
              <a:t>4</a:t>
            </a:r>
            <a:r>
              <a:rPr lang="en-US" sz="2000" dirty="0">
                <a:latin typeface="Arial Rounded MT Bold"/>
                <a:cs typeface="Arial Rounded MT Bold"/>
              </a:rPr>
              <a:t> </a:t>
            </a:r>
            <a:r>
              <a:rPr lang="en-US" sz="2000" dirty="0" err="1">
                <a:latin typeface="Arial Rounded MT Bold"/>
                <a:cs typeface="Arial Rounded MT Bold"/>
              </a:rPr>
              <a:t>evt</a:t>
            </a:r>
            <a:r>
              <a:rPr lang="en-US" sz="2000" dirty="0">
                <a:latin typeface="Arial Rounded MT Bold"/>
                <a:cs typeface="Arial Rounded MT Bold"/>
              </a:rPr>
              <a:t>/day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40536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DANSSINO Prototype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0231-7785-514C-9399-230BA0403666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53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87" y="2469390"/>
            <a:ext cx="3892120" cy="16191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582" y="1316085"/>
            <a:ext cx="2472218" cy="18081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45575" y="1966068"/>
            <a:ext cx="1690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1/25</a:t>
            </a:r>
            <a:r>
              <a:rPr lang="en-US" baseline="30000" dirty="0" smtClean="0"/>
              <a:t>th</a:t>
            </a:r>
            <a:r>
              <a:rPr lang="en-US" dirty="0" smtClean="0"/>
              <a:t> of DANSS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073" y="3723982"/>
            <a:ext cx="3123263" cy="2333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92485" y="1383864"/>
            <a:ext cx="4186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Tested for ~20 days @ KNPP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7562" y="4100269"/>
            <a:ext cx="3623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cm Cu-Lead + 10 cm CH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shelding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1067" y="4899759"/>
            <a:ext cx="45063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Accidentals well suppressed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S/B~1, limited by cosmic fast neutrons.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788587" y="5873236"/>
            <a:ext cx="1990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arXiv:1304.3696v2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42325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40288"/>
            <a:ext cx="8229600" cy="2361295"/>
          </a:xfrm>
        </p:spPr>
        <p:txBody>
          <a:bodyPr>
            <a:normAutofit/>
          </a:bodyPr>
          <a:lstStyle/>
          <a:p>
            <a:r>
              <a:rPr lang="en-US" dirty="0" smtClean="0"/>
              <a:t>Highly Segmented 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Enhanced Neutron </a:t>
            </a:r>
            <a:r>
              <a:rPr lang="en-US" dirty="0"/>
              <a:t>D</a:t>
            </a:r>
            <a:r>
              <a:rPr lang="en-US" dirty="0" smtClean="0"/>
              <a:t>iscrimination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5F4F-47E8-2945-9DFB-63DD71995479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0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806383" y="103728"/>
            <a:ext cx="7995865" cy="7862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err="1">
                <a:latin typeface="Hoefler Text" charset="0"/>
                <a:cs typeface="Hoefler Text" charset="0"/>
                <a:sym typeface="Hoefler Text" charset="0"/>
              </a:rPr>
              <a:t>SoLi</a:t>
            </a:r>
            <a:r>
              <a:rPr lang="en-US" dirty="0">
                <a:latin typeface="Hoefler Text" charset="0"/>
                <a:cs typeface="Hoefler Text" charset="0"/>
                <a:sym typeface="Hoefler Text" charset="0"/>
              </a:rPr>
              <a:t>∂ </a:t>
            </a:r>
            <a:r>
              <a:rPr lang="en-US" dirty="0" smtClean="0">
                <a:solidFill>
                  <a:srgbClr val="000000"/>
                </a:solidFill>
              </a:rPr>
              <a:t>Antineutrino detection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750" y="3719885"/>
            <a:ext cx="4651375" cy="2656850"/>
          </a:xfrm>
        </p:spPr>
        <p:txBody>
          <a:bodyPr>
            <a:noAutofit/>
          </a:bodyPr>
          <a:lstStyle/>
          <a:p>
            <a:pPr marL="625056">
              <a:spcBef>
                <a:spcPct val="0"/>
              </a:spcBef>
              <a:buFont typeface="Wingdings" charset="2"/>
              <a:buChar char="§"/>
              <a:defRPr/>
            </a:pP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Very </a:t>
            </a:r>
            <a:r>
              <a:rPr lang="en-US" sz="1800" b="1" dirty="0" smtClean="0">
                <a:solidFill>
                  <a:srgbClr val="FF0000"/>
                </a:solidFill>
                <a:cs typeface="Arial Bold" charset="0"/>
                <a:sym typeface="Arial Bold" charset="0"/>
              </a:rPr>
              <a:t>discriminant </a:t>
            </a:r>
            <a:r>
              <a:rPr lang="en-US" sz="1800" b="1" dirty="0">
                <a:solidFill>
                  <a:srgbClr val="FF0000"/>
                </a:solidFill>
                <a:cs typeface="Arial Bold" charset="0"/>
                <a:sym typeface="Arial Bold" charset="0"/>
              </a:rPr>
              <a:t>neutron </a:t>
            </a:r>
            <a:r>
              <a:rPr lang="en-US" sz="1800" b="1" dirty="0" smtClean="0">
                <a:solidFill>
                  <a:srgbClr val="FF0000"/>
                </a:solidFill>
                <a:cs typeface="Arial Bold" charset="0"/>
                <a:sym typeface="Arial Bold" charset="0"/>
              </a:rPr>
              <a:t>signal 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in </a:t>
            </a:r>
            <a:r>
              <a:rPr lang="en-US" sz="1800" baseline="320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6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LiF:ZnS. High </a:t>
            </a:r>
            <a:r>
              <a:rPr lang="en-US" sz="1800" dirty="0">
                <a:solidFill>
                  <a:srgbClr val="000000"/>
                </a:solidFill>
                <a:cs typeface="Arial Bold" charset="0"/>
                <a:sym typeface="Arial Bold" charset="0"/>
              </a:rPr>
              <a:t>neutron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-</a:t>
            </a:r>
            <a:r>
              <a:rPr lang="en-US" sz="1800" dirty="0">
                <a:solidFill>
                  <a:srgbClr val="000000"/>
                </a:solidFill>
                <a:latin typeface="Symbol" charset="2"/>
                <a:cs typeface="Symbol" charset="2"/>
                <a:sym typeface="Arial Bold" charset="0"/>
              </a:rPr>
              <a:t>g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cs typeface="Arial Bold" charset="0"/>
                <a:sym typeface="Arial Bold" charset="0"/>
              </a:rPr>
              <a:t>rejection factor</a:t>
            </a:r>
            <a:endParaRPr lang="en-US" sz="1800" dirty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1107"/>
              </a:spcBef>
              <a:buFont typeface="Wingdings" charset="2"/>
              <a:buChar char="§"/>
              <a:defRPr/>
            </a:pPr>
            <a:r>
              <a:rPr lang="en-US" sz="1800" dirty="0">
                <a:solidFill>
                  <a:srgbClr val="000000"/>
                </a:solidFill>
                <a:cs typeface="Arial Bold" charset="0"/>
                <a:sym typeface="Arial Bold" charset="0"/>
              </a:rPr>
              <a:t>3D reconstruction close to interaction point : </a:t>
            </a:r>
            <a:r>
              <a:rPr lang="en-US" sz="1800" b="1" dirty="0" smtClean="0">
                <a:solidFill>
                  <a:srgbClr val="FF0000"/>
                </a:solidFill>
                <a:cs typeface="Arial Bold" charset="0"/>
                <a:sym typeface="Arial Bold" charset="0"/>
              </a:rPr>
              <a:t>high </a:t>
            </a:r>
            <a:r>
              <a:rPr lang="en-US" sz="1800" b="1" dirty="0">
                <a:solidFill>
                  <a:srgbClr val="FF0000"/>
                </a:solidFill>
                <a:cs typeface="Arial Bold" charset="0"/>
                <a:sym typeface="Arial Bold" charset="0"/>
              </a:rPr>
              <a:t>background rejection capability </a:t>
            </a:r>
            <a:r>
              <a:rPr lang="en-US" sz="1800" b="1" dirty="0" smtClean="0">
                <a:solidFill>
                  <a:srgbClr val="FF0000"/>
                </a:solidFill>
                <a:cs typeface="Arial Bold" charset="0"/>
                <a:sym typeface="Arial Bold" charset="0"/>
              </a:rPr>
              <a:t>using topological </a:t>
            </a:r>
            <a:r>
              <a:rPr lang="en-US" sz="1800" b="1" dirty="0">
                <a:solidFill>
                  <a:srgbClr val="FF0000"/>
                </a:solidFill>
                <a:cs typeface="Arial Bold" charset="0"/>
                <a:sym typeface="Arial Bold" charset="0"/>
              </a:rPr>
              <a:t>information of </a:t>
            </a:r>
            <a:r>
              <a:rPr lang="en-US" sz="1800" b="1" dirty="0" smtClean="0">
                <a:solidFill>
                  <a:srgbClr val="FF0000"/>
                </a:solidFill>
                <a:cs typeface="Arial Bold" charset="0"/>
                <a:sym typeface="Arial Bold" charset="0"/>
              </a:rPr>
              <a:t>IBD.</a:t>
            </a:r>
            <a:endParaRPr lang="en-US" sz="1800" b="1" dirty="0">
              <a:solidFill>
                <a:srgbClr val="FF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1107"/>
              </a:spcBef>
              <a:buFont typeface="Wingdings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mbol" charset="2"/>
                <a:cs typeface="Symbol" charset="2"/>
                <a:sym typeface="Arial Bold" charset="0"/>
              </a:rPr>
              <a:t>d</a:t>
            </a:r>
            <a:r>
              <a:rPr lang="en-US" sz="1800" dirty="0" err="1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E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/E ~ 17</a:t>
            </a:r>
            <a:r>
              <a:rPr lang="en-US" sz="1800" dirty="0">
                <a:solidFill>
                  <a:srgbClr val="000000"/>
                </a:solidFill>
                <a:cs typeface="Arial Bold" charset="0"/>
                <a:sym typeface="Arial Bold" charset="0"/>
              </a:rPr>
              <a:t>% at 1 </a:t>
            </a:r>
            <a:r>
              <a:rPr lang="en-US" sz="1800" dirty="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MeV</a:t>
            </a:r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6478" y="1286426"/>
            <a:ext cx="2393156" cy="2411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Line 10"/>
          <p:cNvSpPr>
            <a:spLocks noChangeShapeType="1"/>
          </p:cNvSpPr>
          <p:nvPr/>
        </p:nvSpPr>
        <p:spPr bwMode="auto">
          <a:xfrm rot="10800000">
            <a:off x="1164846" y="1759700"/>
            <a:ext cx="621730" cy="542479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2586899" y="2721873"/>
            <a:ext cx="160734" cy="294680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rot="10800000">
            <a:off x="1788809" y="2282087"/>
            <a:ext cx="354955" cy="539130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rot="10800000" flipH="1">
            <a:off x="1941729" y="2821217"/>
            <a:ext cx="196453" cy="291331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2433978" y="2719641"/>
            <a:ext cx="196453" cy="379512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H="1">
            <a:off x="2631547" y="3029948"/>
            <a:ext cx="50230" cy="69205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rot="10800000">
            <a:off x="2684010" y="3028832"/>
            <a:ext cx="41299" cy="70321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2574621" y="3016553"/>
            <a:ext cx="158502" cy="82600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 rot="10800000" flipH="1">
            <a:off x="1650399" y="2299945"/>
            <a:ext cx="118318" cy="429742"/>
          </a:xfrm>
          <a:prstGeom prst="line">
            <a:avLst/>
          </a:prstGeom>
          <a:noFill/>
          <a:ln w="38100">
            <a:solidFill>
              <a:srgbClr val="FF2712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1" name="Rectangle 19"/>
          <p:cNvSpPr>
            <a:spLocks/>
          </p:cNvSpPr>
          <p:nvPr/>
        </p:nvSpPr>
        <p:spPr bwMode="auto">
          <a:xfrm>
            <a:off x="1360183" y="2084517"/>
            <a:ext cx="241102" cy="33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400">
                <a:solidFill>
                  <a:srgbClr val="FF2712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e</a:t>
            </a:r>
            <a:r>
              <a:rPr lang="en-US" sz="1400" baseline="32000">
                <a:solidFill>
                  <a:srgbClr val="FF2712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+</a:t>
            </a:r>
          </a:p>
        </p:txBody>
      </p:sp>
      <p:sp>
        <p:nvSpPr>
          <p:cNvPr id="18452" name="Rectangle 20"/>
          <p:cNvSpPr>
            <a:spLocks/>
          </p:cNvSpPr>
          <p:nvPr/>
        </p:nvSpPr>
        <p:spPr bwMode="auto">
          <a:xfrm>
            <a:off x="2736471" y="2936186"/>
            <a:ext cx="169664" cy="30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400">
                <a:solidFill>
                  <a:srgbClr val="0044FE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n</a:t>
            </a:r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 flipH="1">
            <a:off x="1669373" y="2491934"/>
            <a:ext cx="425277" cy="223242"/>
          </a:xfrm>
          <a:prstGeom prst="line">
            <a:avLst/>
          </a:prstGeom>
          <a:noFill/>
          <a:ln w="25400">
            <a:solidFill>
              <a:srgbClr val="FE7038"/>
            </a:solidFill>
            <a:prstDash val="sysDot"/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 flipH="1">
            <a:off x="2054467" y="2097912"/>
            <a:ext cx="228823" cy="371698"/>
          </a:xfrm>
          <a:prstGeom prst="line">
            <a:avLst/>
          </a:prstGeom>
          <a:noFill/>
          <a:ln w="25400">
            <a:solidFill>
              <a:srgbClr val="FE7038"/>
            </a:solidFill>
            <a:prstDash val="sysDot"/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 rot="10800000" flipH="1">
            <a:off x="1411529" y="2747547"/>
            <a:ext cx="233288" cy="94878"/>
          </a:xfrm>
          <a:prstGeom prst="line">
            <a:avLst/>
          </a:prstGeom>
          <a:noFill/>
          <a:ln w="25400">
            <a:solidFill>
              <a:srgbClr val="FE7038"/>
            </a:solidFill>
            <a:prstDash val="sysDot"/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 rot="10800000" flipH="1">
            <a:off x="1962938" y="2728571"/>
            <a:ext cx="473273" cy="358304"/>
          </a:xfrm>
          <a:prstGeom prst="line">
            <a:avLst/>
          </a:prstGeom>
          <a:noFill/>
          <a:ln w="25400">
            <a:solidFill>
              <a:srgbClr val="0044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7" name="Rectangle 25"/>
          <p:cNvSpPr>
            <a:spLocks/>
          </p:cNvSpPr>
          <p:nvPr/>
        </p:nvSpPr>
        <p:spPr bwMode="auto">
          <a:xfrm>
            <a:off x="845836" y="1591863"/>
            <a:ext cx="809252" cy="56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000" dirty="0" smtClean="0">
                <a:latin typeface="Symbol" charset="2"/>
                <a:ea typeface="ＭＳ Ｐゴシック" charset="0"/>
                <a:cs typeface="Symbol" charset="2"/>
                <a:sym typeface="Helvetica" charset="0"/>
              </a:rPr>
              <a:t>n</a:t>
            </a:r>
            <a:r>
              <a:rPr lang="en-US" sz="2000" baseline="-25000" dirty="0" smtClean="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e</a:t>
            </a:r>
            <a:endParaRPr lang="en-US" sz="2000" baseline="-25000" dirty="0">
              <a:latin typeface="Helvetica" charset="0"/>
              <a:ea typeface="ＭＳ Ｐゴシック" charset="0"/>
              <a:cs typeface="ＭＳ Ｐゴシック" charset="0"/>
              <a:sym typeface="Helvetica" charset="0"/>
            </a:endParaRPr>
          </a:p>
        </p:txBody>
      </p:sp>
      <p:sp>
        <p:nvSpPr>
          <p:cNvPr id="18458" name="Oval 26"/>
          <p:cNvSpPr>
            <a:spLocks/>
          </p:cNvSpPr>
          <p:nvPr/>
        </p:nvSpPr>
        <p:spPr bwMode="auto">
          <a:xfrm>
            <a:off x="2727542" y="2645971"/>
            <a:ext cx="80367" cy="89297"/>
          </a:xfrm>
          <a:prstGeom prst="ellipse">
            <a:avLst/>
          </a:prstGeom>
          <a:solidFill>
            <a:srgbClr val="66B13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9" name="Rectangle 27"/>
          <p:cNvSpPr>
            <a:spLocks/>
          </p:cNvSpPr>
          <p:nvPr/>
        </p:nvSpPr>
        <p:spPr bwMode="auto">
          <a:xfrm>
            <a:off x="2967193" y="2491934"/>
            <a:ext cx="330398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baseline="32000" dirty="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6</a:t>
            </a:r>
            <a:r>
              <a:rPr lang="en-US" sz="1300" dirty="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Li</a:t>
            </a:r>
          </a:p>
        </p:txBody>
      </p:sp>
      <p:sp>
        <p:nvSpPr>
          <p:cNvPr id="18460" name="Rectangle 28"/>
          <p:cNvSpPr>
            <a:spLocks/>
          </p:cNvSpPr>
          <p:nvPr/>
        </p:nvSpPr>
        <p:spPr bwMode="auto">
          <a:xfrm>
            <a:off x="1280932" y="2440588"/>
            <a:ext cx="312539" cy="47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400">
                <a:solidFill>
                  <a:srgbClr val="FE7038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γ</a:t>
            </a:r>
          </a:p>
          <a:p>
            <a:endParaRPr lang="en-US" sz="1400">
              <a:solidFill>
                <a:srgbClr val="FE7038"/>
              </a:solidFill>
              <a:latin typeface="Helvetica Neue Light" charset="0"/>
              <a:ea typeface="ＭＳ Ｐゴシック" charset="0"/>
              <a:cs typeface="ＭＳ Ｐゴシック" charset="0"/>
              <a:sym typeface="Helvetica Neue Light" charset="0"/>
            </a:endParaRPr>
          </a:p>
        </p:txBody>
      </p:sp>
      <p:sp>
        <p:nvSpPr>
          <p:cNvPr id="18461" name="Rectangle 29"/>
          <p:cNvSpPr>
            <a:spLocks/>
          </p:cNvSpPr>
          <p:nvPr/>
        </p:nvSpPr>
        <p:spPr bwMode="auto">
          <a:xfrm>
            <a:off x="2093534" y="2217346"/>
            <a:ext cx="312539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400">
                <a:solidFill>
                  <a:srgbClr val="FE7038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γ</a:t>
            </a:r>
          </a:p>
          <a:p>
            <a:endParaRPr lang="en-US" sz="1400">
              <a:solidFill>
                <a:srgbClr val="FE7038"/>
              </a:solidFill>
              <a:latin typeface="Helvetica Neue Light" charset="0"/>
              <a:ea typeface="ＭＳ Ｐゴシック" charset="0"/>
              <a:cs typeface="ＭＳ Ｐゴシック" charset="0"/>
              <a:sym typeface="Helvetica Neue Light" charset="0"/>
            </a:endParaRPr>
          </a:p>
        </p:txBody>
      </p:sp>
      <p:sp>
        <p:nvSpPr>
          <p:cNvPr id="18462" name="Rectangle 30"/>
          <p:cNvSpPr>
            <a:spLocks/>
          </p:cNvSpPr>
          <p:nvPr/>
        </p:nvSpPr>
        <p:spPr bwMode="auto">
          <a:xfrm>
            <a:off x="3277706" y="1273425"/>
            <a:ext cx="330398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baseline="3200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6</a:t>
            </a:r>
            <a:r>
              <a:rPr lang="en-US" sz="130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Li</a:t>
            </a:r>
          </a:p>
        </p:txBody>
      </p:sp>
      <p:sp>
        <p:nvSpPr>
          <p:cNvPr id="18463" name="Rectangle 31"/>
          <p:cNvSpPr>
            <a:spLocks/>
          </p:cNvSpPr>
          <p:nvPr/>
        </p:nvSpPr>
        <p:spPr bwMode="auto">
          <a:xfrm>
            <a:off x="2438315" y="1291284"/>
            <a:ext cx="330398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baseline="32000" dirty="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6</a:t>
            </a:r>
            <a:r>
              <a:rPr lang="en-US" sz="1300" dirty="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Li</a:t>
            </a:r>
          </a:p>
        </p:txBody>
      </p:sp>
      <p:sp>
        <p:nvSpPr>
          <p:cNvPr id="18464" name="Rectangle 32"/>
          <p:cNvSpPr>
            <a:spLocks/>
          </p:cNvSpPr>
          <p:nvPr/>
        </p:nvSpPr>
        <p:spPr bwMode="auto">
          <a:xfrm>
            <a:off x="2241862" y="1577034"/>
            <a:ext cx="330398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baseline="3200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6</a:t>
            </a:r>
            <a:r>
              <a:rPr lang="en-US" sz="1300">
                <a:latin typeface="Helvetica" charset="0"/>
                <a:ea typeface="ＭＳ Ｐゴシック" charset="0"/>
                <a:cs typeface="ＭＳ Ｐゴシック" charset="0"/>
                <a:sym typeface="Helvetica" charset="0"/>
              </a:rPr>
              <a:t>Li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5D3F-3147-ED45-A3B4-49891CD5BCA7}" type="datetime1">
              <a:rPr lang="fr-FR" smtClean="0"/>
              <a:t>28/02/14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55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4104" y="1013415"/>
            <a:ext cx="1628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Assembly of 5cm cubic cells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2543" y="1563003"/>
            <a:ext cx="25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459" y="998202"/>
            <a:ext cx="3079749" cy="28562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775" y="3942481"/>
            <a:ext cx="4155567" cy="2392410"/>
          </a:xfrm>
          <a:prstGeom prst="rect">
            <a:avLst/>
          </a:prstGeom>
        </p:spPr>
      </p:pic>
      <p:pic>
        <p:nvPicPr>
          <p:cNvPr id="18466" name="Picture 34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560" y="3562886"/>
            <a:ext cx="3864927" cy="242652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  <p:sp>
        <p:nvSpPr>
          <p:cNvPr id="46" name="Rectangle 62"/>
          <p:cNvSpPr>
            <a:spLocks/>
          </p:cNvSpPr>
          <p:nvPr/>
        </p:nvSpPr>
        <p:spPr bwMode="auto">
          <a:xfrm>
            <a:off x="334317" y="6130514"/>
            <a:ext cx="2051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600" b="1" i="1" dirty="0" smtClean="0">
                <a:solidFill>
                  <a:srgbClr val="4F81BD"/>
                </a:solidFill>
                <a:ea typeface="ＭＳ Ｐゴシック" charset="0"/>
                <a:cs typeface="ＭＳ Ｐゴシック" charset="0"/>
                <a:sym typeface="Hoefler Text" charset="0"/>
              </a:rPr>
              <a:t>Courtesy of A. </a:t>
            </a:r>
            <a:r>
              <a:rPr lang="en-US" sz="1600" b="1" i="1" dirty="0" err="1" smtClean="0">
                <a:solidFill>
                  <a:srgbClr val="4F81BD"/>
                </a:solidFill>
                <a:ea typeface="ＭＳ Ｐゴシック" charset="0"/>
                <a:cs typeface="ＭＳ Ｐゴシック" charset="0"/>
                <a:sym typeface="Hoefler Text" charset="0"/>
              </a:rPr>
              <a:t>Vacheret</a:t>
            </a:r>
            <a:endParaRPr lang="en-US" sz="1600" b="1" i="1" dirty="0">
              <a:solidFill>
                <a:srgbClr val="4F81BD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0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64531" y="-267891"/>
            <a:ext cx="4875609" cy="191095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latin typeface="Hoefler Text" charset="0"/>
                <a:cs typeface="Hoefler Text" charset="0"/>
                <a:sym typeface="Hoefler Text" charset="0"/>
              </a:rPr>
              <a:t>SoLi</a:t>
            </a:r>
            <a:r>
              <a:rPr lang="en-US" dirty="0" smtClean="0">
                <a:latin typeface="Hoefler Text" charset="0"/>
                <a:cs typeface="Hoefler Text" charset="0"/>
                <a:sym typeface="Hoefler Text" charset="0"/>
              </a:rPr>
              <a:t>∂</a:t>
            </a:r>
            <a:r>
              <a:rPr lang="en-US" sz="6700" dirty="0">
                <a:latin typeface="Hoefler Text" charset="0"/>
                <a:cs typeface="Hoefler Text" charset="0"/>
                <a:sym typeface="Hoefler Text" charset="0"/>
              </a:rPr>
              <a:t> </a:t>
            </a:r>
            <a:r>
              <a:rPr lang="en-US" sz="6700" dirty="0">
                <a:solidFill>
                  <a:srgbClr val="0044FE"/>
                </a:solidFill>
                <a:latin typeface="Hoefler Text" charset="0"/>
                <a:sym typeface="Hoefler Text" charset="0"/>
              </a:rPr>
              <a:t/>
            </a:r>
            <a:br>
              <a:rPr lang="en-US" sz="6700" dirty="0">
                <a:solidFill>
                  <a:srgbClr val="0044FE"/>
                </a:solidFill>
                <a:latin typeface="Hoefler Text" charset="0"/>
                <a:sym typeface="Hoefler Text" charset="0"/>
              </a:rPr>
            </a:br>
            <a:r>
              <a:rPr lang="en-US" sz="1700" dirty="0">
                <a:solidFill>
                  <a:srgbClr val="0044FE"/>
                </a:solidFill>
                <a:latin typeface="Hoefler Text" charset="0"/>
                <a:cs typeface="Hoefler Text" charset="0"/>
                <a:sym typeface="Hoefler Text" charset="0"/>
              </a:rPr>
              <a:t>Search for Oscillations with </a:t>
            </a:r>
            <a:r>
              <a:rPr lang="en-US" sz="1700" baseline="32000" dirty="0">
                <a:solidFill>
                  <a:srgbClr val="0044FE"/>
                </a:solidFill>
                <a:latin typeface="Hoefler Text" charset="0"/>
                <a:cs typeface="Hoefler Text" charset="0"/>
                <a:sym typeface="Hoefler Text" charset="0"/>
              </a:rPr>
              <a:t>6</a:t>
            </a:r>
            <a:r>
              <a:rPr lang="en-US" sz="1700" dirty="0">
                <a:solidFill>
                  <a:srgbClr val="0044FE"/>
                </a:solidFill>
                <a:latin typeface="Hoefler Text" charset="0"/>
                <a:cs typeface="Hoefler Text" charset="0"/>
                <a:sym typeface="Hoefler Text" charset="0"/>
              </a:rPr>
              <a:t>Li Detector</a:t>
            </a:r>
            <a:r>
              <a:rPr lang="en-US" sz="1700" dirty="0"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rPr>
              <a:t/>
            </a:r>
            <a:br>
              <a:rPr lang="en-US" sz="1700" dirty="0"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rPr>
            </a:br>
            <a:r>
              <a:rPr lang="en-US" sz="1300" dirty="0">
                <a:solidFill>
                  <a:srgbClr val="0F48F2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rPr>
              <a:t/>
            </a:r>
            <a:br>
              <a:rPr lang="en-US" sz="1300" dirty="0">
                <a:solidFill>
                  <a:srgbClr val="0F48F2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rPr>
            </a:br>
            <a:endParaRPr lang="en-US" sz="1700" dirty="0">
              <a:latin typeface="Helvetica Neue Light" charset="0"/>
              <a:ea typeface="ヒラギノ角ゴ ProN W3" charset="0"/>
              <a:cs typeface="ヒラギノ角ゴ ProN W3" charset="0"/>
              <a:sym typeface="Helvetica Neue Light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466" y="1452467"/>
            <a:ext cx="3645545" cy="4699893"/>
          </a:xfrm>
        </p:spPr>
        <p:txBody>
          <a:bodyPr lIns="71435" tIns="71435" rIns="71435" bIns="71435">
            <a:no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sz="1800" dirty="0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BR2 </a:t>
            </a:r>
            <a:r>
              <a:rPr lang="en-US" sz="1800" dirty="0" smtClean="0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REACTOR, </a:t>
            </a:r>
            <a:r>
              <a:rPr lang="en-US" sz="1800" dirty="0" err="1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Mol</a:t>
            </a:r>
            <a:r>
              <a:rPr lang="en-US" sz="1800" dirty="0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, Belgium</a:t>
            </a: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sz="1800" b="1" dirty="0" smtClean="0">
                <a:latin typeface="Arial Bold" charset="0"/>
                <a:cs typeface="Arial Bold" charset="0"/>
                <a:sym typeface="Arial Bold" charset="0"/>
              </a:rPr>
              <a:t>Core: 45</a:t>
            </a:r>
            <a:r>
              <a:rPr lang="en-US" sz="1800" b="1" dirty="0">
                <a:latin typeface="Arial Bold" charset="0"/>
                <a:cs typeface="Arial Bold" charset="0"/>
                <a:sym typeface="Arial Bold" charset="0"/>
              </a:rPr>
              <a:t>-80 MW, </a:t>
            </a:r>
            <a:r>
              <a:rPr lang="en-US" sz="1800" b="1" dirty="0" smtClean="0">
                <a:latin typeface="Arial Bold" charset="0"/>
                <a:cs typeface="Arial Bold" charset="0"/>
                <a:sym typeface="Arial Bold" charset="0"/>
              </a:rPr>
              <a:t>~ </a:t>
            </a:r>
            <a:r>
              <a:rPr lang="en-US" sz="1800" b="1" dirty="0">
                <a:latin typeface="Arial Bold" charset="0"/>
                <a:cs typeface="Arial Bold" charset="0"/>
                <a:sym typeface="Arial Bold" charset="0"/>
              </a:rPr>
              <a:t>50cm diameter</a:t>
            </a:r>
            <a:endParaRPr lang="en-US" sz="1800" b="1" dirty="0"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0" indent="0">
              <a:spcBef>
                <a:spcPts val="703"/>
              </a:spcBef>
              <a:buNone/>
              <a:defRPr/>
            </a:pPr>
            <a:r>
              <a:rPr lang="en-US" sz="1800" dirty="0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DETECTOR</a:t>
            </a:r>
            <a:endParaRPr lang="en-US" sz="1800" dirty="0">
              <a:solidFill>
                <a:srgbClr val="FF2712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2.88t </a:t>
            </a:r>
            <a:r>
              <a:rPr lang="en-US" sz="1800" b="1" dirty="0" err="1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fiducial</a:t>
            </a: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 volume</a:t>
            </a:r>
            <a:endParaRPr lang="en-US" sz="1800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Novel type of composite solid scintillator detector (PVT + 6LiF:ZnS)</a:t>
            </a:r>
            <a:endParaRPr lang="en-US" sz="1800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 2x 20 planes 1.2m x 1.2m x 1m with 576 5cm x 5cm x 5cm cubes</a:t>
            </a:r>
            <a:endParaRPr lang="en-US" sz="1800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R</a:t>
            </a:r>
            <a:r>
              <a:rPr lang="en-US" sz="1800" b="1" dirty="0" smtClean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ead </a:t>
            </a: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out by WLS </a:t>
            </a:r>
            <a:r>
              <a:rPr lang="en-US" sz="1800" b="1" dirty="0" err="1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fibres</a:t>
            </a:r>
            <a:r>
              <a:rPr lang="en-US" sz="1800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 and Geiger-mode APDs (MPPC), 1920 channels </a:t>
            </a:r>
            <a:r>
              <a:rPr lang="en-US" sz="1800" b="1" dirty="0" smtClean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total</a:t>
            </a:r>
            <a:endParaRPr lang="en-US" sz="1800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6332" y="1485148"/>
            <a:ext cx="4438055" cy="257509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Rectangle 5"/>
          <p:cNvSpPr>
            <a:spLocks/>
          </p:cNvSpPr>
          <p:nvPr/>
        </p:nvSpPr>
        <p:spPr bwMode="auto">
          <a:xfrm>
            <a:off x="5495051" y="3330096"/>
            <a:ext cx="1071563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BR2 core</a:t>
            </a: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rot="10800000">
            <a:off x="5925909" y="3167130"/>
            <a:ext cx="1271365" cy="109389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5" name="Rectangle 7"/>
          <p:cNvSpPr>
            <a:spLocks/>
          </p:cNvSpPr>
          <p:nvPr/>
        </p:nvSpPr>
        <p:spPr bwMode="auto">
          <a:xfrm>
            <a:off x="6517520" y="3250854"/>
            <a:ext cx="821531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dirty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5.5m</a:t>
            </a:r>
          </a:p>
        </p:txBody>
      </p:sp>
      <p:sp>
        <p:nvSpPr>
          <p:cNvPr id="17416" name="Rectangle 8"/>
          <p:cNvSpPr>
            <a:spLocks/>
          </p:cNvSpPr>
          <p:nvPr/>
        </p:nvSpPr>
        <p:spPr bwMode="auto">
          <a:xfrm>
            <a:off x="7517625" y="2456103"/>
            <a:ext cx="1241227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SoLid detector</a:t>
            </a: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rot="10800000" flipH="1">
            <a:off x="7633712" y="2718413"/>
            <a:ext cx="222126" cy="42416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8" name="Rectangle 10"/>
          <p:cNvSpPr>
            <a:spLocks/>
          </p:cNvSpPr>
          <p:nvPr/>
        </p:nvSpPr>
        <p:spPr bwMode="auto">
          <a:xfrm>
            <a:off x="7315591" y="1964970"/>
            <a:ext cx="1071563" cy="4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HDPE shielding</a:t>
            </a:r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rot="10800000" flipH="1">
            <a:off x="7432793" y="2377969"/>
            <a:ext cx="178594" cy="457646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rot="10800000" flipH="1">
            <a:off x="7159322" y="2634697"/>
            <a:ext cx="62508" cy="22659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21" name="Rectangle 13"/>
          <p:cNvSpPr>
            <a:spLocks/>
          </p:cNvSpPr>
          <p:nvPr/>
        </p:nvSpPr>
        <p:spPr bwMode="auto">
          <a:xfrm>
            <a:off x="6651446" y="2318809"/>
            <a:ext cx="714375" cy="4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Lead Wall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E08C9-3ECD-D64D-8B5B-81F16DBDFA0E}" type="datetime1">
              <a:rPr lang="fr-FR" smtClean="0"/>
              <a:t>28/02/14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56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65446" y="4311740"/>
            <a:ext cx="4572000" cy="17477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703"/>
              </a:spcBef>
              <a:defRPr/>
            </a:pPr>
            <a:r>
              <a:rPr lang="en-US" dirty="0">
                <a:solidFill>
                  <a:srgbClr val="FF2712"/>
                </a:solidFill>
                <a:latin typeface="Arial Bold" charset="0"/>
                <a:cs typeface="Arial Bold" charset="0"/>
                <a:sym typeface="Arial Bold" charset="0"/>
              </a:rPr>
              <a:t>HIGH SIGNAL TO BACKGROUND RATIO : S/B ~ 6</a:t>
            </a: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Soft Gamma-rays (&lt; 3 MeV)</a:t>
            </a:r>
            <a:endParaRPr lang="en-US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No reactor neutrons</a:t>
            </a:r>
            <a:endParaRPr lang="en-US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466099">
              <a:spcBef>
                <a:spcPts val="703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Overburden ~10 </a:t>
            </a:r>
            <a:r>
              <a:rPr lang="en-US" b="1" dirty="0" err="1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m.w.e</a:t>
            </a:r>
            <a:r>
              <a:rPr lang="en-US" b="1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 </a:t>
            </a:r>
            <a:endParaRPr lang="en-US" b="1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24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6226" y="0"/>
            <a:ext cx="7358063" cy="1000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latin typeface="Hoefler Text" charset="0"/>
                <a:cs typeface="Hoefler Text" charset="0"/>
                <a:sym typeface="Hoefler Text" charset="0"/>
              </a:rPr>
              <a:t>SoLi</a:t>
            </a:r>
            <a:r>
              <a:rPr lang="en-US" dirty="0">
                <a:latin typeface="Hoefler Text" charset="0"/>
                <a:cs typeface="Hoefler Text" charset="0"/>
                <a:sym typeface="Hoefler Text" charset="0"/>
              </a:rPr>
              <a:t>∂ </a:t>
            </a:r>
            <a:r>
              <a:rPr lang="en-US" dirty="0" smtClean="0">
                <a:solidFill>
                  <a:srgbClr val="000000"/>
                </a:solidFill>
              </a:rPr>
              <a:t>Sensitivity &amp; status </a:t>
            </a:r>
          </a:p>
        </p:txBody>
      </p:sp>
      <p:pic>
        <p:nvPicPr>
          <p:cNvPr id="19460" name="Picture 4"/>
          <p:cNvPicPr>
            <a:picLocks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77750">
            <a:off x="82968" y="1801770"/>
            <a:ext cx="2108522" cy="221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468" name="Rectangle 12"/>
          <p:cNvSpPr>
            <a:spLocks/>
          </p:cNvSpPr>
          <p:nvPr/>
        </p:nvSpPr>
        <p:spPr bwMode="auto">
          <a:xfrm>
            <a:off x="342725" y="1488088"/>
            <a:ext cx="1852606" cy="38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8kg 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Fiducial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 mass</a:t>
            </a:r>
          </a:p>
        </p:txBody>
      </p:sp>
      <p:sp>
        <p:nvSpPr>
          <p:cNvPr id="19472" name="TextBox 1"/>
          <p:cNvSpPr txBox="1">
            <a:spLocks noChangeArrowheads="1"/>
          </p:cNvSpPr>
          <p:nvPr/>
        </p:nvSpPr>
        <p:spPr bwMode="auto">
          <a:xfrm>
            <a:off x="387393" y="1074244"/>
            <a:ext cx="4395102" cy="34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marL="571500" indent="-5715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1333500" indent="-5715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778000" indent="-5715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0" indent="0" eaLnBrk="1" hangingPunct="1">
              <a:spcBef>
                <a:spcPts val="1406"/>
              </a:spcBef>
              <a:buSzPct val="100000"/>
            </a:pPr>
            <a:r>
              <a:rPr lang="en-US" sz="1800" b="1" dirty="0" smtClean="0">
                <a:solidFill>
                  <a:srgbClr val="FF0000"/>
                </a:solidFill>
                <a:latin typeface="Arial Bold" charset="0"/>
                <a:ea typeface="ＭＳ Ｐゴシック" charset="0"/>
                <a:cs typeface="ＭＳ Ｐゴシック" charset="0"/>
                <a:sym typeface="Arial Bold" charset="0"/>
              </a:rPr>
              <a:t>NEMENIX prototype </a:t>
            </a:r>
            <a:r>
              <a:rPr lang="en-US" sz="1800" b="1" dirty="0" smtClean="0">
                <a:solidFill>
                  <a:srgbClr val="FF2712"/>
                </a:solidFill>
                <a:latin typeface="Arial Bold" charset="0"/>
                <a:ea typeface="ＭＳ Ｐゴシック" charset="0"/>
                <a:cs typeface="ＭＳ Ｐゴシック" charset="0"/>
                <a:sym typeface="Arial Bold" charset="0"/>
              </a:rPr>
              <a:t>under test at BR2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734E-20DB-8A4A-9DCC-3C059501F048}" type="datetime1">
              <a:rPr lang="fr-FR" smtClean="0"/>
              <a:t>28/02/14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BC2B2-2BBA-384D-BAC7-36BEE357CC4E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964" y="1666236"/>
            <a:ext cx="2368531" cy="19954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3918" y="3811316"/>
            <a:ext cx="1925365" cy="25578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7709" y="413210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Analysis in progress</a:t>
            </a:r>
            <a:endParaRPr lang="en-US" dirty="0"/>
          </a:p>
        </p:txBody>
      </p:sp>
      <p:pic>
        <p:nvPicPr>
          <p:cNvPr id="27" name="Picture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4027" y="747705"/>
            <a:ext cx="3814640" cy="36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4802084" y="4303543"/>
            <a:ext cx="4202535" cy="19823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5056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&lt;Baseline&gt;=6.8m, 2.88t fiducial mass</a:t>
            </a:r>
            <a:endParaRPr lang="en-US" sz="1600" smtClean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783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300 days (~ two years running)</a:t>
            </a:r>
            <a:endParaRPr lang="en-US" sz="1600" smtClean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783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45% IBD efficiency, 1200 </a:t>
            </a:r>
            <a:r>
              <a:rPr lang="en-US" sz="1600" smtClean="0">
                <a:solidFill>
                  <a:srgbClr val="000000"/>
                </a:solidFill>
                <a:cs typeface="Symbol" charset="2"/>
                <a:sym typeface="Arial Bold" charset="0"/>
              </a:rPr>
              <a:t>n</a:t>
            </a: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/day expected</a:t>
            </a:r>
            <a:endParaRPr lang="en-US" sz="1600" smtClean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783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L binning of 20 cm </a:t>
            </a:r>
            <a:endParaRPr lang="en-US" sz="1600" smtClean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783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Systematics : norm 4.1%, total ~5%</a:t>
            </a:r>
            <a:endParaRPr lang="en-US" sz="1600" smtClean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5056">
              <a:spcBef>
                <a:spcPts val="783"/>
              </a:spcBef>
              <a:buFont typeface="Arial" charset="0"/>
              <a:buChar char="•"/>
              <a:defRPr/>
            </a:pPr>
            <a:r>
              <a:rPr lang="en-US" sz="1600" smtClean="0">
                <a:solidFill>
                  <a:srgbClr val="000000"/>
                </a:solidFill>
                <a:cs typeface="Arial Bold" charset="0"/>
                <a:sym typeface="Arial Bold" charset="0"/>
              </a:rPr>
              <a:t>Physics run scheduled for start of 2016 </a:t>
            </a:r>
            <a:endParaRPr lang="en-US" sz="1600" dirty="0">
              <a:solidFill>
                <a:srgbClr val="000000"/>
              </a:solidFill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29" name="Rectangle 7"/>
          <p:cNvSpPr>
            <a:spLocks/>
          </p:cNvSpPr>
          <p:nvPr/>
        </p:nvSpPr>
        <p:spPr bwMode="auto">
          <a:xfrm>
            <a:off x="5413645" y="1182478"/>
            <a:ext cx="99636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 dirty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Rate + shape</a:t>
            </a:r>
          </a:p>
        </p:txBody>
      </p:sp>
      <p:sp>
        <p:nvSpPr>
          <p:cNvPr id="30" name="Rectangle 8"/>
          <p:cNvSpPr>
            <a:spLocks/>
          </p:cNvSpPr>
          <p:nvPr/>
        </p:nvSpPr>
        <p:spPr bwMode="auto">
          <a:xfrm>
            <a:off x="7251051" y="3432139"/>
            <a:ext cx="58990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solidFill>
                  <a:srgbClr val="636AF5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95% CL</a:t>
            </a:r>
          </a:p>
        </p:txBody>
      </p:sp>
      <p:sp>
        <p:nvSpPr>
          <p:cNvPr id="31" name="Rectangle 9"/>
          <p:cNvSpPr>
            <a:spLocks/>
          </p:cNvSpPr>
          <p:nvPr/>
        </p:nvSpPr>
        <p:spPr bwMode="auto">
          <a:xfrm>
            <a:off x="7254400" y="3641987"/>
            <a:ext cx="58990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99% CL</a:t>
            </a:r>
          </a:p>
        </p:txBody>
      </p:sp>
      <p:sp>
        <p:nvSpPr>
          <p:cNvPr id="32" name="Rectangle 10"/>
          <p:cNvSpPr>
            <a:spLocks/>
          </p:cNvSpPr>
          <p:nvPr/>
        </p:nvSpPr>
        <p:spPr bwMode="auto">
          <a:xfrm>
            <a:off x="7927475" y="3088346"/>
            <a:ext cx="19561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solidFill>
                  <a:srgbClr val="D90B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5σ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93" y="4683351"/>
            <a:ext cx="1966069" cy="147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3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538"/>
            <a:ext cx="8229600" cy="786317"/>
          </a:xfrm>
        </p:spPr>
        <p:txBody>
          <a:bodyPr/>
          <a:lstStyle/>
          <a:p>
            <a:r>
              <a:rPr lang="en-US" dirty="0" smtClean="0"/>
              <a:t>2 Detector Concept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B193-32EF-D543-9700-84F6E843B89E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0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3" descr="Capture d’écran 2013-09-10 à 00.25.03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024" y="4095244"/>
            <a:ext cx="3647379" cy="2298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Effort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96EB-1B6C-D949-865B-57AF38924A6D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59</a:t>
            </a:fld>
            <a:endParaRPr lang="en-US"/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3625853" y="797007"/>
            <a:ext cx="6096881" cy="3270231"/>
            <a:chOff x="-531" y="53"/>
            <a:chExt cx="3364" cy="1552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31" y="53"/>
              <a:ext cx="2890" cy="1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5"/>
            <p:cNvSpPr>
              <a:spLocks/>
            </p:cNvSpPr>
            <p:nvPr/>
          </p:nvSpPr>
          <p:spPr bwMode="auto">
            <a:xfrm>
              <a:off x="1600" y="71"/>
              <a:ext cx="123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40639" bIns="0"/>
            <a:lstStyle/>
            <a:p>
              <a:pPr marL="39688"/>
              <a:r>
                <a:rPr lang="en-US" sz="1600" b="1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 reactor core</a:t>
              </a:r>
            </a:p>
          </p:txBody>
        </p:sp>
        <p:sp>
          <p:nvSpPr>
            <p:cNvPr id="10" name="Rectangle 6"/>
            <p:cNvSpPr>
              <a:spLocks/>
            </p:cNvSpPr>
            <p:nvPr/>
          </p:nvSpPr>
          <p:spPr bwMode="auto">
            <a:xfrm>
              <a:off x="764" y="204"/>
              <a:ext cx="730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40639" bIns="0"/>
            <a:lstStyle/>
            <a:p>
              <a:pPr marL="39688" algn="ctr"/>
              <a:r>
                <a:rPr lang="en-US" sz="1600" b="1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detector 1</a:t>
              </a:r>
            </a:p>
            <a:p>
              <a:pPr marL="39688" algn="ctr"/>
              <a:r>
                <a:rPr lang="en-US" sz="1600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~4m</a:t>
              </a: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rot="10800000">
              <a:off x="2166" y="226"/>
              <a:ext cx="28" cy="27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latin typeface="Arial Rounded MT Bold"/>
                <a:cs typeface="Arial Rounded MT Bold"/>
              </a:endParaRPr>
            </a:p>
          </p:txBody>
        </p:sp>
        <p:sp>
          <p:nvSpPr>
            <p:cNvPr id="12" name="Rectangle 8"/>
            <p:cNvSpPr>
              <a:spLocks/>
            </p:cNvSpPr>
            <p:nvPr/>
          </p:nvSpPr>
          <p:spPr bwMode="auto">
            <a:xfrm>
              <a:off x="428" y="1177"/>
              <a:ext cx="867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40639" bIns="0"/>
            <a:lstStyle/>
            <a:p>
              <a:pPr marL="39688" algn="ctr"/>
              <a:r>
                <a:rPr lang="en-US" sz="1600" b="1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detector 2</a:t>
              </a:r>
            </a:p>
            <a:p>
              <a:pPr marL="39688" algn="ctr"/>
              <a:r>
                <a:rPr lang="en-US" sz="1600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~</a:t>
              </a:r>
              <a:r>
                <a:rPr lang="en-US" sz="1600" dirty="0" smtClean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15m</a:t>
              </a:r>
            </a:p>
            <a:p>
              <a:pPr marL="39688" algn="ctr"/>
              <a:r>
                <a:rPr lang="en-US" sz="1600" dirty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x</a:t>
              </a:r>
              <a:r>
                <a:rPr lang="en-US" sz="1600" dirty="0" smtClean="0">
                  <a:solidFill>
                    <a:srgbClr val="FFFFFF"/>
                  </a:solidFill>
                  <a:latin typeface="Arial Rounded MT Bold"/>
                  <a:ea typeface="ＭＳ Ｐゴシック" charset="0"/>
                  <a:cs typeface="Arial Rounded MT Bold"/>
                </a:rPr>
                <a:t>10 det1 vol.</a:t>
              </a:r>
              <a:endParaRPr lang="en-US" sz="1600" dirty="0">
                <a:solidFill>
                  <a:srgbClr val="FFFFFF"/>
                </a:solidFill>
                <a:latin typeface="Arial Rounded MT Bold"/>
                <a:ea typeface="ＭＳ Ｐゴシック" charset="0"/>
                <a:cs typeface="Arial Rounded MT Bold"/>
              </a:endParaRPr>
            </a:p>
          </p:txBody>
        </p:sp>
      </p:grpSp>
      <p:sp>
        <p:nvSpPr>
          <p:cNvPr id="13" name="TextBox 7"/>
          <p:cNvSpPr txBox="1"/>
          <p:nvPr/>
        </p:nvSpPr>
        <p:spPr>
          <a:xfrm>
            <a:off x="483664" y="1055355"/>
            <a:ext cx="38597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Segmented, LS target based technology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latin typeface="Arial Rounded MT Bold"/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3 reactor </a:t>
            </a:r>
            <a:r>
              <a:rPr lang="en-US" sz="2000" dirty="0">
                <a:latin typeface="Arial Rounded MT Bold"/>
                <a:cs typeface="Arial Rounded MT Bold"/>
              </a:rPr>
              <a:t>sites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NIST – 20 MW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ATR – 85 MW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HFIR – 120 MW</a:t>
            </a:r>
            <a:endParaRPr lang="en-US" sz="2000" dirty="0">
              <a:latin typeface="Arial Rounded MT Bold"/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latin typeface="Arial Rounded MT Bold"/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Surface location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latin typeface="Arial Rounded MT Bold"/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2-detector concept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>
              <a:latin typeface="Arial Rounded MT Bold"/>
              <a:cs typeface="Arial Rounded MT Bold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Status: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Site characterization ongoing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dirty="0" smtClean="0">
                <a:latin typeface="Arial Rounded MT Bold"/>
                <a:cs typeface="Arial Rounded MT Bold"/>
              </a:rPr>
              <a:t>Start 2016?</a:t>
            </a:r>
          </a:p>
          <a:p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rot="10800000">
            <a:off x="6416810" y="1659484"/>
            <a:ext cx="780102" cy="581896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Arial Rounded MT Bold"/>
              <a:cs typeface="Arial Rounded MT Bold"/>
            </a:endParaRP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rot="10800000" flipH="1" flipV="1">
            <a:off x="5083156" y="3165810"/>
            <a:ext cx="726518" cy="426725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671824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Detector Sensitivity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DBAE-D4F7-A045-866B-50A398AEBD85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60</a:t>
            </a:fld>
            <a:endParaRPr lang="en-US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365941" y="437899"/>
            <a:ext cx="4430567" cy="538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80593" y="5398313"/>
            <a:ext cx="73532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400" dirty="0" smtClean="0"/>
              <a:t>Extends </a:t>
            </a:r>
            <a:r>
              <a:rPr lang="en-US" sz="2400" dirty="0" err="1" smtClean="0"/>
              <a:t>sensitvity</a:t>
            </a:r>
            <a:r>
              <a:rPr lang="en-US" sz="2400" dirty="0" smtClean="0"/>
              <a:t> to lower </a:t>
            </a:r>
            <a:r>
              <a:rPr lang="en-US" sz="2400" dirty="0" smtClean="0">
                <a:latin typeface="Symbol" charset="2"/>
                <a:cs typeface="Symbol" charset="2"/>
              </a:rPr>
              <a:t>D</a:t>
            </a:r>
            <a:r>
              <a:rPr lang="en-US" sz="2400" dirty="0" smtClean="0"/>
              <a:t>m</a:t>
            </a:r>
            <a:r>
              <a:rPr lang="en-US" sz="2400" baseline="30000" dirty="0" smtClean="0"/>
              <a:t>2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400" dirty="0" smtClean="0"/>
              <a:t>Possible discrimination between 3+1 and 3+2 scenarios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4287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5508"/>
            <a:ext cx="8229600" cy="786317"/>
          </a:xfrm>
        </p:spPr>
        <p:txBody>
          <a:bodyPr/>
          <a:lstStyle/>
          <a:p>
            <a:r>
              <a:rPr lang="en-US" dirty="0" smtClean="0"/>
              <a:t>Source Experiments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9AB8-4118-E64D-A691-CCBD2D701321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5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a typeface="Arial" charset="0"/>
                <a:cs typeface="Arial Rounded MT Bold"/>
              </a:rPr>
              <a:t>Worldwide Experimental </a:t>
            </a:r>
            <a:r>
              <a:rPr lang="en-US" dirty="0" smtClean="0">
                <a:solidFill>
                  <a:srgbClr val="000000"/>
                </a:solidFill>
                <a:ea typeface="Arial" charset="0"/>
                <a:cs typeface="Arial Rounded MT Bold"/>
              </a:rPr>
              <a:t>Program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1944-7C99-1247-9E09-2DB61E4FED18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62</a:t>
            </a:fld>
            <a:endParaRPr lang="en-US"/>
          </a:p>
        </p:txBody>
      </p:sp>
      <p:pic>
        <p:nvPicPr>
          <p:cNvPr id="7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0" y="1500541"/>
            <a:ext cx="9144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utoShape 20"/>
          <p:cNvSpPr>
            <a:spLocks noChangeArrowheads="1"/>
          </p:cNvSpPr>
          <p:nvPr/>
        </p:nvSpPr>
        <p:spPr bwMode="auto">
          <a:xfrm>
            <a:off x="2422719" y="2758794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9" name="AutoShape 20"/>
          <p:cNvSpPr>
            <a:spLocks noChangeArrowheads="1"/>
          </p:cNvSpPr>
          <p:nvPr/>
        </p:nvSpPr>
        <p:spPr bwMode="auto">
          <a:xfrm>
            <a:off x="4806791" y="2578312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0" name="AutoShape 20"/>
          <p:cNvSpPr>
            <a:spLocks noChangeArrowheads="1"/>
          </p:cNvSpPr>
          <p:nvPr/>
        </p:nvSpPr>
        <p:spPr bwMode="auto">
          <a:xfrm>
            <a:off x="5426014" y="2384516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7511435" y="2989620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2" name="TextBox 16"/>
          <p:cNvSpPr txBox="1"/>
          <p:nvPr/>
        </p:nvSpPr>
        <p:spPr>
          <a:xfrm>
            <a:off x="4045697" y="3124157"/>
            <a:ext cx="150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SOX@ LNGS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1997407" y="2816314"/>
            <a:ext cx="202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LENS, </a:t>
            </a:r>
          </a:p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Kimbelton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6935101" y="3136486"/>
            <a:ext cx="1662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Ce</a:t>
            </a:r>
            <a:r>
              <a:rPr lang="en-US" sz="1400" dirty="0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- </a:t>
            </a:r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Daya</a:t>
            </a:r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 Bay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15" name="Connecteur droit avec flèche 25"/>
          <p:cNvCxnSpPr>
            <a:stCxn id="12" idx="0"/>
          </p:cNvCxnSpPr>
          <p:nvPr/>
        </p:nvCxnSpPr>
        <p:spPr>
          <a:xfrm flipV="1">
            <a:off x="4796354" y="2798681"/>
            <a:ext cx="73870" cy="3254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avec flèche 27"/>
          <p:cNvCxnSpPr/>
          <p:nvPr/>
        </p:nvCxnSpPr>
        <p:spPr>
          <a:xfrm flipH="1">
            <a:off x="5633692" y="2194560"/>
            <a:ext cx="320571" cy="258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AutoShape 20"/>
          <p:cNvSpPr>
            <a:spLocks noChangeArrowheads="1"/>
          </p:cNvSpPr>
          <p:nvPr/>
        </p:nvSpPr>
        <p:spPr bwMode="auto">
          <a:xfrm>
            <a:off x="7984405" y="2747492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18" name="TextBox 41"/>
          <p:cNvSpPr txBox="1"/>
          <p:nvPr/>
        </p:nvSpPr>
        <p:spPr>
          <a:xfrm>
            <a:off x="7815555" y="2322309"/>
            <a:ext cx="15001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CeLAND</a:t>
            </a:r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, </a:t>
            </a:r>
            <a:endParaRPr lang="en-US" sz="1200" dirty="0" smtClean="0">
              <a:solidFill>
                <a:srgbClr val="FF0000"/>
              </a:solidFill>
              <a:latin typeface="Arial Rounded MT Bold"/>
              <a:cs typeface="Arial Rounded MT Bold"/>
            </a:endParaRPr>
          </a:p>
          <a:p>
            <a:pPr algn="ctr"/>
            <a:r>
              <a:rPr lang="en-US" sz="12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KamLAND</a:t>
            </a:r>
            <a:endParaRPr lang="en-US" sz="12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5885699" y="2011124"/>
            <a:ext cx="1500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Sage, </a:t>
            </a:r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Baksan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auto">
          <a:xfrm>
            <a:off x="4712591" y="2397829"/>
            <a:ext cx="227832" cy="20011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endParaRPr lang="en-US" kern="1200"/>
          </a:p>
        </p:txBody>
      </p:sp>
      <p:sp>
        <p:nvSpPr>
          <p:cNvPr id="21" name="TextBox 16"/>
          <p:cNvSpPr txBox="1"/>
          <p:nvPr/>
        </p:nvSpPr>
        <p:spPr>
          <a:xfrm>
            <a:off x="3939173" y="1920368"/>
            <a:ext cx="1115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Rounded MT Bold"/>
                <a:cs typeface="Arial Rounded MT Bold"/>
              </a:rPr>
              <a:t>Katrin</a:t>
            </a:r>
            <a:endParaRPr lang="en-US" sz="14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22" name="Connecteur droit avec flèche 23"/>
          <p:cNvCxnSpPr>
            <a:stCxn id="21" idx="2"/>
          </p:cNvCxnSpPr>
          <p:nvPr/>
        </p:nvCxnSpPr>
        <p:spPr>
          <a:xfrm>
            <a:off x="4497171" y="2228145"/>
            <a:ext cx="311405" cy="2006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94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Generator Proposals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851E-CAA0-F34C-8ADF-84E09D676CD9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7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693675"/>
              </p:ext>
            </p:extLst>
          </p:nvPr>
        </p:nvGraphicFramePr>
        <p:xfrm>
          <a:off x="-628" y="801384"/>
          <a:ext cx="9144628" cy="560278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6524"/>
                <a:gridCol w="1402785"/>
                <a:gridCol w="1571600"/>
                <a:gridCol w="1115862"/>
                <a:gridCol w="1619731"/>
                <a:gridCol w="1407823"/>
                <a:gridCol w="1250303"/>
              </a:tblGrid>
              <a:tr h="58764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Type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Detection</a:t>
                      </a:r>
                      <a:endParaRPr lang="en-US" sz="1800" b="0" dirty="0" smtClean="0"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Background</a:t>
                      </a:r>
                      <a:endParaRPr lang="en-US" sz="17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Isotope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Production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Activity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Projects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1675"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24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endParaRPr lang="en-US" sz="2400" b="0" baseline="-2500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latin typeface="Arial"/>
                      </a:endParaRPr>
                    </a:p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lang="en-US" sz="1600" baseline="-25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lang="en-US" sz="1600" baseline="-25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5%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res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15cm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lang="en-US" sz="160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res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or Radio-chemical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baseline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Detector </a:t>
                      </a: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Radioactivity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Solarν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(irreducible)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lang="en-US" sz="1600" dirty="0" smtClean="0">
                        <a:solidFill>
                          <a:srgbClr val="000000"/>
                        </a:solidFill>
                        <a:latin typeface="Symbol"/>
                        <a:ea typeface="Lucida Grande"/>
                        <a:cs typeface="Symbol"/>
                      </a:endParaRP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Symbol"/>
                          <a:ea typeface="Lucida Grande"/>
                          <a:cs typeface="Symbol"/>
                        </a:rPr>
                        <a:t>ν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pple Casual"/>
                          <a:ea typeface="Lucida Grande"/>
                          <a:cs typeface="Apple Casual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generator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 eaLnBrk="1" fontAlgn="ctr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impurities</a:t>
                      </a:r>
                      <a:endParaRPr lang="en-US" sz="1600" dirty="0" smtClean="0">
                        <a:latin typeface="Arial"/>
                      </a:endParaRPr>
                    </a:p>
                    <a:p>
                      <a:pPr algn="ctr"/>
                      <a:endParaRPr lang="en-US" sz="1400" b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0" baseline="3000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51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Cr</a:t>
                      </a: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0.75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 MeV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t</a:t>
                      </a:r>
                      <a:r>
                        <a:rPr lang="en-US" sz="1400" b="0" baseline="-25000" dirty="0" smtClean="0">
                          <a:solidFill>
                            <a:schemeClr val="tx1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1/2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=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26d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lang="en-US" sz="1600" b="0" baseline="-2500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th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irradiation</a:t>
                      </a: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in Reactor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&gt;3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MCi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Sage</a:t>
                      </a:r>
                      <a:b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LENS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531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&gt;10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MCi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SOX</a:t>
                      </a:r>
                      <a:b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Rounded MT Bold"/>
                          <a:cs typeface="Arial Rounded MT Bold"/>
                        </a:rPr>
                        <a:t>(SNO+)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78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000" dirty="0">
                        <a:latin typeface="Apple Casual"/>
                        <a:cs typeface="Apple Casual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Apple Casual"/>
                        <a:cs typeface="Apple Casual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37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Ar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0.8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MeV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t</a:t>
                      </a:r>
                      <a:r>
                        <a:rPr lang="en-US" sz="1400" b="0" baseline="-2500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1/2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=35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lang="en-US" sz="16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fast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irradiation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in Reactor</a:t>
                      </a:r>
                      <a:b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(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breeder)</a:t>
                      </a:r>
                      <a:endParaRPr lang="en-US" sz="1600" b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  <a:p>
                      <a:pPr algn="ctr"/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&gt;1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MCi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954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5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MCi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Ricochet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31675"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24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endParaRPr lang="en-US" sz="2400" b="0" baseline="-250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16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lang="en-US" sz="1600" b="0" baseline="-25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p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charset="0"/>
                          <a:ea typeface="+mn-ea"/>
                          <a:cs typeface="Times New Roman" charset="0"/>
                        </a:rPr>
                        <a:t>→ 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  <a:r>
                        <a:rPr lang="en-US" sz="1600" b="0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+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 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  <a:r>
                        <a:rPr lang="en-US" sz="1400" b="0" baseline="-25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th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=1.8 MeV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baseline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  <a:sym typeface="Wingding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(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  <a:r>
                        <a:rPr lang="en-US" sz="1600" b="0" baseline="30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+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,n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)</a:t>
                      </a:r>
                      <a:endParaRPr lang="en-US" sz="1400" b="0" baseline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  <a:sym typeface="Wingding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baseline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  <a:sym typeface="Wingding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5%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  <a:r>
                        <a:rPr lang="en-US" sz="16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res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/>
                      </a:r>
                      <a:b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</a:b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15cm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R</a:t>
                      </a:r>
                      <a:r>
                        <a:rPr lang="en-US" sz="1600" b="0" baseline="-2500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res</a:t>
                      </a:r>
                      <a:endParaRPr lang="en-US" sz="1600" b="0" baseline="-2500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reactorν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,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 geo 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ν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+mn-lt"/>
                          <a:cs typeface="Arial Rounded MT Bold"/>
                        </a:rPr>
                        <a:t>,</a:t>
                      </a:r>
                      <a:endParaRPr lang="en-US" sz="1400" b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  <a:p>
                      <a:pPr algn="ctr"/>
                      <a:endParaRPr lang="en-US" sz="1400" b="0" dirty="0" smtClean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  <a:sym typeface="Wingdings"/>
                      </a:endParaRPr>
                    </a:p>
                    <a:p>
                      <a:pPr algn="ctr"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lang="fr-FR" sz="1400" b="0" dirty="0" smtClean="0">
                          <a:latin typeface="Symbol" charset="2"/>
                          <a:ea typeface="Lucida Grande"/>
                          <a:cs typeface="Symbol" charset="2"/>
                        </a:rPr>
                        <a:t>n</a:t>
                      </a:r>
                      <a:r>
                        <a:rPr lang="en-US" sz="1400" b="0" dirty="0" smtClean="0">
                          <a:latin typeface="Apple Casual"/>
                          <a:ea typeface="Lucida Grande"/>
                          <a:cs typeface="Apple Casual"/>
                        </a:rPr>
                        <a:t> </a:t>
                      </a:r>
                      <a:r>
                        <a:rPr lang="en-US" sz="1400" b="0" dirty="0" smtClean="0">
                          <a:latin typeface="Arial Rounded MT Bold"/>
                          <a:ea typeface="Lucida Grande"/>
                          <a:cs typeface="Arial Rounded MT Bold"/>
                        </a:rPr>
                        <a:t>generator</a:t>
                      </a:r>
                      <a:endParaRPr lang="en-US" sz="1400" b="0" baseline="-25000" dirty="0" smtClean="0">
                        <a:latin typeface="Apple Casual"/>
                        <a:ea typeface="Arial" charset="0"/>
                        <a:cs typeface="Apple Casual"/>
                      </a:endParaRPr>
                    </a:p>
                    <a:p>
                      <a:pPr marL="0" indent="0" algn="ctr">
                        <a:buFont typeface="Symbol" charset="0"/>
                        <a:buNone/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impurities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3000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144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Ce</a:t>
                      </a:r>
                      <a:r>
                        <a:rPr lang="en-US" sz="1600" b="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&lt;3MeV</a:t>
                      </a:r>
                      <a:b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t</a:t>
                      </a:r>
                      <a:r>
                        <a:rPr lang="en-US" sz="1200" b="0" baseline="-2500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1/2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ea typeface="Lucida Grande"/>
                          <a:cs typeface="Arial Rounded MT Bold"/>
                        </a:rPr>
                        <a:t>=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285d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spent nuclear fuel reprocessin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g +</a:t>
                      </a:r>
                    </a:p>
                    <a:p>
                      <a:pPr algn="ctr"/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REE </a:t>
                      </a:r>
                      <a:b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extraction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75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kCi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CeLAND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/>
                      </a:r>
                      <a:b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</a:b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SOX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78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500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kCi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Daya-Bay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88357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000" dirty="0">
                        <a:latin typeface="Apple Casual"/>
                        <a:cs typeface="Apple Casual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Apple Casual"/>
                        <a:cs typeface="Apple Casual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90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Sr </a:t>
                      </a:r>
                      <a:r>
                        <a:rPr lang="en-US" sz="1800" b="0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106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Rh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Apple Casual"/>
                        <a:cs typeface="Apple Casual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482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3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H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He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 </a:t>
                      </a:r>
                      <a:r>
                        <a:rPr lang="en-US" sz="1600" b="0" u="sng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  <a:r>
                        <a:rPr lang="en-US" sz="1600" b="0" u="sng" baseline="30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-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  <a:sym typeface="Wingdings"/>
                        </a:rPr>
                        <a:t>n</a:t>
                      </a:r>
                      <a:r>
                        <a:rPr lang="en-US" sz="1600" b="0" baseline="-2500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  <a:sym typeface="Wingdings"/>
                        </a:rPr>
                        <a:t>e</a:t>
                      </a: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EC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/b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-decay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err="1" smtClean="0">
                          <a:latin typeface="Arial Rounded MT Bold"/>
                          <a:cs typeface="Arial Rounded MT Bold"/>
                        </a:rPr>
                        <a:t>Kink</a:t>
                      </a:r>
                      <a:r>
                        <a:rPr lang="fr-FR" sz="1600" b="0" dirty="0" smtClean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fr-FR" sz="1600" b="0" dirty="0" err="1" smtClean="0">
                          <a:latin typeface="Arial Rounded MT Bold"/>
                          <a:cs typeface="Arial Rounded MT Bold"/>
                        </a:rPr>
                        <a:t>search</a:t>
                      </a:r>
                      <a:endParaRPr lang="fr-FR" sz="1600" b="0" dirty="0"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3000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3</a:t>
                      </a:r>
                      <a:r>
                        <a:rPr lang="en-US" sz="1800" b="0" dirty="0" smtClean="0">
                          <a:solidFill>
                            <a:srgbClr val="FF0000"/>
                          </a:solidFill>
                          <a:latin typeface="Arial Rounded MT Bold"/>
                          <a:cs typeface="Arial Rounded MT Bold"/>
                        </a:rPr>
                        <a:t>H</a:t>
                      </a: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E&lt;18 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keV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Irradiation in reactors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3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Ci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KATRIN</a:t>
                      </a: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Arial Rounded MT Bold"/>
                          <a:cs typeface="Arial Rounded MT Bold"/>
                        </a:rPr>
                        <a:t>(Mare/Echo)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Arial Rounded MT Bold"/>
                        <a:cs typeface="Arial Rounded MT Bold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5580" y="4694166"/>
            <a:ext cx="38985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sz="32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0467" y="371775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2199" y="5783570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sz="12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-628" y="1396770"/>
            <a:ext cx="9144628" cy="2475440"/>
          </a:xfrm>
          <a:prstGeom prst="roundRect">
            <a:avLst>
              <a:gd name="adj" fmla="val 0"/>
            </a:avLst>
          </a:prstGeom>
          <a:solidFill>
            <a:srgbClr val="FF00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-627" y="3872210"/>
            <a:ext cx="9144628" cy="1792820"/>
          </a:xfrm>
          <a:prstGeom prst="roundRect">
            <a:avLst>
              <a:gd name="adj" fmla="val 0"/>
            </a:avLst>
          </a:prstGeom>
          <a:solidFill>
            <a:srgbClr val="3366FF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3"/>
          <p:cNvSpPr/>
          <p:nvPr/>
        </p:nvSpPr>
        <p:spPr>
          <a:xfrm>
            <a:off x="-628" y="5676900"/>
            <a:ext cx="9144629" cy="727266"/>
          </a:xfrm>
          <a:prstGeom prst="roundRect">
            <a:avLst>
              <a:gd name="adj" fmla="val 0"/>
            </a:avLst>
          </a:prstGeom>
          <a:solidFill>
            <a:srgbClr val="FFFF00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400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264875" y="1257483"/>
            <a:ext cx="8694614" cy="56093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166688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300" dirty="0" smtClean="0">
                <a:latin typeface="Arial Rounded MT Bold"/>
                <a:ea typeface="Arial" charset="0"/>
                <a:cs typeface="Arial Rounded MT Bold"/>
              </a:rPr>
              <a:t> 1</a:t>
            </a:r>
            <a:r>
              <a:rPr lang="en-US" sz="2300" baseline="30000" dirty="0" smtClean="0">
                <a:latin typeface="Arial Rounded MT Bold"/>
                <a:ea typeface="Arial" charset="0"/>
                <a:cs typeface="Arial Rounded MT Bold"/>
              </a:rPr>
              <a:t>st</a:t>
            </a:r>
            <a:r>
              <a:rPr lang="en-US" sz="2300" dirty="0" smtClean="0">
                <a:latin typeface="Arial Rounded MT Bold"/>
                <a:ea typeface="Arial" charset="0"/>
                <a:cs typeface="Arial Rounded MT Bold"/>
              </a:rPr>
              <a:t> Trick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: </a:t>
            </a:r>
            <a:r>
              <a:rPr lang="en-US" sz="2300" dirty="0" err="1" smtClean="0">
                <a:solidFill>
                  <a:srgbClr val="FF0000"/>
                </a:solidFill>
                <a:latin typeface="Arial Rounded MT Bold"/>
                <a:ea typeface="Lucida Grande"/>
                <a:cs typeface="Arial Rounded MT Bold"/>
              </a:rPr>
              <a:t>ν</a:t>
            </a:r>
            <a:r>
              <a:rPr lang="en-US" sz="2300" baseline="-25000" dirty="0" err="1" smtClean="0">
                <a:solidFill>
                  <a:srgbClr val="FF0000"/>
                </a:solidFill>
                <a:latin typeface="Arial Rounded MT Bold"/>
                <a:ea typeface="Lucida Grande"/>
                <a:cs typeface="Arial Rounded MT Bold"/>
              </a:rPr>
              <a:t>e</a:t>
            </a:r>
            <a:r>
              <a:rPr lang="en-US" sz="2300" dirty="0" smtClean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</a:rPr>
              <a:t> source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 detected via </a:t>
            </a:r>
            <a:r>
              <a:rPr lang="en-US" sz="2300" dirty="0" err="1" smtClean="0">
                <a:latin typeface="Arial Rounded MT Bold"/>
                <a:ea typeface="Lucida Grande"/>
                <a:cs typeface="Arial Rounded MT Bold"/>
              </a:rPr>
              <a:t>ν</a:t>
            </a:r>
            <a:r>
              <a:rPr lang="en-US" sz="2300" baseline="-25000" dirty="0" err="1" smtClean="0">
                <a:latin typeface="Arial Rounded MT Bold"/>
                <a:ea typeface="Lucida Grande"/>
                <a:cs typeface="Arial Rounded MT Bold"/>
              </a:rPr>
              <a:t>e</a:t>
            </a:r>
            <a:r>
              <a:rPr lang="en-US" sz="2300" baseline="-25000" dirty="0" smtClean="0">
                <a:latin typeface="Arial Rounded MT Bold"/>
                <a:ea typeface="Lucida Grande"/>
                <a:cs typeface="Arial Rounded MT Bold"/>
              </a:rPr>
              <a:t> 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+ p </a:t>
            </a:r>
            <a:r>
              <a:rPr lang="en-US" sz="16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 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e</a:t>
            </a:r>
            <a:r>
              <a:rPr lang="en-US" sz="2300" baseline="300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+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 + n </a:t>
            </a:r>
            <a:r>
              <a:rPr lang="en-US" sz="16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Thr</a:t>
            </a:r>
            <a:r>
              <a:rPr lang="en-US" sz="16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=1.8 MeV)</a:t>
            </a:r>
            <a:r>
              <a:rPr lang="en-US" sz="2300" dirty="0" smtClean="0">
                <a:solidFill>
                  <a:srgbClr val="000000"/>
                </a:solidFill>
                <a:latin typeface="Arial Rounded MT Bold"/>
                <a:ea typeface="Arial" charset="0"/>
                <a:cs typeface="Arial Rounded MT Bold"/>
              </a:rPr>
              <a:t> 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dirty="0" smtClean="0">
                <a:solidFill>
                  <a:srgbClr val="404040"/>
                </a:solidFill>
                <a:latin typeface="Arial Rounded MT Bold"/>
                <a:ea typeface="Arial" charset="0"/>
                <a:cs typeface="Arial Rounded MT Bold"/>
              </a:rPr>
              <a:t>High IBD cross section </a:t>
            </a:r>
            <a:r>
              <a:rPr lang="en-US" sz="2000" dirty="0" smtClean="0">
                <a:solidFill>
                  <a:srgbClr val="40404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 </a:t>
            </a:r>
            <a:r>
              <a:rPr lang="en-US" sz="2000" dirty="0" smtClean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~100 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kCi</a:t>
            </a:r>
            <a:r>
              <a:rPr lang="en-US" sz="2000" dirty="0" smtClean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 activity 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(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e</a:t>
            </a:r>
            <a:r>
              <a:rPr lang="en-US" sz="20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+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,n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) detected in coincidence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 </a:t>
            </a:r>
            <a:r>
              <a:rPr lang="en-US" sz="2000" dirty="0" smtClean="0">
                <a:solidFill>
                  <a:srgbClr val="FF0000"/>
                </a:solidFill>
                <a:latin typeface="Arial Rounded MT Bold"/>
                <a:ea typeface="Arial" charset="0"/>
                <a:cs typeface="Arial Rounded MT Bold"/>
                <a:sym typeface="Wingdings"/>
              </a:rPr>
              <a:t>Strong background reduction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ea typeface="Arial" charset="0"/>
                <a:cs typeface="Arial Rounded MT Bold"/>
              </a:rPr>
              <a:t> 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/>
              <a:ea typeface="Arial" charset="0"/>
              <a:cs typeface="Arial Rounded MT Bold"/>
            </a:endParaRP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Rounded MT Bold"/>
              <a:ea typeface="Arial" charset="0"/>
              <a:cs typeface="Arial Rounded MT Bold"/>
            </a:endParaRP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endParaRPr lang="en-US" dirty="0" smtClean="0">
              <a:latin typeface="Arial Rounded MT Bold"/>
              <a:ea typeface="Arial" charset="0"/>
              <a:cs typeface="Arial Rounded MT Bold"/>
            </a:endParaRPr>
          </a:p>
        </p:txBody>
      </p:sp>
      <p:pic>
        <p:nvPicPr>
          <p:cNvPr id="12" name="Image 8" descr="kci_fig0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3256" y="2802409"/>
            <a:ext cx="4850400" cy="367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30000" dirty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144</a:t>
            </a:r>
            <a:r>
              <a:rPr lang="en-US" dirty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Ce-</a:t>
            </a:r>
            <a:r>
              <a:rPr lang="en-US" baseline="30000" dirty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144</a:t>
            </a:r>
            <a:r>
              <a:rPr lang="en-US" dirty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Pr </a:t>
            </a:r>
            <a:r>
              <a:rPr lang="en-US" dirty="0">
                <a:solidFill>
                  <a:srgbClr val="000000"/>
                </a:solidFill>
                <a:latin typeface="Symbol" charset="2"/>
                <a:ea typeface="Arial" charset="0"/>
                <a:cs typeface="Symbol" charset="2"/>
              </a:rPr>
              <a:t>n</a:t>
            </a:r>
            <a:r>
              <a:rPr lang="en-US" dirty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+mn-lt"/>
                <a:ea typeface="Arial" charset="0"/>
                <a:cs typeface="Arial Rounded MT Bold"/>
              </a:rPr>
              <a:t>generator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0BE2E-06F4-7043-A307-4DCEEF50A5B0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64</a:t>
            </a:fld>
            <a:endParaRPr lang="en-US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258367" y="3337188"/>
            <a:ext cx="4054029" cy="310049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166688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300" b="1" dirty="0" smtClean="0">
                <a:latin typeface="Apple Casual"/>
                <a:ea typeface="Arial" charset="0"/>
                <a:cs typeface="Apple Casual"/>
              </a:rPr>
              <a:t> </a:t>
            </a:r>
            <a:r>
              <a:rPr lang="en-US" sz="2300" dirty="0" smtClean="0">
                <a:latin typeface="Apple Casual"/>
                <a:ea typeface="Arial" charset="0"/>
                <a:cs typeface="Apple Casual"/>
              </a:rPr>
              <a:t>2</a:t>
            </a:r>
            <a:r>
              <a:rPr lang="en-US" sz="2300" baseline="30000" dirty="0" smtClean="0">
                <a:latin typeface="Apple Casual"/>
                <a:ea typeface="Arial" charset="0"/>
                <a:cs typeface="Apple Casual"/>
              </a:rPr>
              <a:t>nd</a:t>
            </a:r>
            <a:r>
              <a:rPr lang="en-US" sz="2300" dirty="0" smtClean="0">
                <a:latin typeface="Apple Casual"/>
                <a:ea typeface="Arial" charset="0"/>
                <a:cs typeface="Apple Casual"/>
              </a:rPr>
              <a:t> Trick: </a:t>
            </a:r>
            <a:r>
              <a:rPr lang="en-US" sz="2300" b="1" baseline="30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</a:rPr>
              <a:t>144</a:t>
            </a:r>
            <a:r>
              <a:rPr lang="en-US" sz="2300" b="1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</a:rPr>
              <a:t>Ce-</a:t>
            </a:r>
            <a:r>
              <a:rPr lang="en-US" sz="2300" b="1" baseline="30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</a:rPr>
              <a:t>144</a:t>
            </a:r>
            <a:r>
              <a:rPr lang="en-US" sz="2300" b="1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</a:rPr>
              <a:t>Pr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ple Casual"/>
                <a:ea typeface="Arial" charset="0"/>
                <a:cs typeface="Apple Casual"/>
              </a:rPr>
              <a:t>Abundant fission product (5%)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ple Casual"/>
                <a:ea typeface="Arial" charset="0"/>
                <a:cs typeface="Apple Casual"/>
              </a:rPr>
              <a:t>144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pple Casual"/>
                <a:ea typeface="Arial" charset="0"/>
                <a:cs typeface="Apple Casual"/>
              </a:rPr>
              <a:t>Ce: long-lived &amp; low-Q</a:t>
            </a:r>
            <a:r>
              <a:rPr lang="en-US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ucida Grande"/>
                <a:ea typeface="Lucida Grande"/>
                <a:cs typeface="Lucida Grande"/>
              </a:rPr>
              <a:t>β</a:t>
            </a:r>
            <a:r>
              <a:rPr lang="en-US" sz="2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  <a:sym typeface="Wingdings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</a:rPr>
              <a:t>Enough time to produce, transport, use</a:t>
            </a:r>
          </a:p>
          <a:p>
            <a:pPr marL="623888" lvl="1" indent="-166688">
              <a:lnSpc>
                <a:spcPct val="90000"/>
              </a:lnSpc>
              <a:spcBef>
                <a:spcPts val="1875"/>
              </a:spcBef>
              <a:buClr>
                <a:srgbClr val="6B757E"/>
              </a:buClr>
              <a:buFont typeface="Wingdings" charset="2"/>
              <a:buChar char=""/>
              <a:tabLst>
                <a:tab pos="166688" algn="l"/>
                <a:tab pos="623888" algn="l"/>
                <a:tab pos="1081088" algn="l"/>
                <a:tab pos="1538288" algn="l"/>
                <a:tab pos="1995488" algn="l"/>
                <a:tab pos="2452688" algn="l"/>
                <a:tab pos="2909888" algn="l"/>
                <a:tab pos="3367088" algn="l"/>
                <a:tab pos="3824288" algn="l"/>
                <a:tab pos="4281488" algn="l"/>
                <a:tab pos="4738688" algn="l"/>
                <a:tab pos="5195888" algn="l"/>
                <a:tab pos="5653088" algn="l"/>
                <a:tab pos="6110288" algn="l"/>
                <a:tab pos="6567488" algn="l"/>
                <a:tab pos="7024688" algn="l"/>
                <a:tab pos="7481888" algn="l"/>
                <a:tab pos="7939088" algn="l"/>
                <a:tab pos="8396288" algn="l"/>
                <a:tab pos="8853488" algn="l"/>
                <a:tab pos="9310688" algn="l"/>
              </a:tabLst>
            </a:pPr>
            <a:r>
              <a:rPr lang="en-US" sz="2000" baseline="30000" dirty="0" smtClean="0">
                <a:solidFill>
                  <a:srgbClr val="000000"/>
                </a:solidFill>
                <a:latin typeface="Apple Casual"/>
                <a:ea typeface="Arial" charset="0"/>
                <a:cs typeface="Apple Casual"/>
              </a:rPr>
              <a:t>144</a:t>
            </a:r>
            <a:r>
              <a:rPr lang="en-US" sz="2000" dirty="0" smtClean="0">
                <a:solidFill>
                  <a:srgbClr val="000000"/>
                </a:solidFill>
                <a:latin typeface="Apple Casual"/>
                <a:ea typeface="Arial" charset="0"/>
                <a:cs typeface="Apple Casual"/>
              </a:rPr>
              <a:t>Pr: </a:t>
            </a:r>
            <a:r>
              <a:rPr lang="en-US" sz="2000" dirty="0" smtClean="0">
                <a:solidFill>
                  <a:srgbClr val="000000"/>
                </a:solidFill>
                <a:latin typeface="Apple Casual"/>
                <a:ea typeface="Arial" charset="0"/>
                <a:cs typeface="Apple Casual"/>
                <a:sym typeface="Wingdings"/>
              </a:rPr>
              <a:t>short-lived &amp; high-</a:t>
            </a:r>
            <a:r>
              <a:rPr lang="en-US" sz="2000" dirty="0" smtClean="0">
                <a:solidFill>
                  <a:srgbClr val="000000"/>
                </a:solidFill>
                <a:latin typeface="Apple Casual"/>
                <a:ea typeface="Arial" charset="0"/>
                <a:cs typeface="Apple Casual"/>
              </a:rPr>
              <a:t>Q</a:t>
            </a:r>
            <a:r>
              <a:rPr lang="en-US" sz="2000" baseline="-2500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β</a:t>
            </a:r>
            <a:r>
              <a:rPr lang="en-US" sz="2000" baseline="-25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  <a:sym typeface="Wingdings"/>
              </a:rPr>
              <a:t>	</a:t>
            </a:r>
            <a:r>
              <a:rPr lang="en-US" sz="2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  <a:sym typeface="Wingdings"/>
              </a:rPr>
              <a:t>  </a:t>
            </a:r>
            <a:r>
              <a:rPr lang="en-US" sz="2000" dirty="0" err="1" smtClean="0">
                <a:solidFill>
                  <a:srgbClr val="FF0000"/>
                </a:solidFill>
                <a:latin typeface="Apple Casual"/>
                <a:ea typeface="Lucida Grande"/>
                <a:cs typeface="Apple Casual"/>
              </a:rPr>
              <a:t>ν</a:t>
            </a:r>
            <a:r>
              <a:rPr lang="en-US" sz="2000" baseline="-25000" dirty="0" err="1" smtClean="0">
                <a:solidFill>
                  <a:srgbClr val="FF0000"/>
                </a:solidFill>
                <a:latin typeface="Apple Casual"/>
                <a:ea typeface="Lucida Grande"/>
                <a:cs typeface="Apple Casual"/>
              </a:rPr>
              <a:t>e</a:t>
            </a:r>
            <a:r>
              <a:rPr lang="en-US" sz="2000" dirty="0" smtClean="0">
                <a:solidFill>
                  <a:srgbClr val="FF0000"/>
                </a:solidFill>
                <a:latin typeface="Apple Casual"/>
                <a:ea typeface="Arial" charset="0"/>
                <a:cs typeface="Apple Casual"/>
                <a:sym typeface="Wingdings"/>
              </a:rPr>
              <a:t>-emitter above threshold</a:t>
            </a:r>
          </a:p>
        </p:txBody>
      </p:sp>
      <p:sp>
        <p:nvSpPr>
          <p:cNvPr id="9" name="Rectangle 8"/>
          <p:cNvSpPr/>
          <p:nvPr/>
        </p:nvSpPr>
        <p:spPr>
          <a:xfrm>
            <a:off x="1715307" y="10593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7468" y="5516481"/>
            <a:ext cx="338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37417" y="106171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/>
                <a:ea typeface="ＭＳ ゴシック"/>
                <a:cs typeface="ＭＳ ゴシック"/>
              </a:rPr>
              <a:t>−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191370" y="6046847"/>
            <a:ext cx="268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400" b="1" i="1" dirty="0"/>
              <a:t>Phys.Rev.Lett. 107 (2011) 201801</a:t>
            </a:r>
            <a:r>
              <a:rPr lang="hu-HU" sz="1400" i="1" dirty="0"/>
              <a:t> 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94669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-10160" y="17978"/>
            <a:ext cx="91440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 err="1" smtClean="0">
                <a:latin typeface="+mj-lt"/>
                <a:ea typeface="Arial" charset="0"/>
                <a:cs typeface="Arial Rounded MT Bold"/>
              </a:rPr>
              <a:t>CeSOX</a:t>
            </a:r>
            <a:endParaRPr lang="en-GB" sz="4000" b="1" dirty="0" smtClean="0">
              <a:latin typeface="+mj-lt"/>
              <a:ea typeface="Arial" charset="0"/>
              <a:cs typeface="Arial Rounded MT Bold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58238" y="6494463"/>
            <a:ext cx="385762" cy="215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462279-0A40-264B-AA6B-E23CE7BD8EDE}" type="slidenum">
              <a:rPr lang="fr-FR" smtClean="0"/>
              <a:pPr>
                <a:defRPr/>
              </a:pPr>
              <a:t>65</a:t>
            </a:fld>
            <a:endParaRPr lang="fr-FR"/>
          </a:p>
        </p:txBody>
      </p:sp>
      <p:pic>
        <p:nvPicPr>
          <p:cNvPr id="4" name="Image 3" descr="ERC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" y="659550"/>
            <a:ext cx="701846" cy="651090"/>
          </a:xfrm>
          <a:prstGeom prst="rect">
            <a:avLst/>
          </a:prstGeom>
        </p:spPr>
      </p:pic>
      <p:pic>
        <p:nvPicPr>
          <p:cNvPr id="5" name="Image 4" descr="logo_cea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13868" cy="66473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33594" y="1390749"/>
            <a:ext cx="8768398" cy="489364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100 </a:t>
            </a:r>
            <a:r>
              <a:rPr lang="en-GB" sz="2400" dirty="0" err="1" smtClean="0">
                <a:latin typeface="Arial Rounded MT Bold"/>
                <a:ea typeface="Arial" charset="0"/>
                <a:cs typeface="Arial Rounded MT Bold"/>
              </a:rPr>
              <a:t>kCi</a:t>
            </a: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 </a:t>
            </a:r>
            <a:r>
              <a:rPr lang="en-GB" sz="2400" baseline="30000" dirty="0" smtClean="0">
                <a:latin typeface="Arial Rounded MT Bold"/>
                <a:ea typeface="Arial" charset="0"/>
                <a:cs typeface="Arial Rounded MT Bold"/>
              </a:rPr>
              <a:t>144</a:t>
            </a: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Ce deployed next to </a:t>
            </a:r>
            <a:r>
              <a:rPr lang="en-GB" sz="2400" dirty="0" err="1" smtClean="0">
                <a:latin typeface="Arial Rounded MT Bold"/>
                <a:ea typeface="Arial" charset="0"/>
                <a:cs typeface="Arial Rounded MT Bold"/>
              </a:rPr>
              <a:t>Borexino</a:t>
            </a: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 (8.2 meters)</a:t>
            </a:r>
          </a:p>
          <a:p>
            <a:pPr marL="571500" indent="-571500">
              <a:buFont typeface="Wingdings" charset="2"/>
              <a:buChar char="§"/>
            </a:pPr>
            <a:endParaRPr lang="en-GB" sz="2400" dirty="0">
              <a:latin typeface="Arial Rounded MT Bold"/>
              <a:ea typeface="Arial" charset="0"/>
              <a:cs typeface="Arial Rounded MT Bold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Cerium Antineutrino Generator (</a:t>
            </a:r>
            <a:r>
              <a:rPr lang="en-GB" sz="2400" dirty="0" err="1" smtClean="0">
                <a:latin typeface="Arial Rounded MT Bold"/>
                <a:ea typeface="Arial" charset="0"/>
                <a:cs typeface="Arial Rounded MT Bold"/>
              </a:rPr>
              <a:t>CeANG</a:t>
            </a: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) produced in Russia in 2014/15. </a:t>
            </a:r>
          </a:p>
          <a:p>
            <a:pPr marL="571500" indent="-571500">
              <a:buFont typeface="Wingdings" charset="2"/>
              <a:buChar char="§"/>
            </a:pPr>
            <a:endParaRPr lang="en-GB" sz="2400" dirty="0">
              <a:latin typeface="Arial Rounded MT Bold"/>
              <a:ea typeface="Arial" charset="0"/>
              <a:cs typeface="Arial Rounded MT Bold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Transportation from Russia to LNGS middle of 2015</a:t>
            </a:r>
          </a:p>
          <a:p>
            <a:pPr marL="571500" indent="-571500">
              <a:buFont typeface="Wingdings" charset="2"/>
              <a:buChar char="§"/>
            </a:pPr>
            <a:endParaRPr lang="en-GB" sz="2400" dirty="0">
              <a:latin typeface="Arial Rounded MT Bold"/>
              <a:ea typeface="Arial" charset="0"/>
              <a:cs typeface="Arial Rounded MT Bold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Deployment at LNGS middle of 2015</a:t>
            </a:r>
          </a:p>
          <a:p>
            <a:pPr marL="571500" indent="-571500">
              <a:buFont typeface="Wingdings" charset="2"/>
              <a:buChar char="§"/>
            </a:pPr>
            <a:endParaRPr lang="en-GB" sz="2400" dirty="0">
              <a:latin typeface="Arial Rounded MT Bold"/>
              <a:ea typeface="Arial" charset="0"/>
              <a:cs typeface="Arial Rounded MT Bold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1.5 y data taking – 10 000 neutrino interactions expected</a:t>
            </a:r>
          </a:p>
          <a:p>
            <a:pPr marL="571500" indent="-571500">
              <a:buFont typeface="Wingdings" charset="2"/>
              <a:buChar char="§"/>
            </a:pPr>
            <a:endParaRPr lang="en-GB" sz="2400" dirty="0">
              <a:latin typeface="Arial Rounded MT Bold"/>
              <a:ea typeface="Arial" charset="0"/>
              <a:cs typeface="Arial Rounded MT Bold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GB" sz="2400" dirty="0" smtClean="0">
                <a:latin typeface="Arial Rounded MT Bold"/>
                <a:ea typeface="Arial" charset="0"/>
                <a:cs typeface="Arial Rounded MT Bold"/>
              </a:rPr>
              <a:t>Collaboration: France – Italy – Germany - USA</a:t>
            </a:r>
            <a:endParaRPr lang="en-GB" sz="4000" dirty="0" smtClean="0">
              <a:latin typeface="Arial Rounded MT Bold"/>
              <a:ea typeface="Arial" charset="0"/>
              <a:cs typeface="Arial Rounded MT Bold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85EA-B739-CB47-A993-0525F9D16185}" type="datetime1">
              <a:rPr lang="fr-FR" smtClean="0"/>
              <a:t>28/02/14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9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1 à 17.09.5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7"/>
          <a:stretch/>
        </p:blipFill>
        <p:spPr>
          <a:xfrm>
            <a:off x="-10160" y="569863"/>
            <a:ext cx="9009850" cy="6059929"/>
          </a:xfrm>
          <a:prstGeom prst="rect">
            <a:avLst/>
          </a:prstGeom>
        </p:spPr>
      </p:pic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-10160" y="17978"/>
            <a:ext cx="91440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 err="1" smtClean="0">
                <a:latin typeface="+mj-lt"/>
                <a:ea typeface="Arial" charset="0"/>
                <a:cs typeface="Arial Rounded MT Bold"/>
              </a:rPr>
              <a:t>CeSOX</a:t>
            </a:r>
            <a:r>
              <a:rPr lang="en-GB" sz="4000" b="1" dirty="0" smtClean="0">
                <a:latin typeface="+mj-lt"/>
                <a:ea typeface="Arial" charset="0"/>
                <a:cs typeface="Arial Rounded MT Bold"/>
              </a:rPr>
              <a:t>: detector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58238" y="6494463"/>
            <a:ext cx="385762" cy="215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462279-0A40-264B-AA6B-E23CE7BD8EDE}" type="slidenum">
              <a:rPr lang="fr-FR" smtClean="0"/>
              <a:pPr>
                <a:defRPr/>
              </a:pPr>
              <a:t>66</a:t>
            </a:fld>
            <a:endParaRPr lang="fr-FR"/>
          </a:p>
        </p:txBody>
      </p:sp>
      <p:pic>
        <p:nvPicPr>
          <p:cNvPr id="4" name="Image 3" descr="ERC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" y="659550"/>
            <a:ext cx="701846" cy="651090"/>
          </a:xfrm>
          <a:prstGeom prst="rect">
            <a:avLst/>
          </a:prstGeom>
        </p:spPr>
      </p:pic>
      <p:pic>
        <p:nvPicPr>
          <p:cNvPr id="5" name="Image 4" descr="logo_cea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13868" cy="66473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AF517-3B69-A14E-AE5A-677804733FB5}" type="datetime1">
              <a:rPr lang="fr-FR" smtClean="0"/>
              <a:t>28/02/14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5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-10160" y="17978"/>
            <a:ext cx="91440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 err="1" smtClean="0">
                <a:latin typeface="+mj-lt"/>
                <a:ea typeface="Arial" charset="0"/>
                <a:cs typeface="Arial Rounded MT Bold"/>
              </a:rPr>
              <a:t>CeSOX</a:t>
            </a:r>
            <a:r>
              <a:rPr lang="en-GB" sz="4000" b="1" dirty="0" smtClean="0">
                <a:latin typeface="+mj-lt"/>
                <a:ea typeface="Arial" charset="0"/>
                <a:cs typeface="Arial Rounded MT Bold"/>
              </a:rPr>
              <a:t>: signal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58238" y="6494463"/>
            <a:ext cx="385762" cy="215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462279-0A40-264B-AA6B-E23CE7BD8EDE}" type="slidenum">
              <a:rPr lang="fr-FR" smtClean="0"/>
              <a:pPr>
                <a:defRPr/>
              </a:pPr>
              <a:t>67</a:t>
            </a:fld>
            <a:endParaRPr lang="fr-FR"/>
          </a:p>
        </p:txBody>
      </p:sp>
      <p:pic>
        <p:nvPicPr>
          <p:cNvPr id="4" name="Image 3" descr="ERC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" y="659550"/>
            <a:ext cx="701846" cy="651090"/>
          </a:xfrm>
          <a:prstGeom prst="rect">
            <a:avLst/>
          </a:prstGeom>
        </p:spPr>
      </p:pic>
      <p:pic>
        <p:nvPicPr>
          <p:cNvPr id="5" name="Image 4" descr="logo_cea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13868" cy="664730"/>
          </a:xfrm>
          <a:prstGeom prst="rect">
            <a:avLst/>
          </a:prstGeom>
        </p:spPr>
      </p:pic>
      <p:pic>
        <p:nvPicPr>
          <p:cNvPr id="2" name="Image 1" descr="Capture d’écran 2014-02-27 à 22.03.4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80" y="765554"/>
            <a:ext cx="4936017" cy="55907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5712" y="6062394"/>
            <a:ext cx="1362372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L/E (m MeV</a:t>
            </a:r>
            <a:r>
              <a:rPr lang="en-US" sz="1600" b="1" baseline="30000" dirty="0" smtClean="0"/>
              <a:t>-1</a:t>
            </a:r>
            <a:r>
              <a:rPr lang="en-US" sz="1600" b="1" dirty="0" smtClean="0"/>
              <a:t>)</a:t>
            </a:r>
            <a:endParaRPr lang="en-US" sz="16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BF5C2-1BA9-A842-8C35-C4E49AF8E04C}" type="datetime1">
              <a:rPr lang="fr-FR" smtClean="0"/>
              <a:t>28/02/14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13009" y="1786367"/>
            <a:ext cx="2682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charset="2"/>
              <a:buChar char="§"/>
            </a:pPr>
            <a:r>
              <a:rPr lang="en-US" sz="2000" b="1" dirty="0" smtClean="0">
                <a:solidFill>
                  <a:schemeClr val="tx2"/>
                </a:solidFill>
              </a:rPr>
              <a:t>High quality of the </a:t>
            </a:r>
            <a:r>
              <a:rPr lang="en-US" sz="2000" b="1" dirty="0" err="1" smtClean="0">
                <a:solidFill>
                  <a:schemeClr val="tx2"/>
                </a:solidFill>
              </a:rPr>
              <a:t>Borexino</a:t>
            </a:r>
            <a:r>
              <a:rPr lang="en-US" sz="2000" b="1" dirty="0" smtClean="0">
                <a:solidFill>
                  <a:schemeClr val="tx2"/>
                </a:solidFill>
              </a:rPr>
              <a:t> detector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0802" y="2685657"/>
            <a:ext cx="2441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E</a:t>
            </a:r>
            <a:r>
              <a:rPr lang="en-US" baseline="-25000" dirty="0" err="1" smtClean="0"/>
              <a:t>resol</a:t>
            </a:r>
            <a:r>
              <a:rPr lang="en-US" dirty="0" smtClean="0"/>
              <a:t> 6% @ 1 MeV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Vertex </a:t>
            </a:r>
            <a:r>
              <a:rPr lang="en-US" dirty="0" err="1" smtClean="0"/>
              <a:t>resol</a:t>
            </a:r>
            <a:r>
              <a:rPr lang="en-US" dirty="0" smtClean="0"/>
              <a:t> ~ 15 cm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Very low background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3344" y="4095225"/>
            <a:ext cx="268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charset="2"/>
              <a:buChar char="§"/>
            </a:pPr>
            <a:r>
              <a:rPr lang="en-US" sz="2000" b="1" dirty="0" smtClean="0">
                <a:solidFill>
                  <a:srgbClr val="1F497D"/>
                </a:solidFill>
              </a:rPr>
              <a:t>Large lever arm in L</a:t>
            </a:r>
            <a:endParaRPr lang="en-US" sz="20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368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124" y="1279794"/>
            <a:ext cx="3777242" cy="496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Forme libre 1030"/>
          <p:cNvSpPr/>
          <p:nvPr/>
        </p:nvSpPr>
        <p:spPr>
          <a:xfrm>
            <a:off x="4019745" y="2851212"/>
            <a:ext cx="40105" cy="280736"/>
          </a:xfrm>
          <a:custGeom>
            <a:avLst/>
            <a:gdLst>
              <a:gd name="connsiteX0" fmla="*/ 40105 w 40105"/>
              <a:gd name="connsiteY0" fmla="*/ 280736 h 280736"/>
              <a:gd name="connsiteX1" fmla="*/ 40105 w 40105"/>
              <a:gd name="connsiteY1" fmla="*/ 48126 h 280736"/>
              <a:gd name="connsiteX2" fmla="*/ 0 w 40105"/>
              <a:gd name="connsiteY2" fmla="*/ 0 h 28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5" h="280736">
                <a:moveTo>
                  <a:pt x="40105" y="280736"/>
                </a:moveTo>
                <a:lnTo>
                  <a:pt x="40105" y="48126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4" name="Forme libre 1033"/>
          <p:cNvSpPr/>
          <p:nvPr/>
        </p:nvSpPr>
        <p:spPr>
          <a:xfrm>
            <a:off x="1360766" y="2827148"/>
            <a:ext cx="1074821" cy="2189748"/>
          </a:xfrm>
          <a:custGeom>
            <a:avLst/>
            <a:gdLst>
              <a:gd name="connsiteX0" fmla="*/ 1074821 w 1074821"/>
              <a:gd name="connsiteY0" fmla="*/ 2189748 h 2189748"/>
              <a:gd name="connsiteX1" fmla="*/ 264695 w 1074821"/>
              <a:gd name="connsiteY1" fmla="*/ 2189748 h 2189748"/>
              <a:gd name="connsiteX2" fmla="*/ 264695 w 1074821"/>
              <a:gd name="connsiteY2" fmla="*/ 417095 h 2189748"/>
              <a:gd name="connsiteX3" fmla="*/ 0 w 1074821"/>
              <a:gd name="connsiteY3" fmla="*/ 0 h 218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821" h="2189748">
                <a:moveTo>
                  <a:pt x="1074821" y="2189748"/>
                </a:moveTo>
                <a:lnTo>
                  <a:pt x="264695" y="2189748"/>
                </a:lnTo>
                <a:lnTo>
                  <a:pt x="264695" y="417095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Ellipse 161"/>
          <p:cNvSpPr/>
          <p:nvPr/>
        </p:nvSpPr>
        <p:spPr>
          <a:xfrm>
            <a:off x="4039797" y="3109088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Ellipse 162"/>
          <p:cNvSpPr/>
          <p:nvPr/>
        </p:nvSpPr>
        <p:spPr>
          <a:xfrm>
            <a:off x="4037269" y="3106282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Ellipse 163"/>
          <p:cNvSpPr/>
          <p:nvPr/>
        </p:nvSpPr>
        <p:spPr>
          <a:xfrm>
            <a:off x="4037269" y="3106282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Ellipse 164"/>
          <p:cNvSpPr/>
          <p:nvPr/>
        </p:nvSpPr>
        <p:spPr>
          <a:xfrm>
            <a:off x="4037269" y="3106282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Ellipse 165"/>
          <p:cNvSpPr/>
          <p:nvPr/>
        </p:nvSpPr>
        <p:spPr>
          <a:xfrm>
            <a:off x="4037269" y="3106282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1125485" y="6119072"/>
            <a:ext cx="279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(multi layer insulation not represented)</a:t>
            </a:r>
            <a:endParaRPr lang="en-US" sz="1200" i="1" dirty="0"/>
          </a:p>
        </p:txBody>
      </p:sp>
      <p:sp>
        <p:nvSpPr>
          <p:cNvPr id="159" name="Titre 1"/>
          <p:cNvSpPr txBox="1">
            <a:spLocks/>
          </p:cNvSpPr>
          <p:nvPr/>
        </p:nvSpPr>
        <p:spPr>
          <a:xfrm>
            <a:off x="810124" y="0"/>
            <a:ext cx="8333876" cy="656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 smtClean="0">
                <a:latin typeface="Arial Rounded MT Bold"/>
                <a:cs typeface="Arial Rounded MT Bold"/>
              </a:rPr>
              <a:t>Activity</a:t>
            </a:r>
            <a:r>
              <a:rPr lang="fr-FR" dirty="0" smtClean="0">
                <a:latin typeface="Arial Rounded MT Bold"/>
                <a:cs typeface="Arial Rounded MT Bold"/>
              </a:rPr>
              <a:t>: </a:t>
            </a:r>
            <a:r>
              <a:rPr lang="fr-FR" dirty="0" err="1" smtClean="0">
                <a:latin typeface="Arial Rounded MT Bold"/>
                <a:cs typeface="Arial Rounded MT Bold"/>
              </a:rPr>
              <a:t>Calorimeter</a:t>
            </a:r>
            <a:endParaRPr lang="fr-FR" dirty="0">
              <a:latin typeface="Arial Rounded MT Bold"/>
              <a:cs typeface="Arial Rounded MT Bold"/>
            </a:endParaRPr>
          </a:p>
        </p:txBody>
      </p:sp>
      <p:pic>
        <p:nvPicPr>
          <p:cNvPr id="160" name="Image 159" descr="logo_ce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13868" cy="664730"/>
          </a:xfrm>
          <a:prstGeom prst="rect">
            <a:avLst/>
          </a:prstGeom>
        </p:spPr>
      </p:pic>
      <p:pic>
        <p:nvPicPr>
          <p:cNvPr id="161" name="Image 160" descr="ERC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" y="659550"/>
            <a:ext cx="701846" cy="651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6273" y="1877459"/>
            <a:ext cx="38743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Source power ~750 W @ 100 </a:t>
            </a:r>
            <a:r>
              <a:rPr lang="en-US" sz="2400" dirty="0" err="1" smtClean="0"/>
              <a:t>kCi</a:t>
            </a:r>
            <a:endParaRPr lang="en-US" sz="2400" dirty="0" smtClean="0"/>
          </a:p>
          <a:p>
            <a:pPr marL="342900" indent="-342900">
              <a:buFont typeface="Wingdings" charset="2"/>
              <a:buChar char="§"/>
            </a:pP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% level measurement of total activity using calorimeter</a:t>
            </a:r>
          </a:p>
          <a:p>
            <a:endParaRPr lang="en-US" sz="2400" dirty="0" smtClean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 complementary normalization information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19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écran 2014-02-27 à 22.00.40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4626" y="838476"/>
            <a:ext cx="7142949" cy="5421433"/>
          </a:xfrm>
          <a:prstGeom prst="rect">
            <a:avLst/>
          </a:prstGeom>
        </p:spPr>
      </p:pic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-10160" y="17978"/>
            <a:ext cx="9144000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3600" dirty="0" err="1" smtClean="0">
                <a:latin typeface="Arial Rounded MT Bold"/>
                <a:ea typeface="Arial" charset="0"/>
                <a:cs typeface="Arial Rounded MT Bold"/>
              </a:rPr>
              <a:t>CeSOX</a:t>
            </a:r>
            <a:r>
              <a:rPr lang="en-GB" sz="3600" dirty="0" smtClean="0">
                <a:latin typeface="Arial Rounded MT Bold"/>
                <a:ea typeface="Arial" charset="0"/>
                <a:cs typeface="Arial Rounded MT Bold"/>
              </a:rPr>
              <a:t>: sensitivity</a:t>
            </a:r>
            <a:endParaRPr lang="en-GB" sz="5400" dirty="0" smtClean="0">
              <a:latin typeface="Arial Rounded MT Bold"/>
              <a:ea typeface="Arial" charset="0"/>
              <a:cs typeface="Arial Rounded MT Bold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58238" y="6494463"/>
            <a:ext cx="385762" cy="215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462279-0A40-264B-AA6B-E23CE7BD8EDE}" type="slidenum">
              <a:rPr lang="fr-FR" smtClean="0"/>
              <a:pPr>
                <a:defRPr/>
              </a:pPr>
              <a:t>69</a:t>
            </a:fld>
            <a:endParaRPr lang="fr-FR"/>
          </a:p>
        </p:txBody>
      </p:sp>
      <p:pic>
        <p:nvPicPr>
          <p:cNvPr id="4" name="Image 3" descr="ERC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" y="659550"/>
            <a:ext cx="701846" cy="651090"/>
          </a:xfrm>
          <a:prstGeom prst="rect">
            <a:avLst/>
          </a:prstGeom>
        </p:spPr>
      </p:pic>
      <p:pic>
        <p:nvPicPr>
          <p:cNvPr id="5" name="Image 4" descr="logo_cea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13868" cy="66473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3EE5-C567-DD46-8C24-BFF4727D66F6}" type="datetime1">
              <a:rPr lang="fr-FR" smtClean="0"/>
              <a:t>28/02/14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72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64DE-E26A-A84A-92F3-91C63D3E0D57}" type="datetime1">
              <a:rPr lang="fr-FR" smtClean="0"/>
              <a:t>28/02/14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Lhuillier - Séminaire SPhN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4811-D47B-4547-87D6-0989E51EFA07}" type="slidenum">
              <a:rPr lang="en-US" smtClean="0"/>
              <a:t>70</a:t>
            </a:fld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60666" y="677846"/>
            <a:ext cx="8068515" cy="618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</a:rPr>
              <a:t> Anomalies calling for clarification</a:t>
            </a:r>
          </a:p>
          <a:p>
            <a:pPr lvl="1" eaLnBrk="1" hangingPunct="1">
              <a:lnSpc>
                <a:spcPct val="11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+mn-lt"/>
                <a:cs typeface="Arial Rounded MT Bold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</a:rPr>
              <a:t>Compatible Reactor and Gallium anomalies (</a:t>
            </a:r>
            <a:r>
              <a:rPr lang="en-US" sz="18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n</a:t>
            </a:r>
            <a:r>
              <a:rPr lang="en-US" sz="1800" baseline="-25000" dirty="0" smtClean="0">
                <a:solidFill>
                  <a:srgbClr val="000000"/>
                </a:solidFill>
                <a:latin typeface="+mn-lt"/>
                <a:cs typeface="Arial Rounded MT Bold"/>
              </a:rPr>
              <a:t>e</a:t>
            </a: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</a:rPr>
              <a:t> disappearance)</a:t>
            </a:r>
          </a:p>
          <a:p>
            <a:pPr lvl="1" eaLnBrk="1" hangingPunct="1">
              <a:lnSpc>
                <a:spcPct val="11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</a:rPr>
              <a:t> Tension in global fit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ct val="50000"/>
              </a:spcBef>
              <a:buFont typeface="Wingdings" charset="0"/>
              <a:buChar char="à"/>
            </a:pP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</a:rPr>
              <a:t>Δm</a:t>
            </a:r>
            <a:r>
              <a:rPr lang="en-US" sz="1800" baseline="30000" dirty="0" smtClean="0">
                <a:solidFill>
                  <a:srgbClr val="000000"/>
                </a:solidFill>
                <a:latin typeface="+mn-lt"/>
                <a:cs typeface="Arial Rounded MT Bold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+mn-lt"/>
                <a:cs typeface="Arial Rounded MT Bold"/>
              </a:rPr>
              <a:t>≈</a:t>
            </a: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</a:rPr>
              <a:t>eV</a:t>
            </a:r>
            <a:r>
              <a:rPr lang="en-US" sz="1800" baseline="30000" dirty="0" smtClean="0">
                <a:solidFill>
                  <a:srgbClr val="000000"/>
                </a:solidFill>
                <a:latin typeface="+mn-lt"/>
                <a:cs typeface="Arial Rounded MT Bold"/>
              </a:rPr>
              <a:t>2 </a:t>
            </a:r>
            <a:r>
              <a:rPr lang="en-US" sz="1800" u="sng" dirty="0" smtClean="0">
                <a:solidFill>
                  <a:srgbClr val="000000"/>
                </a:solidFill>
                <a:latin typeface="+mn-lt"/>
                <a:cs typeface="Arial Rounded MT Bold"/>
                <a:sym typeface="Wingdings"/>
              </a:rPr>
              <a:t>Sterile Neutrino</a:t>
            </a: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  <a:sym typeface="Wingdings"/>
              </a:rPr>
              <a:t>? Or </a:t>
            </a:r>
            <a:r>
              <a:rPr lang="en-US" sz="1800" u="sng" dirty="0" smtClean="0">
                <a:solidFill>
                  <a:srgbClr val="000000"/>
                </a:solidFill>
                <a:latin typeface="+mn-lt"/>
                <a:cs typeface="Arial Rounded MT Bold"/>
                <a:sym typeface="Wingdings"/>
              </a:rPr>
              <a:t>Experimental Artifacts</a:t>
            </a:r>
            <a:r>
              <a:rPr lang="en-US" sz="1800" dirty="0" smtClean="0">
                <a:solidFill>
                  <a:srgbClr val="000000"/>
                </a:solidFill>
                <a:latin typeface="+mn-lt"/>
                <a:cs typeface="Arial Rounded MT Bold"/>
                <a:sym typeface="Wingdings"/>
              </a:rPr>
              <a:t>?</a:t>
            </a:r>
            <a:endParaRPr lang="en-US" sz="1800" dirty="0" smtClean="0">
              <a:solidFill>
                <a:srgbClr val="000000"/>
              </a:solidFill>
              <a:latin typeface="+mn-lt"/>
              <a:cs typeface="Arial Rounded MT Bold"/>
            </a:endParaRP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Establishing 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the existence of sterile neutrinos 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would 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be a major result for physics 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.</a:t>
            </a:r>
            <a:r>
              <a:rPr lang="en-US" sz="2000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cs typeface="Arial Rounded MT Bold"/>
                <a:sym typeface="Wingdings" charset="0"/>
              </a:rPr>
              <a:t>Many 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Arial Rounded MT Bold"/>
                <a:sym typeface="Wingdings" charset="0"/>
              </a:rPr>
              <a:t>proposals with capabilities to unambiguously test </a:t>
            </a:r>
            <a:br>
              <a:rPr lang="en-US" sz="2000" dirty="0">
                <a:solidFill>
                  <a:schemeClr val="tx1"/>
                </a:solidFill>
                <a:latin typeface="+mn-lt"/>
                <a:cs typeface="Arial Rounded MT Bold"/>
                <a:sym typeface="Wingdings" charset="0"/>
              </a:rPr>
            </a:br>
            <a:r>
              <a:rPr lang="en-US" sz="2000" dirty="0">
                <a:solidFill>
                  <a:schemeClr val="tx1"/>
                </a:solidFill>
                <a:latin typeface="+mn-lt"/>
                <a:cs typeface="Arial Rounded MT Bold"/>
                <a:sym typeface="Wingdings" charset="0"/>
              </a:rPr>
              <a:t>L/E≈1 m/MeV oscillatory behavior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cs typeface="Arial Rounded MT Bold"/>
                <a:sym typeface="Wingdings" charset="0"/>
              </a:rPr>
              <a:t>within short time scale (5 years) and modest cost.</a:t>
            </a:r>
            <a:endParaRPr lang="en-US" sz="2000" dirty="0">
              <a:solidFill>
                <a:schemeClr val="tx1"/>
              </a:solidFill>
              <a:latin typeface="+mn-lt"/>
              <a:cs typeface="Arial Rounded MT Bold"/>
              <a:sym typeface="Wingdings" charset="0"/>
            </a:endParaRP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000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Reactor experiments: 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 Rounded MT Bold"/>
                <a:sym typeface="Symbol" charset="0"/>
              </a:rPr>
              <a:t>combination of mature technologies and R&amp;D. Background mitigation is challenging.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000" dirty="0">
                <a:solidFill>
                  <a:srgbClr val="000000"/>
                </a:solidFill>
                <a:latin typeface="+mn-lt"/>
                <a:cs typeface="Arial Rounded MT Bold"/>
                <a:sym typeface="Symbol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  <a:cs typeface="Arial Rounded MT Bold"/>
                <a:sym typeface="Symbol" charset="0"/>
              </a:rPr>
              <a:t>Source experiments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 Rounded MT Bold"/>
                <a:sym typeface="Symbol" charset="0"/>
              </a:rPr>
              <a:t>: low background and state of the art detector. Challenging source production and transportation.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Wingdings" charset="0"/>
              <a:buChar char="§"/>
            </a:pPr>
            <a:endParaRPr lang="en-US" dirty="0">
              <a:solidFill>
                <a:srgbClr val="FF0000"/>
              </a:solidFill>
              <a:latin typeface="+mn-lt"/>
              <a:cs typeface="Arial Rounded MT Bold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969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8717</TotalTime>
  <Words>3827</Words>
  <Application>Microsoft Macintosh PowerPoint</Application>
  <PresentationFormat>On-screen Show (4:3)</PresentationFormat>
  <Paragraphs>951</Paragraphs>
  <Slides>70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Office Theme</vt:lpstr>
      <vt:lpstr>Equation</vt:lpstr>
      <vt:lpstr>UN NEUTRINO S’TERRE-T-IL?</vt:lpstr>
      <vt:lpstr>Outline</vt:lpstr>
      <vt:lpstr>Neutrino Status</vt:lpstr>
      <vt:lpstr>Neutrino Oscillations</vt:lpstr>
      <vt:lpstr>Open questions</vt:lpstr>
      <vt:lpstr>Reactor n</vt:lpstr>
      <vt:lpstr>Reactor Antineutrinos</vt:lpstr>
      <vt:lpstr>Golden Detection Process</vt:lpstr>
      <vt:lpstr>Oscillations of Reactor n</vt:lpstr>
      <vt:lpstr>Reactor n Spectra</vt:lpstr>
      <vt:lpstr>Prediction of Reactor n Spectra</vt:lpstr>
      <vt:lpstr>Conversion of reference e- spectra</vt:lpstr>
      <vt:lpstr>Detected Spectrum</vt:lpstr>
      <vt:lpstr>The Reactor Anomaly</vt:lpstr>
      <vt:lpstr>Re-evaluation of Reactor n Spectra</vt:lpstr>
      <vt:lpstr>Re-evaluation of Detected Spectra</vt:lpstr>
      <vt:lpstr>The Reactor ne Anomaly</vt:lpstr>
      <vt:lpstr>Including km-scale Experiments </vt:lpstr>
      <vt:lpstr>The Sterile Neutrino Hypothesis</vt:lpstr>
      <vt:lpstr>A 4th neutrino ? </vt:lpstr>
      <vt:lpstr>The Gallium Neutrino Anomaly</vt:lpstr>
      <vt:lpstr>Contours</vt:lpstr>
      <vt:lpstr>Contours</vt:lpstr>
      <vt:lpstr>Theoretical Aperçu</vt:lpstr>
      <vt:lpstr>Anomalous &amp; Regular Results</vt:lpstr>
      <vt:lpstr>Appearance VS Disappearance</vt:lpstr>
      <vt:lpstr>CMB</vt:lpstr>
      <vt:lpstr>Constraints from cosmology</vt:lpstr>
      <vt:lpstr>Constraints from cosmology</vt:lpstr>
      <vt:lpstr>Testing new ne disappearance at short distance from compact sources</vt:lpstr>
      <vt:lpstr>Experimental Strategy</vt:lpstr>
      <vt:lpstr>Reactor Experiments</vt:lpstr>
      <vt:lpstr>Research Reactors</vt:lpstr>
      <vt:lpstr>Main Experimental Parameters</vt:lpstr>
      <vt:lpstr>Backgrounds</vt:lpstr>
      <vt:lpstr>Worldwide Experimental Program</vt:lpstr>
      <vt:lpstr>Detection of Reactor n</vt:lpstr>
      <vt:lpstr>Reactor ν Proposals</vt:lpstr>
      <vt:lpstr>Gd-Loaded Liquid Scintillators</vt:lpstr>
      <vt:lpstr>Nucifer @ Osiris</vt:lpstr>
      <vt:lpstr>Nucifer: First Neutrinos</vt:lpstr>
      <vt:lpstr>Nucifer: Accidentals</vt:lpstr>
      <vt:lpstr>Nucifer: Fast n Background</vt:lpstr>
      <vt:lpstr>Nucifer: Sensitivity to Sterile n</vt:lpstr>
      <vt:lpstr>Stereo @ ILL</vt:lpstr>
      <vt:lpstr>Stereo: Background Rejection</vt:lpstr>
      <vt:lpstr>Stereo: Background Rejection</vt:lpstr>
      <vt:lpstr>Stereo Sensitivity</vt:lpstr>
      <vt:lpstr>Neutrino-4 @ SM3</vt:lpstr>
      <vt:lpstr>Neutrino-4 Prototype</vt:lpstr>
      <vt:lpstr>Highly Segmented Detectors</vt:lpstr>
      <vt:lpstr>DANSS @ KNPP</vt:lpstr>
      <vt:lpstr>DANSSINO Prototype</vt:lpstr>
      <vt:lpstr>Highly Segmented  &amp; Enhanced Neutron Discrimination</vt:lpstr>
      <vt:lpstr>SoLi∂ Antineutrino detection</vt:lpstr>
      <vt:lpstr>SoLi∂  Search for Oscillations with 6Li Detector  </vt:lpstr>
      <vt:lpstr>SoLi∂ Sensitivity &amp; status </vt:lpstr>
      <vt:lpstr>2 Detector Concept</vt:lpstr>
      <vt:lpstr>US Effort</vt:lpstr>
      <vt:lpstr>2 Detector Sensitivity</vt:lpstr>
      <vt:lpstr>Source Experiments</vt:lpstr>
      <vt:lpstr>Worldwide Experimental Program</vt:lpstr>
      <vt:lpstr>n Generator Proposals</vt:lpstr>
      <vt:lpstr>144Ce-144Pr n generator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lhuillier</dc:creator>
  <cp:lastModifiedBy>david lhuillier</cp:lastModifiedBy>
  <cp:revision>165</cp:revision>
  <cp:lastPrinted>2013-12-09T17:41:42Z</cp:lastPrinted>
  <dcterms:created xsi:type="dcterms:W3CDTF">2013-11-11T10:37:13Z</dcterms:created>
  <dcterms:modified xsi:type="dcterms:W3CDTF">2014-02-28T15:04:02Z</dcterms:modified>
</cp:coreProperties>
</file>