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57" r:id="rId4"/>
    <p:sldId id="270" r:id="rId5"/>
    <p:sldId id="271" r:id="rId6"/>
    <p:sldId id="260" r:id="rId7"/>
    <p:sldId id="262" r:id="rId8"/>
    <p:sldId id="263" r:id="rId9"/>
    <p:sldId id="264" r:id="rId10"/>
    <p:sldId id="259" r:id="rId11"/>
    <p:sldId id="265" r:id="rId12"/>
    <p:sldId id="266" r:id="rId13"/>
    <p:sldId id="267" r:id="rId14"/>
    <p:sldId id="269" r:id="rId15"/>
    <p:sldId id="276" r:id="rId16"/>
    <p:sldId id="268" r:id="rId17"/>
    <p:sldId id="272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73" r:id="rId26"/>
    <p:sldId id="274" r:id="rId27"/>
    <p:sldId id="284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erda\proposals\cern\K-2008\K-yield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erda\papers\66-69Cu-laserspec\figures\yield-plo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378147898798896"/>
          <c:y val="3.8450284623512992E-2"/>
          <c:w val="0.82878982134668278"/>
          <c:h val="0.84906186726659383"/>
        </c:manualLayout>
      </c:layout>
      <c:scatterChart>
        <c:scatterStyle val="lineMarker"/>
        <c:ser>
          <c:idx val="0"/>
          <c:order val="0"/>
          <c:tx>
            <c:v>PSB-yields</c:v>
          </c:tx>
          <c:spPr>
            <a:ln w="28575">
              <a:noFill/>
            </a:ln>
          </c:spPr>
          <c:xVal>
            <c:numRef>
              <c:f>Sheet1!$B$3:$B$15</c:f>
              <c:numCache>
                <c:formatCode>General</c:formatCode>
                <c:ptCount val="13"/>
                <c:pt idx="0">
                  <c:v>37</c:v>
                </c:pt>
                <c:pt idx="1">
                  <c:v>38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</c:numCache>
            </c:numRef>
          </c:xVal>
          <c:yVal>
            <c:numRef>
              <c:f>Sheet1!$D$3:$D$15</c:f>
              <c:numCache>
                <c:formatCode>General</c:formatCode>
                <c:ptCount val="13"/>
                <c:pt idx="8" formatCode="0.00E+00">
                  <c:v>1300000</c:v>
                </c:pt>
                <c:pt idx="9" formatCode="0.00E+00">
                  <c:v>270000</c:v>
                </c:pt>
                <c:pt idx="10" formatCode="0.00E+00">
                  <c:v>37000</c:v>
                </c:pt>
                <c:pt idx="11" formatCode="0.00E+00">
                  <c:v>4500</c:v>
                </c:pt>
                <c:pt idx="12" formatCode="0.00E+00">
                  <c:v>560</c:v>
                </c:pt>
              </c:numCache>
            </c:numRef>
          </c:yVal>
        </c:ser>
        <c:ser>
          <c:idx val="1"/>
          <c:order val="1"/>
          <c:tx>
            <c:v>SC-yields</c:v>
          </c:tx>
          <c:spPr>
            <a:ln w="28575">
              <a:noFill/>
            </a:ln>
          </c:spPr>
          <c:xVal>
            <c:numRef>
              <c:f>Sheet1!$B$3:$B$15</c:f>
              <c:numCache>
                <c:formatCode>General</c:formatCode>
                <c:ptCount val="13"/>
                <c:pt idx="0">
                  <c:v>37</c:v>
                </c:pt>
                <c:pt idx="1">
                  <c:v>38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</c:numCache>
            </c:numRef>
          </c:xVal>
          <c:yVal>
            <c:numRef>
              <c:f>Sheet1!$J$3:$J$15</c:f>
              <c:numCache>
                <c:formatCode>0.00E+00</c:formatCode>
                <c:ptCount val="13"/>
                <c:pt idx="0">
                  <c:v>500</c:v>
                </c:pt>
                <c:pt idx="1">
                  <c:v>45000</c:v>
                </c:pt>
                <c:pt idx="2">
                  <c:v>16000000</c:v>
                </c:pt>
                <c:pt idx="3">
                  <c:v>24000000</c:v>
                </c:pt>
                <c:pt idx="4">
                  <c:v>18000000</c:v>
                </c:pt>
                <c:pt idx="5">
                  <c:v>20000000</c:v>
                </c:pt>
                <c:pt idx="6">
                  <c:v>8900000</c:v>
                </c:pt>
                <c:pt idx="7">
                  <c:v>2800000</c:v>
                </c:pt>
                <c:pt idx="8">
                  <c:v>500000</c:v>
                </c:pt>
                <c:pt idx="9">
                  <c:v>24000</c:v>
                </c:pt>
                <c:pt idx="10">
                  <c:v>1600</c:v>
                </c:pt>
                <c:pt idx="11">
                  <c:v>310</c:v>
                </c:pt>
                <c:pt idx="12">
                  <c:v>6.5</c:v>
                </c:pt>
              </c:numCache>
            </c:numRef>
          </c:yVal>
        </c:ser>
        <c:axId val="95296512"/>
        <c:axId val="95777536"/>
      </c:scatterChart>
      <c:valAx>
        <c:axId val="95296512"/>
        <c:scaling>
          <c:orientation val="minMax"/>
          <c:max val="53"/>
          <c:min val="36"/>
        </c:scaling>
        <c:axPos val="b"/>
        <c:numFmt formatCode="General" sourceLinked="1"/>
        <c:minorTickMark val="in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5777536"/>
        <c:crosses val="autoZero"/>
        <c:crossBetween val="midCat"/>
        <c:majorUnit val="2"/>
        <c:minorUnit val="1"/>
      </c:valAx>
      <c:valAx>
        <c:axId val="95777536"/>
        <c:scaling>
          <c:logBase val="10"/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E+00" sourceLinked="0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95296512"/>
        <c:crosses val="autoZero"/>
        <c:crossBetween val="midCat"/>
      </c:valAx>
      <c:spPr>
        <a:noFill/>
        <a:ln>
          <a:solidFill>
            <a:schemeClr val="tx1">
              <a:lumMod val="85000"/>
              <a:lumOff val="1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44122019322052841"/>
          <c:y val="0.56943416035259742"/>
          <c:w val="0.27618584910928767"/>
          <c:h val="0.18059565195859953"/>
        </c:manualLayout>
      </c:layout>
      <c:spPr>
        <a:ln>
          <a:solidFill>
            <a:schemeClr val="tx2"/>
          </a:solidFill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2357939632545931"/>
          <c:y val="4.5550171613163742E-2"/>
          <c:w val="0.73446742752661531"/>
          <c:h val="0.81862339322969391"/>
        </c:manualLayout>
      </c:layout>
      <c:scatterChart>
        <c:scatterStyle val="lineMarker"/>
        <c:ser>
          <c:idx val="0"/>
          <c:order val="0"/>
          <c:tx>
            <c:v>2006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chemeClr val="tx2">
                  <a:lumMod val="75000"/>
                </a:schemeClr>
              </a:solidFill>
            </c:spPr>
          </c:marker>
          <c:xVal>
            <c:numRef>
              <c:f>Sheet1!$A$6:$A$23</c:f>
              <c:numCache>
                <c:formatCode>General</c:formatCode>
                <c:ptCount val="18"/>
                <c:pt idx="0">
                  <c:v>61</c:v>
                </c:pt>
                <c:pt idx="1">
                  <c:v>62</c:v>
                </c:pt>
                <c:pt idx="2">
                  <c:v>63</c:v>
                </c:pt>
                <c:pt idx="3">
                  <c:v>64</c:v>
                </c:pt>
                <c:pt idx="4">
                  <c:v>65</c:v>
                </c:pt>
                <c:pt idx="5">
                  <c:v>66</c:v>
                </c:pt>
                <c:pt idx="6">
                  <c:v>67</c:v>
                </c:pt>
                <c:pt idx="7">
                  <c:v>68</c:v>
                </c:pt>
                <c:pt idx="8">
                  <c:v>68</c:v>
                </c:pt>
                <c:pt idx="9">
                  <c:v>69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71</c:v>
                </c:pt>
                <c:pt idx="14">
                  <c:v>72</c:v>
                </c:pt>
                <c:pt idx="15">
                  <c:v>73</c:v>
                </c:pt>
                <c:pt idx="16">
                  <c:v>74</c:v>
                </c:pt>
                <c:pt idx="17">
                  <c:v>75</c:v>
                </c:pt>
              </c:numCache>
            </c:numRef>
          </c:xVal>
          <c:yVal>
            <c:numRef>
              <c:f>Sheet1!$B$6:$B$23</c:f>
              <c:numCache>
                <c:formatCode>General</c:formatCode>
                <c:ptCount val="18"/>
                <c:pt idx="3" formatCode="0.00E+00">
                  <c:v>16111111.11111111</c:v>
                </c:pt>
                <c:pt idx="5" formatCode="0.00E+00">
                  <c:v>12222222.222222196</c:v>
                </c:pt>
                <c:pt idx="6" formatCode="0.00E+00">
                  <c:v>20600000</c:v>
                </c:pt>
                <c:pt idx="7" formatCode="0.00E+00">
                  <c:v>7200000</c:v>
                </c:pt>
                <c:pt idx="8" formatCode="0.00E+00">
                  <c:v>9700000</c:v>
                </c:pt>
                <c:pt idx="9" formatCode="0.00E+00">
                  <c:v>10000000</c:v>
                </c:pt>
                <c:pt idx="10" formatCode="0.00E+00">
                  <c:v>3000000</c:v>
                </c:pt>
              </c:numCache>
            </c:numRef>
          </c:yVal>
        </c:ser>
        <c:ser>
          <c:idx val="1"/>
          <c:order val="1"/>
          <c:tx>
            <c:v>2007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Sheet1!$A$6:$A$23</c:f>
              <c:numCache>
                <c:formatCode>General</c:formatCode>
                <c:ptCount val="18"/>
                <c:pt idx="0">
                  <c:v>61</c:v>
                </c:pt>
                <c:pt idx="1">
                  <c:v>62</c:v>
                </c:pt>
                <c:pt idx="2">
                  <c:v>63</c:v>
                </c:pt>
                <c:pt idx="3">
                  <c:v>64</c:v>
                </c:pt>
                <c:pt idx="4">
                  <c:v>65</c:v>
                </c:pt>
                <c:pt idx="5">
                  <c:v>66</c:v>
                </c:pt>
                <c:pt idx="6">
                  <c:v>67</c:v>
                </c:pt>
                <c:pt idx="7">
                  <c:v>68</c:v>
                </c:pt>
                <c:pt idx="8">
                  <c:v>68</c:v>
                </c:pt>
                <c:pt idx="9">
                  <c:v>69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71</c:v>
                </c:pt>
                <c:pt idx="14">
                  <c:v>72</c:v>
                </c:pt>
                <c:pt idx="15">
                  <c:v>73</c:v>
                </c:pt>
                <c:pt idx="16">
                  <c:v>74</c:v>
                </c:pt>
                <c:pt idx="17">
                  <c:v>75</c:v>
                </c:pt>
              </c:numCache>
            </c:numRef>
          </c:xVal>
          <c:yVal>
            <c:numRef>
              <c:f>Sheet1!$C$6:$C$23</c:f>
              <c:numCache>
                <c:formatCode>0.00E+00</c:formatCode>
                <c:ptCount val="18"/>
                <c:pt idx="1">
                  <c:v>7777777.7777777854</c:v>
                </c:pt>
                <c:pt idx="6">
                  <c:v>4900000</c:v>
                </c:pt>
                <c:pt idx="9">
                  <c:v>19444444.444444396</c:v>
                </c:pt>
                <c:pt idx="10">
                  <c:v>2222222.222222222</c:v>
                </c:pt>
                <c:pt idx="11">
                  <c:v>12222222.222222196</c:v>
                </c:pt>
                <c:pt idx="13">
                  <c:v>10555555.555555556</c:v>
                </c:pt>
                <c:pt idx="14">
                  <c:v>2166666.6666666665</c:v>
                </c:pt>
              </c:numCache>
            </c:numRef>
          </c:yVal>
        </c:ser>
        <c:ser>
          <c:idx val="2"/>
          <c:order val="2"/>
          <c:tx>
            <c:v>2008-ISCOOL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00B050"/>
              </a:solidFill>
            </c:spPr>
          </c:marker>
          <c:xVal>
            <c:numRef>
              <c:f>Sheet1!$A$3:$A$23</c:f>
              <c:numCache>
                <c:formatCode>General</c:formatCode>
                <c:ptCount val="21"/>
                <c:pt idx="0">
                  <c:v>58</c:v>
                </c:pt>
                <c:pt idx="1">
                  <c:v>59</c:v>
                </c:pt>
                <c:pt idx="2">
                  <c:v>60</c:v>
                </c:pt>
                <c:pt idx="3">
                  <c:v>61</c:v>
                </c:pt>
                <c:pt idx="4">
                  <c:v>62</c:v>
                </c:pt>
                <c:pt idx="5">
                  <c:v>63</c:v>
                </c:pt>
                <c:pt idx="6">
                  <c:v>64</c:v>
                </c:pt>
                <c:pt idx="7">
                  <c:v>65</c:v>
                </c:pt>
                <c:pt idx="8">
                  <c:v>66</c:v>
                </c:pt>
                <c:pt idx="9">
                  <c:v>67</c:v>
                </c:pt>
                <c:pt idx="10">
                  <c:v>68</c:v>
                </c:pt>
                <c:pt idx="11">
                  <c:v>68</c:v>
                </c:pt>
                <c:pt idx="12">
                  <c:v>69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71</c:v>
                </c:pt>
                <c:pt idx="17">
                  <c:v>72</c:v>
                </c:pt>
                <c:pt idx="18">
                  <c:v>73</c:v>
                </c:pt>
                <c:pt idx="19">
                  <c:v>74</c:v>
                </c:pt>
                <c:pt idx="20">
                  <c:v>75</c:v>
                </c:pt>
              </c:numCache>
            </c:numRef>
          </c:xVal>
          <c:yVal>
            <c:numRef>
              <c:f>Sheet1!$D$3:$D$23</c:f>
              <c:numCache>
                <c:formatCode>General</c:formatCode>
                <c:ptCount val="21"/>
                <c:pt idx="3" formatCode="0.00E+00">
                  <c:v>777777.77777777589</c:v>
                </c:pt>
                <c:pt idx="10" formatCode="0.00E+00">
                  <c:v>10000000</c:v>
                </c:pt>
                <c:pt idx="11" formatCode="0.00E+00">
                  <c:v>12777777.777777778</c:v>
                </c:pt>
                <c:pt idx="13" formatCode="0.00E+00">
                  <c:v>11111111.11111111</c:v>
                </c:pt>
                <c:pt idx="14" formatCode="0.00E+00">
                  <c:v>1888888.8888888888</c:v>
                </c:pt>
                <c:pt idx="15" formatCode="0.00E+00">
                  <c:v>2166666.6666666665</c:v>
                </c:pt>
                <c:pt idx="16" formatCode="0.00E+00">
                  <c:v>6666666.6666666595</c:v>
                </c:pt>
                <c:pt idx="17" formatCode="0.00E+00">
                  <c:v>1617777.777777778</c:v>
                </c:pt>
                <c:pt idx="18" formatCode="0.00E+00">
                  <c:v>888888.88888888911</c:v>
                </c:pt>
                <c:pt idx="19" formatCode="0.00E+00">
                  <c:v>88888.888888889007</c:v>
                </c:pt>
                <c:pt idx="20" formatCode="0.00E+00">
                  <c:v>31666.666666666657</c:v>
                </c:pt>
              </c:numCache>
            </c:numRef>
          </c:yVal>
        </c:ser>
        <c:ser>
          <c:idx val="3"/>
          <c:order val="3"/>
          <c:tx>
            <c:v>2010-ISCOOL</c:v>
          </c:tx>
          <c:spPr>
            <a:ln w="28575">
              <a:noFill/>
            </a:ln>
          </c:spPr>
          <c:marker>
            <c:symbol val="square"/>
            <c:size val="7"/>
          </c:marker>
          <c:xVal>
            <c:numRef>
              <c:f>Sheet1!$A$3:$A$23</c:f>
              <c:numCache>
                <c:formatCode>General</c:formatCode>
                <c:ptCount val="21"/>
                <c:pt idx="0">
                  <c:v>58</c:v>
                </c:pt>
                <c:pt idx="1">
                  <c:v>59</c:v>
                </c:pt>
                <c:pt idx="2">
                  <c:v>60</c:v>
                </c:pt>
                <c:pt idx="3">
                  <c:v>61</c:v>
                </c:pt>
                <c:pt idx="4">
                  <c:v>62</c:v>
                </c:pt>
                <c:pt idx="5">
                  <c:v>63</c:v>
                </c:pt>
                <c:pt idx="6">
                  <c:v>64</c:v>
                </c:pt>
                <c:pt idx="7">
                  <c:v>65</c:v>
                </c:pt>
                <c:pt idx="8">
                  <c:v>66</c:v>
                </c:pt>
                <c:pt idx="9">
                  <c:v>67</c:v>
                </c:pt>
                <c:pt idx="10">
                  <c:v>68</c:v>
                </c:pt>
                <c:pt idx="11">
                  <c:v>68</c:v>
                </c:pt>
                <c:pt idx="12">
                  <c:v>69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71</c:v>
                </c:pt>
                <c:pt idx="17">
                  <c:v>72</c:v>
                </c:pt>
                <c:pt idx="18">
                  <c:v>73</c:v>
                </c:pt>
                <c:pt idx="19">
                  <c:v>74</c:v>
                </c:pt>
                <c:pt idx="20">
                  <c:v>75</c:v>
                </c:pt>
              </c:numCache>
            </c:numRef>
          </c:xVal>
          <c:yVal>
            <c:numRef>
              <c:f>Sheet1!$E$3:$E$23</c:f>
              <c:numCache>
                <c:formatCode>0.00E+00</c:formatCode>
                <c:ptCount val="21"/>
                <c:pt idx="0">
                  <c:v>20000</c:v>
                </c:pt>
                <c:pt idx="1">
                  <c:v>80000</c:v>
                </c:pt>
                <c:pt idx="2">
                  <c:v>300000</c:v>
                </c:pt>
                <c:pt idx="3">
                  <c:v>900000</c:v>
                </c:pt>
              </c:numCache>
            </c:numRef>
          </c:yVal>
        </c:ser>
        <c:axId val="106946560"/>
        <c:axId val="106948096"/>
      </c:scatterChart>
      <c:valAx>
        <c:axId val="106946560"/>
        <c:scaling>
          <c:orientation val="minMax"/>
          <c:max val="76"/>
          <c:min val="56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6948096"/>
        <c:crosses val="autoZero"/>
        <c:crossBetween val="midCat"/>
        <c:majorUnit val="2"/>
      </c:valAx>
      <c:valAx>
        <c:axId val="106948096"/>
        <c:scaling>
          <c:logBase val="10"/>
          <c:orientation val="minMax"/>
          <c:min val="100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production (ions/</a:t>
                </a:r>
                <a:r>
                  <a:rPr lang="en-US" sz="1400">
                    <a:latin typeface="Symbol" pitchFamily="18" charset="2"/>
                  </a:rPr>
                  <a:t>m</a:t>
                </a:r>
                <a:r>
                  <a:rPr lang="en-US" sz="140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1400"/>
                  <a:t>)</a:t>
                </a:r>
              </a:p>
            </c:rich>
          </c:tx>
          <c:layout>
            <c:manualLayout>
              <c:xMode val="edge"/>
              <c:yMode val="edge"/>
              <c:x val="1.1550915686101061E-3"/>
              <c:y val="0.18838052158373819"/>
            </c:manualLayout>
          </c:layout>
        </c:title>
        <c:numFmt formatCode="0.E+00" sourceLinked="0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6946560"/>
        <c:crosses val="autoZero"/>
        <c:crossBetween val="midCat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45615977690288795"/>
          <c:y val="0.58824618076586288"/>
          <c:w val="0.31107502187226727"/>
          <c:h val="0.25222188572582288"/>
        </c:manualLayout>
      </c:layout>
      <c:overlay val="1"/>
    </c:legend>
    <c:plotVisOnly val="1"/>
  </c:chart>
  <c:spPr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DC9FF-6926-4FE7-A608-9B45D9F99BC8}" type="datetimeFigureOut">
              <a:rPr lang="nl-BE" smtClean="0"/>
              <a:pPr/>
              <a:t>10/05/2012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52710-F6D5-4F5C-9476-EC63D4AD0894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81095-9604-4B0C-86B4-CF7137B69F3F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nl-BE" dirty="0" err="1" smtClean="0"/>
              <a:t>Saclay</a:t>
            </a:r>
            <a:r>
              <a:rPr lang="nl-BE" dirty="0" smtClean="0"/>
              <a:t>, May 2012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29400"/>
            <a:ext cx="2133600" cy="228600"/>
          </a:xfrm>
        </p:spPr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47B2-760F-4342-A69A-730FBA3EC2FC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B6D4-77F3-4A55-ADAF-F3D6703C5D0E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6CBF2-604B-481E-AD39-3560BB0FFF86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ECF6-FE19-4ECC-A03D-5F7C1632900F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CDA7-DCB9-4820-BBC2-7D017577E0F1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0D81-F598-4D49-B150-E42B4867F2A9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3B04-8949-4B95-B082-727312048CFC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C4DD-D9A8-4BDD-8749-81AE8C0E88F4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1B0C-9B68-4386-9CDC-14166E72B3A5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F64E-5DA2-4B04-A231-CFFF4C7D0B89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330D3-AAB1-4F11-B309-4E49AA1853FA}" type="datetime1">
              <a:rPr lang="nl-BE" smtClean="0"/>
              <a:pPr/>
              <a:t>10/05/2012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294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BA96-CD42-4C4D-BA0A-D70EECE72EE5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7526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</a:pPr>
            <a:r>
              <a:rPr lang="nl-BE" dirty="0" err="1" smtClean="0">
                <a:solidFill>
                  <a:schemeClr val="bg1"/>
                </a:solidFill>
              </a:rPr>
              <a:t>Collinear</a:t>
            </a:r>
            <a:r>
              <a:rPr lang="nl-BE" dirty="0" smtClean="0">
                <a:solidFill>
                  <a:schemeClr val="bg1"/>
                </a:solidFill>
              </a:rPr>
              <a:t> laser </a:t>
            </a:r>
            <a:r>
              <a:rPr lang="nl-BE" dirty="0" err="1" smtClean="0">
                <a:solidFill>
                  <a:schemeClr val="bg1"/>
                </a:solidFill>
              </a:rPr>
              <a:t>spectroscopy</a:t>
            </a:r>
            <a:r>
              <a:rPr lang="nl-BE" dirty="0" smtClean="0">
                <a:solidFill>
                  <a:schemeClr val="bg1"/>
                </a:solidFill>
              </a:rPr>
              <a:t>: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sz="3600" dirty="0" smtClean="0">
                <a:solidFill>
                  <a:schemeClr val="bg1"/>
                </a:solidFill>
              </a:rPr>
              <a:t>A </a:t>
            </a:r>
            <a:r>
              <a:rPr lang="nl-BE" sz="3600" dirty="0" err="1" smtClean="0">
                <a:solidFill>
                  <a:schemeClr val="bg1"/>
                </a:solidFill>
              </a:rPr>
              <a:t>powerful</a:t>
            </a:r>
            <a:r>
              <a:rPr lang="nl-BE" sz="3600" dirty="0" smtClean="0">
                <a:solidFill>
                  <a:schemeClr val="bg1"/>
                </a:solidFill>
              </a:rPr>
              <a:t> tool to </a:t>
            </a:r>
            <a:r>
              <a:rPr lang="nl-BE" sz="3600" dirty="0" err="1" smtClean="0">
                <a:solidFill>
                  <a:schemeClr val="bg1"/>
                </a:solidFill>
              </a:rPr>
              <a:t>study</a:t>
            </a:r>
            <a:r>
              <a:rPr lang="nl-BE" sz="3600" dirty="0" smtClean="0">
                <a:solidFill>
                  <a:schemeClr val="bg1"/>
                </a:solidFill>
              </a:rPr>
              <a:t> the </a:t>
            </a:r>
            <a:r>
              <a:rPr lang="nl-BE" sz="3600" dirty="0" err="1" smtClean="0">
                <a:solidFill>
                  <a:schemeClr val="bg1"/>
                </a:solidFill>
              </a:rPr>
              <a:t>structure</a:t>
            </a:r>
            <a:r>
              <a:rPr lang="nl-BE" sz="3600" dirty="0" smtClean="0">
                <a:solidFill>
                  <a:schemeClr val="bg1"/>
                </a:solidFill>
              </a:rPr>
              <a:t> of </a:t>
            </a:r>
            <a:r>
              <a:rPr lang="nl-BE" sz="3600" dirty="0" err="1" smtClean="0">
                <a:solidFill>
                  <a:schemeClr val="bg1"/>
                </a:solidFill>
              </a:rPr>
              <a:t>exotic</a:t>
            </a:r>
            <a:r>
              <a:rPr lang="nl-BE" sz="3600" dirty="0" smtClean="0">
                <a:solidFill>
                  <a:schemeClr val="bg1"/>
                </a:solidFill>
              </a:rPr>
              <a:t> nuclei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400800" cy="1143000"/>
          </a:xfrm>
        </p:spPr>
        <p:txBody>
          <a:bodyPr>
            <a:normAutofit/>
          </a:bodyPr>
          <a:lstStyle/>
          <a:p>
            <a:r>
              <a:rPr lang="nl-BE" sz="2800" dirty="0" smtClean="0">
                <a:solidFill>
                  <a:schemeClr val="tx2"/>
                </a:solidFill>
              </a:rPr>
              <a:t>Gerda Neyens</a:t>
            </a:r>
          </a:p>
          <a:p>
            <a:r>
              <a:rPr lang="nl-BE" sz="2800" dirty="0" smtClean="0">
                <a:solidFill>
                  <a:schemeClr val="tx2"/>
                </a:solidFill>
              </a:rPr>
              <a:t>IKS, KU Leuven, </a:t>
            </a:r>
            <a:r>
              <a:rPr lang="nl-BE" sz="2800" dirty="0" err="1" smtClean="0">
                <a:solidFill>
                  <a:schemeClr val="tx2"/>
                </a:solidFill>
              </a:rPr>
              <a:t>Belgium</a:t>
            </a:r>
            <a:endParaRPr lang="nl-BE" sz="2800" dirty="0">
              <a:solidFill>
                <a:schemeClr val="tx2"/>
              </a:solidFill>
            </a:endParaRPr>
          </a:p>
        </p:txBody>
      </p:sp>
      <p:pic>
        <p:nvPicPr>
          <p:cNvPr id="6" name="Picture 5" descr="DESIR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5410200"/>
            <a:ext cx="2971800" cy="884903"/>
          </a:xfrm>
          <a:prstGeom prst="rect">
            <a:avLst/>
          </a:prstGeom>
        </p:spPr>
      </p:pic>
      <p:sp>
        <p:nvSpPr>
          <p:cNvPr id="11" name="AutoShape 2"/>
          <p:cNvSpPr>
            <a:spLocks noChangeAspect="1" noChangeArrowheads="1" noTextEdit="1"/>
          </p:cNvSpPr>
          <p:nvPr/>
        </p:nvSpPr>
        <p:spPr bwMode="auto">
          <a:xfrm>
            <a:off x="533400" y="4267200"/>
            <a:ext cx="7227894" cy="207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19400" y="57912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7" name="Picture 3" descr="http://hie-isolde.web.cern.ch/HIE-ISOLDE/HIE-ISOLDE_site/Hie-linacsite/Welcome_files/HIE-logo-lo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267200"/>
            <a:ext cx="2895599" cy="945124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>
            <a:off x="762000" y="4648200"/>
            <a:ext cx="1458259" cy="1295400"/>
            <a:chOff x="3810000" y="4038600"/>
            <a:chExt cx="1458259" cy="1295400"/>
          </a:xfrm>
        </p:grpSpPr>
        <p:pic>
          <p:nvPicPr>
            <p:cNvPr id="11269" name="Picture 5" descr="http://t2.gstatic.com/images?q=tbn:ANd9GcQN_dwSKIzt4IXh2o_9fnPSIloe2oyNVdX-Uxl_74W9yV8RwbmPe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10000" y="4724400"/>
              <a:ext cx="1458259" cy="609600"/>
            </a:xfrm>
            <a:prstGeom prst="rect">
              <a:avLst/>
            </a:prstGeom>
            <a:noFill/>
          </p:spPr>
        </p:pic>
        <p:pic>
          <p:nvPicPr>
            <p:cNvPr id="11271" name="Picture 7" descr="Nuclear and Radiation Physics Sectio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0" y="4038600"/>
              <a:ext cx="1428750" cy="619126"/>
            </a:xfrm>
            <a:prstGeom prst="rect">
              <a:avLst/>
            </a:prstGeom>
            <a:noFill/>
          </p:spPr>
        </p:pic>
      </p:grpSp>
      <p:grpSp>
        <p:nvGrpSpPr>
          <p:cNvPr id="19" name="Group 18"/>
          <p:cNvGrpSpPr/>
          <p:nvPr/>
        </p:nvGrpSpPr>
        <p:grpSpPr>
          <a:xfrm>
            <a:off x="3048000" y="4495800"/>
            <a:ext cx="2438400" cy="1604665"/>
            <a:chOff x="1828800" y="4191000"/>
            <a:chExt cx="2438400" cy="1604665"/>
          </a:xfrm>
        </p:grpSpPr>
        <p:pic>
          <p:nvPicPr>
            <p:cNvPr id="11273" name="Picture 9" descr="Header imag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28800" y="4191000"/>
              <a:ext cx="2177141" cy="1524000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2438400" y="533400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1200" dirty="0" err="1" smtClean="0"/>
                <a:t>Belgian</a:t>
              </a:r>
              <a:r>
                <a:rPr lang="nl-BE" sz="1200" dirty="0" smtClean="0"/>
                <a:t> Research </a:t>
              </a:r>
              <a:r>
                <a:rPr lang="nl-BE" sz="1200" dirty="0" err="1" smtClean="0"/>
                <a:t>Initiative</a:t>
              </a:r>
              <a:r>
                <a:rPr lang="nl-BE" sz="1200" dirty="0" smtClean="0"/>
                <a:t> </a:t>
              </a:r>
            </a:p>
            <a:p>
              <a:pPr algn="r"/>
              <a:r>
                <a:rPr lang="nl-BE" sz="1200" dirty="0" smtClean="0"/>
                <a:t>on </a:t>
              </a:r>
              <a:r>
                <a:rPr lang="nl-BE" sz="1200" dirty="0" err="1" smtClean="0"/>
                <a:t>Exotic</a:t>
              </a:r>
              <a:r>
                <a:rPr lang="nl-BE" sz="1200" dirty="0" smtClean="0"/>
                <a:t> </a:t>
              </a:r>
              <a:r>
                <a:rPr lang="nl-BE" sz="1200" dirty="0" err="1" smtClean="0"/>
                <a:t>nulcei</a:t>
              </a:r>
              <a:endParaRPr lang="nl-BE" sz="1200" dirty="0"/>
            </a:p>
          </p:txBody>
        </p:sp>
      </p:grp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</a:t>
            </a:fld>
            <a:endParaRPr lang="nl-B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err="1" smtClean="0"/>
              <a:t>Saclay</a:t>
            </a:r>
            <a:r>
              <a:rPr lang="nl-BE" dirty="0" smtClean="0"/>
              <a:t>, May 2012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14600"/>
            <a:ext cx="654442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nl-BE" sz="2000" dirty="0" smtClean="0"/>
              <a:t> </a:t>
            </a:r>
            <a:r>
              <a:rPr lang="nl-BE" sz="2000" dirty="0" err="1" smtClean="0"/>
              <a:t>Introduction</a:t>
            </a:r>
            <a:r>
              <a:rPr lang="nl-BE" sz="2000" dirty="0" smtClean="0"/>
              <a:t>: goal of </a:t>
            </a:r>
            <a:r>
              <a:rPr lang="nl-BE" sz="2000" dirty="0" err="1" smtClean="0"/>
              <a:t>our</a:t>
            </a:r>
            <a:r>
              <a:rPr lang="nl-BE" sz="2000" dirty="0" smtClean="0"/>
              <a:t> research</a:t>
            </a:r>
          </a:p>
          <a:p>
            <a:pPr>
              <a:buFontTx/>
              <a:buChar char="-"/>
            </a:pPr>
            <a:endParaRPr lang="nl-BE" sz="2000" dirty="0"/>
          </a:p>
          <a:p>
            <a:pPr>
              <a:buFontTx/>
              <a:buChar char="-"/>
            </a:pPr>
            <a:r>
              <a:rPr lang="nl-BE" sz="2000" dirty="0" smtClean="0"/>
              <a:t> </a:t>
            </a:r>
            <a:r>
              <a:rPr lang="nl-BE" sz="2000" dirty="0" err="1" smtClean="0"/>
              <a:t>Hyperfine</a:t>
            </a:r>
            <a:r>
              <a:rPr lang="nl-BE" sz="2000" dirty="0" smtClean="0"/>
              <a:t> </a:t>
            </a:r>
            <a:r>
              <a:rPr lang="nl-BE" sz="2000" dirty="0" err="1" smtClean="0"/>
              <a:t>structure</a:t>
            </a:r>
            <a:r>
              <a:rPr lang="nl-BE" sz="2000" dirty="0" smtClean="0"/>
              <a:t> – link to </a:t>
            </a:r>
            <a:r>
              <a:rPr lang="nl-BE" sz="2000" dirty="0" err="1" smtClean="0"/>
              <a:t>observables</a:t>
            </a:r>
            <a:endParaRPr lang="nl-BE" sz="2000" dirty="0" smtClean="0"/>
          </a:p>
          <a:p>
            <a:pPr>
              <a:buFontTx/>
              <a:buChar char="-"/>
            </a:pPr>
            <a:endParaRPr lang="nl-BE" sz="2000" dirty="0"/>
          </a:p>
          <a:p>
            <a:pPr>
              <a:buFontTx/>
              <a:buChar char="-"/>
            </a:pPr>
            <a:r>
              <a:rPr lang="nl-BE" sz="2000" dirty="0" smtClean="0"/>
              <a:t> </a:t>
            </a:r>
            <a:r>
              <a:rPr lang="nl-BE" sz="2000" dirty="0" err="1" smtClean="0"/>
              <a:t>Detect</a:t>
            </a:r>
            <a:r>
              <a:rPr lang="nl-BE" sz="2000" dirty="0" smtClean="0"/>
              <a:t> the </a:t>
            </a:r>
            <a:r>
              <a:rPr lang="nl-BE" sz="2000" dirty="0" err="1" smtClean="0"/>
              <a:t>hyperfine</a:t>
            </a:r>
            <a:r>
              <a:rPr lang="nl-BE" sz="2000" dirty="0" smtClean="0"/>
              <a:t> </a:t>
            </a:r>
            <a:r>
              <a:rPr lang="nl-BE" sz="2000" dirty="0" err="1" smtClean="0"/>
              <a:t>structure</a:t>
            </a:r>
            <a:r>
              <a:rPr lang="nl-BE" sz="2000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l-BE" sz="2000" dirty="0" smtClean="0"/>
              <a:t> </a:t>
            </a:r>
            <a:r>
              <a:rPr lang="nl-BE" sz="2000" dirty="0" err="1" smtClean="0"/>
              <a:t>Optical</a:t>
            </a:r>
            <a:r>
              <a:rPr lang="nl-BE" sz="2000" dirty="0" smtClean="0"/>
              <a:t> </a:t>
            </a:r>
            <a:r>
              <a:rPr lang="nl-BE" sz="2000" dirty="0" err="1" smtClean="0"/>
              <a:t>detection</a:t>
            </a:r>
            <a:r>
              <a:rPr lang="nl-BE" sz="2000" dirty="0" smtClean="0"/>
              <a:t> </a:t>
            </a:r>
            <a:r>
              <a:rPr lang="nl-BE" sz="2000" dirty="0" smtClean="0">
                <a:sym typeface="Wingdings" pitchFamily="2" charset="2"/>
              </a:rPr>
              <a:t> COLLAPS, ISOLDE-CERN</a:t>
            </a:r>
          </a:p>
          <a:p>
            <a:pPr lvl="1">
              <a:buFont typeface="Arial" pitchFamily="34" charset="0"/>
              <a:buChar char="•"/>
            </a:pPr>
            <a:r>
              <a:rPr lang="nl-BE" sz="2000" dirty="0">
                <a:sym typeface="Wingdings" pitchFamily="2" charset="2"/>
              </a:rPr>
              <a:t> </a:t>
            </a:r>
            <a:r>
              <a:rPr lang="nl-BE" sz="2000" dirty="0" err="1" smtClean="0">
                <a:sym typeface="Wingdings" pitchFamily="2" charset="2"/>
              </a:rPr>
              <a:t>Resonantly</a:t>
            </a:r>
            <a:r>
              <a:rPr lang="nl-BE" sz="2000" dirty="0" smtClean="0">
                <a:sym typeface="Wingdings" pitchFamily="2" charset="2"/>
              </a:rPr>
              <a:t> </a:t>
            </a:r>
            <a:r>
              <a:rPr lang="nl-BE" sz="2000" dirty="0" err="1" smtClean="0">
                <a:sym typeface="Wingdings" pitchFamily="2" charset="2"/>
              </a:rPr>
              <a:t>excited</a:t>
            </a:r>
            <a:r>
              <a:rPr lang="nl-BE" sz="2000" dirty="0" smtClean="0">
                <a:sym typeface="Wingdings" pitchFamily="2" charset="2"/>
              </a:rPr>
              <a:t> ion </a:t>
            </a:r>
            <a:r>
              <a:rPr lang="nl-BE" sz="2000" dirty="0" err="1" smtClean="0">
                <a:sym typeface="Wingdings" pitchFamily="2" charset="2"/>
              </a:rPr>
              <a:t>detection</a:t>
            </a:r>
            <a:r>
              <a:rPr lang="nl-BE" sz="2000" dirty="0" smtClean="0">
                <a:sym typeface="Wingdings" pitchFamily="2" charset="2"/>
              </a:rPr>
              <a:t>  CRIS, ISOLDE-CERN</a:t>
            </a:r>
          </a:p>
          <a:p>
            <a:pPr lvl="1"/>
            <a:endParaRPr lang="nl-BE" sz="2000" dirty="0"/>
          </a:p>
          <a:p>
            <a:pPr>
              <a:buFontTx/>
              <a:buChar char="-"/>
            </a:pPr>
            <a:r>
              <a:rPr lang="nl-BE" sz="2000" dirty="0" smtClean="0"/>
              <a:t> </a:t>
            </a:r>
            <a:r>
              <a:rPr lang="nl-BE" sz="2000" dirty="0" err="1" smtClean="0"/>
              <a:t>Some</a:t>
            </a:r>
            <a:r>
              <a:rPr lang="nl-BE" sz="2000" dirty="0" smtClean="0"/>
              <a:t> </a:t>
            </a:r>
            <a:r>
              <a:rPr lang="nl-BE" sz="2000" dirty="0" err="1" smtClean="0"/>
              <a:t>results</a:t>
            </a:r>
            <a:endParaRPr lang="nl-BE" sz="2000" dirty="0" smtClean="0"/>
          </a:p>
          <a:p>
            <a:pPr>
              <a:buFontTx/>
              <a:buChar char="-"/>
            </a:pPr>
            <a:endParaRPr lang="nl-BE" sz="2000" dirty="0"/>
          </a:p>
          <a:p>
            <a:pPr>
              <a:buFontTx/>
              <a:buChar char="-"/>
            </a:pPr>
            <a:r>
              <a:rPr lang="nl-BE" sz="2000" dirty="0" smtClean="0"/>
              <a:t> Outlook</a:t>
            </a:r>
            <a:endParaRPr lang="nl-BE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457200"/>
            <a:ext cx="7772400" cy="1752600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Collinear laser spectroscopy:</a:t>
            </a:r>
            <a:b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powerful tool to study the structure of exotic nuclei</a:t>
            </a:r>
            <a:endParaRPr kumimoji="0" lang="nl-B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024" y="137160"/>
            <a:ext cx="8458200" cy="1015663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PURPOSE of exotic nuclei research:</a:t>
            </a:r>
          </a:p>
          <a:p>
            <a:pPr algn="ctr"/>
            <a:r>
              <a:rPr lang="en-US" sz="2000" dirty="0" smtClean="0"/>
              <a:t>Study fundamental properties of exotic nuclei in order to investigate the nucleon-nucleon interaction at the extremes of </a:t>
            </a:r>
            <a:r>
              <a:rPr lang="en-US" sz="2000" dirty="0" err="1" smtClean="0"/>
              <a:t>isospin</a:t>
            </a:r>
            <a:endParaRPr lang="en-US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409526"/>
            <a:ext cx="7543800" cy="444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01168" y="1298448"/>
            <a:ext cx="5791200" cy="203132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OBSERVABLES measured with </a:t>
            </a:r>
            <a:r>
              <a:rPr lang="en-US" b="1" dirty="0" smtClean="0"/>
              <a:t>collinear laser spectroscopy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smtClean="0"/>
              <a:t> 	SPIN				</a:t>
            </a:r>
            <a:r>
              <a:rPr lang="en-US" dirty="0" smtClean="0">
                <a:latin typeface="Symbol" pitchFamily="18" charset="2"/>
              </a:rPr>
              <a:t>I</a:t>
            </a:r>
          </a:p>
          <a:p>
            <a:r>
              <a:rPr lang="en-US" dirty="0"/>
              <a:t>	</a:t>
            </a:r>
            <a:r>
              <a:rPr lang="en-US" dirty="0" smtClean="0"/>
              <a:t>MAGNETIC MOMENT, g-factor	</a:t>
            </a:r>
            <a:r>
              <a:rPr lang="en-US" dirty="0" smtClean="0">
                <a:latin typeface="Symbol" pitchFamily="18" charset="2"/>
              </a:rPr>
              <a:t>m = </a:t>
            </a:r>
            <a:r>
              <a:rPr lang="en-US" dirty="0" err="1" smtClean="0"/>
              <a:t>g.</a:t>
            </a:r>
            <a:r>
              <a:rPr lang="en-US" dirty="0" err="1" smtClean="0">
                <a:latin typeface="Symbol" pitchFamily="18" charset="2"/>
              </a:rPr>
              <a:t>I</a:t>
            </a:r>
            <a:endParaRPr lang="en-US" dirty="0" smtClean="0">
              <a:latin typeface="Symbol" pitchFamily="18" charset="2"/>
            </a:endParaRPr>
          </a:p>
          <a:p>
            <a:r>
              <a:rPr lang="en-US" dirty="0"/>
              <a:t>	</a:t>
            </a:r>
            <a:r>
              <a:rPr lang="en-US" dirty="0" smtClean="0"/>
              <a:t>STATIC QUADRUPOLE MOMENT	Q</a:t>
            </a:r>
          </a:p>
          <a:p>
            <a:r>
              <a:rPr lang="en-US" dirty="0"/>
              <a:t>	</a:t>
            </a:r>
            <a:r>
              <a:rPr lang="en-US" dirty="0" smtClean="0"/>
              <a:t>MEAN SQUARE CHARGE RADIUS	&lt;r</a:t>
            </a:r>
            <a:r>
              <a:rPr lang="en-US" baseline="30000" dirty="0" smtClean="0"/>
              <a:t>2</a:t>
            </a:r>
            <a:r>
              <a:rPr lang="en-US" dirty="0" smtClean="0"/>
              <a:t>&gt;</a:t>
            </a:r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695044" y="5867400"/>
            <a:ext cx="3448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400" dirty="0" smtClean="0"/>
              <a:t>Cheal and Flanagan, </a:t>
            </a:r>
            <a:r>
              <a:rPr lang="nl-BE" sz="1400" dirty="0" err="1" smtClean="0"/>
              <a:t>topical</a:t>
            </a:r>
            <a:r>
              <a:rPr lang="nl-BE" sz="1400" dirty="0" smtClean="0"/>
              <a:t> </a:t>
            </a:r>
            <a:r>
              <a:rPr lang="nl-BE" sz="1400" dirty="0" err="1" smtClean="0"/>
              <a:t>review</a:t>
            </a:r>
            <a:r>
              <a:rPr lang="nl-BE" sz="1400" dirty="0" smtClean="0"/>
              <a:t> in </a:t>
            </a:r>
          </a:p>
          <a:p>
            <a:pPr algn="r"/>
            <a:r>
              <a:rPr lang="en-US" sz="1400" dirty="0"/>
              <a:t>J. Phys. G: </a:t>
            </a:r>
            <a:r>
              <a:rPr lang="en-US" sz="1400" dirty="0" err="1"/>
              <a:t>Nucl</a:t>
            </a:r>
            <a:r>
              <a:rPr lang="en-US" sz="1400" dirty="0"/>
              <a:t>. Part. Phys. 37 (2010) </a:t>
            </a:r>
            <a:r>
              <a:rPr lang="en-US" sz="1400" dirty="0" smtClean="0"/>
              <a:t>113101</a:t>
            </a:r>
            <a:endParaRPr lang="nl-BE" sz="1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3733800"/>
            <a:ext cx="281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dirty="0" err="1" smtClean="0"/>
              <a:t>isotopes</a:t>
            </a:r>
            <a:r>
              <a:rPr lang="nl-BE" dirty="0" smtClean="0"/>
              <a:t> </a:t>
            </a:r>
            <a:r>
              <a:rPr lang="nl-BE" dirty="0" err="1" smtClean="0"/>
              <a:t>studied</a:t>
            </a:r>
            <a:r>
              <a:rPr lang="nl-BE" dirty="0" smtClean="0"/>
              <a:t> &lt; 1995</a:t>
            </a:r>
          </a:p>
          <a:p>
            <a:r>
              <a:rPr lang="nl-BE" dirty="0" err="1"/>
              <a:t>i</a:t>
            </a:r>
            <a:r>
              <a:rPr lang="nl-BE" dirty="0" err="1" smtClean="0"/>
              <a:t>sotopes</a:t>
            </a:r>
            <a:r>
              <a:rPr lang="nl-BE" dirty="0" smtClean="0"/>
              <a:t> </a:t>
            </a:r>
            <a:r>
              <a:rPr lang="nl-BE" dirty="0" err="1" smtClean="0"/>
              <a:t>studied</a:t>
            </a:r>
            <a:r>
              <a:rPr lang="nl-BE" dirty="0" smtClean="0"/>
              <a:t> </a:t>
            </a:r>
            <a:r>
              <a:rPr lang="nl-BE" dirty="0" err="1" smtClean="0"/>
              <a:t>since</a:t>
            </a:r>
            <a:r>
              <a:rPr lang="nl-BE" dirty="0" smtClean="0"/>
              <a:t> 1995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114800"/>
            <a:ext cx="1524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/>
        </p:nvSpPr>
        <p:spPr>
          <a:xfrm>
            <a:off x="914400" y="3810000"/>
            <a:ext cx="1524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3</a:t>
            </a:fld>
            <a:endParaRPr lang="nl-B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4</a:t>
            </a:fld>
            <a:endParaRPr lang="nl-BE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3982432"/>
            <a:ext cx="4828032" cy="2740420"/>
            <a:chOff x="0" y="3982432"/>
            <a:chExt cx="4828032" cy="2740420"/>
          </a:xfrm>
        </p:grpSpPr>
        <p:grpSp>
          <p:nvGrpSpPr>
            <p:cNvPr id="5" name="Group 85"/>
            <p:cNvGrpSpPr/>
            <p:nvPr/>
          </p:nvGrpSpPr>
          <p:grpSpPr>
            <a:xfrm>
              <a:off x="0" y="3982432"/>
              <a:ext cx="4828032" cy="2740420"/>
              <a:chOff x="0" y="3982432"/>
              <a:chExt cx="4828032" cy="2740420"/>
            </a:xfrm>
          </p:grpSpPr>
          <p:pic>
            <p:nvPicPr>
              <p:cNvPr id="7" name="Picture 3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3982432"/>
                <a:ext cx="4828032" cy="2555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596232" y="6199632"/>
                <a:ext cx="39757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-1000    -500      0        500               12000       13000    </a:t>
                </a:r>
              </a:p>
              <a:p>
                <a:r>
                  <a:rPr lang="en-US" sz="1400" dirty="0" smtClean="0"/>
                  <a:t>	   relative frequency (MHz)</a:t>
                </a:r>
                <a:endParaRPr lang="en-US" sz="1400" dirty="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16200000">
              <a:off x="-838326" y="5023401"/>
              <a:ext cx="224208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Fluorescence photon counts</a:t>
              </a:r>
              <a:endParaRPr lang="en-US" sz="1400" dirty="0"/>
            </a:p>
          </p:txBody>
        </p:sp>
      </p:grp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9728" y="109728"/>
            <a:ext cx="6827510" cy="64633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 dirty="0" smtClean="0">
                <a:latin typeface="Arial Black" pitchFamily="34" charset="0"/>
              </a:rPr>
              <a:t>laser </a:t>
            </a:r>
            <a:r>
              <a:rPr lang="fr-FR" b="1" dirty="0" err="1" smtClean="0">
                <a:latin typeface="Arial Black" pitchFamily="34" charset="0"/>
              </a:rPr>
              <a:t>spectroscopy</a:t>
            </a:r>
            <a:r>
              <a:rPr lang="fr-FR" b="1" dirty="0" smtClean="0">
                <a:latin typeface="Arial Black" pitchFamily="34" charset="0"/>
              </a:rPr>
              <a:t>:</a:t>
            </a:r>
          </a:p>
          <a:p>
            <a:r>
              <a:rPr lang="fr-FR" b="1" dirty="0">
                <a:latin typeface="Arial Black" pitchFamily="34" charset="0"/>
              </a:rPr>
              <a:t>	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measure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the hyperfine structure (HFS) in a free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atom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/ion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604965" y="1114982"/>
            <a:ext cx="2944813" cy="2819034"/>
            <a:chOff x="1689" y="240"/>
            <a:chExt cx="1855" cy="2009"/>
          </a:xfrm>
        </p:grpSpPr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1689" y="240"/>
              <a:ext cx="1855" cy="1936"/>
              <a:chOff x="1689" y="240"/>
              <a:chExt cx="1855" cy="1936"/>
            </a:xfrm>
          </p:grpSpPr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 flipV="1">
                <a:off x="2285" y="1593"/>
                <a:ext cx="142" cy="3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7"/>
              <p:cNvSpPr>
                <a:spLocks noChangeShapeType="1"/>
              </p:cNvSpPr>
              <p:nvPr/>
            </p:nvSpPr>
            <p:spPr bwMode="auto">
              <a:xfrm>
                <a:off x="2426" y="1593"/>
                <a:ext cx="9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8"/>
              <p:cNvSpPr>
                <a:spLocks noChangeShapeType="1"/>
              </p:cNvSpPr>
              <p:nvPr/>
            </p:nvSpPr>
            <p:spPr bwMode="auto">
              <a:xfrm>
                <a:off x="1689" y="799"/>
                <a:ext cx="5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 flipV="1">
                <a:off x="2256" y="332"/>
                <a:ext cx="204" cy="4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0"/>
              <p:cNvSpPr>
                <a:spLocks noChangeShapeType="1"/>
              </p:cNvSpPr>
              <p:nvPr/>
            </p:nvSpPr>
            <p:spPr bwMode="auto">
              <a:xfrm flipV="1">
                <a:off x="2256" y="684"/>
                <a:ext cx="175" cy="1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1"/>
              <p:cNvSpPr>
                <a:spLocks noChangeShapeType="1"/>
              </p:cNvSpPr>
              <p:nvPr/>
            </p:nvSpPr>
            <p:spPr bwMode="auto">
              <a:xfrm>
                <a:off x="2256" y="799"/>
                <a:ext cx="169" cy="1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2"/>
              <p:cNvSpPr>
                <a:spLocks noChangeShapeType="1"/>
              </p:cNvSpPr>
              <p:nvPr/>
            </p:nvSpPr>
            <p:spPr bwMode="auto">
              <a:xfrm>
                <a:off x="2256" y="799"/>
                <a:ext cx="170" cy="3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>
                <a:off x="2455" y="330"/>
                <a:ext cx="9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 flipV="1">
                <a:off x="2432" y="674"/>
                <a:ext cx="908" cy="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>
                <a:off x="2415" y="968"/>
                <a:ext cx="9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426" y="1111"/>
                <a:ext cx="9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 Box 17"/>
              <p:cNvSpPr txBox="1">
                <a:spLocks noChangeArrowheads="1"/>
              </p:cNvSpPr>
              <p:nvPr/>
            </p:nvSpPr>
            <p:spPr bwMode="auto">
              <a:xfrm>
                <a:off x="3356" y="240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 dirty="0"/>
                  <a:t>3</a:t>
                </a:r>
                <a:endParaRPr lang="nl-NL" sz="1800" dirty="0"/>
              </a:p>
            </p:txBody>
          </p:sp>
          <p:sp>
            <p:nvSpPr>
              <p:cNvPr id="28" name="Text Box 18"/>
              <p:cNvSpPr txBox="1">
                <a:spLocks noChangeArrowheads="1"/>
              </p:cNvSpPr>
              <p:nvPr/>
            </p:nvSpPr>
            <p:spPr bwMode="auto">
              <a:xfrm>
                <a:off x="1746" y="1652"/>
                <a:ext cx="47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3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S</a:t>
                </a:r>
                <a:r>
                  <a:rPr lang="en-US" sz="2000" baseline="-25000" dirty="0"/>
                  <a:t>1/2</a:t>
                </a:r>
                <a:endParaRPr lang="nl-NL" sz="2000" baseline="-25000" dirty="0"/>
              </a:p>
            </p:txBody>
          </p:sp>
          <p:sp>
            <p:nvSpPr>
              <p:cNvPr id="29" name="Text Box 19"/>
              <p:cNvSpPr txBox="1">
                <a:spLocks noChangeArrowheads="1"/>
              </p:cNvSpPr>
              <p:nvPr/>
            </p:nvSpPr>
            <p:spPr bwMode="auto">
              <a:xfrm>
                <a:off x="1695" y="543"/>
                <a:ext cx="47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3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P</a:t>
                </a:r>
                <a:r>
                  <a:rPr lang="en-US" sz="2000" baseline="-25000" dirty="0"/>
                  <a:t>3/2</a:t>
                </a:r>
                <a:endParaRPr lang="nl-NL" sz="2000" baseline="-25000" dirty="0"/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3350" y="561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/>
                  <a:t>2</a:t>
                </a:r>
                <a:endParaRPr lang="nl-NL" sz="1800"/>
              </a:p>
            </p:txBody>
          </p:sp>
          <p:sp>
            <p:nvSpPr>
              <p:cNvPr id="31" name="Text Box 21"/>
              <p:cNvSpPr txBox="1">
                <a:spLocks noChangeArrowheads="1"/>
              </p:cNvSpPr>
              <p:nvPr/>
            </p:nvSpPr>
            <p:spPr bwMode="auto">
              <a:xfrm>
                <a:off x="3350" y="792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 dirty="0"/>
                  <a:t>1</a:t>
                </a:r>
                <a:endParaRPr lang="nl-NL" sz="1800" dirty="0"/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3350" y="968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 dirty="0"/>
                  <a:t>0</a:t>
                </a:r>
                <a:endParaRPr lang="nl-NL" sz="1800" dirty="0"/>
              </a:p>
            </p:txBody>
          </p:sp>
          <p:sp>
            <p:nvSpPr>
              <p:cNvPr id="33" name="Text Box 23"/>
              <p:cNvSpPr txBox="1">
                <a:spLocks noChangeArrowheads="1"/>
              </p:cNvSpPr>
              <p:nvPr/>
            </p:nvSpPr>
            <p:spPr bwMode="auto">
              <a:xfrm>
                <a:off x="3344" y="1451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/>
                  <a:t>2</a:t>
                </a:r>
                <a:endParaRPr lang="nl-NL" sz="1800"/>
              </a:p>
            </p:txBody>
          </p:sp>
          <p:sp>
            <p:nvSpPr>
              <p:cNvPr id="34" name="Line 24"/>
              <p:cNvSpPr>
                <a:spLocks noChangeShapeType="1"/>
              </p:cNvSpPr>
              <p:nvPr/>
            </p:nvSpPr>
            <p:spPr bwMode="auto">
              <a:xfrm flipV="1">
                <a:off x="2540" y="970"/>
                <a:ext cx="6" cy="6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flipH="1" flipV="1">
                <a:off x="2619" y="674"/>
                <a:ext cx="2" cy="922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26"/>
              <p:cNvSpPr>
                <a:spLocks noChangeShapeType="1"/>
              </p:cNvSpPr>
              <p:nvPr/>
            </p:nvSpPr>
            <p:spPr bwMode="auto">
              <a:xfrm flipH="1" flipV="1">
                <a:off x="2702" y="332"/>
                <a:ext cx="8" cy="12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V="1">
                <a:off x="2966" y="1111"/>
                <a:ext cx="0" cy="10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28"/>
              <p:cNvSpPr>
                <a:spLocks noChangeShapeType="1"/>
              </p:cNvSpPr>
              <p:nvPr/>
            </p:nvSpPr>
            <p:spPr bwMode="auto">
              <a:xfrm flipV="1">
                <a:off x="3022" y="964"/>
                <a:ext cx="8" cy="11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 flipH="1" flipV="1">
                <a:off x="3160" y="681"/>
                <a:ext cx="3" cy="1495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Line 30"/>
            <p:cNvSpPr>
              <a:spLocks noChangeShapeType="1"/>
            </p:cNvSpPr>
            <p:nvPr/>
          </p:nvSpPr>
          <p:spPr bwMode="auto">
            <a:xfrm>
              <a:off x="1718" y="1905"/>
              <a:ext cx="5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>
              <a:off x="2285" y="1905"/>
              <a:ext cx="14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2"/>
            <p:cNvSpPr>
              <a:spLocks noChangeShapeType="1"/>
            </p:cNvSpPr>
            <p:nvPr/>
          </p:nvSpPr>
          <p:spPr bwMode="auto">
            <a:xfrm>
              <a:off x="2443" y="2160"/>
              <a:ext cx="9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33"/>
            <p:cNvSpPr txBox="1">
              <a:spLocks noChangeArrowheads="1"/>
            </p:cNvSpPr>
            <p:nvPr/>
          </p:nvSpPr>
          <p:spPr bwMode="auto">
            <a:xfrm>
              <a:off x="3344" y="2018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1</a:t>
              </a:r>
              <a:endParaRPr lang="nl-NL" sz="180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37160" y="786384"/>
            <a:ext cx="12836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Fine structure:</a:t>
            </a:r>
          </a:p>
          <a:p>
            <a:pPr algn="ctr"/>
            <a:r>
              <a:rPr lang="en-US" sz="1400" dirty="0"/>
              <a:t>e</a:t>
            </a:r>
            <a:r>
              <a:rPr lang="en-US" sz="1400" dirty="0" smtClean="0"/>
              <a:t>lectron levels </a:t>
            </a:r>
          </a:p>
          <a:p>
            <a:pPr algn="ctr"/>
            <a:r>
              <a:rPr lang="en-US" sz="1400" dirty="0" smtClean="0"/>
              <a:t>with spin</a:t>
            </a:r>
            <a:r>
              <a:rPr lang="en-US" sz="1400" b="1" dirty="0" smtClean="0"/>
              <a:t> J</a:t>
            </a:r>
            <a:endParaRPr lang="en-US" sz="1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701665" y="865632"/>
            <a:ext cx="1613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Hyperfine structure</a:t>
            </a:r>
            <a:endParaRPr lang="en-US" b="1" dirty="0" smtClean="0"/>
          </a:p>
        </p:txBody>
      </p:sp>
      <p:grpSp>
        <p:nvGrpSpPr>
          <p:cNvPr id="42" name="Group 41"/>
          <p:cNvGrpSpPr/>
          <p:nvPr/>
        </p:nvGrpSpPr>
        <p:grpSpPr>
          <a:xfrm>
            <a:off x="1636776" y="3008376"/>
            <a:ext cx="2432304" cy="3145536"/>
            <a:chOff x="1636776" y="3008376"/>
            <a:chExt cx="2432304" cy="3145536"/>
          </a:xfrm>
        </p:grpSpPr>
        <p:sp>
          <p:nvSpPr>
            <p:cNvPr id="43" name="Line 68"/>
            <p:cNvSpPr>
              <a:spLocks noChangeShapeType="1"/>
            </p:cNvSpPr>
            <p:nvPr/>
          </p:nvSpPr>
          <p:spPr bwMode="auto">
            <a:xfrm flipH="1">
              <a:off x="3145536" y="3008376"/>
              <a:ext cx="9144" cy="813816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Box 69"/>
            <p:cNvSpPr txBox="1">
              <a:spLocks noChangeArrowheads="1"/>
            </p:cNvSpPr>
            <p:nvPr/>
          </p:nvSpPr>
          <p:spPr bwMode="auto">
            <a:xfrm>
              <a:off x="3142044" y="3244334"/>
              <a:ext cx="9178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  <a:latin typeface="Symbol" pitchFamily="18" charset="2"/>
                </a:rPr>
                <a:t>D</a:t>
              </a:r>
              <a:r>
                <a:rPr lang="en-US" b="1" dirty="0" smtClean="0">
                  <a:solidFill>
                    <a:srgbClr val="00B050"/>
                  </a:solidFill>
                </a:rPr>
                <a:t>E </a:t>
              </a:r>
              <a:r>
                <a:rPr lang="en-US" b="1" dirty="0">
                  <a:solidFill>
                    <a:srgbClr val="00B050"/>
                  </a:solidFill>
                </a:rPr>
                <a:t>~ </a:t>
              </a:r>
              <a:r>
                <a:rPr lang="en-US" b="1" dirty="0" smtClean="0">
                  <a:solidFill>
                    <a:srgbClr val="00B050"/>
                  </a:solidFill>
                </a:rPr>
                <a:t>A </a:t>
              </a:r>
              <a:endParaRPr lang="en-GB" b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45" name="Line 68"/>
            <p:cNvSpPr>
              <a:spLocks noChangeShapeType="1"/>
            </p:cNvSpPr>
            <p:nvPr/>
          </p:nvSpPr>
          <p:spPr bwMode="auto">
            <a:xfrm rot="5400000">
              <a:off x="2848356" y="4933188"/>
              <a:ext cx="9144" cy="2432304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325113" y="2981325"/>
            <a:ext cx="3227630" cy="895350"/>
            <a:chOff x="4325113" y="2981325"/>
            <a:chExt cx="3227630" cy="895350"/>
          </a:xfrm>
        </p:grpSpPr>
        <p:grpSp>
          <p:nvGrpSpPr>
            <p:cNvPr id="47" name="Group 62"/>
            <p:cNvGrpSpPr/>
            <p:nvPr/>
          </p:nvGrpSpPr>
          <p:grpSpPr>
            <a:xfrm>
              <a:off x="4325113" y="2981325"/>
              <a:ext cx="1819656" cy="895350"/>
              <a:chOff x="6370799" y="2743200"/>
              <a:chExt cx="1920286" cy="895350"/>
            </a:xfrm>
          </p:grpSpPr>
          <p:sp>
            <p:nvSpPr>
              <p:cNvPr id="49" name="Rectangle 63"/>
              <p:cNvSpPr>
                <a:spLocks noChangeArrowheads="1"/>
              </p:cNvSpPr>
              <p:nvPr/>
            </p:nvSpPr>
            <p:spPr bwMode="auto">
              <a:xfrm>
                <a:off x="6370799" y="2743200"/>
                <a:ext cx="1920286" cy="84842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0" name="Group 73"/>
              <p:cNvGrpSpPr>
                <a:grpSpLocks/>
              </p:cNvGrpSpPr>
              <p:nvPr/>
            </p:nvGrpSpPr>
            <p:grpSpPr bwMode="auto">
              <a:xfrm>
                <a:off x="6410325" y="2835275"/>
                <a:ext cx="1852613" cy="803275"/>
                <a:chOff x="4192" y="2260"/>
                <a:chExt cx="1167" cy="506"/>
              </a:xfrm>
            </p:grpSpPr>
            <p:grpSp>
              <p:nvGrpSpPr>
                <p:cNvPr id="51" name="Group 62"/>
                <p:cNvGrpSpPr>
                  <a:grpSpLocks/>
                </p:cNvGrpSpPr>
                <p:nvPr/>
              </p:nvGrpSpPr>
              <p:grpSpPr bwMode="auto">
                <a:xfrm>
                  <a:off x="4192" y="2260"/>
                  <a:ext cx="695" cy="506"/>
                  <a:chOff x="4244" y="2420"/>
                  <a:chExt cx="695" cy="506"/>
                </a:xfrm>
              </p:grpSpPr>
              <p:sp>
                <p:nvSpPr>
                  <p:cNvPr id="53" name="Text Box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44" y="2527"/>
                    <a:ext cx="363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A=</a:t>
                    </a:r>
                    <a:endParaRPr lang="en-GB"/>
                  </a:p>
                </p:txBody>
              </p:sp>
              <p:sp>
                <p:nvSpPr>
                  <p:cNvPr id="54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34" y="2420"/>
                    <a:ext cx="405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dirty="0" err="1">
                        <a:latin typeface="Symbol" pitchFamily="18" charset="2"/>
                      </a:rPr>
                      <a:t>m</a:t>
                    </a:r>
                    <a:r>
                      <a:rPr lang="en-US" dirty="0" err="1"/>
                      <a:t>B</a:t>
                    </a:r>
                    <a:r>
                      <a:rPr lang="en-US" baseline="-25000" dirty="0" err="1"/>
                      <a:t>J</a:t>
                    </a:r>
                    <a:endParaRPr lang="en-GB" baseline="-25000" dirty="0"/>
                  </a:p>
                </p:txBody>
              </p:sp>
              <p:sp>
                <p:nvSpPr>
                  <p:cNvPr id="55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03" y="2638"/>
                    <a:ext cx="255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IJ</a:t>
                    </a:r>
                    <a:endParaRPr lang="en-GB" baseline="-25000"/>
                  </a:p>
                </p:txBody>
              </p:sp>
              <p:sp>
                <p:nvSpPr>
                  <p:cNvPr id="56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557" y="2661"/>
                    <a:ext cx="269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2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4795" y="2346"/>
                  <a:ext cx="564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dirty="0"/>
                    <a:t>= </a:t>
                  </a:r>
                  <a:r>
                    <a:rPr lang="en-US" dirty="0">
                      <a:solidFill>
                        <a:srgbClr val="00B050"/>
                      </a:solidFill>
                    </a:rPr>
                    <a:t>g</a:t>
                  </a:r>
                  <a:r>
                    <a:rPr lang="en-US" dirty="0"/>
                    <a:t> B</a:t>
                  </a:r>
                  <a:r>
                    <a:rPr lang="en-US" baseline="-25000" dirty="0"/>
                    <a:t>J</a:t>
                  </a:r>
                  <a:r>
                    <a:rPr lang="en-US" dirty="0"/>
                    <a:t>/J</a:t>
                  </a:r>
                  <a:endParaRPr lang="en-GB" dirty="0"/>
                </a:p>
              </p:txBody>
            </p:sp>
          </p:grpSp>
        </p:grpSp>
        <p:sp>
          <p:nvSpPr>
            <p:cNvPr id="48" name="TextBox 47"/>
            <p:cNvSpPr txBox="1"/>
            <p:nvPr/>
          </p:nvSpPr>
          <p:spPr>
            <a:xfrm>
              <a:off x="6391656" y="3244334"/>
              <a:ext cx="1161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measure </a:t>
              </a:r>
              <a:r>
                <a:rPr lang="en-US" dirty="0" smtClean="0">
                  <a:solidFill>
                    <a:srgbClr val="00B050"/>
                  </a:solidFill>
                </a:rPr>
                <a:t>g</a:t>
              </a:r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575304" y="1645920"/>
            <a:ext cx="1435608" cy="4050792"/>
            <a:chOff x="3575304" y="1645920"/>
            <a:chExt cx="1435608" cy="4050792"/>
          </a:xfrm>
        </p:grpSpPr>
        <p:sp>
          <p:nvSpPr>
            <p:cNvPr id="58" name="Line 68"/>
            <p:cNvSpPr>
              <a:spLocks noChangeShapeType="1"/>
            </p:cNvSpPr>
            <p:nvPr/>
          </p:nvSpPr>
          <p:spPr bwMode="auto">
            <a:xfrm>
              <a:off x="3575304" y="1645920"/>
              <a:ext cx="0" cy="548640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 Box 69"/>
            <p:cNvSpPr txBox="1">
              <a:spLocks noChangeArrowheads="1"/>
            </p:cNvSpPr>
            <p:nvPr/>
          </p:nvSpPr>
          <p:spPr bwMode="auto">
            <a:xfrm>
              <a:off x="3654108" y="1714238"/>
              <a:ext cx="13568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7030A0"/>
                  </a:solidFill>
                  <a:latin typeface="Symbol" pitchFamily="18" charset="2"/>
                </a:rPr>
                <a:t>D</a:t>
              </a:r>
              <a:r>
                <a:rPr lang="en-US" b="1" dirty="0" smtClean="0">
                  <a:solidFill>
                    <a:srgbClr val="7030A0"/>
                  </a:solidFill>
                </a:rPr>
                <a:t>E </a:t>
              </a:r>
              <a:r>
                <a:rPr lang="en-US" b="1" dirty="0">
                  <a:solidFill>
                    <a:srgbClr val="7030A0"/>
                  </a:solidFill>
                </a:rPr>
                <a:t>~ </a:t>
              </a:r>
              <a:r>
                <a:rPr lang="en-US" b="1" dirty="0" smtClean="0">
                  <a:solidFill>
                    <a:srgbClr val="7030A0"/>
                  </a:solidFill>
                </a:rPr>
                <a:t>B</a:t>
              </a:r>
            </a:p>
          </p:txBody>
        </p:sp>
        <p:sp>
          <p:nvSpPr>
            <p:cNvPr id="60" name="Line 68"/>
            <p:cNvSpPr>
              <a:spLocks noChangeShapeType="1"/>
            </p:cNvSpPr>
            <p:nvPr/>
          </p:nvSpPr>
          <p:spPr bwMode="auto">
            <a:xfrm rot="5400000" flipH="1">
              <a:off x="3842004" y="5478780"/>
              <a:ext cx="16764" cy="419100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572000" y="1618488"/>
            <a:ext cx="2941887" cy="521208"/>
            <a:chOff x="4572000" y="1618488"/>
            <a:chExt cx="2941887" cy="521208"/>
          </a:xfrm>
        </p:grpSpPr>
        <p:grpSp>
          <p:nvGrpSpPr>
            <p:cNvPr id="62" name="Group 83"/>
            <p:cNvGrpSpPr/>
            <p:nvPr/>
          </p:nvGrpSpPr>
          <p:grpSpPr>
            <a:xfrm>
              <a:off x="4572000" y="1618488"/>
              <a:ext cx="1280160" cy="521208"/>
              <a:chOff x="6698886" y="2883027"/>
              <a:chExt cx="1350955" cy="521208"/>
            </a:xfrm>
          </p:grpSpPr>
          <p:sp>
            <p:nvSpPr>
              <p:cNvPr id="64" name="Rectangle 63"/>
              <p:cNvSpPr>
                <a:spLocks noChangeArrowheads="1"/>
              </p:cNvSpPr>
              <p:nvPr/>
            </p:nvSpPr>
            <p:spPr bwMode="auto">
              <a:xfrm>
                <a:off x="6698886" y="2883027"/>
                <a:ext cx="1350955" cy="52120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Text Box 70"/>
              <p:cNvSpPr txBox="1">
                <a:spLocks noChangeArrowheads="1"/>
              </p:cNvSpPr>
              <p:nvPr/>
            </p:nvSpPr>
            <p:spPr bwMode="auto">
              <a:xfrm>
                <a:off x="6750059" y="2990861"/>
                <a:ext cx="1216026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B = e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Q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V</a:t>
                </a:r>
                <a:r>
                  <a:rPr lang="en-US" baseline="-25000" dirty="0" err="1" smtClean="0"/>
                  <a:t>zz</a:t>
                </a:r>
                <a:endParaRPr lang="en-GB" baseline="-25000" dirty="0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6306312" y="1677662"/>
              <a:ext cx="1207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measure </a:t>
              </a:r>
              <a:r>
                <a:rPr lang="en-US" dirty="0" smtClean="0">
                  <a:solidFill>
                    <a:srgbClr val="7030A0"/>
                  </a:solidFill>
                </a:rPr>
                <a:t>Q</a:t>
              </a:r>
              <a:endParaRPr lang="en-US" dirty="0">
                <a:solidFill>
                  <a:srgbClr val="7030A0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4755813" y="5256867"/>
            <a:ext cx="4388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è"/>
            </a:pPr>
            <a:r>
              <a:rPr lang="en-US" sz="1600" dirty="0" smtClean="0">
                <a:sym typeface="Wingdings" pitchFamily="2" charset="2"/>
              </a:rPr>
              <a:t> High resolution needed </a:t>
            </a:r>
          </a:p>
          <a:p>
            <a:pPr>
              <a:buFont typeface="Wingdings" pitchFamily="2" charset="2"/>
              <a:buChar char="è"/>
            </a:pPr>
            <a:r>
              <a:rPr lang="en-US" sz="1600" dirty="0" smtClean="0">
                <a:sym typeface="Wingdings" pitchFamily="2" charset="2"/>
              </a:rPr>
              <a:t> ion velocity should be very well defined to reduce Doppler broadening of </a:t>
            </a:r>
            <a:r>
              <a:rPr lang="en-US" sz="1600" dirty="0" smtClean="0">
                <a:sym typeface="Wingdings" pitchFamily="2" charset="2"/>
              </a:rPr>
              <a:t>the levels</a:t>
            </a:r>
            <a:endParaRPr lang="en-US" sz="1600" dirty="0" smtClean="0">
              <a:sym typeface="Wingdings" pitchFamily="2" charset="2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677185" y="720590"/>
            <a:ext cx="43348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Example: atomic levels and HFS of </a:t>
            </a:r>
            <a:r>
              <a:rPr lang="en-US" b="1" baseline="30000" dirty="0" smtClean="0"/>
              <a:t>67</a:t>
            </a:r>
            <a:r>
              <a:rPr lang="en-US" b="1" dirty="0" smtClean="0"/>
              <a:t>Cu </a:t>
            </a:r>
          </a:p>
          <a:p>
            <a:r>
              <a:rPr lang="en-US" b="1" dirty="0" smtClean="0"/>
              <a:t>		(nuclear </a:t>
            </a:r>
            <a:r>
              <a:rPr lang="en-US" b="1" dirty="0" err="1" smtClean="0"/>
              <a:t>g.s</a:t>
            </a:r>
            <a:r>
              <a:rPr lang="en-US" b="1" dirty="0" smtClean="0"/>
              <a:t>. spin I=3/2)</a:t>
            </a:r>
          </a:p>
          <a:p>
            <a:r>
              <a:rPr lang="en-US" b="1" dirty="0" smtClean="0"/>
              <a:t>		         </a:t>
            </a:r>
            <a:r>
              <a:rPr lang="en-US" dirty="0" smtClean="0"/>
              <a:t>|I-J| &lt; F  &lt; |I+J|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365760" y="1920240"/>
            <a:ext cx="1426769" cy="1527048"/>
            <a:chOff x="365760" y="1920240"/>
            <a:chExt cx="1426769" cy="1527048"/>
          </a:xfrm>
        </p:grpSpPr>
        <p:grpSp>
          <p:nvGrpSpPr>
            <p:cNvPr id="69" name="Group 90"/>
            <p:cNvGrpSpPr/>
            <p:nvPr/>
          </p:nvGrpSpPr>
          <p:grpSpPr>
            <a:xfrm>
              <a:off x="493776" y="1920240"/>
              <a:ext cx="1298753" cy="1527048"/>
              <a:chOff x="493776" y="1920240"/>
              <a:chExt cx="1298753" cy="1527048"/>
            </a:xfrm>
          </p:grpSpPr>
          <p:cxnSp>
            <p:nvCxnSpPr>
              <p:cNvPr id="72" name="Straight Arrow Connector 71"/>
              <p:cNvCxnSpPr/>
              <p:nvPr/>
            </p:nvCxnSpPr>
            <p:spPr>
              <a:xfrm rot="5400000" flipH="1" flipV="1">
                <a:off x="-251460" y="2674620"/>
                <a:ext cx="1527048" cy="182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493776" y="2423160"/>
                <a:ext cx="12987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err="1" smtClean="0">
                    <a:solidFill>
                      <a:srgbClr val="FF0000"/>
                    </a:solidFill>
                    <a:latin typeface="Symbol" pitchFamily="18" charset="2"/>
                  </a:rPr>
                  <a:t>l</a:t>
                </a:r>
                <a:r>
                  <a:rPr lang="en-US" sz="1600" b="1" baseline="-25000" dirty="0" err="1" smtClean="0">
                    <a:solidFill>
                      <a:srgbClr val="FF0000"/>
                    </a:solidFill>
                  </a:rPr>
                  <a:t>L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= 324.8 nm</a:t>
                </a:r>
              </a:p>
              <a:p>
                <a:r>
                  <a:rPr lang="en-US" sz="1600" b="1" dirty="0" smtClean="0">
                    <a:solidFill>
                      <a:srgbClr val="FF0000"/>
                    </a:solidFill>
                  </a:rPr>
                  <a:t>(3.82 </a:t>
                </a:r>
                <a:r>
                  <a:rPr lang="en-US" sz="1600" b="1" dirty="0" err="1" smtClean="0">
                    <a:solidFill>
                      <a:srgbClr val="FF0000"/>
                    </a:solidFill>
                  </a:rPr>
                  <a:t>eV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)  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0" name="Straight Connector 69"/>
            <p:cNvCxnSpPr/>
            <p:nvPr/>
          </p:nvCxnSpPr>
          <p:spPr>
            <a:xfrm flipV="1">
              <a:off x="365760" y="2322576"/>
              <a:ext cx="246888" cy="1554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384048" y="2423160"/>
              <a:ext cx="237744" cy="1554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188720" y="3081528"/>
            <a:ext cx="2825496" cy="2660904"/>
            <a:chOff x="1188720" y="3081528"/>
            <a:chExt cx="2825496" cy="2660904"/>
          </a:xfrm>
        </p:grpSpPr>
        <p:cxnSp>
          <p:nvCxnSpPr>
            <p:cNvPr id="75" name="Straight Connector 66"/>
            <p:cNvCxnSpPr/>
            <p:nvPr/>
          </p:nvCxnSpPr>
          <p:spPr>
            <a:xfrm rot="16200000" flipH="1">
              <a:off x="1709928" y="3593592"/>
              <a:ext cx="1042416" cy="18288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>
              <a:off x="722376" y="4014216"/>
              <a:ext cx="2295144" cy="429768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249936" y="4023360"/>
              <a:ext cx="2639568" cy="762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2150364" y="4399788"/>
              <a:ext cx="1813560" cy="816864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2316480" y="4328160"/>
              <a:ext cx="1789176" cy="92964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6200000" flipH="1">
              <a:off x="2592324" y="4320540"/>
              <a:ext cx="1801368" cy="1042416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4572000" y="4100618"/>
            <a:ext cx="3446393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Relative distances: </a:t>
            </a:r>
            <a:r>
              <a:rPr lang="en-US" dirty="0" smtClean="0">
                <a:solidFill>
                  <a:srgbClr val="7030A0"/>
                </a:solidFill>
              </a:rPr>
              <a:t>spin dependent</a:t>
            </a:r>
          </a:p>
          <a:p>
            <a:pPr>
              <a:spcBef>
                <a:spcPts val="600"/>
              </a:spcBef>
              <a:buFont typeface="Wingdings" pitchFamily="2" charset="2"/>
              <a:buChar char="à"/>
            </a:pPr>
            <a:r>
              <a:rPr lang="en-US" dirty="0" smtClean="0">
                <a:solidFill>
                  <a:srgbClr val="7030A0"/>
                </a:solidFill>
                <a:sym typeface="Wingdings" pitchFamily="2" charset="2"/>
              </a:rPr>
              <a:t> Need to resolve all HFS levels to</a:t>
            </a:r>
          </a:p>
          <a:p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	</a:t>
            </a:r>
            <a:r>
              <a:rPr lang="en-US" dirty="0" smtClean="0">
                <a:solidFill>
                  <a:srgbClr val="7030A0"/>
                </a:solidFill>
                <a:sym typeface="Wingdings" pitchFamily="2" charset="2"/>
              </a:rPr>
              <a:t>measure </a:t>
            </a:r>
            <a:r>
              <a:rPr lang="en-US" dirty="0" smtClean="0">
                <a:solidFill>
                  <a:srgbClr val="7030A0"/>
                </a:solidFill>
                <a:sym typeface="Wingdings" pitchFamily="2" charset="2"/>
              </a:rPr>
              <a:t>the spin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55264" y="8321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grpSp>
        <p:nvGrpSpPr>
          <p:cNvPr id="85" name="Group 84"/>
          <p:cNvGrpSpPr/>
          <p:nvPr/>
        </p:nvGrpSpPr>
        <p:grpSpPr>
          <a:xfrm>
            <a:off x="3577579" y="1156875"/>
            <a:ext cx="603656" cy="548640"/>
            <a:chOff x="3577579" y="1156875"/>
            <a:chExt cx="603656" cy="548640"/>
          </a:xfrm>
        </p:grpSpPr>
        <p:sp>
          <p:nvSpPr>
            <p:cNvPr id="83" name="TextBox 82"/>
            <p:cNvSpPr txBox="1"/>
            <p:nvPr/>
          </p:nvSpPr>
          <p:spPr>
            <a:xfrm>
              <a:off x="3616657" y="1269242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err="1" smtClean="0">
                  <a:latin typeface="Symbol" pitchFamily="18" charset="2"/>
                </a:rPr>
                <a:t>m</a:t>
              </a:r>
              <a:r>
                <a:rPr lang="nl-BE" dirty="0" err="1" smtClean="0"/>
                <a:t>eV</a:t>
              </a:r>
              <a:endParaRPr lang="nl-BE" dirty="0"/>
            </a:p>
          </p:txBody>
        </p:sp>
        <p:sp>
          <p:nvSpPr>
            <p:cNvPr id="84" name="Line 68"/>
            <p:cNvSpPr>
              <a:spLocks noChangeShapeType="1"/>
            </p:cNvSpPr>
            <p:nvPr/>
          </p:nvSpPr>
          <p:spPr bwMode="auto">
            <a:xfrm>
              <a:off x="3577579" y="1156875"/>
              <a:ext cx="0" cy="5486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429768" y="219456"/>
            <a:ext cx="8439911" cy="68580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Collinear Laser Spectroscopy (CLS):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resonant interaction between </a:t>
            </a:r>
            <a:r>
              <a:rPr lang="en-GB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accelerated ion beam</a:t>
            </a:r>
            <a:r>
              <a:rPr lang="en-GB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and a </a:t>
            </a:r>
            <a:r>
              <a:rPr lang="en-GB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parallel laser beam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7983" y="2697480"/>
            <a:ext cx="4296017" cy="373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523302" y="2768399"/>
            <a:ext cx="3468963" cy="46166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Symbol" pitchFamily="18" charset="2"/>
              </a:rPr>
              <a:t>d</a:t>
            </a:r>
            <a:r>
              <a:rPr lang="en-GB" sz="2400" b="0" dirty="0" smtClean="0">
                <a:solidFill>
                  <a:schemeClr val="tx2"/>
                </a:solidFill>
              </a:rPr>
              <a:t>E=const</a:t>
            </a:r>
            <a:r>
              <a:rPr lang="en-GB" sz="2400" b="0" dirty="0" smtClean="0"/>
              <a:t>=</a:t>
            </a:r>
            <a:r>
              <a:rPr lang="el-GR" sz="2400" b="0" dirty="0"/>
              <a:t>δ</a:t>
            </a:r>
            <a:r>
              <a:rPr lang="en-GB" sz="2400" b="0" dirty="0"/>
              <a:t>(</a:t>
            </a:r>
            <a:r>
              <a:rPr lang="en-GB" sz="2400" b="0" baseline="30000" dirty="0"/>
              <a:t>1</a:t>
            </a:r>
            <a:r>
              <a:rPr lang="en-GB" sz="2400" b="0" dirty="0"/>
              <a:t>/</a:t>
            </a:r>
            <a:r>
              <a:rPr lang="en-GB" sz="2400" b="0" baseline="-25000" dirty="0"/>
              <a:t>2</a:t>
            </a:r>
            <a:r>
              <a:rPr lang="en-GB" sz="2400" b="0" dirty="0"/>
              <a:t>mv</a:t>
            </a:r>
            <a:r>
              <a:rPr lang="en-GB" sz="2400" b="0" baseline="30000" dirty="0"/>
              <a:t>2</a:t>
            </a:r>
            <a:r>
              <a:rPr lang="en-GB" sz="2400" b="0" dirty="0"/>
              <a:t>)≈</a:t>
            </a:r>
            <a:r>
              <a:rPr lang="en-GB" sz="2400" b="0" dirty="0" err="1"/>
              <a:t>mv</a:t>
            </a:r>
            <a:r>
              <a:rPr lang="el-GR" sz="2400" b="0" dirty="0">
                <a:solidFill>
                  <a:schemeClr val="tx2"/>
                </a:solidFill>
              </a:rPr>
              <a:t>δ</a:t>
            </a:r>
            <a:r>
              <a:rPr lang="en-GB" sz="2400" b="0" dirty="0">
                <a:solidFill>
                  <a:schemeClr val="tx2"/>
                </a:solidFill>
              </a:rPr>
              <a:t>v</a:t>
            </a:r>
            <a:endParaRPr lang="el-GR" sz="2400" b="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" y="1152144"/>
            <a:ext cx="863357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ion beam from ISOL-target/gas cell </a:t>
            </a:r>
            <a:r>
              <a:rPr lang="en-US" dirty="0" smtClean="0"/>
              <a:t>: energy spread due to temperature, gas pressure, …</a:t>
            </a:r>
            <a:endParaRPr lang="en-US" dirty="0" smtClean="0"/>
          </a:p>
          <a:p>
            <a:pPr>
              <a:buFont typeface="Wingdings"/>
              <a:buChar char="à"/>
            </a:pP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BUT</a:t>
            </a:r>
            <a:r>
              <a:rPr lang="en-US" b="1" dirty="0" smtClean="0">
                <a:sym typeface="Wingdings" pitchFamily="2" charset="2"/>
              </a:rPr>
              <a:t>: uncertainty on energy </a:t>
            </a:r>
            <a:r>
              <a:rPr lang="en-US" b="1" dirty="0" smtClean="0">
                <a:sym typeface="Wingdings" pitchFamily="2" charset="2"/>
              </a:rPr>
              <a:t>remains constant during acceleration</a:t>
            </a:r>
          </a:p>
          <a:p>
            <a:pPr>
              <a:buFont typeface="Wingdings"/>
              <a:buChar char="à"/>
            </a:pPr>
            <a:endParaRPr lang="en-US" dirty="0" smtClean="0">
              <a:sym typeface="Wingdings" pitchFamily="2" charset="2"/>
            </a:endParaRPr>
          </a:p>
          <a:p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             </a:t>
            </a:r>
            <a:r>
              <a:rPr lang="en-US" dirty="0" smtClean="0">
                <a:solidFill>
                  <a:schemeClr val="tx2"/>
                </a:solidFill>
                <a:sym typeface="Wingdings" pitchFamily="2" charset="2"/>
              </a:rPr>
              <a:t>error on beam velocity decreases with increasing beam velocity: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" y="4636008"/>
            <a:ext cx="3516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à"/>
            </a:pPr>
            <a:r>
              <a:rPr lang="en-US" dirty="0" smtClean="0">
                <a:sym typeface="Wingdings" pitchFamily="2" charset="2"/>
              </a:rPr>
              <a:t> Narrow Doppler line width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~ 30 MHz can be achieved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with beam of 60 </a:t>
            </a:r>
            <a:r>
              <a:rPr lang="en-US" dirty="0" err="1" smtClean="0">
                <a:sym typeface="Wingdings" pitchFamily="2" charset="2"/>
              </a:rPr>
              <a:t>keV</a:t>
            </a:r>
            <a:r>
              <a:rPr lang="en-US" dirty="0" smtClean="0">
                <a:sym typeface="Wingdings" pitchFamily="2" charset="2"/>
              </a:rPr>
              <a:t> (+/- 2 </a:t>
            </a:r>
            <a:r>
              <a:rPr lang="en-US" dirty="0" err="1" smtClean="0">
                <a:sym typeface="Wingdings" pitchFamily="2" charset="2"/>
              </a:rPr>
              <a:t>eV</a:t>
            </a:r>
            <a:r>
              <a:rPr lang="en-US" dirty="0" smtClean="0">
                <a:sym typeface="Wingdings" pitchFamily="2" charset="2"/>
              </a:rPr>
              <a:t>)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 rot="16200000">
            <a:off x="534924" y="1906524"/>
            <a:ext cx="210312" cy="5303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tangle 9"/>
          <p:cNvSpPr/>
          <p:nvPr/>
        </p:nvSpPr>
        <p:spPr>
          <a:xfrm>
            <a:off x="347472" y="3491222"/>
            <a:ext cx="37012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Using an ion cooler (e.g. at Jyvaskyla) </a:t>
            </a:r>
          </a:p>
          <a:p>
            <a:r>
              <a:rPr lang="en-US" sz="1400" i="1" dirty="0" err="1" smtClean="0">
                <a:latin typeface="Comic Sans MS" pitchFamily="66" charset="0"/>
              </a:rPr>
              <a:t>Nieminen</a:t>
            </a:r>
            <a:r>
              <a:rPr lang="en-US" sz="1400" i="1" dirty="0" smtClean="0">
                <a:latin typeface="Comic Sans MS" pitchFamily="66" charset="0"/>
              </a:rPr>
              <a:t> et al., PRL 88, 094801 (2002)</a:t>
            </a:r>
            <a:r>
              <a:rPr lang="en-US" dirty="0" smtClean="0"/>
              <a:t> </a:t>
            </a:r>
          </a:p>
          <a:p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energy uncertainty = few </a:t>
            </a:r>
            <a:r>
              <a:rPr lang="en-US" dirty="0" err="1" smtClean="0"/>
              <a:t>eV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373374" y="152400"/>
            <a:ext cx="6327373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Laser Spectroscopy: </a:t>
            </a:r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resonant excitation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with laser light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4419600" y="1371600"/>
            <a:ext cx="4559016" cy="3708833"/>
            <a:chOff x="4419600" y="1371600"/>
            <a:chExt cx="4559016" cy="3708833"/>
          </a:xfrm>
        </p:grpSpPr>
        <p:grpSp>
          <p:nvGrpSpPr>
            <p:cNvPr id="101" name="Group 74"/>
            <p:cNvGrpSpPr/>
            <p:nvPr/>
          </p:nvGrpSpPr>
          <p:grpSpPr>
            <a:xfrm>
              <a:off x="4419600" y="1371600"/>
              <a:ext cx="4544394" cy="2350532"/>
              <a:chOff x="4419600" y="1371600"/>
              <a:chExt cx="4544394" cy="2350532"/>
            </a:xfrm>
          </p:grpSpPr>
          <p:grpSp>
            <p:nvGrpSpPr>
              <p:cNvPr id="103" name="Group 16"/>
              <p:cNvGrpSpPr/>
              <p:nvPr/>
            </p:nvGrpSpPr>
            <p:grpSpPr>
              <a:xfrm>
                <a:off x="8228806" y="1920831"/>
                <a:ext cx="735188" cy="444738"/>
                <a:chOff x="8152606" y="1677194"/>
                <a:chExt cx="735188" cy="444738"/>
              </a:xfrm>
            </p:grpSpPr>
            <p:sp>
              <p:nvSpPr>
                <p:cNvPr id="129" name="TextBox 128"/>
                <p:cNvSpPr txBox="1"/>
                <p:nvPr/>
              </p:nvSpPr>
              <p:spPr>
                <a:xfrm>
                  <a:off x="8229600" y="1752600"/>
                  <a:ext cx="658194" cy="36933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~</a:t>
                  </a:r>
                  <a:r>
                    <a:rPr lang="en-US" dirty="0" err="1" smtClean="0">
                      <a:solidFill>
                        <a:schemeClr val="bg1"/>
                      </a:solidFill>
                    </a:rPr>
                    <a:t>Q,</a:t>
                  </a:r>
                  <a:r>
                    <a:rPr lang="en-US" dirty="0" err="1" smtClean="0">
                      <a:solidFill>
                        <a:schemeClr val="bg1"/>
                      </a:solidFill>
                      <a:latin typeface="Symbol" pitchFamily="18" charset="2"/>
                    </a:rPr>
                    <a:t>m</a:t>
                  </a:r>
                  <a:endParaRPr lang="en-US" dirty="0">
                    <a:solidFill>
                      <a:schemeClr val="bg1"/>
                    </a:solidFill>
                    <a:latin typeface="Symbol" pitchFamily="18" charset="2"/>
                  </a:endParaRPr>
                </a:p>
              </p:txBody>
            </p:sp>
            <p:cxnSp>
              <p:nvCxnSpPr>
                <p:cNvPr id="130" name="Straight Connector 129"/>
                <p:cNvCxnSpPr/>
                <p:nvPr/>
              </p:nvCxnSpPr>
              <p:spPr>
                <a:xfrm rot="5400000">
                  <a:off x="8001000" y="1828800"/>
                  <a:ext cx="304800" cy="1588"/>
                </a:xfrm>
                <a:prstGeom prst="line">
                  <a:avLst/>
                </a:prstGeom>
                <a:ln>
                  <a:headEnd type="triangle" w="med" len="med"/>
                  <a:tailEnd type="triangle" w="med" len="me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4" name="TextBox 103"/>
              <p:cNvSpPr txBox="1"/>
              <p:nvPr/>
            </p:nvSpPr>
            <p:spPr>
              <a:xfrm>
                <a:off x="6400800" y="1371600"/>
                <a:ext cx="1359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 smtClean="0"/>
                  <a:t>68</a:t>
                </a:r>
                <a:r>
                  <a:rPr lang="en-US" sz="2400" dirty="0" smtClean="0"/>
                  <a:t>Cu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(I=1)</a:t>
                </a:r>
                <a:endParaRPr lang="en-US" sz="2400" baseline="300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4419600" y="1524000"/>
                <a:ext cx="16287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Cu fine structure:</a:t>
                </a:r>
                <a:endParaRPr lang="en-US" sz="1600" dirty="0"/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>
                <a:off x="5105400" y="2286000"/>
                <a:ext cx="1143000" cy="16625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6477000" y="2377237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4800600" y="1905000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aseline="30000" dirty="0" smtClean="0"/>
                  <a:t>2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3/2</a:t>
                </a:r>
                <a:endParaRPr lang="en-US" baseline="-25000" dirty="0"/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>
                <a:off x="6248400" y="2301037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0" name="Group 63"/>
              <p:cNvGrpSpPr/>
              <p:nvPr/>
            </p:nvGrpSpPr>
            <p:grpSpPr>
              <a:xfrm>
                <a:off x="4800600" y="2895600"/>
                <a:ext cx="4160405" cy="826532"/>
                <a:chOff x="4800600" y="2529637"/>
                <a:chExt cx="4160405" cy="826532"/>
              </a:xfrm>
            </p:grpSpPr>
            <p:grpSp>
              <p:nvGrpSpPr>
                <p:cNvPr id="118" name="Group 117"/>
                <p:cNvGrpSpPr/>
                <p:nvPr/>
              </p:nvGrpSpPr>
              <p:grpSpPr>
                <a:xfrm>
                  <a:off x="8229600" y="2758237"/>
                  <a:ext cx="731405" cy="457200"/>
                  <a:chOff x="8153400" y="2514600"/>
                  <a:chExt cx="731405" cy="457200"/>
                </a:xfrm>
              </p:grpSpPr>
              <p:sp>
                <p:nvSpPr>
                  <p:cNvPr id="127" name="Rectangle 126"/>
                  <p:cNvSpPr/>
                  <p:nvPr/>
                </p:nvSpPr>
                <p:spPr>
                  <a:xfrm>
                    <a:off x="8305800" y="2514600"/>
                    <a:ext cx="579005" cy="36933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~</a:t>
                    </a:r>
                    <a:r>
                      <a:rPr lang="en-US" dirty="0" err="1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m,I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28" name="Straight Connector 127"/>
                  <p:cNvCxnSpPr/>
                  <p:nvPr/>
                </p:nvCxnSpPr>
                <p:spPr>
                  <a:xfrm rot="5400000">
                    <a:off x="7925594" y="2742406"/>
                    <a:ext cx="457200" cy="1588"/>
                  </a:xfrm>
                  <a:prstGeom prst="line">
                    <a:avLst/>
                  </a:prstGeom>
                  <a:ln>
                    <a:headEnd type="triangle" w="med" len="med"/>
                    <a:tailEnd type="triangle" w="med" len="med"/>
                  </a:ln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5029200" y="2910637"/>
                  <a:ext cx="1219200" cy="1588"/>
                </a:xfrm>
                <a:prstGeom prst="line">
                  <a:avLst/>
                </a:prstGeom>
                <a:ln w="381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6477000" y="3139237"/>
                  <a:ext cx="1371600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6477000" y="2834437"/>
                  <a:ext cx="1353955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/>
                <p:cNvSpPr txBox="1"/>
                <p:nvPr/>
              </p:nvSpPr>
              <p:spPr>
                <a:xfrm>
                  <a:off x="4800600" y="2529637"/>
                  <a:ext cx="58541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aseline="30000" dirty="0" smtClean="0"/>
                    <a:t>2</a:t>
                  </a:r>
                  <a:r>
                    <a:rPr lang="en-US" dirty="0" smtClean="0"/>
                    <a:t>S</a:t>
                  </a:r>
                  <a:r>
                    <a:rPr lang="en-US" baseline="-25000" dirty="0" smtClean="0"/>
                    <a:t>1/2</a:t>
                  </a:r>
                  <a:endParaRPr lang="en-US" baseline="-25000" dirty="0"/>
                </a:p>
              </p:txBody>
            </p:sp>
            <p:cxnSp>
              <p:nvCxnSpPr>
                <p:cNvPr id="123" name="Straight Connector 122"/>
                <p:cNvCxnSpPr/>
                <p:nvPr/>
              </p:nvCxnSpPr>
              <p:spPr>
                <a:xfrm flipV="1">
                  <a:off x="6248400" y="2834437"/>
                  <a:ext cx="228600" cy="762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16200000" flipH="1">
                  <a:off x="6248400" y="2910637"/>
                  <a:ext cx="228600" cy="228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TextBox 124"/>
                <p:cNvSpPr txBox="1"/>
                <p:nvPr/>
              </p:nvSpPr>
              <p:spPr>
                <a:xfrm>
                  <a:off x="7772400" y="2986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7772400" y="2605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  <p:cxnSp>
            <p:nvCxnSpPr>
              <p:cNvPr id="111" name="Straight Connector 110"/>
              <p:cNvCxnSpPr/>
              <p:nvPr/>
            </p:nvCxnSpPr>
            <p:spPr>
              <a:xfrm>
                <a:off x="6470904" y="22067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6470904" y="19781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7766304" y="2054352"/>
                <a:ext cx="437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F’</a:t>
                </a:r>
                <a:r>
                  <a:rPr lang="en-US" baseline="-25000" dirty="0" err="1" smtClean="0"/>
                  <a:t>i</a:t>
                </a:r>
                <a:endParaRPr lang="en-US" baseline="-25000" dirty="0"/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rot="5400000" flipH="1" flipV="1">
                <a:off x="6204204" y="2016252"/>
                <a:ext cx="304800" cy="228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flipV="1">
                <a:off x="6242304" y="2206752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5562600" y="28956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J=1/2</a:t>
                </a:r>
                <a:endParaRPr lang="nl-BE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486400" y="19050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J=3/2</a:t>
                </a:r>
                <a:endParaRPr lang="nl-BE" dirty="0"/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4933085" y="3880104"/>
              <a:ext cx="404553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Scan the hyperfine structure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b</a:t>
              </a:r>
              <a:r>
                <a:rPr lang="en-US" dirty="0" smtClean="0">
                  <a:solidFill>
                    <a:srgbClr val="FF0000"/>
                  </a:solidFill>
                </a:rPr>
                <a:t>y scanning the laser frequency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or by scanning the acceleration voltage U</a:t>
              </a:r>
            </a:p>
            <a:p>
              <a:endParaRPr 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32" name="Straight Connector 131"/>
          <p:cNvCxnSpPr/>
          <p:nvPr/>
        </p:nvCxnSpPr>
        <p:spPr>
          <a:xfrm flipV="1">
            <a:off x="6553200" y="2362200"/>
            <a:ext cx="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6705600" y="2209800"/>
            <a:ext cx="0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6858000" y="1981200"/>
            <a:ext cx="0" cy="1219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7543800" y="2362200"/>
            <a:ext cx="0" cy="1143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7696200" y="2209800"/>
            <a:ext cx="0" cy="1295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990600" y="2895600"/>
            <a:ext cx="82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304800" y="28956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>
                <a:solidFill>
                  <a:schemeClr val="tx1"/>
                </a:solidFill>
              </a:rPr>
              <a:t>tomic ground state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148" name="Straight Connector 147"/>
          <p:cNvCxnSpPr/>
          <p:nvPr/>
        </p:nvCxnSpPr>
        <p:spPr>
          <a:xfrm>
            <a:off x="977280" y="1384176"/>
            <a:ext cx="8640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313184" y="1117848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>
                <a:solidFill>
                  <a:schemeClr val="tx1"/>
                </a:solidFill>
              </a:rPr>
              <a:t>tomic excited  state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>
            <a:off x="2057400" y="116815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2057400" y="1384176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2057400" y="1600200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3048000" y="10668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Hyperfine splitting (</a:t>
            </a:r>
            <a:r>
              <a:rPr lang="en-US" sz="1400" dirty="0" err="1" smtClean="0">
                <a:solidFill>
                  <a:schemeClr val="tx1"/>
                </a:solidFill>
                <a:latin typeface="Symbol" pitchFamily="18" charset="2"/>
              </a:rPr>
              <a:t>m</a:t>
            </a:r>
            <a:r>
              <a:rPr lang="en-US" sz="1400" dirty="0" err="1" smtClean="0">
                <a:solidFill>
                  <a:schemeClr val="tx1"/>
                </a:solidFill>
              </a:rPr>
              <a:t>eV</a:t>
            </a:r>
            <a:r>
              <a:rPr lang="en-US" sz="1400" dirty="0" smtClean="0">
                <a:solidFill>
                  <a:schemeClr val="tx1"/>
                </a:solidFill>
              </a:rPr>
              <a:t> – 100 MHz)</a:t>
            </a:r>
            <a:endParaRPr lang="nl-BE" sz="1400" dirty="0">
              <a:solidFill>
                <a:schemeClr val="tx1"/>
              </a:solidFill>
            </a:endParaRPr>
          </a:p>
        </p:txBody>
      </p:sp>
      <p:cxnSp>
        <p:nvCxnSpPr>
          <p:cNvPr id="154" name="Straight Arrow Connector 153"/>
          <p:cNvCxnSpPr/>
          <p:nvPr/>
        </p:nvCxnSpPr>
        <p:spPr>
          <a:xfrm flipV="1">
            <a:off x="1633736" y="1143000"/>
            <a:ext cx="652264" cy="17442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1841376" y="1168152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841376" y="13841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1841376" y="1384176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10984" y="2101018"/>
            <a:ext cx="12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laser photon (</a:t>
            </a:r>
            <a:r>
              <a:rPr lang="en-US" sz="1400" dirty="0" err="1" smtClean="0">
                <a:solidFill>
                  <a:schemeClr val="tx1"/>
                </a:solidFill>
              </a:rPr>
              <a:t>eV</a:t>
            </a:r>
            <a:r>
              <a:rPr lang="en-US" sz="1400" dirty="0" smtClean="0">
                <a:solidFill>
                  <a:schemeClr val="tx1"/>
                </a:solidFill>
              </a:rPr>
              <a:t> – 10</a:t>
            </a:r>
            <a:r>
              <a:rPr lang="en-US" sz="1400" baseline="30000" dirty="0" smtClean="0">
                <a:solidFill>
                  <a:schemeClr val="tx1"/>
                </a:solidFill>
              </a:rPr>
              <a:t>8</a:t>
            </a:r>
            <a:r>
              <a:rPr lang="en-US" sz="1400" dirty="0" smtClean="0">
                <a:solidFill>
                  <a:schemeClr val="tx1"/>
                </a:solidFill>
              </a:rPr>
              <a:t> MHz)</a:t>
            </a:r>
            <a:endParaRPr lang="nl-BE" sz="1400" dirty="0">
              <a:solidFill>
                <a:schemeClr val="tx1"/>
              </a:solidFill>
            </a:endParaRPr>
          </a:p>
        </p:txBody>
      </p:sp>
      <p:grpSp>
        <p:nvGrpSpPr>
          <p:cNvPr id="163" name="Group 162"/>
          <p:cNvGrpSpPr/>
          <p:nvPr/>
        </p:nvGrpSpPr>
        <p:grpSpPr>
          <a:xfrm>
            <a:off x="228600" y="1828800"/>
            <a:ext cx="1638315" cy="206522"/>
            <a:chOff x="2553784" y="3737038"/>
            <a:chExt cx="1638315" cy="206522"/>
          </a:xfrm>
        </p:grpSpPr>
        <p:sp>
          <p:nvSpPr>
            <p:cNvPr id="164" name="Freeform 163"/>
            <p:cNvSpPr/>
            <p:nvPr/>
          </p:nvSpPr>
          <p:spPr>
            <a:xfrm>
              <a:off x="2553784" y="3737038"/>
              <a:ext cx="1573851" cy="206522"/>
            </a:xfrm>
            <a:custGeom>
              <a:avLst/>
              <a:gdLst>
                <a:gd name="connsiteX0" fmla="*/ 0 w 1573851"/>
                <a:gd name="connsiteY0" fmla="*/ 170915 h 206522"/>
                <a:gd name="connsiteX1" fmla="*/ 461473 w 1573851"/>
                <a:gd name="connsiteY1" fmla="*/ 76911 h 206522"/>
                <a:gd name="connsiteX2" fmla="*/ 811851 w 1573851"/>
                <a:gd name="connsiteY2" fmla="*/ 196552 h 206522"/>
                <a:gd name="connsiteX3" fmla="*/ 1213503 w 1573851"/>
                <a:gd name="connsiteY3" fmla="*/ 17091 h 206522"/>
                <a:gd name="connsiteX4" fmla="*/ 1521152 w 1573851"/>
                <a:gd name="connsiteY4" fmla="*/ 94003 h 206522"/>
                <a:gd name="connsiteX5" fmla="*/ 1529697 w 1573851"/>
                <a:gd name="connsiteY5" fmla="*/ 94003 h 20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3851" h="206522">
                  <a:moveTo>
                    <a:pt x="0" y="170915"/>
                  </a:moveTo>
                  <a:cubicBezTo>
                    <a:pt x="163082" y="121776"/>
                    <a:pt x="326165" y="72638"/>
                    <a:pt x="461473" y="76911"/>
                  </a:cubicBezTo>
                  <a:cubicBezTo>
                    <a:pt x="596781" y="81184"/>
                    <a:pt x="686513" y="206522"/>
                    <a:pt x="811851" y="196552"/>
                  </a:cubicBezTo>
                  <a:cubicBezTo>
                    <a:pt x="937189" y="186582"/>
                    <a:pt x="1095286" y="34182"/>
                    <a:pt x="1213503" y="17091"/>
                  </a:cubicBezTo>
                  <a:cubicBezTo>
                    <a:pt x="1331720" y="0"/>
                    <a:pt x="1468453" y="81184"/>
                    <a:pt x="1521152" y="94003"/>
                  </a:cubicBezTo>
                  <a:cubicBezTo>
                    <a:pt x="1573851" y="106822"/>
                    <a:pt x="1551774" y="100412"/>
                    <a:pt x="1529697" y="94003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5" name="Isosceles Triangle 164"/>
            <p:cNvSpPr/>
            <p:nvPr/>
          </p:nvSpPr>
          <p:spPr>
            <a:xfrm rot="7368744" flipH="1">
              <a:off x="4105825" y="3818182"/>
              <a:ext cx="68488" cy="104061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0" y="3706368"/>
            <a:ext cx="5071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è"/>
            </a:pPr>
            <a:r>
              <a:rPr lang="nl-BE" dirty="0" smtClean="0">
                <a:sym typeface="Wingdings" pitchFamily="2" charset="2"/>
              </a:rPr>
              <a:t> high </a:t>
            </a:r>
            <a:r>
              <a:rPr lang="nl-BE" dirty="0" err="1" smtClean="0">
                <a:sym typeface="Wingdings" pitchFamily="2" charset="2"/>
              </a:rPr>
              <a:t>resolution</a:t>
            </a:r>
            <a:r>
              <a:rPr lang="nl-BE" dirty="0" smtClean="0">
                <a:sym typeface="Wingdings" pitchFamily="2" charset="2"/>
              </a:rPr>
              <a:t>:</a:t>
            </a:r>
          </a:p>
          <a:p>
            <a:endParaRPr lang="nl-BE" dirty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use</a:t>
            </a:r>
            <a:r>
              <a:rPr lang="nl-BE" dirty="0" smtClean="0">
                <a:sym typeface="Wingdings" pitchFamily="2" charset="2"/>
              </a:rPr>
              <a:t> CW laser </a:t>
            </a:r>
            <a:r>
              <a:rPr lang="nl-BE" dirty="0" err="1" smtClean="0">
                <a:sym typeface="Wingdings" pitchFamily="2" charset="2"/>
              </a:rPr>
              <a:t>light</a:t>
            </a:r>
            <a:r>
              <a:rPr lang="nl-BE" dirty="0" smtClean="0">
                <a:sym typeface="Wingdings" pitchFamily="2" charset="2"/>
              </a:rPr>
              <a:t> </a:t>
            </a:r>
          </a:p>
          <a:p>
            <a:r>
              <a:rPr lang="nl-BE" dirty="0" smtClean="0">
                <a:sym typeface="Wingdings" pitchFamily="2" charset="2"/>
              </a:rPr>
              <a:t>   (</a:t>
            </a:r>
            <a:r>
              <a:rPr lang="nl-BE" dirty="0" err="1" smtClean="0">
                <a:sym typeface="Wingdings" pitchFamily="2" charset="2"/>
              </a:rPr>
              <a:t>very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narrow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bandwidth</a:t>
            </a:r>
            <a:r>
              <a:rPr lang="nl-BE" dirty="0" smtClean="0">
                <a:sym typeface="Wingdings" pitchFamily="2" charset="2"/>
              </a:rPr>
              <a:t> laser – 1 MHz)</a:t>
            </a:r>
            <a:endParaRPr lang="nl-BE" dirty="0">
              <a:sym typeface="Wingdings" pitchFamily="2" charset="2"/>
            </a:endParaRPr>
          </a:p>
          <a:p>
            <a:endParaRPr lang="nl-BE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nl-BE" dirty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use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accelerated</a:t>
            </a:r>
            <a:r>
              <a:rPr lang="nl-BE" dirty="0" smtClean="0">
                <a:sym typeface="Wingdings" pitchFamily="2" charset="2"/>
              </a:rPr>
              <a:t> ion </a:t>
            </a:r>
            <a:r>
              <a:rPr lang="nl-BE" dirty="0" err="1" smtClean="0">
                <a:sym typeface="Wingdings" pitchFamily="2" charset="2"/>
              </a:rPr>
              <a:t>beam</a:t>
            </a:r>
            <a:endParaRPr lang="nl-BE" dirty="0">
              <a:sym typeface="Wingdings" pitchFamily="2" charset="2"/>
            </a:endParaRPr>
          </a:p>
          <a:p>
            <a:r>
              <a:rPr lang="nl-BE" dirty="0" smtClean="0">
                <a:sym typeface="Wingdings" pitchFamily="2" charset="2"/>
              </a:rPr>
              <a:t>   (to </a:t>
            </a:r>
            <a:r>
              <a:rPr lang="nl-BE" dirty="0" err="1" smtClean="0">
                <a:sym typeface="Wingdings" pitchFamily="2" charset="2"/>
              </a:rPr>
              <a:t>reduce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Doppler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broadening</a:t>
            </a:r>
            <a:r>
              <a:rPr lang="nl-BE" dirty="0" smtClean="0">
                <a:sym typeface="Wingdings" pitchFamily="2" charset="2"/>
              </a:rPr>
              <a:t> &lt; 50 MHz) </a:t>
            </a:r>
          </a:p>
          <a:p>
            <a:r>
              <a:rPr lang="nl-BE" dirty="0" smtClean="0">
                <a:sym typeface="Wingdings" pitchFamily="2" charset="2"/>
              </a:rPr>
              <a:t>      </a:t>
            </a:r>
            <a:endParaRPr lang="nl-BE" dirty="0"/>
          </a:p>
        </p:txBody>
      </p:sp>
      <p:sp>
        <p:nvSpPr>
          <p:cNvPr id="181" name="Footer Placeholder 18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182" name="TextBox 181"/>
          <p:cNvSpPr txBox="1"/>
          <p:nvPr/>
        </p:nvSpPr>
        <p:spPr>
          <a:xfrm>
            <a:off x="274320" y="5797296"/>
            <a:ext cx="6766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ym typeface="Wingdings" pitchFamily="2" charset="2"/>
              </a:rPr>
              <a:t>Parallel laser and ion/</a:t>
            </a:r>
            <a:r>
              <a:rPr lang="nl-BE" b="1" dirty="0" err="1" smtClean="0">
                <a:sym typeface="Wingdings" pitchFamily="2" charset="2"/>
              </a:rPr>
              <a:t>atom</a:t>
            </a:r>
            <a:r>
              <a:rPr lang="nl-BE" b="1" dirty="0" smtClean="0">
                <a:sym typeface="Wingdings" pitchFamily="2" charset="2"/>
              </a:rPr>
              <a:t> </a:t>
            </a:r>
            <a:r>
              <a:rPr lang="nl-BE" b="1" dirty="0" err="1" smtClean="0">
                <a:sym typeface="Wingdings" pitchFamily="2" charset="2"/>
              </a:rPr>
              <a:t>beam</a:t>
            </a:r>
            <a:r>
              <a:rPr lang="nl-BE" b="1" dirty="0" smtClean="0">
                <a:sym typeface="Wingdings" pitchFamily="2" charset="2"/>
              </a:rPr>
              <a:t>  COLLINEAR laser </a:t>
            </a:r>
            <a:r>
              <a:rPr lang="nl-BE" b="1" dirty="0" err="1" smtClean="0">
                <a:sym typeface="Wingdings" pitchFamily="2" charset="2"/>
              </a:rPr>
              <a:t>spectroscopy</a:t>
            </a:r>
            <a:endParaRPr lang="nl-BE" b="1" dirty="0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5660517" y="4783646"/>
          <a:ext cx="3105150" cy="795337"/>
        </p:xfrm>
        <a:graphic>
          <a:graphicData uri="http://schemas.openxmlformats.org/presentationml/2006/ole">
            <p:oleObj spid="_x0000_s26625" name="Equation" r:id="rId3" imgW="1981080" imgH="507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13566" y="152400"/>
            <a:ext cx="784702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Signal observed via fluorescent photon detection (= optical detection)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610100" y="3276599"/>
            <a:ext cx="4457700" cy="3581401"/>
            <a:chOff x="4610100" y="3276599"/>
            <a:chExt cx="4457700" cy="3581401"/>
          </a:xfrm>
        </p:grpSpPr>
        <p:grpSp>
          <p:nvGrpSpPr>
            <p:cNvPr id="3" name="Group 2"/>
            <p:cNvGrpSpPr/>
            <p:nvPr/>
          </p:nvGrpSpPr>
          <p:grpSpPr>
            <a:xfrm>
              <a:off x="4610100" y="3873805"/>
              <a:ext cx="4457700" cy="2984195"/>
              <a:chOff x="4610100" y="3873805"/>
              <a:chExt cx="4457700" cy="2984195"/>
            </a:xfrm>
          </p:grpSpPr>
          <p:pic>
            <p:nvPicPr>
              <p:cNvPr id="4" name="Picture 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740549" y="3901237"/>
                <a:ext cx="4327251" cy="2956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" name="TextBox 4"/>
              <p:cNvSpPr txBox="1"/>
              <p:nvPr/>
            </p:nvSpPr>
            <p:spPr>
              <a:xfrm rot="16200000">
                <a:off x="3956566" y="4527339"/>
                <a:ext cx="16764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Photon counts     </a:t>
                </a:r>
                <a:endParaRPr lang="en-US" dirty="0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562600" y="3276599"/>
              <a:ext cx="2743200" cy="2819401"/>
              <a:chOff x="5638800" y="2590799"/>
              <a:chExt cx="2590800" cy="3048001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rot="5400000">
                <a:off x="4572000" y="3657600"/>
                <a:ext cx="3048000" cy="91440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6096001" y="2590802"/>
                <a:ext cx="622299" cy="2819396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6718301" y="2590799"/>
                <a:ext cx="143932" cy="98854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7437967" y="2895599"/>
                <a:ext cx="107422" cy="436608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653867" y="2920313"/>
                <a:ext cx="575733" cy="159052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99"/>
          <p:cNvGrpSpPr/>
          <p:nvPr/>
        </p:nvGrpSpPr>
        <p:grpSpPr>
          <a:xfrm>
            <a:off x="4419600" y="914400"/>
            <a:ext cx="4544394" cy="2807732"/>
            <a:chOff x="4419600" y="914400"/>
            <a:chExt cx="4544394" cy="2807732"/>
          </a:xfrm>
        </p:grpSpPr>
        <p:grpSp>
          <p:nvGrpSpPr>
            <p:cNvPr id="8" name="Group 74"/>
            <p:cNvGrpSpPr/>
            <p:nvPr/>
          </p:nvGrpSpPr>
          <p:grpSpPr>
            <a:xfrm>
              <a:off x="4419600" y="1371600"/>
              <a:ext cx="4544394" cy="2350532"/>
              <a:chOff x="4419600" y="1371600"/>
              <a:chExt cx="4544394" cy="2350532"/>
            </a:xfrm>
          </p:grpSpPr>
          <p:grpSp>
            <p:nvGrpSpPr>
              <p:cNvPr id="9" name="Group 16"/>
              <p:cNvGrpSpPr/>
              <p:nvPr/>
            </p:nvGrpSpPr>
            <p:grpSpPr>
              <a:xfrm>
                <a:off x="8228806" y="1920831"/>
                <a:ext cx="735188" cy="444738"/>
                <a:chOff x="8152606" y="1677194"/>
                <a:chExt cx="735188" cy="444738"/>
              </a:xfrm>
            </p:grpSpPr>
            <p:sp>
              <p:nvSpPr>
                <p:cNvPr id="129" name="TextBox 128"/>
                <p:cNvSpPr txBox="1"/>
                <p:nvPr/>
              </p:nvSpPr>
              <p:spPr>
                <a:xfrm>
                  <a:off x="8229600" y="1752600"/>
                  <a:ext cx="658194" cy="36933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~</a:t>
                  </a:r>
                  <a:r>
                    <a:rPr lang="en-US" dirty="0" err="1" smtClean="0">
                      <a:solidFill>
                        <a:schemeClr val="bg1"/>
                      </a:solidFill>
                    </a:rPr>
                    <a:t>Q,</a:t>
                  </a:r>
                  <a:r>
                    <a:rPr lang="en-US" dirty="0" err="1" smtClean="0">
                      <a:solidFill>
                        <a:schemeClr val="bg1"/>
                      </a:solidFill>
                      <a:latin typeface="Symbol" pitchFamily="18" charset="2"/>
                    </a:rPr>
                    <a:t>m</a:t>
                  </a:r>
                  <a:endParaRPr lang="en-US" dirty="0">
                    <a:solidFill>
                      <a:schemeClr val="bg1"/>
                    </a:solidFill>
                    <a:latin typeface="Symbol" pitchFamily="18" charset="2"/>
                  </a:endParaRPr>
                </a:p>
              </p:txBody>
            </p:sp>
            <p:cxnSp>
              <p:nvCxnSpPr>
                <p:cNvPr id="130" name="Straight Connector 129"/>
                <p:cNvCxnSpPr/>
                <p:nvPr/>
              </p:nvCxnSpPr>
              <p:spPr>
                <a:xfrm rot="5400000">
                  <a:off x="8001000" y="1828800"/>
                  <a:ext cx="304800" cy="1588"/>
                </a:xfrm>
                <a:prstGeom prst="line">
                  <a:avLst/>
                </a:prstGeom>
                <a:ln>
                  <a:headEnd type="triangle" w="med" len="med"/>
                  <a:tailEnd type="triangle" w="med" len="me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4" name="TextBox 103"/>
              <p:cNvSpPr txBox="1"/>
              <p:nvPr/>
            </p:nvSpPr>
            <p:spPr>
              <a:xfrm>
                <a:off x="6400800" y="1371600"/>
                <a:ext cx="1359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 smtClean="0"/>
                  <a:t>68</a:t>
                </a:r>
                <a:r>
                  <a:rPr lang="en-US" sz="2400" dirty="0" smtClean="0"/>
                  <a:t>Cu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(I=1)</a:t>
                </a:r>
                <a:endParaRPr lang="en-US" sz="2400" baseline="300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4419600" y="1524000"/>
                <a:ext cx="16287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Cu fine structure:</a:t>
                </a:r>
                <a:endParaRPr lang="en-US" sz="1600" dirty="0"/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>
                <a:off x="5105400" y="2286000"/>
                <a:ext cx="1143000" cy="16625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6477000" y="2377237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4800600" y="1905000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aseline="30000" dirty="0" smtClean="0"/>
                  <a:t>2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3/2</a:t>
                </a:r>
                <a:endParaRPr lang="en-US" baseline="-25000" dirty="0"/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>
                <a:off x="6248400" y="2301037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63"/>
              <p:cNvGrpSpPr/>
              <p:nvPr/>
            </p:nvGrpSpPr>
            <p:grpSpPr>
              <a:xfrm>
                <a:off x="4800600" y="2895600"/>
                <a:ext cx="4160405" cy="826532"/>
                <a:chOff x="4800600" y="2529637"/>
                <a:chExt cx="4160405" cy="826532"/>
              </a:xfrm>
            </p:grpSpPr>
            <p:grpSp>
              <p:nvGrpSpPr>
                <p:cNvPr id="11" name="Group 117"/>
                <p:cNvGrpSpPr/>
                <p:nvPr/>
              </p:nvGrpSpPr>
              <p:grpSpPr>
                <a:xfrm>
                  <a:off x="8229600" y="2758237"/>
                  <a:ext cx="731405" cy="457200"/>
                  <a:chOff x="8153400" y="2514600"/>
                  <a:chExt cx="731405" cy="457200"/>
                </a:xfrm>
              </p:grpSpPr>
              <p:sp>
                <p:nvSpPr>
                  <p:cNvPr id="127" name="Rectangle 126"/>
                  <p:cNvSpPr/>
                  <p:nvPr/>
                </p:nvSpPr>
                <p:spPr>
                  <a:xfrm>
                    <a:off x="8305800" y="2514600"/>
                    <a:ext cx="579005" cy="36933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~</a:t>
                    </a:r>
                    <a:r>
                      <a:rPr lang="en-US" dirty="0" err="1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m,I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28" name="Straight Connector 127"/>
                  <p:cNvCxnSpPr/>
                  <p:nvPr/>
                </p:nvCxnSpPr>
                <p:spPr>
                  <a:xfrm rot="5400000">
                    <a:off x="7925594" y="2742406"/>
                    <a:ext cx="457200" cy="1588"/>
                  </a:xfrm>
                  <a:prstGeom prst="line">
                    <a:avLst/>
                  </a:prstGeom>
                  <a:ln>
                    <a:headEnd type="triangle" w="med" len="med"/>
                    <a:tailEnd type="triangle" w="med" len="med"/>
                  </a:ln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5029200" y="2910637"/>
                  <a:ext cx="1219200" cy="1588"/>
                </a:xfrm>
                <a:prstGeom prst="line">
                  <a:avLst/>
                </a:prstGeom>
                <a:ln w="381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6477000" y="3139237"/>
                  <a:ext cx="1371600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6477000" y="2834437"/>
                  <a:ext cx="1353955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/>
                <p:cNvSpPr txBox="1"/>
                <p:nvPr/>
              </p:nvSpPr>
              <p:spPr>
                <a:xfrm>
                  <a:off x="4800600" y="2529637"/>
                  <a:ext cx="58541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aseline="30000" dirty="0" smtClean="0"/>
                    <a:t>2</a:t>
                  </a:r>
                  <a:r>
                    <a:rPr lang="en-US" dirty="0" smtClean="0"/>
                    <a:t>S</a:t>
                  </a:r>
                  <a:r>
                    <a:rPr lang="en-US" baseline="-25000" dirty="0" smtClean="0"/>
                    <a:t>1/2</a:t>
                  </a:r>
                  <a:endParaRPr lang="en-US" baseline="-25000" dirty="0"/>
                </a:p>
              </p:txBody>
            </p:sp>
            <p:cxnSp>
              <p:nvCxnSpPr>
                <p:cNvPr id="123" name="Straight Connector 122"/>
                <p:cNvCxnSpPr/>
                <p:nvPr/>
              </p:nvCxnSpPr>
              <p:spPr>
                <a:xfrm flipV="1">
                  <a:off x="6248400" y="2834437"/>
                  <a:ext cx="228600" cy="762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16200000" flipH="1">
                  <a:off x="6248400" y="2910637"/>
                  <a:ext cx="228600" cy="228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TextBox 124"/>
                <p:cNvSpPr txBox="1"/>
                <p:nvPr/>
              </p:nvSpPr>
              <p:spPr>
                <a:xfrm>
                  <a:off x="7772400" y="2986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7772400" y="2605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  <p:cxnSp>
            <p:nvCxnSpPr>
              <p:cNvPr id="111" name="Straight Connector 110"/>
              <p:cNvCxnSpPr/>
              <p:nvPr/>
            </p:nvCxnSpPr>
            <p:spPr>
              <a:xfrm>
                <a:off x="6470904" y="22067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6470904" y="19781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7766304" y="2054352"/>
                <a:ext cx="437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F’</a:t>
                </a:r>
                <a:r>
                  <a:rPr lang="en-US" baseline="-25000" dirty="0" err="1" smtClean="0"/>
                  <a:t>i</a:t>
                </a:r>
                <a:endParaRPr lang="en-US" baseline="-25000" dirty="0"/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rot="5400000" flipH="1" flipV="1">
                <a:off x="6204204" y="2016252"/>
                <a:ext cx="304800" cy="228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flipV="1">
                <a:off x="6242304" y="2206752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5562600" y="28956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J=1/2</a:t>
                </a:r>
                <a:endParaRPr lang="nl-BE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486400" y="19050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J=3/2</a:t>
                </a:r>
                <a:endParaRPr lang="nl-BE" dirty="0"/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6248400" y="914400"/>
              <a:ext cx="2055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hyperfine structure:</a:t>
              </a:r>
              <a:endParaRPr lang="en-US" dirty="0"/>
            </a:p>
          </p:txBody>
        </p:sp>
      </p:grpSp>
      <p:cxnSp>
        <p:nvCxnSpPr>
          <p:cNvPr id="132" name="Straight Connector 131"/>
          <p:cNvCxnSpPr/>
          <p:nvPr/>
        </p:nvCxnSpPr>
        <p:spPr>
          <a:xfrm flipV="1">
            <a:off x="6553200" y="2362200"/>
            <a:ext cx="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6705600" y="2209800"/>
            <a:ext cx="0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6858000" y="1981200"/>
            <a:ext cx="0" cy="1219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7543800" y="2362200"/>
            <a:ext cx="0" cy="1143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7696200" y="2209800"/>
            <a:ext cx="0" cy="1295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990600" y="2895600"/>
            <a:ext cx="82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304800" y="28956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>
                <a:solidFill>
                  <a:schemeClr val="tx1"/>
                </a:solidFill>
              </a:rPr>
              <a:t>tomic ground state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148" name="Straight Connector 147"/>
          <p:cNvCxnSpPr/>
          <p:nvPr/>
        </p:nvCxnSpPr>
        <p:spPr>
          <a:xfrm>
            <a:off x="977280" y="1384176"/>
            <a:ext cx="8640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313184" y="1117848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>
                <a:solidFill>
                  <a:schemeClr val="tx1"/>
                </a:solidFill>
              </a:rPr>
              <a:t>tomic excited  state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>
            <a:off x="2057400" y="116815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2057400" y="1384176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2057400" y="1600200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3048000" y="10668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Hyperfine splitting (100 MHz)</a:t>
            </a:r>
            <a:endParaRPr lang="nl-BE" sz="1400" dirty="0">
              <a:solidFill>
                <a:schemeClr val="tx1"/>
              </a:solidFill>
            </a:endParaRPr>
          </a:p>
        </p:txBody>
      </p:sp>
      <p:cxnSp>
        <p:nvCxnSpPr>
          <p:cNvPr id="154" name="Straight Arrow Connector 153"/>
          <p:cNvCxnSpPr/>
          <p:nvPr/>
        </p:nvCxnSpPr>
        <p:spPr>
          <a:xfrm flipV="1">
            <a:off x="1633736" y="1143000"/>
            <a:ext cx="652264" cy="1744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1841376" y="1168152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841376" y="13841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1841376" y="1384176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10984" y="2101018"/>
            <a:ext cx="12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laser photon (</a:t>
            </a:r>
            <a:r>
              <a:rPr lang="en-US" sz="1400" dirty="0" err="1" smtClean="0">
                <a:solidFill>
                  <a:schemeClr val="tx1"/>
                </a:solidFill>
              </a:rPr>
              <a:t>eV</a:t>
            </a:r>
            <a:r>
              <a:rPr lang="en-US" sz="1400" dirty="0" smtClean="0">
                <a:solidFill>
                  <a:schemeClr val="tx1"/>
                </a:solidFill>
              </a:rPr>
              <a:t> – 10</a:t>
            </a:r>
            <a:r>
              <a:rPr lang="en-US" sz="1400" baseline="30000" dirty="0" smtClean="0">
                <a:solidFill>
                  <a:schemeClr val="tx1"/>
                </a:solidFill>
              </a:rPr>
              <a:t>8</a:t>
            </a:r>
            <a:r>
              <a:rPr lang="en-US" sz="1400" dirty="0" smtClean="0">
                <a:solidFill>
                  <a:schemeClr val="tx1"/>
                </a:solidFill>
              </a:rPr>
              <a:t> MHz)</a:t>
            </a:r>
            <a:endParaRPr lang="nl-BE" sz="1400" dirty="0">
              <a:solidFill>
                <a:schemeClr val="tx1"/>
              </a:solidFill>
            </a:endParaRPr>
          </a:p>
        </p:txBody>
      </p:sp>
      <p:grpSp>
        <p:nvGrpSpPr>
          <p:cNvPr id="17" name="Group 162"/>
          <p:cNvGrpSpPr/>
          <p:nvPr/>
        </p:nvGrpSpPr>
        <p:grpSpPr>
          <a:xfrm>
            <a:off x="381000" y="1905000"/>
            <a:ext cx="1573851" cy="206522"/>
            <a:chOff x="2553784" y="3737038"/>
            <a:chExt cx="1573851" cy="206522"/>
          </a:xfrm>
        </p:grpSpPr>
        <p:sp>
          <p:nvSpPr>
            <p:cNvPr id="164" name="Freeform 163"/>
            <p:cNvSpPr/>
            <p:nvPr/>
          </p:nvSpPr>
          <p:spPr>
            <a:xfrm>
              <a:off x="2553784" y="3737038"/>
              <a:ext cx="1573851" cy="206522"/>
            </a:xfrm>
            <a:custGeom>
              <a:avLst/>
              <a:gdLst>
                <a:gd name="connsiteX0" fmla="*/ 0 w 1573851"/>
                <a:gd name="connsiteY0" fmla="*/ 170915 h 206522"/>
                <a:gd name="connsiteX1" fmla="*/ 461473 w 1573851"/>
                <a:gd name="connsiteY1" fmla="*/ 76911 h 206522"/>
                <a:gd name="connsiteX2" fmla="*/ 811851 w 1573851"/>
                <a:gd name="connsiteY2" fmla="*/ 196552 h 206522"/>
                <a:gd name="connsiteX3" fmla="*/ 1213503 w 1573851"/>
                <a:gd name="connsiteY3" fmla="*/ 17091 h 206522"/>
                <a:gd name="connsiteX4" fmla="*/ 1521152 w 1573851"/>
                <a:gd name="connsiteY4" fmla="*/ 94003 h 206522"/>
                <a:gd name="connsiteX5" fmla="*/ 1529697 w 1573851"/>
                <a:gd name="connsiteY5" fmla="*/ 94003 h 20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3851" h="206522">
                  <a:moveTo>
                    <a:pt x="0" y="170915"/>
                  </a:moveTo>
                  <a:cubicBezTo>
                    <a:pt x="163082" y="121776"/>
                    <a:pt x="326165" y="72638"/>
                    <a:pt x="461473" y="76911"/>
                  </a:cubicBezTo>
                  <a:cubicBezTo>
                    <a:pt x="596781" y="81184"/>
                    <a:pt x="686513" y="206522"/>
                    <a:pt x="811851" y="196552"/>
                  </a:cubicBezTo>
                  <a:cubicBezTo>
                    <a:pt x="937189" y="186582"/>
                    <a:pt x="1095286" y="34182"/>
                    <a:pt x="1213503" y="17091"/>
                  </a:cubicBezTo>
                  <a:cubicBezTo>
                    <a:pt x="1331720" y="0"/>
                    <a:pt x="1468453" y="81184"/>
                    <a:pt x="1521152" y="94003"/>
                  </a:cubicBezTo>
                  <a:cubicBezTo>
                    <a:pt x="1573851" y="106822"/>
                    <a:pt x="1551774" y="100412"/>
                    <a:pt x="1529697" y="94003"/>
                  </a:cubicBezTo>
                </a:path>
              </a:pathLst>
            </a:cu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5" name="Isosceles Triangle 164"/>
            <p:cNvSpPr/>
            <p:nvPr/>
          </p:nvSpPr>
          <p:spPr>
            <a:xfrm rot="7368744" flipH="1">
              <a:off x="4023976" y="3793985"/>
              <a:ext cx="68488" cy="104061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cxnSp>
        <p:nvCxnSpPr>
          <p:cNvPr id="173" name="Straight Arrow Connector 172"/>
          <p:cNvCxnSpPr/>
          <p:nvPr/>
        </p:nvCxnSpPr>
        <p:spPr>
          <a:xfrm flipH="1">
            <a:off x="1828800" y="1219200"/>
            <a:ext cx="685800" cy="1676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2661313" y="2561230"/>
            <a:ext cx="1965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d</a:t>
            </a:r>
            <a:r>
              <a:rPr lang="en-US" sz="1600" dirty="0" smtClean="0">
                <a:solidFill>
                  <a:schemeClr val="tx2"/>
                </a:solidFill>
              </a:rPr>
              <a:t>etect fluorescence </a:t>
            </a:r>
            <a:r>
              <a:rPr lang="en-US" sz="1600" dirty="0" smtClean="0">
                <a:solidFill>
                  <a:schemeClr val="tx2"/>
                </a:solidFill>
              </a:rPr>
              <a:t>photons</a:t>
            </a:r>
            <a:endParaRPr lang="nl-BE" sz="1600" dirty="0">
              <a:solidFill>
                <a:schemeClr val="tx2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2133600" y="2209800"/>
            <a:ext cx="1638314" cy="206522"/>
            <a:chOff x="2133600" y="2209800"/>
            <a:chExt cx="1638314" cy="206522"/>
          </a:xfrm>
        </p:grpSpPr>
        <p:sp>
          <p:nvSpPr>
            <p:cNvPr id="174" name="Freeform 173"/>
            <p:cNvSpPr/>
            <p:nvPr/>
          </p:nvSpPr>
          <p:spPr>
            <a:xfrm>
              <a:off x="2133600" y="2209800"/>
              <a:ext cx="1573851" cy="206522"/>
            </a:xfrm>
            <a:custGeom>
              <a:avLst/>
              <a:gdLst>
                <a:gd name="connsiteX0" fmla="*/ 0 w 1573851"/>
                <a:gd name="connsiteY0" fmla="*/ 170915 h 206522"/>
                <a:gd name="connsiteX1" fmla="*/ 461473 w 1573851"/>
                <a:gd name="connsiteY1" fmla="*/ 76911 h 206522"/>
                <a:gd name="connsiteX2" fmla="*/ 811851 w 1573851"/>
                <a:gd name="connsiteY2" fmla="*/ 196552 h 206522"/>
                <a:gd name="connsiteX3" fmla="*/ 1213503 w 1573851"/>
                <a:gd name="connsiteY3" fmla="*/ 17091 h 206522"/>
                <a:gd name="connsiteX4" fmla="*/ 1521152 w 1573851"/>
                <a:gd name="connsiteY4" fmla="*/ 94003 h 206522"/>
                <a:gd name="connsiteX5" fmla="*/ 1529697 w 1573851"/>
                <a:gd name="connsiteY5" fmla="*/ 94003 h 20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3851" h="206522">
                  <a:moveTo>
                    <a:pt x="0" y="170915"/>
                  </a:moveTo>
                  <a:cubicBezTo>
                    <a:pt x="163082" y="121776"/>
                    <a:pt x="326165" y="72638"/>
                    <a:pt x="461473" y="76911"/>
                  </a:cubicBezTo>
                  <a:cubicBezTo>
                    <a:pt x="596781" y="81184"/>
                    <a:pt x="686513" y="206522"/>
                    <a:pt x="811851" y="196552"/>
                  </a:cubicBezTo>
                  <a:cubicBezTo>
                    <a:pt x="937189" y="186582"/>
                    <a:pt x="1095286" y="34182"/>
                    <a:pt x="1213503" y="17091"/>
                  </a:cubicBezTo>
                  <a:cubicBezTo>
                    <a:pt x="1331720" y="0"/>
                    <a:pt x="1468453" y="81184"/>
                    <a:pt x="1521152" y="94003"/>
                  </a:cubicBezTo>
                  <a:cubicBezTo>
                    <a:pt x="1573851" y="106822"/>
                    <a:pt x="1551774" y="100412"/>
                    <a:pt x="1529697" y="94003"/>
                  </a:cubicBezTo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79" name="Isosceles Triangle 178"/>
            <p:cNvSpPr/>
            <p:nvPr/>
          </p:nvSpPr>
          <p:spPr>
            <a:xfrm rot="7368744" flipH="1">
              <a:off x="3685640" y="2290946"/>
              <a:ext cx="68488" cy="104061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80" name="Slide Number Placeholder 1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7</a:t>
            </a:fld>
            <a:endParaRPr lang="nl-BE"/>
          </a:p>
        </p:txBody>
      </p:sp>
      <p:sp>
        <p:nvSpPr>
          <p:cNvPr id="181" name="Footer Placeholder 18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72" name="TextBox 71"/>
          <p:cNvSpPr txBox="1"/>
          <p:nvPr/>
        </p:nvSpPr>
        <p:spPr>
          <a:xfrm>
            <a:off x="838200" y="40386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è"/>
            </a:pP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Used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 in the COLLAPS set-up </a:t>
            </a:r>
          </a:p>
          <a:p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	at ISOLDE-CERN</a:t>
            </a:r>
            <a:endParaRPr lang="nl-BE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565752" y="152400"/>
            <a:ext cx="5942652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Signal observed via resonantly excited ion detection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4375666" y="4387334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Ion counts     </a:t>
            </a:r>
            <a:endParaRPr lang="en-US" dirty="0"/>
          </a:p>
        </p:txBody>
      </p:sp>
      <p:grpSp>
        <p:nvGrpSpPr>
          <p:cNvPr id="7" name="Group 99"/>
          <p:cNvGrpSpPr/>
          <p:nvPr/>
        </p:nvGrpSpPr>
        <p:grpSpPr>
          <a:xfrm>
            <a:off x="4419600" y="914400"/>
            <a:ext cx="4544394" cy="2807732"/>
            <a:chOff x="4419600" y="914400"/>
            <a:chExt cx="4544394" cy="2807732"/>
          </a:xfrm>
        </p:grpSpPr>
        <p:grpSp>
          <p:nvGrpSpPr>
            <p:cNvPr id="8" name="Group 74"/>
            <p:cNvGrpSpPr/>
            <p:nvPr/>
          </p:nvGrpSpPr>
          <p:grpSpPr>
            <a:xfrm>
              <a:off x="4419600" y="1371600"/>
              <a:ext cx="4544394" cy="2350532"/>
              <a:chOff x="4419600" y="1371600"/>
              <a:chExt cx="4544394" cy="2350532"/>
            </a:xfrm>
          </p:grpSpPr>
          <p:grpSp>
            <p:nvGrpSpPr>
              <p:cNvPr id="9" name="Group 16"/>
              <p:cNvGrpSpPr/>
              <p:nvPr/>
            </p:nvGrpSpPr>
            <p:grpSpPr>
              <a:xfrm>
                <a:off x="8228806" y="1920831"/>
                <a:ext cx="735188" cy="444738"/>
                <a:chOff x="8152606" y="1677194"/>
                <a:chExt cx="735188" cy="444738"/>
              </a:xfrm>
            </p:grpSpPr>
            <p:sp>
              <p:nvSpPr>
                <p:cNvPr id="129" name="TextBox 128"/>
                <p:cNvSpPr txBox="1"/>
                <p:nvPr/>
              </p:nvSpPr>
              <p:spPr>
                <a:xfrm>
                  <a:off x="8229600" y="1752600"/>
                  <a:ext cx="658194" cy="36933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~</a:t>
                  </a:r>
                  <a:r>
                    <a:rPr lang="en-US" dirty="0" err="1" smtClean="0">
                      <a:solidFill>
                        <a:schemeClr val="bg1"/>
                      </a:solidFill>
                    </a:rPr>
                    <a:t>Q,</a:t>
                  </a:r>
                  <a:r>
                    <a:rPr lang="en-US" dirty="0" err="1" smtClean="0">
                      <a:solidFill>
                        <a:schemeClr val="bg1"/>
                      </a:solidFill>
                      <a:latin typeface="Symbol" pitchFamily="18" charset="2"/>
                    </a:rPr>
                    <a:t>m</a:t>
                  </a:r>
                  <a:endParaRPr lang="en-US" dirty="0">
                    <a:solidFill>
                      <a:schemeClr val="bg1"/>
                    </a:solidFill>
                    <a:latin typeface="Symbol" pitchFamily="18" charset="2"/>
                  </a:endParaRPr>
                </a:p>
              </p:txBody>
            </p:sp>
            <p:cxnSp>
              <p:nvCxnSpPr>
                <p:cNvPr id="130" name="Straight Connector 129"/>
                <p:cNvCxnSpPr/>
                <p:nvPr/>
              </p:nvCxnSpPr>
              <p:spPr>
                <a:xfrm rot="5400000">
                  <a:off x="8001000" y="1828800"/>
                  <a:ext cx="304800" cy="1588"/>
                </a:xfrm>
                <a:prstGeom prst="line">
                  <a:avLst/>
                </a:prstGeom>
                <a:ln>
                  <a:headEnd type="triangle" w="med" len="med"/>
                  <a:tailEnd type="triangle" w="med" len="me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4" name="TextBox 103"/>
              <p:cNvSpPr txBox="1"/>
              <p:nvPr/>
            </p:nvSpPr>
            <p:spPr>
              <a:xfrm>
                <a:off x="6400800" y="1371600"/>
                <a:ext cx="1359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 smtClean="0"/>
                  <a:t>68</a:t>
                </a:r>
                <a:r>
                  <a:rPr lang="en-US" sz="2400" dirty="0" smtClean="0"/>
                  <a:t>Cu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(I=1)</a:t>
                </a:r>
                <a:endParaRPr lang="en-US" sz="2400" baseline="300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4419600" y="1524000"/>
                <a:ext cx="16287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Cu fine structure:</a:t>
                </a:r>
                <a:endParaRPr lang="en-US" sz="1600" dirty="0"/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>
                <a:off x="5105400" y="2286000"/>
                <a:ext cx="1143000" cy="16625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6477000" y="2377237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4800600" y="1905000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aseline="30000" dirty="0" smtClean="0"/>
                  <a:t>2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3/2</a:t>
                </a:r>
                <a:endParaRPr lang="en-US" baseline="-25000" dirty="0"/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>
                <a:off x="6248400" y="2301037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63"/>
              <p:cNvGrpSpPr/>
              <p:nvPr/>
            </p:nvGrpSpPr>
            <p:grpSpPr>
              <a:xfrm>
                <a:off x="4800600" y="2895600"/>
                <a:ext cx="4160405" cy="826532"/>
                <a:chOff x="4800600" y="2529637"/>
                <a:chExt cx="4160405" cy="826532"/>
              </a:xfrm>
            </p:grpSpPr>
            <p:grpSp>
              <p:nvGrpSpPr>
                <p:cNvPr id="11" name="Group 117"/>
                <p:cNvGrpSpPr/>
                <p:nvPr/>
              </p:nvGrpSpPr>
              <p:grpSpPr>
                <a:xfrm>
                  <a:off x="8229600" y="2758237"/>
                  <a:ext cx="731405" cy="457200"/>
                  <a:chOff x="8153400" y="2514600"/>
                  <a:chExt cx="731405" cy="457200"/>
                </a:xfrm>
              </p:grpSpPr>
              <p:sp>
                <p:nvSpPr>
                  <p:cNvPr id="127" name="Rectangle 126"/>
                  <p:cNvSpPr/>
                  <p:nvPr/>
                </p:nvSpPr>
                <p:spPr>
                  <a:xfrm>
                    <a:off x="8305800" y="2514600"/>
                    <a:ext cx="579005" cy="36933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~</a:t>
                    </a:r>
                    <a:r>
                      <a:rPr lang="en-US" dirty="0" err="1" smtClean="0">
                        <a:solidFill>
                          <a:schemeClr val="bg1"/>
                        </a:solidFill>
                        <a:latin typeface="Symbol" pitchFamily="18" charset="2"/>
                      </a:rPr>
                      <a:t>m,I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28" name="Straight Connector 127"/>
                  <p:cNvCxnSpPr/>
                  <p:nvPr/>
                </p:nvCxnSpPr>
                <p:spPr>
                  <a:xfrm rot="5400000">
                    <a:off x="7925594" y="2742406"/>
                    <a:ext cx="457200" cy="1588"/>
                  </a:xfrm>
                  <a:prstGeom prst="line">
                    <a:avLst/>
                  </a:prstGeom>
                  <a:ln>
                    <a:headEnd type="triangle" w="med" len="med"/>
                    <a:tailEnd type="triangle" w="med" len="med"/>
                  </a:ln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5029200" y="2910637"/>
                  <a:ext cx="1219200" cy="1588"/>
                </a:xfrm>
                <a:prstGeom prst="line">
                  <a:avLst/>
                </a:prstGeom>
                <a:ln w="381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6477000" y="3139237"/>
                  <a:ext cx="1371600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6477000" y="2834437"/>
                  <a:ext cx="1353955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/>
                <p:cNvSpPr txBox="1"/>
                <p:nvPr/>
              </p:nvSpPr>
              <p:spPr>
                <a:xfrm>
                  <a:off x="4800600" y="2529637"/>
                  <a:ext cx="58541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aseline="30000" dirty="0" smtClean="0"/>
                    <a:t>2</a:t>
                  </a:r>
                  <a:r>
                    <a:rPr lang="en-US" dirty="0" smtClean="0"/>
                    <a:t>S</a:t>
                  </a:r>
                  <a:r>
                    <a:rPr lang="en-US" baseline="-25000" dirty="0" smtClean="0"/>
                    <a:t>1/2</a:t>
                  </a:r>
                  <a:endParaRPr lang="en-US" baseline="-25000" dirty="0"/>
                </a:p>
              </p:txBody>
            </p:sp>
            <p:cxnSp>
              <p:nvCxnSpPr>
                <p:cNvPr id="123" name="Straight Connector 122"/>
                <p:cNvCxnSpPr/>
                <p:nvPr/>
              </p:nvCxnSpPr>
              <p:spPr>
                <a:xfrm flipV="1">
                  <a:off x="6248400" y="2834437"/>
                  <a:ext cx="228600" cy="762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16200000" flipH="1">
                  <a:off x="6248400" y="2910637"/>
                  <a:ext cx="228600" cy="228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TextBox 124"/>
                <p:cNvSpPr txBox="1"/>
                <p:nvPr/>
              </p:nvSpPr>
              <p:spPr>
                <a:xfrm>
                  <a:off x="7772400" y="2986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7772400" y="2605837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F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  <p:cxnSp>
            <p:nvCxnSpPr>
              <p:cNvPr id="111" name="Straight Connector 110"/>
              <p:cNvCxnSpPr/>
              <p:nvPr/>
            </p:nvCxnSpPr>
            <p:spPr>
              <a:xfrm>
                <a:off x="6470904" y="22067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6470904" y="1978152"/>
                <a:ext cx="1371600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7766304" y="2054352"/>
                <a:ext cx="437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F’</a:t>
                </a:r>
                <a:r>
                  <a:rPr lang="en-US" baseline="-25000" dirty="0" err="1" smtClean="0"/>
                  <a:t>i</a:t>
                </a:r>
                <a:endParaRPr lang="en-US" baseline="-25000" dirty="0"/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rot="5400000" flipH="1" flipV="1">
                <a:off x="6204204" y="2016252"/>
                <a:ext cx="304800" cy="228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flipV="1">
                <a:off x="6242304" y="2206752"/>
                <a:ext cx="2286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5562600" y="28956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J=1/2</a:t>
                </a:r>
                <a:endParaRPr lang="nl-BE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486400" y="19050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J=3/2</a:t>
                </a:r>
                <a:endParaRPr lang="nl-BE" dirty="0"/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6248400" y="914400"/>
              <a:ext cx="2055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hyperfine structure:</a:t>
              </a:r>
              <a:endParaRPr lang="en-US" dirty="0"/>
            </a:p>
          </p:txBody>
        </p:sp>
      </p:grpSp>
      <p:cxnSp>
        <p:nvCxnSpPr>
          <p:cNvPr id="132" name="Straight Connector 131"/>
          <p:cNvCxnSpPr/>
          <p:nvPr/>
        </p:nvCxnSpPr>
        <p:spPr>
          <a:xfrm flipV="1">
            <a:off x="6553200" y="2362200"/>
            <a:ext cx="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6705600" y="2209800"/>
            <a:ext cx="0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6858000" y="1981200"/>
            <a:ext cx="0" cy="1219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7543800" y="2362200"/>
            <a:ext cx="0" cy="1143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7696200" y="2209800"/>
            <a:ext cx="0" cy="1295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Slide Number Placeholder 1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181" name="Footer Placeholder 18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cxnSp>
        <p:nvCxnSpPr>
          <p:cNvPr id="70" name="Straight Connector 69"/>
          <p:cNvCxnSpPr/>
          <p:nvPr/>
        </p:nvCxnSpPr>
        <p:spPr>
          <a:xfrm>
            <a:off x="1426096" y="4724400"/>
            <a:ext cx="82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389494" y="4607680"/>
            <a:ext cx="2018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Atomic ground </a:t>
            </a:r>
            <a:r>
              <a:rPr lang="en-US" sz="1400" dirty="0" smtClean="0">
                <a:solidFill>
                  <a:schemeClr val="tx1"/>
                </a:solidFill>
              </a:rPr>
              <a:t>state</a:t>
            </a:r>
            <a:endParaRPr lang="nl-BE" sz="1400" dirty="0">
              <a:solidFill>
                <a:schemeClr val="tx1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1368152" y="3940696"/>
            <a:ext cx="8640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26408" y="3714889"/>
            <a:ext cx="1243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excited  state</a:t>
            </a:r>
            <a:endParaRPr lang="nl-BE" sz="1400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2448272" y="372467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448272" y="3940696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448272" y="4156720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429000" y="3200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Hyperfine splitting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1728192" y="3724672"/>
            <a:ext cx="1008112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232248" y="3724672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2232248" y="394069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232248" y="3940696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371600" y="4351784"/>
            <a:ext cx="39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λ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646080" y="4176726"/>
            <a:ext cx="1573851" cy="206522"/>
          </a:xfrm>
          <a:custGeom>
            <a:avLst/>
            <a:gdLst>
              <a:gd name="connsiteX0" fmla="*/ 0 w 1573851"/>
              <a:gd name="connsiteY0" fmla="*/ 170915 h 206522"/>
              <a:gd name="connsiteX1" fmla="*/ 461473 w 1573851"/>
              <a:gd name="connsiteY1" fmla="*/ 76911 h 206522"/>
              <a:gd name="connsiteX2" fmla="*/ 811851 w 1573851"/>
              <a:gd name="connsiteY2" fmla="*/ 196552 h 206522"/>
              <a:gd name="connsiteX3" fmla="*/ 1213503 w 1573851"/>
              <a:gd name="connsiteY3" fmla="*/ 17091 h 206522"/>
              <a:gd name="connsiteX4" fmla="*/ 1521152 w 1573851"/>
              <a:gd name="connsiteY4" fmla="*/ 94003 h 206522"/>
              <a:gd name="connsiteX5" fmla="*/ 1529697 w 1573851"/>
              <a:gd name="connsiteY5" fmla="*/ 94003 h 20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3851" h="206522">
                <a:moveTo>
                  <a:pt x="0" y="170915"/>
                </a:moveTo>
                <a:cubicBezTo>
                  <a:pt x="163082" y="121776"/>
                  <a:pt x="326165" y="72638"/>
                  <a:pt x="461473" y="76911"/>
                </a:cubicBezTo>
                <a:cubicBezTo>
                  <a:pt x="596781" y="81184"/>
                  <a:pt x="686513" y="206522"/>
                  <a:pt x="811851" y="196552"/>
                </a:cubicBezTo>
                <a:cubicBezTo>
                  <a:pt x="937189" y="186582"/>
                  <a:pt x="1095286" y="34182"/>
                  <a:pt x="1213503" y="17091"/>
                </a:cubicBezTo>
                <a:cubicBezTo>
                  <a:pt x="1331720" y="0"/>
                  <a:pt x="1468453" y="81184"/>
                  <a:pt x="1521152" y="94003"/>
                </a:cubicBezTo>
                <a:cubicBezTo>
                  <a:pt x="1573851" y="106822"/>
                  <a:pt x="1551774" y="100412"/>
                  <a:pt x="1529697" y="9400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4" name="TextBox 83"/>
          <p:cNvSpPr txBox="1"/>
          <p:nvPr/>
        </p:nvSpPr>
        <p:spPr>
          <a:xfrm>
            <a:off x="432048" y="4372744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laser photon</a:t>
            </a:r>
            <a:endParaRPr lang="nl-BE" sz="1200" dirty="0">
              <a:solidFill>
                <a:schemeClr val="tx1"/>
              </a:solidFill>
            </a:endParaRPr>
          </a:p>
        </p:txBody>
      </p:sp>
      <p:sp>
        <p:nvSpPr>
          <p:cNvPr id="85" name="Isosceles Triangle 84"/>
          <p:cNvSpPr/>
          <p:nvPr/>
        </p:nvSpPr>
        <p:spPr>
          <a:xfrm rot="7368744" flipH="1">
            <a:off x="2116272" y="4233673"/>
            <a:ext cx="68488" cy="104061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86" name="Straight Connector 85"/>
          <p:cNvCxnSpPr/>
          <p:nvPr/>
        </p:nvCxnSpPr>
        <p:spPr>
          <a:xfrm>
            <a:off x="1368152" y="2370584"/>
            <a:ext cx="2232248" cy="0"/>
          </a:xfrm>
          <a:prstGeom prst="lin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0" y="2226568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ionization potential</a:t>
            </a:r>
            <a:endParaRPr lang="nl-BE" sz="1200" dirty="0">
              <a:solidFill>
                <a:schemeClr val="tx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95600" y="1837184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continuum</a:t>
            </a:r>
            <a:endParaRPr lang="nl-BE" sz="1200" dirty="0">
              <a:solidFill>
                <a:schemeClr val="tx1"/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2736304" y="2065784"/>
            <a:ext cx="6896" cy="16588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990600" y="30563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second step laser photon</a:t>
            </a:r>
            <a:endParaRPr lang="nl-BE" sz="1200" dirty="0">
              <a:solidFill>
                <a:schemeClr val="tx1"/>
              </a:solidFill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1062608" y="2840360"/>
            <a:ext cx="1573851" cy="206522"/>
          </a:xfrm>
          <a:custGeom>
            <a:avLst/>
            <a:gdLst>
              <a:gd name="connsiteX0" fmla="*/ 0 w 1573851"/>
              <a:gd name="connsiteY0" fmla="*/ 170915 h 206522"/>
              <a:gd name="connsiteX1" fmla="*/ 461473 w 1573851"/>
              <a:gd name="connsiteY1" fmla="*/ 76911 h 206522"/>
              <a:gd name="connsiteX2" fmla="*/ 811851 w 1573851"/>
              <a:gd name="connsiteY2" fmla="*/ 196552 h 206522"/>
              <a:gd name="connsiteX3" fmla="*/ 1213503 w 1573851"/>
              <a:gd name="connsiteY3" fmla="*/ 17091 h 206522"/>
              <a:gd name="connsiteX4" fmla="*/ 1521152 w 1573851"/>
              <a:gd name="connsiteY4" fmla="*/ 94003 h 206522"/>
              <a:gd name="connsiteX5" fmla="*/ 1529697 w 1573851"/>
              <a:gd name="connsiteY5" fmla="*/ 94003 h 20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3851" h="206522">
                <a:moveTo>
                  <a:pt x="0" y="170915"/>
                </a:moveTo>
                <a:cubicBezTo>
                  <a:pt x="163082" y="121776"/>
                  <a:pt x="326165" y="72638"/>
                  <a:pt x="461473" y="76911"/>
                </a:cubicBezTo>
                <a:cubicBezTo>
                  <a:pt x="596781" y="81184"/>
                  <a:pt x="686513" y="206522"/>
                  <a:pt x="811851" y="196552"/>
                </a:cubicBezTo>
                <a:cubicBezTo>
                  <a:pt x="937189" y="186582"/>
                  <a:pt x="1095286" y="34182"/>
                  <a:pt x="1213503" y="17091"/>
                </a:cubicBezTo>
                <a:cubicBezTo>
                  <a:pt x="1331720" y="0"/>
                  <a:pt x="1468453" y="81184"/>
                  <a:pt x="1521152" y="94003"/>
                </a:cubicBezTo>
                <a:cubicBezTo>
                  <a:pt x="1573851" y="106822"/>
                  <a:pt x="1551774" y="100412"/>
                  <a:pt x="1529697" y="9400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2" name="Isosceles Triangle 91"/>
          <p:cNvSpPr/>
          <p:nvPr/>
        </p:nvSpPr>
        <p:spPr>
          <a:xfrm rot="7368744" flipH="1">
            <a:off x="2602818" y="2917313"/>
            <a:ext cx="68488" cy="104061"/>
          </a:xfrm>
          <a:prstGeom prst="triangle">
            <a:avLst/>
          </a:prstGeom>
          <a:ln>
            <a:solidFill>
              <a:schemeClr val="tx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3" name="TextBox 92"/>
          <p:cNvSpPr txBox="1"/>
          <p:nvPr/>
        </p:nvSpPr>
        <p:spPr>
          <a:xfrm>
            <a:off x="1600200" y="2599184"/>
            <a:ext cx="42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tx2"/>
                </a:solidFill>
              </a:rPr>
              <a:t>λ</a:t>
            </a:r>
            <a:r>
              <a:rPr lang="en-US" baseline="-25000" dirty="0" smtClean="0">
                <a:solidFill>
                  <a:schemeClr val="tx2"/>
                </a:solidFill>
              </a:rPr>
              <a:t>2</a:t>
            </a:r>
            <a:endParaRPr lang="nl-BE" dirty="0">
              <a:solidFill>
                <a:schemeClr val="tx2"/>
              </a:solidFill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5410200" y="3276600"/>
            <a:ext cx="3733800" cy="3581400"/>
            <a:chOff x="5410200" y="3276600"/>
            <a:chExt cx="3733800" cy="3581400"/>
          </a:xfrm>
        </p:grpSpPr>
        <p:grpSp>
          <p:nvGrpSpPr>
            <p:cNvPr id="95" name="Group 94"/>
            <p:cNvGrpSpPr/>
            <p:nvPr/>
          </p:nvGrpSpPr>
          <p:grpSpPr>
            <a:xfrm>
              <a:off x="5410200" y="4191000"/>
              <a:ext cx="3733800" cy="2667000"/>
              <a:chOff x="5410200" y="4191000"/>
              <a:chExt cx="3733800" cy="2667000"/>
            </a:xfrm>
          </p:grpSpPr>
          <p:pic>
            <p:nvPicPr>
              <p:cNvPr id="1945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1514"/>
              <a:stretch>
                <a:fillRect/>
              </a:stretch>
            </p:blipFill>
            <p:spPr bwMode="auto">
              <a:xfrm>
                <a:off x="5410200" y="4191000"/>
                <a:ext cx="3733800" cy="2667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" name="Rectangle 102"/>
              <p:cNvSpPr/>
              <p:nvPr/>
            </p:nvSpPr>
            <p:spPr>
              <a:xfrm>
                <a:off x="7162800" y="4419600"/>
                <a:ext cx="1752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6530789" y="3276600"/>
              <a:ext cx="1470214" cy="1905002"/>
              <a:chOff x="6553199" y="2590798"/>
              <a:chExt cx="1388535" cy="2059461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6553199" y="2590799"/>
                <a:ext cx="21167" cy="1153296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6718299" y="2590801"/>
                <a:ext cx="2" cy="1235672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6862232" y="2590798"/>
                <a:ext cx="2" cy="1153297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7545390" y="2895599"/>
                <a:ext cx="252410" cy="1754659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653867" y="2920313"/>
                <a:ext cx="287867" cy="1729946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1" name="TextBox 130"/>
          <p:cNvSpPr txBox="1"/>
          <p:nvPr/>
        </p:nvSpPr>
        <p:spPr>
          <a:xfrm>
            <a:off x="838200" y="762000"/>
            <a:ext cx="4699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chemeClr val="tx2"/>
                </a:solidFill>
              </a:rPr>
              <a:t>= </a:t>
            </a:r>
            <a:r>
              <a:rPr lang="nl-BE" dirty="0" err="1" smtClean="0">
                <a:solidFill>
                  <a:schemeClr val="tx2"/>
                </a:solidFill>
              </a:rPr>
              <a:t>principle</a:t>
            </a:r>
            <a:r>
              <a:rPr lang="nl-BE" dirty="0" smtClean="0">
                <a:solidFill>
                  <a:schemeClr val="tx2"/>
                </a:solidFill>
              </a:rPr>
              <a:t> of </a:t>
            </a:r>
            <a:r>
              <a:rPr lang="nl-BE" dirty="0" err="1" smtClean="0">
                <a:solidFill>
                  <a:schemeClr val="tx2"/>
                </a:solidFill>
              </a:rPr>
              <a:t>resonance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ionisation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spectroscopy</a:t>
            </a:r>
            <a:endParaRPr lang="nl-BE" dirty="0" smtClean="0">
              <a:solidFill>
                <a:schemeClr val="tx2"/>
              </a:solidFill>
            </a:endParaRPr>
          </a:p>
          <a:p>
            <a:r>
              <a:rPr lang="nl-BE" dirty="0">
                <a:solidFill>
                  <a:schemeClr val="tx2"/>
                </a:solidFill>
              </a:rPr>
              <a:t>	</a:t>
            </a:r>
            <a:r>
              <a:rPr lang="nl-BE" dirty="0" err="1" smtClean="0">
                <a:solidFill>
                  <a:schemeClr val="tx2"/>
                </a:solidFill>
              </a:rPr>
              <a:t>using</a:t>
            </a:r>
            <a:r>
              <a:rPr lang="nl-BE" dirty="0" smtClean="0">
                <a:solidFill>
                  <a:schemeClr val="tx2"/>
                </a:solidFill>
              </a:rPr>
              <a:t> laser ion </a:t>
            </a:r>
            <a:r>
              <a:rPr lang="nl-BE" dirty="0" err="1" smtClean="0">
                <a:solidFill>
                  <a:schemeClr val="tx2"/>
                </a:solidFill>
              </a:rPr>
              <a:t>sources</a:t>
            </a:r>
            <a:r>
              <a:rPr lang="nl-BE" dirty="0" smtClean="0">
                <a:solidFill>
                  <a:schemeClr val="tx2"/>
                </a:solidFill>
              </a:rPr>
              <a:t> !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0" y="5410200"/>
            <a:ext cx="54295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è"/>
            </a:pP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Improve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resolution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: </a:t>
            </a: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apply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 to </a:t>
            </a: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accelerated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chemeClr val="tx2"/>
                </a:solidFill>
                <a:sym typeface="Wingdings" pitchFamily="2" charset="2"/>
              </a:rPr>
              <a:t>beam</a:t>
            </a:r>
            <a:r>
              <a:rPr lang="nl-BE" dirty="0" smtClean="0">
                <a:solidFill>
                  <a:schemeClr val="tx2"/>
                </a:solidFill>
                <a:sym typeface="Wingdings" pitchFamily="2" charset="2"/>
              </a:rPr>
              <a:t> </a:t>
            </a:r>
          </a:p>
          <a:p>
            <a:r>
              <a:rPr lang="nl-BE" dirty="0">
                <a:solidFill>
                  <a:schemeClr val="tx2"/>
                </a:solidFill>
                <a:sym typeface="Wingdings" pitchFamily="2" charset="2"/>
              </a:rPr>
              <a:t>	</a:t>
            </a:r>
            <a:r>
              <a:rPr lang="nl-BE" dirty="0" smtClean="0">
                <a:solidFill>
                  <a:schemeClr val="tx2"/>
                </a:solidFill>
              </a:rPr>
              <a:t>= </a:t>
            </a:r>
            <a:r>
              <a:rPr lang="nl-BE" dirty="0" err="1" smtClean="0">
                <a:solidFill>
                  <a:schemeClr val="tx2"/>
                </a:solidFill>
              </a:rPr>
              <a:t>principle</a:t>
            </a:r>
            <a:r>
              <a:rPr lang="nl-BE" dirty="0" smtClean="0">
                <a:solidFill>
                  <a:schemeClr val="tx2"/>
                </a:solidFill>
              </a:rPr>
              <a:t> of CRIS</a:t>
            </a:r>
          </a:p>
          <a:p>
            <a:r>
              <a:rPr lang="nl-BE" dirty="0">
                <a:solidFill>
                  <a:schemeClr val="tx2"/>
                </a:solidFill>
              </a:rPr>
              <a:t>	</a:t>
            </a:r>
            <a:r>
              <a:rPr lang="nl-BE" dirty="0" smtClean="0">
                <a:solidFill>
                  <a:schemeClr val="tx2"/>
                </a:solidFill>
              </a:rPr>
              <a:t>(</a:t>
            </a:r>
            <a:r>
              <a:rPr lang="nl-BE" dirty="0" err="1" smtClean="0">
                <a:solidFill>
                  <a:schemeClr val="tx2"/>
                </a:solidFill>
              </a:rPr>
              <a:t>Collinear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Resonance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Ionisation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Spectroscopy</a:t>
            </a:r>
            <a:r>
              <a:rPr lang="nl-BE" dirty="0" smtClean="0">
                <a:solidFill>
                  <a:schemeClr val="tx2"/>
                </a:solidFill>
              </a:rPr>
              <a:t>)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5659" y="1665027"/>
            <a:ext cx="228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Resonantly</a:t>
            </a:r>
            <a:r>
              <a:rPr lang="nl-BE" dirty="0" smtClean="0"/>
              <a:t> </a:t>
            </a:r>
            <a:r>
              <a:rPr lang="nl-BE" dirty="0" err="1" smtClean="0"/>
              <a:t>excited</a:t>
            </a:r>
            <a:r>
              <a:rPr lang="nl-BE" dirty="0" smtClean="0"/>
              <a:t> ion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 animBg="1"/>
      <p:bldP spid="84" grpId="0"/>
      <p:bldP spid="85" grpId="0" animBg="1"/>
      <p:bldP spid="90" grpId="0"/>
      <p:bldP spid="91" grpId="0" animBg="1"/>
      <p:bldP spid="92" grpId="0" animBg="1"/>
      <p:bldP spid="93" grpId="0"/>
      <p:bldP spid="134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993"/>
          <a:stretch>
            <a:fillRect/>
          </a:stretch>
        </p:blipFill>
        <p:spPr bwMode="auto">
          <a:xfrm>
            <a:off x="0" y="990600"/>
            <a:ext cx="6951216" cy="284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9365" y="3964900"/>
            <a:ext cx="8934635" cy="28931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sz="2000" b="1" dirty="0" smtClean="0"/>
              <a:t>           </a:t>
            </a:r>
            <a:r>
              <a:rPr lang="nl-BE" sz="2000" b="1" dirty="0" err="1" smtClean="0"/>
              <a:t>Signal</a:t>
            </a:r>
            <a:r>
              <a:rPr lang="nl-BE" sz="2000" b="1" dirty="0" smtClean="0"/>
              <a:t> </a:t>
            </a:r>
            <a:r>
              <a:rPr lang="nl-BE" sz="2000" b="1" dirty="0" err="1" smtClean="0"/>
              <a:t>detection</a:t>
            </a:r>
            <a:r>
              <a:rPr lang="nl-BE" sz="2000" b="1" dirty="0" smtClean="0"/>
              <a:t>	</a:t>
            </a:r>
            <a:r>
              <a:rPr lang="nl-BE" dirty="0" smtClean="0"/>
              <a:t>		</a:t>
            </a:r>
            <a:r>
              <a:rPr lang="nl-BE" sz="2000" b="1" dirty="0" err="1" smtClean="0"/>
              <a:t>requirements</a:t>
            </a:r>
            <a:r>
              <a:rPr lang="nl-BE" sz="2000" b="1" dirty="0" smtClean="0"/>
              <a:t>		     set-up</a:t>
            </a:r>
          </a:p>
          <a:p>
            <a:endParaRPr lang="nl-BE" dirty="0" smtClean="0"/>
          </a:p>
          <a:p>
            <a:pPr>
              <a:buFontTx/>
              <a:buChar char="-"/>
            </a:pPr>
            <a:r>
              <a:rPr lang="nl-BE" u="sng" dirty="0" smtClean="0">
                <a:latin typeface="Symbol" pitchFamily="18" charset="2"/>
              </a:rPr>
              <a:t> </a:t>
            </a:r>
            <a:r>
              <a:rPr lang="nl-BE" u="sng" dirty="0" err="1" smtClean="0">
                <a:latin typeface="Symbol" pitchFamily="18" charset="2"/>
              </a:rPr>
              <a:t>b</a:t>
            </a:r>
            <a:r>
              <a:rPr lang="nl-BE" u="sng" dirty="0" err="1" smtClean="0"/>
              <a:t>-decay</a:t>
            </a:r>
            <a:r>
              <a:rPr lang="nl-BE" u="sng" dirty="0" smtClean="0"/>
              <a:t> </a:t>
            </a:r>
            <a:r>
              <a:rPr lang="nl-BE" u="sng" dirty="0" err="1" smtClean="0"/>
              <a:t>asymmetry</a:t>
            </a:r>
            <a:r>
              <a:rPr lang="nl-BE" u="sng" dirty="0" smtClean="0"/>
              <a:t> </a:t>
            </a:r>
            <a:r>
              <a:rPr lang="nl-BE" u="sng" dirty="0" err="1" smtClean="0"/>
              <a:t>detection</a:t>
            </a:r>
            <a:r>
              <a:rPr lang="nl-BE" u="sng" dirty="0" smtClean="0"/>
              <a:t> </a:t>
            </a:r>
            <a:r>
              <a:rPr lang="nl-BE" dirty="0" smtClean="0"/>
              <a:t>		10</a:t>
            </a:r>
            <a:r>
              <a:rPr lang="nl-BE" baseline="30000" dirty="0" smtClean="0"/>
              <a:t>3</a:t>
            </a:r>
            <a:r>
              <a:rPr lang="nl-BE" dirty="0" smtClean="0"/>
              <a:t>-10</a:t>
            </a:r>
            <a:r>
              <a:rPr lang="nl-BE" baseline="30000" dirty="0" smtClean="0"/>
              <a:t>4</a:t>
            </a:r>
            <a:r>
              <a:rPr lang="nl-BE" dirty="0" smtClean="0"/>
              <a:t> </a:t>
            </a:r>
            <a:r>
              <a:rPr lang="nl-BE" dirty="0" err="1" smtClean="0"/>
              <a:t>ions</a:t>
            </a:r>
            <a:r>
              <a:rPr lang="nl-BE" dirty="0" smtClean="0"/>
              <a:t>/s		     COLLAPS</a:t>
            </a:r>
          </a:p>
          <a:p>
            <a:r>
              <a:rPr lang="nl-BE" dirty="0" smtClean="0"/>
              <a:t>       </a:t>
            </a:r>
            <a:r>
              <a:rPr lang="nl-BE" dirty="0" err="1" smtClean="0"/>
              <a:t>from</a:t>
            </a:r>
            <a:r>
              <a:rPr lang="nl-BE" dirty="0" smtClean="0"/>
              <a:t> </a:t>
            </a:r>
            <a:r>
              <a:rPr lang="nl-BE" dirty="0" err="1" smtClean="0"/>
              <a:t>optically</a:t>
            </a:r>
            <a:r>
              <a:rPr lang="nl-BE" dirty="0" smtClean="0"/>
              <a:t>  </a:t>
            </a:r>
            <a:r>
              <a:rPr lang="nl-BE" dirty="0" err="1" smtClean="0"/>
              <a:t>polarized</a:t>
            </a:r>
            <a:r>
              <a:rPr lang="nl-BE" dirty="0" smtClean="0"/>
              <a:t> nuclei  			(I&gt;0)	</a:t>
            </a:r>
          </a:p>
          <a:p>
            <a:endParaRPr lang="nl-BE" dirty="0" smtClean="0"/>
          </a:p>
          <a:p>
            <a:pPr>
              <a:buFontTx/>
              <a:buChar char="-"/>
            </a:pPr>
            <a:r>
              <a:rPr lang="nl-BE" dirty="0" smtClean="0"/>
              <a:t> </a:t>
            </a:r>
            <a:r>
              <a:rPr lang="nl-BE" u="sng" dirty="0" err="1" smtClean="0"/>
              <a:t>optical</a:t>
            </a:r>
            <a:r>
              <a:rPr lang="nl-BE" u="sng" dirty="0" smtClean="0"/>
              <a:t> </a:t>
            </a:r>
            <a:r>
              <a:rPr lang="nl-BE" u="sng" dirty="0" err="1" smtClean="0"/>
              <a:t>detection</a:t>
            </a:r>
            <a:r>
              <a:rPr lang="nl-BE" u="sng" dirty="0" smtClean="0"/>
              <a:t> </a:t>
            </a:r>
            <a:r>
              <a:rPr lang="nl-BE" dirty="0" smtClean="0"/>
              <a:t>(</a:t>
            </a:r>
            <a:r>
              <a:rPr lang="nl-BE" dirty="0" err="1" smtClean="0"/>
              <a:t>fluorescence</a:t>
            </a:r>
            <a:r>
              <a:rPr lang="nl-BE" dirty="0" smtClean="0"/>
              <a:t> </a:t>
            </a:r>
            <a:r>
              <a:rPr lang="nl-BE" dirty="0" err="1" smtClean="0"/>
              <a:t>photons</a:t>
            </a:r>
            <a:r>
              <a:rPr lang="nl-BE" dirty="0" smtClean="0"/>
              <a:t>)  	10</a:t>
            </a:r>
            <a:r>
              <a:rPr lang="nl-BE" baseline="30000" dirty="0" smtClean="0"/>
              <a:t>6</a:t>
            </a:r>
            <a:r>
              <a:rPr lang="nl-BE" dirty="0" smtClean="0"/>
              <a:t>-10</a:t>
            </a:r>
            <a:r>
              <a:rPr lang="nl-BE" baseline="30000" dirty="0" smtClean="0"/>
              <a:t>7</a:t>
            </a:r>
            <a:r>
              <a:rPr lang="nl-BE" dirty="0" smtClean="0"/>
              <a:t> </a:t>
            </a:r>
            <a:r>
              <a:rPr lang="nl-BE" dirty="0" smtClean="0">
                <a:sym typeface="Wingdings" pitchFamily="2" charset="2"/>
              </a:rPr>
              <a:t> </a:t>
            </a:r>
            <a:r>
              <a:rPr lang="nl-BE" dirty="0" smtClean="0"/>
              <a:t>10</a:t>
            </a:r>
            <a:r>
              <a:rPr lang="nl-BE" baseline="30000" dirty="0" smtClean="0"/>
              <a:t>3</a:t>
            </a:r>
            <a:r>
              <a:rPr lang="nl-BE" dirty="0" smtClean="0"/>
              <a:t>-10</a:t>
            </a:r>
            <a:r>
              <a:rPr lang="nl-BE" baseline="30000" dirty="0" smtClean="0"/>
              <a:t>4</a:t>
            </a:r>
            <a:r>
              <a:rPr lang="nl-BE" dirty="0" smtClean="0"/>
              <a:t> </a:t>
            </a:r>
            <a:r>
              <a:rPr lang="nl-BE" dirty="0" err="1" smtClean="0"/>
              <a:t>ions</a:t>
            </a:r>
            <a:r>
              <a:rPr lang="nl-BE" dirty="0" smtClean="0"/>
              <a:t>/s 	COLLAPS/CRIS</a:t>
            </a:r>
          </a:p>
          <a:p>
            <a:r>
              <a:rPr lang="nl-BE" dirty="0" smtClean="0"/>
              <a:t>						 (</a:t>
            </a:r>
            <a:r>
              <a:rPr lang="nl-BE" dirty="0" err="1" smtClean="0"/>
              <a:t>bunched</a:t>
            </a:r>
            <a:r>
              <a:rPr lang="nl-BE" dirty="0" smtClean="0"/>
              <a:t> </a:t>
            </a:r>
            <a:r>
              <a:rPr lang="nl-BE" dirty="0" err="1" smtClean="0"/>
              <a:t>beam</a:t>
            </a:r>
            <a:r>
              <a:rPr lang="nl-BE" dirty="0" smtClean="0"/>
              <a:t>)</a:t>
            </a:r>
          </a:p>
          <a:p>
            <a:endParaRPr lang="nl-BE" dirty="0" smtClean="0"/>
          </a:p>
          <a:p>
            <a:pPr>
              <a:buFontTx/>
              <a:buChar char="-"/>
            </a:pPr>
            <a:r>
              <a:rPr lang="nl-BE" dirty="0" smtClean="0"/>
              <a:t> </a:t>
            </a:r>
            <a:r>
              <a:rPr lang="nl-BE" u="sng" dirty="0" smtClean="0"/>
              <a:t>ion </a:t>
            </a:r>
            <a:r>
              <a:rPr lang="nl-BE" u="sng" dirty="0" err="1" smtClean="0"/>
              <a:t>detection</a:t>
            </a:r>
            <a:r>
              <a:rPr lang="nl-BE" dirty="0" smtClean="0"/>
              <a:t> </a:t>
            </a:r>
            <a:r>
              <a:rPr lang="nl-BE" dirty="0" err="1" smtClean="0"/>
              <a:t>after</a:t>
            </a:r>
            <a:r>
              <a:rPr lang="nl-BE" dirty="0"/>
              <a:t> </a:t>
            </a:r>
            <a:r>
              <a:rPr lang="nl-BE" dirty="0" err="1" smtClean="0"/>
              <a:t>resonant</a:t>
            </a:r>
            <a:r>
              <a:rPr lang="nl-BE" dirty="0" smtClean="0"/>
              <a:t> </a:t>
            </a:r>
            <a:r>
              <a:rPr lang="nl-BE" dirty="0" err="1" smtClean="0"/>
              <a:t>excitation</a:t>
            </a:r>
            <a:r>
              <a:rPr lang="nl-BE" dirty="0" smtClean="0"/>
              <a:t> and 	1-10 </a:t>
            </a:r>
            <a:r>
              <a:rPr lang="nl-BE" dirty="0" err="1" smtClean="0"/>
              <a:t>ions</a:t>
            </a:r>
            <a:r>
              <a:rPr lang="nl-BE" dirty="0" smtClean="0"/>
              <a:t>/s  (</a:t>
            </a:r>
            <a:r>
              <a:rPr lang="nl-BE" dirty="0" err="1" smtClean="0"/>
              <a:t>bunched</a:t>
            </a:r>
            <a:r>
              <a:rPr lang="nl-BE" dirty="0" smtClean="0"/>
              <a:t>+UHV)	         CRIS</a:t>
            </a:r>
          </a:p>
          <a:p>
            <a:r>
              <a:rPr lang="nl-BE" dirty="0" smtClean="0"/>
              <a:t>        </a:t>
            </a:r>
            <a:r>
              <a:rPr lang="nl-BE" dirty="0" err="1" smtClean="0"/>
              <a:t>subsequent</a:t>
            </a:r>
            <a:r>
              <a:rPr lang="nl-BE" dirty="0" smtClean="0"/>
              <a:t> </a:t>
            </a:r>
            <a:r>
              <a:rPr lang="nl-BE" dirty="0" err="1" smtClean="0"/>
              <a:t>re-ionization</a:t>
            </a:r>
            <a:r>
              <a:rPr lang="nl-BE" dirty="0" smtClean="0"/>
              <a:t> of </a:t>
            </a:r>
            <a:r>
              <a:rPr lang="nl-BE" dirty="0" err="1" smtClean="0"/>
              <a:t>atoms</a:t>
            </a:r>
            <a:r>
              <a:rPr lang="nl-BE" dirty="0" smtClean="0"/>
              <a:t>			</a:t>
            </a:r>
            <a:endParaRPr lang="nl-BE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6171933" y="644993"/>
            <a:ext cx="20951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err="1" smtClean="0"/>
              <a:t>Optical</a:t>
            </a:r>
            <a:r>
              <a:rPr lang="nl-BE" dirty="0" smtClean="0"/>
              <a:t> </a:t>
            </a:r>
            <a:r>
              <a:rPr lang="nl-BE" dirty="0" err="1" smtClean="0"/>
              <a:t>detection</a:t>
            </a:r>
            <a:r>
              <a:rPr lang="nl-BE" dirty="0" smtClean="0"/>
              <a:t> of </a:t>
            </a:r>
            <a:r>
              <a:rPr lang="nl-BE" dirty="0" err="1" smtClean="0"/>
              <a:t>decay</a:t>
            </a:r>
            <a:r>
              <a:rPr lang="nl-BE" dirty="0" smtClean="0"/>
              <a:t> </a:t>
            </a:r>
            <a:r>
              <a:rPr lang="nl-BE" dirty="0" err="1" smtClean="0"/>
              <a:t>photons</a:t>
            </a:r>
            <a:endParaRPr lang="nl-BE" dirty="0"/>
          </a:p>
        </p:txBody>
      </p:sp>
      <p:sp>
        <p:nvSpPr>
          <p:cNvPr id="6" name="TextBox 5"/>
          <p:cNvSpPr txBox="1"/>
          <p:nvPr/>
        </p:nvSpPr>
        <p:spPr>
          <a:xfrm>
            <a:off x="7435745" y="1986381"/>
            <a:ext cx="154845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err="1" smtClean="0">
                <a:latin typeface="Symbol" pitchFamily="18" charset="2"/>
              </a:rPr>
              <a:t>b</a:t>
            </a:r>
            <a:r>
              <a:rPr lang="nl-BE" dirty="0" err="1" smtClean="0"/>
              <a:t>-asymmetry</a:t>
            </a:r>
            <a:r>
              <a:rPr lang="nl-BE" dirty="0" smtClean="0"/>
              <a:t> </a:t>
            </a:r>
            <a:r>
              <a:rPr lang="nl-BE" dirty="0" err="1" smtClean="0"/>
              <a:t>detection</a:t>
            </a:r>
            <a:endParaRPr lang="nl-BE" dirty="0"/>
          </a:p>
        </p:txBody>
      </p:sp>
      <p:sp>
        <p:nvSpPr>
          <p:cNvPr id="7" name="TextBox 6"/>
          <p:cNvSpPr txBox="1"/>
          <p:nvPr/>
        </p:nvSpPr>
        <p:spPr>
          <a:xfrm>
            <a:off x="6858000" y="2895600"/>
            <a:ext cx="217425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BE" dirty="0" err="1" smtClean="0"/>
              <a:t>Resonance</a:t>
            </a:r>
            <a:r>
              <a:rPr lang="nl-BE" dirty="0" smtClean="0"/>
              <a:t> </a:t>
            </a:r>
            <a:r>
              <a:rPr lang="nl-BE" dirty="0" err="1"/>
              <a:t>I</a:t>
            </a:r>
            <a:r>
              <a:rPr lang="nl-BE" dirty="0" err="1" smtClean="0"/>
              <a:t>onisation</a:t>
            </a:r>
            <a:endParaRPr lang="nl-BE" dirty="0" smtClean="0"/>
          </a:p>
          <a:p>
            <a:r>
              <a:rPr lang="nl-BE" dirty="0" err="1" smtClean="0"/>
              <a:t>Detection</a:t>
            </a:r>
            <a:r>
              <a:rPr lang="nl-BE" dirty="0" smtClean="0"/>
              <a:t> (CRIS)</a:t>
            </a:r>
            <a:endParaRPr lang="nl-BE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74635" y="152400"/>
            <a:ext cx="6724918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Comparing collinear laser spectroscopy set-ups at ISOLDE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53896" y="170688"/>
            <a:ext cx="6830568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Advantage of using a bunched ion beam for optical detection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t="14583" b="44792"/>
          <a:stretch>
            <a:fillRect/>
          </a:stretch>
        </p:blipFill>
        <p:spPr bwMode="auto">
          <a:xfrm>
            <a:off x="0" y="1371600"/>
            <a:ext cx="575212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Elbow Connector 6"/>
          <p:cNvCxnSpPr/>
          <p:nvPr/>
        </p:nvCxnSpPr>
        <p:spPr>
          <a:xfrm flipV="1">
            <a:off x="4572000" y="5410200"/>
            <a:ext cx="1143000" cy="30480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382000" y="2590800"/>
            <a:ext cx="59824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BE" baseline="30000" dirty="0" smtClean="0"/>
              <a:t>75</a:t>
            </a:r>
            <a:r>
              <a:rPr lang="nl-BE" dirty="0" smtClean="0"/>
              <a:t>Ga</a:t>
            </a:r>
            <a:endParaRPr lang="nl-BE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3810000"/>
            <a:ext cx="6705599" cy="3048000"/>
            <a:chOff x="1" y="3810000"/>
            <a:chExt cx="6705599" cy="3048000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4007890"/>
              <a:ext cx="6705599" cy="285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1066800" y="3810000"/>
              <a:ext cx="2074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smtClean="0"/>
                <a:t>(</a:t>
              </a:r>
              <a:r>
                <a:rPr lang="nl-BE" dirty="0" err="1" smtClean="0"/>
                <a:t>installed</a:t>
              </a:r>
              <a:r>
                <a:rPr lang="nl-BE" dirty="0" smtClean="0"/>
                <a:t> nov. 2007)</a:t>
              </a:r>
              <a:endParaRPr lang="nl-BE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8600" y="3886200"/>
              <a:ext cx="556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smtClean="0"/>
                <a:t>HRS</a:t>
              </a:r>
              <a:endParaRPr lang="nl-BE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560485" y="952870"/>
            <a:ext cx="3583515" cy="3764629"/>
            <a:chOff x="5560485" y="952870"/>
            <a:chExt cx="3583515" cy="3764629"/>
          </a:xfrm>
        </p:grpSpPr>
        <p:grpSp>
          <p:nvGrpSpPr>
            <p:cNvPr id="14" name="Group 17"/>
            <p:cNvGrpSpPr/>
            <p:nvPr/>
          </p:nvGrpSpPr>
          <p:grpSpPr>
            <a:xfrm>
              <a:off x="5560485" y="952870"/>
              <a:ext cx="3583515" cy="3764629"/>
              <a:chOff x="5560485" y="1219200"/>
              <a:chExt cx="3583515" cy="3764629"/>
            </a:xfrm>
          </p:grpSpPr>
          <p:grpSp>
            <p:nvGrpSpPr>
              <p:cNvPr id="16" name="Group 9"/>
              <p:cNvGrpSpPr/>
              <p:nvPr/>
            </p:nvGrpSpPr>
            <p:grpSpPr>
              <a:xfrm>
                <a:off x="5888690" y="1219200"/>
                <a:ext cx="3255310" cy="3764629"/>
                <a:chOff x="5986180" y="3276600"/>
                <a:chExt cx="3255310" cy="3764629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6574490" y="3276600"/>
                  <a:ext cx="24625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Continuous</a:t>
                  </a:r>
                  <a:r>
                    <a:rPr lang="nl-BE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photon</a:t>
                  </a:r>
                  <a:r>
                    <a:rPr lang="nl-BE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detection</a:t>
                  </a:r>
                  <a:endParaRPr lang="nl-BE" sz="14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22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986180" y="3581400"/>
                  <a:ext cx="3255310" cy="2514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6944393" y="6087122"/>
                  <a:ext cx="205740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photon</a:t>
                  </a:r>
                  <a:r>
                    <a:rPr lang="nl-BE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detection</a:t>
                  </a:r>
                  <a:r>
                    <a:rPr lang="nl-BE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nl-BE" sz="1400" dirty="0" err="1" smtClean="0">
                      <a:latin typeface="Arial" pitchFamily="34" charset="0"/>
                      <a:cs typeface="Arial" pitchFamily="34" charset="0"/>
                    </a:rPr>
                    <a:t>with</a:t>
                  </a:r>
                  <a:r>
                    <a:rPr lang="nl-BE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</a:p>
                <a:p>
                  <a:r>
                    <a:rPr lang="nl-BE" sz="1400" b="1" dirty="0" smtClean="0">
                      <a:latin typeface="Arial" pitchFamily="34" charset="0"/>
                      <a:cs typeface="Arial" pitchFamily="34" charset="0"/>
                    </a:rPr>
                    <a:t>20 </a:t>
                  </a:r>
                  <a:r>
                    <a:rPr lang="nl-BE" sz="1400" b="1" dirty="0" err="1" smtClean="0">
                      <a:latin typeface="Symbol" pitchFamily="18" charset="2"/>
                      <a:cs typeface="Arial" pitchFamily="34" charset="0"/>
                    </a:rPr>
                    <a:t>m</a:t>
                  </a:r>
                  <a:r>
                    <a:rPr lang="nl-BE" sz="1400" b="1" dirty="0" err="1" smtClean="0">
                      <a:latin typeface="Arial" pitchFamily="34" charset="0"/>
                      <a:cs typeface="Arial" pitchFamily="34" charset="0"/>
                    </a:rPr>
                    <a:t>s</a:t>
                  </a:r>
                  <a:r>
                    <a:rPr lang="nl-BE" sz="1400" b="1" dirty="0" smtClean="0">
                      <a:latin typeface="Arial" pitchFamily="34" charset="0"/>
                      <a:cs typeface="Arial" pitchFamily="34" charset="0"/>
                    </a:rPr>
                    <a:t> time </a:t>
                  </a:r>
                  <a:r>
                    <a:rPr lang="nl-BE" sz="1400" b="1" dirty="0" err="1" smtClean="0">
                      <a:latin typeface="Arial" pitchFamily="34" charset="0"/>
                      <a:cs typeface="Arial" pitchFamily="34" charset="0"/>
                    </a:rPr>
                    <a:t>gate</a:t>
                  </a:r>
                  <a:endParaRPr lang="nl-BE" sz="1400" b="1" dirty="0" smtClean="0">
                    <a:latin typeface="Arial" pitchFamily="34" charset="0"/>
                    <a:cs typeface="Arial" pitchFamily="34" charset="0"/>
                  </a:endParaRPr>
                </a:p>
                <a:p>
                  <a:r>
                    <a:rPr lang="nl-BE" sz="1400" dirty="0" smtClean="0">
                      <a:latin typeface="Arial" pitchFamily="34" charset="0"/>
                      <a:cs typeface="Arial" pitchFamily="34" charset="0"/>
                      <a:sym typeface="Wingdings" pitchFamily="2" charset="2"/>
                    </a:rPr>
                    <a:t> </a:t>
                  </a:r>
                  <a:r>
                    <a:rPr lang="nl-BE" sz="1400" dirty="0" smtClean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background </a:t>
                  </a:r>
                  <a:r>
                    <a:rPr lang="nl-BE" sz="1400" dirty="0" err="1" smtClean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reduced</a:t>
                  </a:r>
                  <a:endParaRPr lang="nl-BE" sz="1400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r>
                    <a:rPr lang="nl-BE" sz="1400" dirty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nl-BE" sz="1400" dirty="0" smtClean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    </a:t>
                  </a:r>
                  <a:r>
                    <a:rPr lang="nl-BE" sz="1400" dirty="0" err="1" smtClean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by</a:t>
                  </a:r>
                  <a:r>
                    <a:rPr lang="nl-BE" sz="1400" dirty="0" smtClean="0">
                      <a:solidFill>
                        <a:schemeClr val="tx2"/>
                      </a:solidFill>
                      <a:latin typeface="Arial" pitchFamily="34" charset="0"/>
                      <a:cs typeface="Arial" pitchFamily="34" charset="0"/>
                    </a:rPr>
                    <a:t> factor 300</a:t>
                  </a:r>
                  <a:endParaRPr lang="nl-BE" sz="1400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5901071" y="2760955"/>
                <a:ext cx="396262" cy="13234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400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300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200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0</a:t>
                </a:r>
                <a:endParaRPr lang="nl-BE" sz="1200" dirty="0">
                  <a:latin typeface="Arial Narrow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5400000" flipV="1">
                <a:off x="5316194" y="3251006"/>
                <a:ext cx="1082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200" b="1" dirty="0" err="1" smtClean="0"/>
                  <a:t>Counts</a:t>
                </a:r>
                <a:r>
                  <a:rPr lang="nl-BE" sz="1200" b="1" dirty="0" smtClean="0"/>
                  <a:t>(</a:t>
                </a:r>
                <a:r>
                  <a:rPr lang="nl-BE" sz="1200" b="1" dirty="0" err="1" smtClean="0"/>
                  <a:t>gated</a:t>
                </a:r>
                <a:r>
                  <a:rPr lang="nl-BE" sz="1200" b="1" dirty="0" smtClean="0"/>
                  <a:t>)</a:t>
                </a:r>
                <a:endParaRPr lang="nl-BE" sz="1200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770363" y="1492928"/>
                <a:ext cx="537327" cy="13234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15000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14500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14000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13500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nl-BE" sz="1200" dirty="0" smtClean="0">
                    <a:latin typeface="Arial Narrow" pitchFamily="34" charset="0"/>
                  </a:rPr>
                  <a:t>13000</a:t>
                </a:r>
                <a:endParaRPr lang="nl-BE" sz="1200" dirty="0">
                  <a:latin typeface="Arial Narrow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5400000" flipV="1">
                <a:off x="5074904" y="1974102"/>
                <a:ext cx="1248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200" b="1" dirty="0" err="1" smtClean="0"/>
                  <a:t>Counts</a:t>
                </a:r>
                <a:r>
                  <a:rPr lang="nl-BE" sz="1200" b="1" dirty="0" smtClean="0"/>
                  <a:t>(</a:t>
                </a:r>
                <a:r>
                  <a:rPr lang="nl-BE" sz="1200" b="1" dirty="0" err="1" smtClean="0"/>
                  <a:t>ungated</a:t>
                </a:r>
                <a:r>
                  <a:rPr lang="nl-BE" sz="1200" b="1" dirty="0" smtClean="0"/>
                  <a:t>)</a:t>
                </a:r>
                <a:endParaRPr lang="nl-BE" sz="1200" b="1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8545759" y="2352581"/>
              <a:ext cx="5982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l-BE" baseline="30000" dirty="0" smtClean="0"/>
                <a:t>75</a:t>
              </a:r>
              <a:r>
                <a:rPr lang="nl-BE" dirty="0" smtClean="0"/>
                <a:t>Ga</a:t>
              </a:r>
              <a:endParaRPr lang="nl-BE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111015" y="4962618"/>
            <a:ext cx="1784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(</a:t>
            </a:r>
            <a:r>
              <a:rPr lang="nl-BE" sz="1400" dirty="0" err="1" smtClean="0"/>
              <a:t>reduction</a:t>
            </a:r>
            <a:r>
              <a:rPr lang="nl-BE" sz="1400" dirty="0" smtClean="0"/>
              <a:t> factor up to 10000 in most cases)</a:t>
            </a:r>
            <a:endParaRPr lang="nl-B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11</a:t>
            </a:fld>
            <a:endParaRPr lang="nl-BE"/>
          </a:p>
        </p:txBody>
      </p:sp>
      <p:grpSp>
        <p:nvGrpSpPr>
          <p:cNvPr id="4" name="Group 3"/>
          <p:cNvGrpSpPr/>
          <p:nvPr/>
        </p:nvGrpSpPr>
        <p:grpSpPr>
          <a:xfrm>
            <a:off x="5562600" y="4114800"/>
            <a:ext cx="3581400" cy="2743200"/>
            <a:chOff x="4267200" y="1990725"/>
            <a:chExt cx="3581400" cy="2743200"/>
          </a:xfrm>
        </p:grpSpPr>
        <p:graphicFrame>
          <p:nvGraphicFramePr>
            <p:cNvPr id="5" name="Chart 4"/>
            <p:cNvGraphicFramePr/>
            <p:nvPr/>
          </p:nvGraphicFramePr>
          <p:xfrm>
            <a:off x="4267200" y="2209800"/>
            <a:ext cx="3581400" cy="25241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5181600" y="1990725"/>
              <a:ext cx="19296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smtClean="0"/>
                <a:t>K </a:t>
              </a:r>
              <a:r>
                <a:rPr lang="nl-BE" dirty="0" err="1" smtClean="0"/>
                <a:t>isotopes</a:t>
              </a:r>
              <a:r>
                <a:rPr lang="nl-BE" dirty="0" smtClean="0"/>
                <a:t> </a:t>
              </a:r>
              <a:r>
                <a:rPr lang="nl-BE" baseline="30000" dirty="0" smtClean="0"/>
                <a:t>38</a:t>
              </a:r>
              <a:r>
                <a:rPr lang="nl-BE" dirty="0" smtClean="0"/>
                <a:t>K - </a:t>
              </a:r>
              <a:r>
                <a:rPr lang="nl-BE" baseline="30000" dirty="0" smtClean="0"/>
                <a:t>51</a:t>
              </a:r>
              <a:r>
                <a:rPr lang="nl-BE" dirty="0" smtClean="0"/>
                <a:t>K</a:t>
              </a:r>
              <a:endParaRPr lang="nl-BE" dirty="0"/>
            </a:p>
          </p:txBody>
        </p:sp>
        <p:grpSp>
          <p:nvGrpSpPr>
            <p:cNvPr id="7" name="Group 23"/>
            <p:cNvGrpSpPr/>
            <p:nvPr/>
          </p:nvGrpSpPr>
          <p:grpSpPr>
            <a:xfrm>
              <a:off x="5257800" y="2676524"/>
              <a:ext cx="2133600" cy="762003"/>
              <a:chOff x="685798" y="3209924"/>
              <a:chExt cx="3563811" cy="762003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1067637" y="3209925"/>
                <a:ext cx="2132760" cy="9524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3104098" y="3209924"/>
                <a:ext cx="1145511" cy="76200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H="1">
                <a:off x="685798" y="3209925"/>
                <a:ext cx="381837" cy="4572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68680" y="161544"/>
            <a:ext cx="7717536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Recent results thanks to use of bunched beams at COLLAPS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582" y="1278562"/>
            <a:ext cx="286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err="1" smtClean="0"/>
              <a:t>Extended</a:t>
            </a:r>
            <a:r>
              <a:rPr lang="nl-BE" b="1" dirty="0" smtClean="0"/>
              <a:t> </a:t>
            </a:r>
            <a:r>
              <a:rPr lang="nl-BE" b="1" dirty="0" err="1" smtClean="0"/>
              <a:t>measurements</a:t>
            </a:r>
            <a:r>
              <a:rPr lang="nl-BE" b="1" dirty="0" smtClean="0"/>
              <a:t> to </a:t>
            </a:r>
          </a:p>
          <a:p>
            <a:r>
              <a:rPr lang="nl-BE" b="1" dirty="0" smtClean="0"/>
              <a:t>more </a:t>
            </a:r>
            <a:r>
              <a:rPr lang="nl-BE" b="1" dirty="0" err="1" smtClean="0"/>
              <a:t>exotic</a:t>
            </a:r>
            <a:r>
              <a:rPr lang="nl-BE" b="1" dirty="0" smtClean="0"/>
              <a:t> </a:t>
            </a:r>
            <a:r>
              <a:rPr lang="nl-BE" b="1" dirty="0" err="1" smtClean="0"/>
              <a:t>isotopes</a:t>
            </a:r>
            <a:endParaRPr lang="nl-BE" b="1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3276600" y="1066800"/>
            <a:ext cx="3352800" cy="3124200"/>
            <a:chOff x="3657600" y="1066800"/>
            <a:chExt cx="3352800" cy="3124200"/>
          </a:xfrm>
        </p:grpSpPr>
        <p:grpSp>
          <p:nvGrpSpPr>
            <p:cNvPr id="14" name="Group 57"/>
            <p:cNvGrpSpPr/>
            <p:nvPr/>
          </p:nvGrpSpPr>
          <p:grpSpPr>
            <a:xfrm>
              <a:off x="3657600" y="1066800"/>
              <a:ext cx="3352800" cy="3124200"/>
              <a:chOff x="3657600" y="1066800"/>
              <a:chExt cx="3352800" cy="3124200"/>
            </a:xfrm>
          </p:grpSpPr>
          <p:grpSp>
            <p:nvGrpSpPr>
              <p:cNvPr id="19" name="Group 21"/>
              <p:cNvGrpSpPr/>
              <p:nvPr/>
            </p:nvGrpSpPr>
            <p:grpSpPr>
              <a:xfrm>
                <a:off x="3657600" y="1219200"/>
                <a:ext cx="3352800" cy="2971800"/>
                <a:chOff x="0" y="2057400"/>
                <a:chExt cx="4195482" cy="2971800"/>
              </a:xfrm>
            </p:grpSpPr>
            <p:pic>
              <p:nvPicPr>
                <p:cNvPr id="21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t="9955" r="7692" b="5430"/>
                <a:stretch>
                  <a:fillRect/>
                </a:stretch>
              </p:blipFill>
              <p:spPr bwMode="auto">
                <a:xfrm>
                  <a:off x="0" y="2057400"/>
                  <a:ext cx="4195482" cy="2971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22" name="Group 18"/>
                <p:cNvGrpSpPr/>
                <p:nvPr/>
              </p:nvGrpSpPr>
              <p:grpSpPr>
                <a:xfrm>
                  <a:off x="782656" y="2895600"/>
                  <a:ext cx="1604844" cy="1724488"/>
                  <a:chOff x="782656" y="2895600"/>
                  <a:chExt cx="1604844" cy="1724488"/>
                </a:xfrm>
              </p:grpSpPr>
              <p:sp>
                <p:nvSpPr>
                  <p:cNvPr id="23" name="Rectangle 16"/>
                  <p:cNvSpPr/>
                  <p:nvPr/>
                </p:nvSpPr>
                <p:spPr>
                  <a:xfrm>
                    <a:off x="782656" y="3606554"/>
                    <a:ext cx="1604844" cy="101353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nl-BE" sz="1400" dirty="0" smtClean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 algn="ctr"/>
                    <a:r>
                      <a:rPr lang="nl-BE" sz="1400" dirty="0" smtClean="0">
                        <a:solidFill>
                          <a:schemeClr val="tx1"/>
                        </a:solidFill>
                      </a:rPr>
                      <a:t>2008,</a:t>
                    </a:r>
                  </a:p>
                  <a:p>
                    <a:pPr algn="ctr"/>
                    <a:r>
                      <a:rPr lang="nl-BE" sz="1400" dirty="0" smtClean="0">
                        <a:solidFill>
                          <a:schemeClr val="tx1"/>
                        </a:solidFill>
                      </a:rPr>
                      <a:t>2009,</a:t>
                    </a:r>
                  </a:p>
                  <a:p>
                    <a:pPr algn="ctr"/>
                    <a:r>
                      <a:rPr lang="nl-BE" sz="1400" dirty="0" smtClean="0">
                        <a:solidFill>
                          <a:schemeClr val="tx1"/>
                        </a:solidFill>
                      </a:rPr>
                      <a:t>2011</a:t>
                    </a:r>
                    <a:endParaRPr lang="nl-BE" sz="1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914400" y="2895600"/>
                    <a:ext cx="1219200" cy="685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BE"/>
                  </a:p>
                </p:txBody>
              </p:sp>
            </p:grpSp>
          </p:grpSp>
          <p:sp>
            <p:nvSpPr>
              <p:cNvPr id="20" name="TextBox 19"/>
              <p:cNvSpPr txBox="1"/>
              <p:nvPr/>
            </p:nvSpPr>
            <p:spPr>
              <a:xfrm>
                <a:off x="4267200" y="1066800"/>
                <a:ext cx="23384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 smtClean="0"/>
                  <a:t>Ga </a:t>
                </a:r>
                <a:r>
                  <a:rPr lang="nl-BE" dirty="0" err="1" smtClean="0"/>
                  <a:t>isotopes</a:t>
                </a:r>
                <a:r>
                  <a:rPr lang="nl-BE" dirty="0" smtClean="0"/>
                  <a:t> </a:t>
                </a:r>
                <a:r>
                  <a:rPr lang="nl-BE" baseline="30000" dirty="0" smtClean="0"/>
                  <a:t>63</a:t>
                </a:r>
                <a:r>
                  <a:rPr lang="nl-BE" dirty="0" smtClean="0"/>
                  <a:t>Ga - </a:t>
                </a:r>
                <a:r>
                  <a:rPr lang="nl-BE" baseline="30000" dirty="0" smtClean="0"/>
                  <a:t>81</a:t>
                </a:r>
                <a:r>
                  <a:rPr lang="nl-BE" dirty="0" smtClean="0"/>
                  <a:t>Ga</a:t>
                </a:r>
                <a:endParaRPr lang="nl-BE" dirty="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191000" y="2438400"/>
              <a:ext cx="2362200" cy="609600"/>
              <a:chOff x="762000" y="3276600"/>
              <a:chExt cx="2819400" cy="60960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838200" y="3276600"/>
                <a:ext cx="23622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6200000" flipH="1">
                <a:off x="3086894" y="3391694"/>
                <a:ext cx="608806" cy="380206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1"/>
              <p:cNvCxnSpPr/>
              <p:nvPr/>
            </p:nvCxnSpPr>
            <p:spPr>
              <a:xfrm rot="5400000">
                <a:off x="648494" y="3390900"/>
                <a:ext cx="304006" cy="76994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/>
          <p:cNvSpPr txBox="1"/>
          <p:nvPr/>
        </p:nvSpPr>
        <p:spPr>
          <a:xfrm>
            <a:off x="762000" y="3657600"/>
            <a:ext cx="2349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Cu </a:t>
            </a:r>
            <a:r>
              <a:rPr lang="nl-BE" dirty="0" err="1" smtClean="0"/>
              <a:t>isotopes</a:t>
            </a:r>
            <a:r>
              <a:rPr lang="nl-BE" dirty="0" smtClean="0"/>
              <a:t> </a:t>
            </a:r>
            <a:r>
              <a:rPr lang="nl-BE" baseline="30000" dirty="0" smtClean="0"/>
              <a:t>58</a:t>
            </a:r>
            <a:r>
              <a:rPr lang="nl-BE" dirty="0" smtClean="0"/>
              <a:t>Cu – </a:t>
            </a:r>
            <a:r>
              <a:rPr lang="nl-BE" baseline="30000" dirty="0" smtClean="0"/>
              <a:t>75</a:t>
            </a:r>
            <a:r>
              <a:rPr lang="nl-BE" dirty="0" smtClean="0"/>
              <a:t>Cu</a:t>
            </a:r>
            <a:endParaRPr lang="nl-BE" dirty="0"/>
          </a:p>
        </p:txBody>
      </p:sp>
      <p:graphicFrame>
        <p:nvGraphicFramePr>
          <p:cNvPr id="26" name="Chart 25"/>
          <p:cNvGraphicFramePr/>
          <p:nvPr/>
        </p:nvGraphicFramePr>
        <p:xfrm>
          <a:off x="0" y="3886200"/>
          <a:ext cx="36576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990600" y="4876800"/>
            <a:ext cx="2438400" cy="1066800"/>
            <a:chOff x="914400" y="3276600"/>
            <a:chExt cx="2438400" cy="10668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524000" y="3276600"/>
              <a:ext cx="1371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2667000" y="3505200"/>
              <a:ext cx="914400" cy="45720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>
              <a:off x="686197" y="3504803"/>
              <a:ext cx="1066800" cy="6103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5955653" y="2272683"/>
            <a:ext cx="2218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Limit </a:t>
            </a:r>
            <a:r>
              <a:rPr lang="nl-BE" sz="1400" dirty="0" err="1" smtClean="0">
                <a:solidFill>
                  <a:schemeClr val="tx2"/>
                </a:solidFill>
              </a:rPr>
              <a:t>with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continuous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beam</a:t>
            </a:r>
            <a:endParaRPr lang="nl-BE" sz="1400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38400" y="533400"/>
            <a:ext cx="4437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from 2.10</a:t>
            </a:r>
            <a:r>
              <a:rPr lang="en-US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6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 ions/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Symbol" pitchFamily="18" charset="2"/>
                <a:sym typeface="Wingdings" pitchFamily="2" charset="2"/>
              </a:rPr>
              <a:t>m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C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        5.10</a:t>
            </a:r>
            <a:r>
              <a:rPr lang="en-US" b="1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3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 ions/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Symbol" pitchFamily="18" charset="2"/>
                <a:sym typeface="Wingdings" pitchFamily="2" charset="2"/>
              </a:rPr>
              <a:t>m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C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sym typeface="Wingdings" pitchFamily="2" charset="2"/>
              </a:rPr>
              <a:t> </a:t>
            </a:r>
            <a:endParaRPr lang="nl-BE" dirty="0"/>
          </a:p>
        </p:txBody>
      </p:sp>
      <p:sp>
        <p:nvSpPr>
          <p:cNvPr id="33" name="TextBox 32"/>
          <p:cNvSpPr txBox="1"/>
          <p:nvPr/>
        </p:nvSpPr>
        <p:spPr>
          <a:xfrm>
            <a:off x="6285607" y="2709168"/>
            <a:ext cx="2877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err="1" smtClean="0">
                <a:solidFill>
                  <a:schemeClr val="tx2"/>
                </a:solidFill>
              </a:rPr>
              <a:t>Extended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region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with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bunched</a:t>
            </a:r>
            <a:r>
              <a:rPr lang="nl-BE" sz="1400" dirty="0" smtClean="0">
                <a:solidFill>
                  <a:schemeClr val="tx2"/>
                </a:solidFill>
              </a:rPr>
              <a:t> </a:t>
            </a:r>
            <a:r>
              <a:rPr lang="nl-BE" sz="1400" dirty="0" err="1" smtClean="0">
                <a:solidFill>
                  <a:schemeClr val="tx2"/>
                </a:solidFill>
              </a:rPr>
              <a:t>beam</a:t>
            </a:r>
            <a:endParaRPr lang="nl-BE" sz="1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2370" y="5246703"/>
            <a:ext cx="1259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17 </a:t>
            </a:r>
            <a:r>
              <a:rPr lang="nl-BE" dirty="0" err="1" smtClean="0"/>
              <a:t>isotopes</a:t>
            </a:r>
            <a:endParaRPr lang="nl-BE" dirty="0"/>
          </a:p>
        </p:txBody>
      </p:sp>
      <p:sp>
        <p:nvSpPr>
          <p:cNvPr id="35" name="TextBox 34"/>
          <p:cNvSpPr txBox="1"/>
          <p:nvPr/>
        </p:nvSpPr>
        <p:spPr>
          <a:xfrm>
            <a:off x="3934287" y="2576005"/>
            <a:ext cx="12596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dirty="0" smtClean="0"/>
              <a:t>18 </a:t>
            </a:r>
            <a:r>
              <a:rPr lang="nl-BE" dirty="0" err="1" smtClean="0"/>
              <a:t>isotopes</a:t>
            </a:r>
            <a:endParaRPr lang="nl-BE" dirty="0"/>
          </a:p>
        </p:txBody>
      </p:sp>
      <p:sp>
        <p:nvSpPr>
          <p:cNvPr id="36" name="TextBox 35"/>
          <p:cNvSpPr txBox="1"/>
          <p:nvPr/>
        </p:nvSpPr>
        <p:spPr>
          <a:xfrm>
            <a:off x="6838764" y="5125376"/>
            <a:ext cx="1259640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dirty="0" smtClean="0"/>
              <a:t>12 </a:t>
            </a:r>
            <a:r>
              <a:rPr lang="nl-BE" dirty="0" err="1" smtClean="0"/>
              <a:t>isotopes</a:t>
            </a:r>
            <a:endParaRPr lang="nl-BE" dirty="0" smtClean="0"/>
          </a:p>
          <a:p>
            <a:pPr algn="ctr"/>
            <a:r>
              <a:rPr lang="nl-BE" sz="1400" dirty="0" smtClean="0"/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/>
          <a:srcRect r="1740"/>
          <a:stretch>
            <a:fillRect/>
          </a:stretch>
        </p:blipFill>
        <p:spPr bwMode="auto">
          <a:xfrm>
            <a:off x="393192" y="354719"/>
            <a:ext cx="7946136" cy="114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12</a:t>
            </a:fld>
            <a:endParaRPr lang="nl-BE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63496" y="115824"/>
            <a:ext cx="5672328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Selected results from study of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Ga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 isotopes (Z=31)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73936"/>
            <a:ext cx="502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 smtClean="0"/>
              <a:t>(1)  </a:t>
            </a:r>
            <a:r>
              <a:rPr lang="nl-BE" b="1" u="sng" dirty="0" err="1" smtClean="0"/>
              <a:t>Discovery</a:t>
            </a:r>
            <a:r>
              <a:rPr lang="nl-BE" b="1" u="sng" dirty="0" smtClean="0"/>
              <a:t> of </a:t>
            </a:r>
            <a:r>
              <a:rPr lang="nl-BE" b="1" u="sng" dirty="0" err="1" smtClean="0"/>
              <a:t>an</a:t>
            </a:r>
            <a:r>
              <a:rPr lang="nl-BE" b="1" u="sng" dirty="0" smtClean="0"/>
              <a:t> </a:t>
            </a:r>
            <a:r>
              <a:rPr lang="nl-BE" b="1" u="sng" dirty="0" err="1" smtClean="0"/>
              <a:t>isomeric</a:t>
            </a:r>
            <a:r>
              <a:rPr lang="nl-BE" b="1" u="sng" dirty="0" smtClean="0"/>
              <a:t> state in </a:t>
            </a:r>
            <a:r>
              <a:rPr lang="nl-BE" b="1" u="sng" baseline="30000" dirty="0" smtClean="0"/>
              <a:t>80</a:t>
            </a:r>
            <a:r>
              <a:rPr lang="nl-BE" b="1" u="sng" dirty="0" smtClean="0"/>
              <a:t>Ga (N=49):</a:t>
            </a:r>
            <a:endParaRPr lang="nl-BE" sz="1400" b="1" dirty="0">
              <a:latin typeface="Comic Sans MS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67402" y="3862317"/>
            <a:ext cx="2326781" cy="1977554"/>
            <a:chOff x="5743853" y="1499262"/>
            <a:chExt cx="2326781" cy="153352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56084" y="1499262"/>
              <a:ext cx="2114550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8"/>
            <p:cNvSpPr/>
            <p:nvPr/>
          </p:nvSpPr>
          <p:spPr>
            <a:xfrm>
              <a:off x="5743853" y="1899821"/>
              <a:ext cx="204186" cy="550416"/>
            </a:xfrm>
            <a:custGeom>
              <a:avLst/>
              <a:gdLst>
                <a:gd name="connsiteX0" fmla="*/ 150920 w 186430"/>
                <a:gd name="connsiteY0" fmla="*/ 0 h 346229"/>
                <a:gd name="connsiteX1" fmla="*/ 17755 w 186430"/>
                <a:gd name="connsiteY1" fmla="*/ 97655 h 346229"/>
                <a:gd name="connsiteX2" fmla="*/ 44388 w 186430"/>
                <a:gd name="connsiteY2" fmla="*/ 275208 h 346229"/>
                <a:gd name="connsiteX3" fmla="*/ 186430 w 186430"/>
                <a:gd name="connsiteY3" fmla="*/ 346229 h 346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430" h="346229">
                  <a:moveTo>
                    <a:pt x="150920" y="0"/>
                  </a:moveTo>
                  <a:cubicBezTo>
                    <a:pt x="93215" y="25893"/>
                    <a:pt x="35510" y="51787"/>
                    <a:pt x="17755" y="97655"/>
                  </a:cubicBezTo>
                  <a:cubicBezTo>
                    <a:pt x="0" y="143523"/>
                    <a:pt x="16276" y="233779"/>
                    <a:pt x="44388" y="275208"/>
                  </a:cubicBezTo>
                  <a:cubicBezTo>
                    <a:pt x="72500" y="316637"/>
                    <a:pt x="129465" y="331433"/>
                    <a:pt x="186430" y="346229"/>
                  </a:cubicBez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0" y="3810000"/>
            <a:ext cx="4876799" cy="2666999"/>
            <a:chOff x="443836" y="1658547"/>
            <a:chExt cx="3932853" cy="1868965"/>
          </a:xfrm>
        </p:grpSpPr>
        <p:pic>
          <p:nvPicPr>
            <p:cNvPr id="11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3836" y="1658547"/>
              <a:ext cx="3932853" cy="186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3367710" y="1782876"/>
              <a:ext cx="501837" cy="4529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 3</a:t>
              </a:r>
              <a:r>
                <a:rPr lang="nl-BE" baseline="30000" dirty="0" smtClean="0">
                  <a:solidFill>
                    <a:srgbClr val="FF0000"/>
                  </a:solidFill>
                </a:rPr>
                <a:t>-</a:t>
              </a:r>
              <a:r>
                <a:rPr lang="nl-BE" dirty="0" smtClean="0">
                  <a:solidFill>
                    <a:srgbClr val="FF0000"/>
                  </a:solidFill>
                </a:rPr>
                <a:t>  </a:t>
              </a:r>
            </a:p>
            <a:p>
              <a:r>
                <a:rPr lang="nl-BE" dirty="0" smtClean="0">
                  <a:solidFill>
                    <a:schemeClr val="tx2"/>
                  </a:solidFill>
                </a:rPr>
                <a:t>* 6</a:t>
              </a:r>
              <a:r>
                <a:rPr lang="nl-BE" baseline="30000" dirty="0" smtClean="0">
                  <a:solidFill>
                    <a:schemeClr val="tx2"/>
                  </a:solidFill>
                </a:rPr>
                <a:t>-</a:t>
              </a:r>
              <a:r>
                <a:rPr lang="nl-BE" dirty="0" smtClean="0">
                  <a:solidFill>
                    <a:schemeClr val="tx2"/>
                  </a:solidFill>
                </a:rPr>
                <a:t>  </a:t>
              </a:r>
              <a:endParaRPr lang="nl-BE" dirty="0">
                <a:solidFill>
                  <a:schemeClr val="tx2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81562" y="166900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smtClean="0">
                  <a:solidFill>
                    <a:schemeClr val="tx2"/>
                  </a:solidFill>
                </a:rPr>
                <a:t>*</a:t>
              </a:r>
              <a:endParaRPr lang="nl-BE" dirty="0">
                <a:solidFill>
                  <a:schemeClr val="tx2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33962" y="182140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 smtClean="0">
                  <a:solidFill>
                    <a:schemeClr val="tx2"/>
                  </a:solidFill>
                </a:rPr>
                <a:t>*</a:t>
              </a:r>
              <a:endParaRPr lang="nl-BE" dirty="0">
                <a:solidFill>
                  <a:schemeClr val="tx2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455186" y="2609238"/>
              <a:ext cx="245803" cy="25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11772" y="2379898"/>
              <a:ext cx="245803" cy="25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19436" y="2222441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46274" y="2557452"/>
              <a:ext cx="245803" cy="25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939236" y="2521941"/>
              <a:ext cx="245803" cy="25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1078" y="2566330"/>
              <a:ext cx="245803" cy="25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dirty="0" smtClean="0">
                  <a:solidFill>
                    <a:srgbClr val="FF0000"/>
                  </a:solidFill>
                </a:rPr>
                <a:t>*</a:t>
              </a:r>
              <a:endParaRPr lang="nl-BE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138723" y="5515914"/>
            <a:ext cx="361483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sz="1400" dirty="0" smtClean="0"/>
              <a:t>Jj44b </a:t>
            </a:r>
            <a:r>
              <a:rPr lang="nl-BE" sz="1400" dirty="0" err="1" smtClean="0"/>
              <a:t>effective</a:t>
            </a:r>
            <a:r>
              <a:rPr lang="nl-BE" sz="1400" dirty="0" smtClean="0"/>
              <a:t> </a:t>
            </a:r>
            <a:r>
              <a:rPr lang="nl-BE" sz="1400" dirty="0" err="1" smtClean="0"/>
              <a:t>interaction</a:t>
            </a:r>
            <a:r>
              <a:rPr lang="nl-BE" sz="1400" dirty="0" smtClean="0"/>
              <a:t> (</a:t>
            </a:r>
            <a:r>
              <a:rPr lang="nl-BE" sz="1400" dirty="0" err="1" smtClean="0"/>
              <a:t>Listesky</a:t>
            </a:r>
            <a:r>
              <a:rPr lang="nl-BE" sz="1400" dirty="0" smtClean="0"/>
              <a:t> and Brown)</a:t>
            </a:r>
          </a:p>
          <a:p>
            <a:r>
              <a:rPr lang="nl-BE" sz="1400" dirty="0" smtClean="0"/>
              <a:t>	56Ni core + f</a:t>
            </a:r>
            <a:r>
              <a:rPr lang="nl-BE" sz="1400" baseline="-25000" dirty="0" smtClean="0"/>
              <a:t>5/2</a:t>
            </a:r>
            <a:r>
              <a:rPr lang="nl-BE" sz="1400" dirty="0" smtClean="0"/>
              <a:t>pg</a:t>
            </a:r>
            <a:r>
              <a:rPr lang="nl-BE" sz="1400" baseline="-25000" dirty="0" smtClean="0"/>
              <a:t>9/2</a:t>
            </a:r>
            <a:r>
              <a:rPr lang="nl-BE" sz="1400" dirty="0" smtClean="0"/>
              <a:t> </a:t>
            </a:r>
            <a:r>
              <a:rPr lang="nl-BE" sz="1400" dirty="0" err="1" smtClean="0"/>
              <a:t>space</a:t>
            </a:r>
            <a:endParaRPr lang="nl-BE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2194560"/>
            <a:ext cx="4604850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dirty="0" err="1" smtClean="0"/>
              <a:t>Two</a:t>
            </a:r>
            <a:r>
              <a:rPr lang="nl-BE" dirty="0" smtClean="0"/>
              <a:t> </a:t>
            </a:r>
            <a:r>
              <a:rPr lang="nl-BE" dirty="0" err="1" smtClean="0"/>
              <a:t>structures</a:t>
            </a:r>
            <a:r>
              <a:rPr lang="nl-BE" dirty="0" smtClean="0"/>
              <a:t> in the </a:t>
            </a:r>
            <a:r>
              <a:rPr lang="nl-BE" dirty="0" err="1" smtClean="0"/>
              <a:t>hyperfine</a:t>
            </a:r>
            <a:r>
              <a:rPr lang="nl-BE" dirty="0" smtClean="0"/>
              <a:t> spectrum (HFS)</a:t>
            </a:r>
          </a:p>
          <a:p>
            <a:pPr algn="ctr"/>
            <a:endParaRPr lang="nl-BE" dirty="0"/>
          </a:p>
          <a:p>
            <a:pPr algn="ctr"/>
            <a:r>
              <a:rPr lang="nl-BE" dirty="0" err="1" smtClean="0"/>
              <a:t>Isomer</a:t>
            </a:r>
            <a:r>
              <a:rPr lang="nl-BE" dirty="0"/>
              <a:t> </a:t>
            </a:r>
            <a:r>
              <a:rPr lang="nl-BE" dirty="0" err="1" smtClean="0"/>
              <a:t>properties</a:t>
            </a:r>
            <a:r>
              <a:rPr lang="nl-BE" dirty="0" smtClean="0"/>
              <a:t>:  T</a:t>
            </a:r>
            <a:r>
              <a:rPr lang="nl-BE" baseline="-25000" dirty="0" smtClean="0"/>
              <a:t>1/2 </a:t>
            </a:r>
            <a:r>
              <a:rPr lang="nl-BE" dirty="0" smtClean="0"/>
              <a:t>&gt; 200 </a:t>
            </a:r>
            <a:r>
              <a:rPr lang="nl-BE" dirty="0" err="1" smtClean="0"/>
              <a:t>ms</a:t>
            </a:r>
            <a:endParaRPr lang="nl-BE" dirty="0" smtClean="0"/>
          </a:p>
          <a:p>
            <a:pPr algn="ctr"/>
            <a:r>
              <a:rPr lang="nl-BE" b="1" dirty="0" smtClean="0"/>
              <a:t>		E</a:t>
            </a:r>
            <a:r>
              <a:rPr lang="nl-BE" b="1" baseline="-25000" dirty="0" smtClean="0"/>
              <a:t>x </a:t>
            </a:r>
            <a:r>
              <a:rPr lang="nl-BE" b="1" dirty="0" smtClean="0"/>
              <a:t>&lt; 50 </a:t>
            </a:r>
            <a:r>
              <a:rPr lang="nl-BE" b="1" dirty="0" err="1" smtClean="0"/>
              <a:t>keV</a:t>
            </a:r>
            <a:endParaRPr lang="nl-BE" b="1" dirty="0" smtClean="0"/>
          </a:p>
          <a:p>
            <a:pPr algn="ctr"/>
            <a:r>
              <a:rPr lang="nl-BE" sz="1400" b="1" dirty="0" smtClean="0"/>
              <a:t>                                           (</a:t>
            </a:r>
            <a:r>
              <a:rPr lang="nl-BE" sz="1400" b="1" dirty="0" err="1" smtClean="0"/>
              <a:t>not</a:t>
            </a:r>
            <a:r>
              <a:rPr lang="nl-BE" sz="1400" b="1" dirty="0" smtClean="0"/>
              <a:t> </a:t>
            </a:r>
            <a:r>
              <a:rPr lang="nl-BE" sz="1400" b="1" dirty="0" err="1" smtClean="0"/>
              <a:t>observed</a:t>
            </a:r>
            <a:r>
              <a:rPr lang="nl-BE" sz="1400" b="1" dirty="0" smtClean="0"/>
              <a:t> in penning trap)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0398" y="33486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80 Ga</a:t>
            </a:r>
            <a:endParaRPr lang="nl-BE" dirty="0"/>
          </a:p>
        </p:txBody>
      </p:sp>
      <p:sp>
        <p:nvSpPr>
          <p:cNvPr id="27" name="Rectangle 26"/>
          <p:cNvSpPr/>
          <p:nvPr/>
        </p:nvSpPr>
        <p:spPr>
          <a:xfrm>
            <a:off x="5268036" y="1827958"/>
            <a:ext cx="3304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400" dirty="0" smtClean="0">
                <a:latin typeface="Comic Sans MS" pitchFamily="66" charset="0"/>
              </a:rPr>
              <a:t>B. Cheal et al., PRC82, 051302R, 2010</a:t>
            </a:r>
            <a:endParaRPr lang="nl-BE" sz="14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32784" y="1298448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N=50</a:t>
            </a:r>
            <a:endParaRPr lang="nl-BE" dirty="0"/>
          </a:p>
        </p:txBody>
      </p:sp>
      <p:sp>
        <p:nvSpPr>
          <p:cNvPr id="30" name="TextBox 29"/>
          <p:cNvSpPr txBox="1"/>
          <p:nvPr/>
        </p:nvSpPr>
        <p:spPr>
          <a:xfrm>
            <a:off x="2660456" y="127711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N=40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13</a:t>
            </a:fld>
            <a:endParaRPr lang="nl-BE"/>
          </a:p>
        </p:txBody>
      </p:sp>
      <p:sp>
        <p:nvSpPr>
          <p:cNvPr id="5" name="TextBox 4"/>
          <p:cNvSpPr txBox="1"/>
          <p:nvPr/>
        </p:nvSpPr>
        <p:spPr>
          <a:xfrm>
            <a:off x="152014" y="647153"/>
            <a:ext cx="6700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u="sng" dirty="0" smtClean="0"/>
              <a:t>(2)  </a:t>
            </a:r>
            <a:r>
              <a:rPr lang="nl-BE" b="1" u="sng" dirty="0" err="1" smtClean="0"/>
              <a:t>Established</a:t>
            </a:r>
            <a:r>
              <a:rPr lang="nl-BE" b="1" u="sng" dirty="0" smtClean="0"/>
              <a:t> </a:t>
            </a:r>
            <a:r>
              <a:rPr lang="nl-BE" b="1" u="sng" dirty="0" err="1" smtClean="0"/>
              <a:t>ground</a:t>
            </a:r>
            <a:r>
              <a:rPr lang="nl-BE" b="1" u="sng" dirty="0" smtClean="0"/>
              <a:t> state spins and </a:t>
            </a:r>
            <a:r>
              <a:rPr lang="nl-BE" b="1" u="sng" dirty="0" err="1" smtClean="0"/>
              <a:t>structure</a:t>
            </a:r>
            <a:r>
              <a:rPr lang="nl-BE" b="1" u="sng" dirty="0" smtClean="0"/>
              <a:t> </a:t>
            </a:r>
            <a:r>
              <a:rPr lang="nl-BE" b="1" u="sng" dirty="0" err="1" smtClean="0"/>
              <a:t>from</a:t>
            </a:r>
            <a:r>
              <a:rPr lang="nl-BE" b="1" u="sng" dirty="0" smtClean="0"/>
              <a:t> </a:t>
            </a:r>
            <a:r>
              <a:rPr lang="nl-BE" b="1" u="sng" baseline="30000" dirty="0" smtClean="0"/>
              <a:t>63</a:t>
            </a:r>
            <a:r>
              <a:rPr lang="nl-BE" b="1" u="sng" dirty="0" smtClean="0"/>
              <a:t>Ga </a:t>
            </a:r>
            <a:r>
              <a:rPr lang="nl-BE" b="1" u="sng" dirty="0" smtClean="0"/>
              <a:t>to </a:t>
            </a:r>
            <a:r>
              <a:rPr lang="nl-BE" b="1" u="sng" baseline="30000" dirty="0" smtClean="0"/>
              <a:t>81</a:t>
            </a:r>
            <a:r>
              <a:rPr lang="nl-BE" b="1" u="sng" dirty="0" smtClean="0"/>
              <a:t>Ga:</a:t>
            </a:r>
            <a:r>
              <a:rPr lang="nl-BE" b="1" dirty="0" smtClean="0"/>
              <a:t>	</a:t>
            </a:r>
            <a:r>
              <a:rPr lang="nl-BE" b="1" dirty="0"/>
              <a:t> </a:t>
            </a:r>
            <a:endParaRPr lang="nl-BE" b="1" dirty="0" smtClean="0"/>
          </a:p>
          <a:p>
            <a:r>
              <a:rPr lang="nl-BE" b="1" dirty="0" smtClean="0"/>
              <a:t>				</a:t>
            </a:r>
            <a:endParaRPr lang="nl-BE" sz="1400" b="1" dirty="0" smtClean="0"/>
          </a:p>
          <a:p>
            <a:r>
              <a:rPr lang="nl-BE" b="1" dirty="0" smtClean="0"/>
              <a:t>				</a:t>
            </a:r>
            <a:endParaRPr lang="nl-BE" sz="1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59246" y="1349760"/>
            <a:ext cx="90762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BE" dirty="0" err="1" smtClean="0"/>
              <a:t>Odd-Ga</a:t>
            </a:r>
            <a:endParaRPr lang="nl-BE" dirty="0"/>
          </a:p>
        </p:txBody>
      </p:sp>
      <p:sp>
        <p:nvSpPr>
          <p:cNvPr id="8" name="Rectangle 7"/>
          <p:cNvSpPr/>
          <p:nvPr/>
        </p:nvSpPr>
        <p:spPr>
          <a:xfrm>
            <a:off x="347473" y="1766994"/>
            <a:ext cx="3035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400" dirty="0" smtClean="0">
                <a:latin typeface="Comic Sans MS" pitchFamily="66" charset="0"/>
              </a:rPr>
              <a:t>B. Cheal et al., </a:t>
            </a:r>
          </a:p>
          <a:p>
            <a:r>
              <a:rPr lang="nl-BE" sz="1400" dirty="0" err="1" smtClean="0">
                <a:latin typeface="Comic Sans MS" pitchFamily="66" charset="0"/>
              </a:rPr>
              <a:t>Phys</a:t>
            </a:r>
            <a:r>
              <a:rPr lang="nl-BE" sz="1400" dirty="0" smtClean="0">
                <a:latin typeface="Comic Sans MS" pitchFamily="66" charset="0"/>
              </a:rPr>
              <a:t>. </a:t>
            </a:r>
            <a:r>
              <a:rPr lang="nl-BE" sz="1400" dirty="0" err="1" smtClean="0">
                <a:latin typeface="Comic Sans MS" pitchFamily="66" charset="0"/>
              </a:rPr>
              <a:t>Rev</a:t>
            </a:r>
            <a:r>
              <a:rPr lang="nl-BE" sz="1400" dirty="0" smtClean="0">
                <a:latin typeface="Comic Sans MS" pitchFamily="66" charset="0"/>
              </a:rPr>
              <a:t>. Let. 104, 252502, 2010</a:t>
            </a:r>
            <a:endParaRPr lang="nl-BE" sz="1400" dirty="0"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9280" y="1368378"/>
            <a:ext cx="183785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l-BE" dirty="0" err="1"/>
              <a:t>O</a:t>
            </a:r>
            <a:r>
              <a:rPr lang="nl-BE" dirty="0" err="1" smtClean="0"/>
              <a:t>dd-odd</a:t>
            </a:r>
            <a:r>
              <a:rPr lang="nl-BE" dirty="0" smtClean="0"/>
              <a:t> Ga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399"/>
            <a:ext cx="3459192" cy="44766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" name="Rectangle 23"/>
          <p:cNvSpPr>
            <a:spLocks/>
          </p:cNvSpPr>
          <p:nvPr/>
        </p:nvSpPr>
        <p:spPr bwMode="auto">
          <a:xfrm>
            <a:off x="2876335" y="2513889"/>
            <a:ext cx="355138" cy="2825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rgbClr val="558E28"/>
                </a:solidFill>
                <a:latin typeface="Helvetica" charset="0"/>
                <a:cs typeface="Helvetica" charset="0"/>
                <a:sym typeface="Helvetica" charset="0"/>
              </a:rPr>
              <a:t>5/2</a:t>
            </a:r>
          </a:p>
        </p:txBody>
      </p:sp>
      <p:sp>
        <p:nvSpPr>
          <p:cNvPr id="12" name="Rectangle 24"/>
          <p:cNvSpPr>
            <a:spLocks/>
          </p:cNvSpPr>
          <p:nvPr/>
        </p:nvSpPr>
        <p:spPr bwMode="auto">
          <a:xfrm>
            <a:off x="2846527" y="3014121"/>
            <a:ext cx="349434" cy="2794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3" name="Rectangle 25"/>
          <p:cNvSpPr>
            <a:spLocks/>
          </p:cNvSpPr>
          <p:nvPr/>
        </p:nvSpPr>
        <p:spPr bwMode="auto">
          <a:xfrm>
            <a:off x="2855405" y="3507400"/>
            <a:ext cx="420456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4" name="Rectangle 26"/>
          <p:cNvSpPr>
            <a:spLocks/>
          </p:cNvSpPr>
          <p:nvPr/>
        </p:nvSpPr>
        <p:spPr bwMode="auto">
          <a:xfrm>
            <a:off x="2828771" y="4014586"/>
            <a:ext cx="411579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5" name="Rectangle 27"/>
          <p:cNvSpPr>
            <a:spLocks/>
          </p:cNvSpPr>
          <p:nvPr/>
        </p:nvSpPr>
        <p:spPr bwMode="auto">
          <a:xfrm>
            <a:off x="2784383" y="4535162"/>
            <a:ext cx="393822" cy="285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rgbClr val="D90B00"/>
                </a:solidFill>
                <a:latin typeface="Helvetica" charset="0"/>
                <a:cs typeface="Helvetica" charset="0"/>
                <a:sym typeface="Helvetica" charset="0"/>
              </a:rPr>
              <a:t>1/2</a:t>
            </a:r>
          </a:p>
        </p:txBody>
      </p:sp>
      <p:sp>
        <p:nvSpPr>
          <p:cNvPr id="16" name="Rectangle 28"/>
          <p:cNvSpPr>
            <a:spLocks/>
          </p:cNvSpPr>
          <p:nvPr/>
        </p:nvSpPr>
        <p:spPr bwMode="auto">
          <a:xfrm>
            <a:off x="2786973" y="4983267"/>
            <a:ext cx="49517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7" name="Rectangle 29"/>
          <p:cNvSpPr>
            <a:spLocks/>
          </p:cNvSpPr>
          <p:nvPr/>
        </p:nvSpPr>
        <p:spPr bwMode="auto">
          <a:xfrm>
            <a:off x="2807317" y="5999514"/>
            <a:ext cx="49517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8" name="Rectangle 30"/>
          <p:cNvSpPr>
            <a:spLocks/>
          </p:cNvSpPr>
          <p:nvPr/>
        </p:nvSpPr>
        <p:spPr bwMode="auto">
          <a:xfrm>
            <a:off x="2807318" y="5480292"/>
            <a:ext cx="49517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3/2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2494" y="4403325"/>
            <a:ext cx="1864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½ </a:t>
            </a:r>
            <a:r>
              <a:rPr lang="nl-BE" dirty="0" err="1" smtClean="0"/>
              <a:t>g.s</a:t>
            </a:r>
            <a:r>
              <a:rPr lang="nl-BE" dirty="0" smtClean="0"/>
              <a:t>. </a:t>
            </a:r>
          </a:p>
          <a:p>
            <a:r>
              <a:rPr lang="nl-BE" dirty="0" smtClean="0"/>
              <a:t>E</a:t>
            </a:r>
            <a:r>
              <a:rPr lang="nl-BE" baseline="-25000" dirty="0" smtClean="0"/>
              <a:t>x</a:t>
            </a:r>
            <a:r>
              <a:rPr lang="nl-BE" dirty="0" smtClean="0"/>
              <a:t>(3/2) &lt; 1 </a:t>
            </a:r>
            <a:r>
              <a:rPr lang="nl-BE" dirty="0" err="1" smtClean="0"/>
              <a:t>keV</a:t>
            </a:r>
            <a:r>
              <a:rPr lang="nl-BE" dirty="0" smtClean="0"/>
              <a:t> !!</a:t>
            </a:r>
            <a:endParaRPr lang="nl-BE" dirty="0"/>
          </a:p>
        </p:txBody>
      </p:sp>
      <p:sp>
        <p:nvSpPr>
          <p:cNvPr id="21" name="TextBox 20"/>
          <p:cNvSpPr txBox="1"/>
          <p:nvPr/>
        </p:nvSpPr>
        <p:spPr>
          <a:xfrm>
            <a:off x="4384377" y="2350718"/>
            <a:ext cx="41790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dirty="0" smtClean="0"/>
              <a:t>3 </a:t>
            </a:r>
            <a:r>
              <a:rPr lang="nl-BE" dirty="0" err="1" smtClean="0"/>
              <a:t>protons</a:t>
            </a:r>
            <a:r>
              <a:rPr lang="nl-BE" dirty="0" smtClean="0"/>
              <a:t> in </a:t>
            </a:r>
            <a:r>
              <a:rPr lang="nl-BE" dirty="0" smtClean="0">
                <a:latin typeface="Symbol" pitchFamily="18" charset="2"/>
              </a:rPr>
              <a:t>p(</a:t>
            </a:r>
            <a:r>
              <a:rPr lang="nl-BE" dirty="0" smtClean="0"/>
              <a:t>p</a:t>
            </a:r>
            <a:r>
              <a:rPr lang="nl-BE" baseline="-25000" dirty="0" smtClean="0"/>
              <a:t>3/2</a:t>
            </a:r>
            <a:r>
              <a:rPr lang="nl-BE" dirty="0" smtClean="0"/>
              <a:t>f</a:t>
            </a:r>
            <a:r>
              <a:rPr lang="nl-BE" baseline="-25000" dirty="0" smtClean="0"/>
              <a:t>5/2</a:t>
            </a:r>
            <a:r>
              <a:rPr lang="nl-BE" dirty="0" smtClean="0"/>
              <a:t>) </a:t>
            </a:r>
            <a:r>
              <a:rPr lang="nl-BE" dirty="0" err="1" smtClean="0"/>
              <a:t>orbits</a:t>
            </a:r>
            <a:endParaRPr lang="nl-BE" dirty="0" smtClean="0"/>
          </a:p>
          <a:p>
            <a:pPr algn="ctr">
              <a:spcBef>
                <a:spcPts val="1200"/>
              </a:spcBef>
              <a:buFont typeface="Wingdings" pitchFamily="2" charset="2"/>
              <a:buChar char="è"/>
            </a:pPr>
            <a:r>
              <a:rPr lang="nl-BE" dirty="0" err="1" smtClean="0">
                <a:solidFill>
                  <a:srgbClr val="FF0000"/>
                </a:solidFill>
                <a:sym typeface="Wingdings" pitchFamily="2" charset="2"/>
              </a:rPr>
              <a:t>Gradual</a:t>
            </a:r>
            <a:r>
              <a:rPr lang="nl-BE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rgbClr val="FF0000"/>
                </a:solidFill>
                <a:sym typeface="Wingdings" pitchFamily="2" charset="2"/>
              </a:rPr>
              <a:t>increase</a:t>
            </a:r>
            <a:r>
              <a:rPr lang="nl-BE" dirty="0" smtClean="0">
                <a:solidFill>
                  <a:srgbClr val="FF0000"/>
                </a:solidFill>
                <a:sym typeface="Wingdings" pitchFamily="2" charset="2"/>
              </a:rPr>
              <a:t> of the </a:t>
            </a:r>
            <a:r>
              <a:rPr lang="nl-BE" dirty="0" smtClean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p</a:t>
            </a:r>
            <a:r>
              <a:rPr lang="nl-BE" dirty="0" smtClean="0">
                <a:solidFill>
                  <a:srgbClr val="FF0000"/>
                </a:solidFill>
                <a:sym typeface="Wingdings" pitchFamily="2" charset="2"/>
              </a:rPr>
              <a:t>f</a:t>
            </a:r>
            <a:r>
              <a:rPr lang="nl-BE" baseline="-25000" dirty="0" smtClean="0">
                <a:solidFill>
                  <a:srgbClr val="FF0000"/>
                </a:solidFill>
                <a:sym typeface="Wingdings" pitchFamily="2" charset="2"/>
              </a:rPr>
              <a:t>5/2</a:t>
            </a:r>
            <a:r>
              <a:rPr lang="nl-BE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rgbClr val="FF0000"/>
                </a:solidFill>
                <a:sym typeface="Wingdings" pitchFamily="2" charset="2"/>
              </a:rPr>
              <a:t>occupation</a:t>
            </a:r>
            <a:endParaRPr lang="nl-BE" dirty="0" smtClean="0">
              <a:solidFill>
                <a:srgbClr val="FF0000"/>
              </a:solidFill>
              <a:sym typeface="Wingdings" pitchFamily="2" charset="2"/>
            </a:endParaRPr>
          </a:p>
          <a:p>
            <a:pPr algn="ctr"/>
            <a:endParaRPr lang="nl-BE" dirty="0" smtClean="0">
              <a:sym typeface="Wingdings" pitchFamily="2" charset="2"/>
            </a:endParaRPr>
          </a:p>
          <a:p>
            <a:pPr algn="ctr">
              <a:buFont typeface="Wingdings" pitchFamily="2" charset="2"/>
              <a:buChar char="è"/>
            </a:pPr>
            <a:r>
              <a:rPr lang="nl-BE" b="1" dirty="0" smtClean="0">
                <a:sym typeface="Wingdings" pitchFamily="2" charset="2"/>
              </a:rPr>
              <a:t> </a:t>
            </a:r>
            <a:r>
              <a:rPr lang="nl-BE" b="1" baseline="30000" dirty="0" smtClean="0">
                <a:sym typeface="Wingdings" pitchFamily="2" charset="2"/>
              </a:rPr>
              <a:t>76,78,79,80,81</a:t>
            </a:r>
            <a:r>
              <a:rPr lang="nl-BE" b="1" dirty="0" smtClean="0">
                <a:sym typeface="Wingdings" pitchFamily="2" charset="2"/>
              </a:rPr>
              <a:t>Ga</a:t>
            </a:r>
            <a:r>
              <a:rPr lang="nl-BE" dirty="0" smtClean="0">
                <a:sym typeface="Wingdings" pitchFamily="2" charset="2"/>
              </a:rPr>
              <a:t>: </a:t>
            </a:r>
            <a:r>
              <a:rPr lang="nl-BE" dirty="0" err="1" smtClean="0">
                <a:sym typeface="Wingdings" pitchFamily="2" charset="2"/>
              </a:rPr>
              <a:t>dominated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by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smtClean="0">
                <a:latin typeface="Symbol" pitchFamily="18" charset="2"/>
                <a:sym typeface="Wingdings" pitchFamily="2" charset="2"/>
              </a:rPr>
              <a:t>p</a:t>
            </a:r>
            <a:r>
              <a:rPr lang="nl-BE" dirty="0" smtClean="0">
                <a:sym typeface="Wingdings" pitchFamily="2" charset="2"/>
              </a:rPr>
              <a:t>(f</a:t>
            </a:r>
            <a:r>
              <a:rPr lang="nl-BE" baseline="-25000" dirty="0" smtClean="0">
                <a:sym typeface="Wingdings" pitchFamily="2" charset="2"/>
              </a:rPr>
              <a:t>5/2</a:t>
            </a:r>
            <a:r>
              <a:rPr lang="nl-BE" dirty="0" smtClean="0">
                <a:sym typeface="Wingdings" pitchFamily="2" charset="2"/>
              </a:rPr>
              <a:t>)</a:t>
            </a:r>
            <a:r>
              <a:rPr lang="nl-BE" baseline="30000" dirty="0" smtClean="0">
                <a:sym typeface="Wingdings" pitchFamily="2" charset="2"/>
              </a:rPr>
              <a:t>3</a:t>
            </a:r>
            <a:endParaRPr lang="nl-BE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868140" y="6550223"/>
            <a:ext cx="222560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sz="1400" dirty="0" err="1" smtClean="0"/>
              <a:t>Number</a:t>
            </a:r>
            <a:r>
              <a:rPr lang="nl-BE" sz="1400" dirty="0" smtClean="0"/>
              <a:t> of </a:t>
            </a:r>
            <a:r>
              <a:rPr lang="nl-BE" sz="1400" dirty="0" err="1" smtClean="0"/>
              <a:t>neutrons</a:t>
            </a:r>
            <a:r>
              <a:rPr lang="nl-BE" sz="1400" dirty="0" smtClean="0"/>
              <a:t> in g9/2</a:t>
            </a:r>
            <a:endParaRPr lang="nl-BE" sz="1400" dirty="0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4253884" y="5006988"/>
            <a:ext cx="189212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sz="1400" dirty="0" err="1" smtClean="0"/>
              <a:t>Occupation</a:t>
            </a:r>
            <a:r>
              <a:rPr lang="nl-BE" sz="1400" dirty="0" smtClean="0"/>
              <a:t> </a:t>
            </a:r>
            <a:r>
              <a:rPr lang="nl-BE" sz="1400" dirty="0" err="1" smtClean="0"/>
              <a:t>probability</a:t>
            </a:r>
            <a:r>
              <a:rPr lang="nl-BE" sz="1400" dirty="0" smtClean="0"/>
              <a:t> </a:t>
            </a:r>
            <a:endParaRPr lang="nl-BE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912528" y="4838330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f</a:t>
            </a:r>
            <a:r>
              <a:rPr lang="nl-BE" baseline="-25000" dirty="0" smtClean="0"/>
              <a:t>5/2</a:t>
            </a:r>
            <a:endParaRPr lang="nl-BE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5842986" y="5585534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FF0000"/>
                </a:solidFill>
              </a:rPr>
              <a:t>p</a:t>
            </a:r>
            <a:r>
              <a:rPr lang="nl-BE" baseline="-25000" dirty="0" smtClean="0">
                <a:solidFill>
                  <a:srgbClr val="FF0000"/>
                </a:solidFill>
              </a:rPr>
              <a:t>3/2</a:t>
            </a:r>
            <a:endParaRPr lang="nl-BE" baseline="-25000" dirty="0">
              <a:solidFill>
                <a:srgbClr val="FF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101192" y="3559949"/>
            <a:ext cx="3629025" cy="3162343"/>
            <a:chOff x="5101192" y="3559949"/>
            <a:chExt cx="3629025" cy="3162343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01192" y="3988617"/>
              <a:ext cx="3629025" cy="273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6" name="Straight Arrow Connector 25"/>
            <p:cNvCxnSpPr/>
            <p:nvPr/>
          </p:nvCxnSpPr>
          <p:spPr>
            <a:xfrm rot="16200000" flipH="1">
              <a:off x="6494019" y="4114802"/>
              <a:ext cx="1118584" cy="887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6200000" flipH="1">
              <a:off x="6738152" y="3888418"/>
              <a:ext cx="1083075" cy="44388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209800" y="152400"/>
            <a:ext cx="53340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Selected results from study of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Ga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 isotopes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87303" y="1753862"/>
            <a:ext cx="2752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400" dirty="0" smtClean="0">
                <a:latin typeface="Comic Sans MS" pitchFamily="66" charset="0"/>
              </a:rPr>
              <a:t>E. </a:t>
            </a:r>
            <a:r>
              <a:rPr lang="nl-BE" sz="1400" dirty="0" err="1" smtClean="0">
                <a:latin typeface="Comic Sans MS" pitchFamily="66" charset="0"/>
              </a:rPr>
              <a:t>Mané</a:t>
            </a:r>
            <a:r>
              <a:rPr lang="nl-BE" sz="1400" dirty="0" smtClean="0">
                <a:latin typeface="Comic Sans MS" pitchFamily="66" charset="0"/>
              </a:rPr>
              <a:t> et al., </a:t>
            </a:r>
          </a:p>
          <a:p>
            <a:r>
              <a:rPr lang="nl-BE" sz="1400" dirty="0" err="1" smtClean="0">
                <a:latin typeface="Comic Sans MS" pitchFamily="66" charset="0"/>
              </a:rPr>
              <a:t>Phys</a:t>
            </a:r>
            <a:r>
              <a:rPr lang="nl-BE" sz="1400" dirty="0" smtClean="0">
                <a:latin typeface="Comic Sans MS" pitchFamily="66" charset="0"/>
              </a:rPr>
              <a:t>. </a:t>
            </a:r>
            <a:r>
              <a:rPr lang="nl-BE" sz="1400" dirty="0" err="1" smtClean="0">
                <a:latin typeface="Comic Sans MS" pitchFamily="66" charset="0"/>
              </a:rPr>
              <a:t>Rev</a:t>
            </a:r>
            <a:r>
              <a:rPr lang="nl-BE" sz="1400" dirty="0" smtClean="0">
                <a:latin typeface="Comic Sans MS" pitchFamily="66" charset="0"/>
              </a:rPr>
              <a:t>. C </a:t>
            </a:r>
            <a:r>
              <a:rPr lang="nl-BE" sz="1400" dirty="0">
                <a:latin typeface="Comic Sans MS" pitchFamily="66" charset="0"/>
              </a:rPr>
              <a:t>84, 024303 (2011)</a:t>
            </a:r>
            <a:endParaRPr lang="nl-BE" sz="14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1273493"/>
            <a:ext cx="4572000" cy="3042475"/>
            <a:chOff x="0" y="1602677"/>
            <a:chExt cx="4972574" cy="3389947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02677"/>
              <a:ext cx="4972574" cy="3389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1764792" y="2002536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baseline="30000" dirty="0" smtClean="0"/>
                <a:t>72</a:t>
              </a:r>
              <a:r>
                <a:rPr lang="nl-BE" dirty="0" smtClean="0"/>
                <a:t>Cu, I=2</a:t>
              </a:r>
              <a:endParaRPr lang="nl-BE" dirty="0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207335" y="692531"/>
            <a:ext cx="7338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/>
              <a:t>(1)  </a:t>
            </a:r>
            <a:r>
              <a:rPr lang="en-US" b="1" u="sng" dirty="0" smtClean="0"/>
              <a:t>Spins, magnetic moments and parity </a:t>
            </a:r>
            <a:r>
              <a:rPr lang="en-US" u="sng" dirty="0" smtClean="0"/>
              <a:t>of </a:t>
            </a:r>
            <a:r>
              <a:rPr lang="en-US" b="1" u="sng" baseline="30000" dirty="0" smtClean="0"/>
              <a:t>72,74</a:t>
            </a:r>
            <a:r>
              <a:rPr lang="en-US" b="1" u="sng" dirty="0" smtClean="0"/>
              <a:t>Cu </a:t>
            </a:r>
            <a:r>
              <a:rPr lang="en-US" u="sng" dirty="0" smtClean="0"/>
              <a:t>using bunched-beam</a:t>
            </a:r>
            <a:r>
              <a:rPr lang="en-US" u="sng" dirty="0">
                <a:sym typeface="Wingdings" pitchFamily="2" charset="2"/>
              </a:rPr>
              <a:t> </a:t>
            </a:r>
            <a:r>
              <a:rPr lang="en-US" u="sng" dirty="0" smtClean="0">
                <a:sym typeface="Wingdings" pitchFamily="2" charset="2"/>
              </a:rPr>
              <a:t>CLS</a:t>
            </a:r>
            <a:endParaRPr lang="en-US" u="sng" dirty="0" smtClean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816608" y="124968"/>
            <a:ext cx="5846064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Selected results from study of Cu isotopes (Z=29)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29184" y="2484120"/>
            <a:ext cx="2157984" cy="1278419"/>
            <a:chOff x="329184" y="2602992"/>
            <a:chExt cx="2157984" cy="1278419"/>
          </a:xfrm>
        </p:grpSpPr>
        <p:sp>
          <p:nvSpPr>
            <p:cNvPr id="11" name="Rectangle 10"/>
            <p:cNvSpPr/>
            <p:nvPr/>
          </p:nvSpPr>
          <p:spPr>
            <a:xfrm>
              <a:off x="886968" y="2785795"/>
              <a:ext cx="1600200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sym typeface="Wingdings" pitchFamily="2" charset="2"/>
                </a:rPr>
                <a:t>(reduction of background with factor 10</a:t>
              </a:r>
              <a:r>
                <a:rPr lang="en-US" sz="1400" baseline="30000" dirty="0" smtClean="0">
                  <a:solidFill>
                    <a:schemeClr val="tx2"/>
                  </a:solidFill>
                  <a:sym typeface="Wingdings" pitchFamily="2" charset="2"/>
                </a:rPr>
                <a:t>4  </a:t>
              </a:r>
              <a:r>
                <a:rPr lang="en-US" sz="1400" dirty="0" smtClean="0">
                  <a:solidFill>
                    <a:schemeClr val="tx2"/>
                  </a:solidFill>
                  <a:sym typeface="Wingdings" pitchFamily="2" charset="2"/>
                </a:rPr>
                <a:t>!)</a:t>
              </a:r>
              <a:endParaRPr lang="nl-BE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29184" y="2602992"/>
              <a:ext cx="540252" cy="1278419"/>
              <a:chOff x="539496" y="2401824"/>
              <a:chExt cx="540252" cy="1278419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539496" y="2401824"/>
                <a:ext cx="438912" cy="1237488"/>
              </a:xfrm>
              <a:custGeom>
                <a:avLst/>
                <a:gdLst>
                  <a:gd name="connsiteX0" fmla="*/ 448056 w 448056"/>
                  <a:gd name="connsiteY0" fmla="*/ 3048 h 1438656"/>
                  <a:gd name="connsiteX1" fmla="*/ 228600 w 448056"/>
                  <a:gd name="connsiteY1" fmla="*/ 67056 h 1438656"/>
                  <a:gd name="connsiteX2" fmla="*/ 54864 w 448056"/>
                  <a:gd name="connsiteY2" fmla="*/ 405384 h 1438656"/>
                  <a:gd name="connsiteX3" fmla="*/ 18288 w 448056"/>
                  <a:gd name="connsiteY3" fmla="*/ 835152 h 1438656"/>
                  <a:gd name="connsiteX4" fmla="*/ 164592 w 448056"/>
                  <a:gd name="connsiteY4" fmla="*/ 1274064 h 1438656"/>
                  <a:gd name="connsiteX5" fmla="*/ 448056 w 448056"/>
                  <a:gd name="connsiteY5" fmla="*/ 1438656 h 1438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8056" h="1438656">
                    <a:moveTo>
                      <a:pt x="448056" y="3048"/>
                    </a:moveTo>
                    <a:cubicBezTo>
                      <a:pt x="371094" y="1524"/>
                      <a:pt x="294132" y="0"/>
                      <a:pt x="228600" y="67056"/>
                    </a:cubicBezTo>
                    <a:cubicBezTo>
                      <a:pt x="163068" y="134112"/>
                      <a:pt x="89916" y="277368"/>
                      <a:pt x="54864" y="405384"/>
                    </a:cubicBezTo>
                    <a:cubicBezTo>
                      <a:pt x="19812" y="533400"/>
                      <a:pt x="0" y="690372"/>
                      <a:pt x="18288" y="835152"/>
                    </a:cubicBezTo>
                    <a:cubicBezTo>
                      <a:pt x="36576" y="979932"/>
                      <a:pt x="92964" y="1173480"/>
                      <a:pt x="164592" y="1274064"/>
                    </a:cubicBezTo>
                    <a:cubicBezTo>
                      <a:pt x="236220" y="1374648"/>
                      <a:pt x="342138" y="1406652"/>
                      <a:pt x="448056" y="1438656"/>
                    </a:cubicBezTo>
                  </a:path>
                </a:pathLst>
              </a:cu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 rot="6240000" flipH="1">
                <a:off x="993474" y="3593968"/>
                <a:ext cx="68488" cy="104061"/>
              </a:xfrm>
              <a:prstGeom prst="triangl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5126736" y="1211092"/>
            <a:ext cx="319125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P. Vingerhoets et al., </a:t>
            </a:r>
          </a:p>
          <a:p>
            <a:r>
              <a:rPr lang="en-US" sz="1400" dirty="0" smtClean="0">
                <a:latin typeface="Comic Sans MS" pitchFamily="66" charset="0"/>
              </a:rPr>
              <a:t>Phys. Rev. C82, 061311 (2011)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188973" y="5122482"/>
            <a:ext cx="1211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1993393" y="5065776"/>
            <a:ext cx="201168" cy="457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3396235" y="4979543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5</a:t>
            </a:r>
            <a:r>
              <a:rPr lang="en-US" sz="1800" dirty="0" smtClean="0"/>
              <a:t>/2</a:t>
            </a:r>
            <a:endParaRPr lang="nl-NL" sz="1800" dirty="0"/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 flipH="1" flipV="1">
            <a:off x="2309113" y="5101018"/>
            <a:ext cx="4318" cy="8974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5" name="Group 200"/>
          <p:cNvGrpSpPr>
            <a:grpSpLocks/>
          </p:cNvGrpSpPr>
          <p:nvPr/>
        </p:nvGrpSpPr>
        <p:grpSpPr bwMode="auto">
          <a:xfrm>
            <a:off x="1247014" y="1857374"/>
            <a:ext cx="7929565" cy="5000627"/>
            <a:chOff x="1062" y="-1075"/>
            <a:chExt cx="4995" cy="3150"/>
          </a:xfrm>
        </p:grpSpPr>
        <p:sp>
          <p:nvSpPr>
            <p:cNvPr id="32" name="Text Box 39"/>
            <p:cNvSpPr txBox="1">
              <a:spLocks noChangeArrowheads="1"/>
            </p:cNvSpPr>
            <p:nvPr/>
          </p:nvSpPr>
          <p:spPr bwMode="auto">
            <a:xfrm>
              <a:off x="4401" y="-1075"/>
              <a:ext cx="16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I (</a:t>
              </a:r>
              <a:r>
                <a:rPr lang="en-US" sz="2000" b="1" baseline="30000" dirty="0" smtClean="0">
                  <a:solidFill>
                    <a:srgbClr val="FF0000"/>
                  </a:solidFill>
                </a:rPr>
                <a:t>72,74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Cu) = 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2 measured</a:t>
              </a:r>
              <a:endParaRPr lang="nl-NL" sz="2000" b="1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 Box 158"/>
            <p:cNvSpPr txBox="1">
              <a:spLocks noChangeArrowheads="1"/>
            </p:cNvSpPr>
            <p:nvPr/>
          </p:nvSpPr>
          <p:spPr bwMode="auto">
            <a:xfrm>
              <a:off x="2420" y="1652"/>
              <a:ext cx="10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Arial" pitchFamily="34" charset="0"/>
                </a:rPr>
                <a:t>most intense line</a:t>
              </a:r>
              <a:endParaRPr lang="en-GB" sz="1600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 flipV="1">
              <a:off x="1548" y="1528"/>
              <a:ext cx="116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2"/>
            <p:cNvSpPr>
              <a:spLocks noChangeShapeType="1"/>
            </p:cNvSpPr>
            <p:nvPr/>
          </p:nvSpPr>
          <p:spPr bwMode="auto">
            <a:xfrm>
              <a:off x="1663" y="1528"/>
              <a:ext cx="7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3"/>
            <p:cNvSpPr>
              <a:spLocks noChangeShapeType="1"/>
            </p:cNvSpPr>
            <p:nvPr/>
          </p:nvSpPr>
          <p:spPr bwMode="auto">
            <a:xfrm>
              <a:off x="1062" y="941"/>
              <a:ext cx="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 flipV="1">
              <a:off x="1524" y="752"/>
              <a:ext cx="13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1524" y="842"/>
              <a:ext cx="152" cy="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1524" y="941"/>
              <a:ext cx="139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 flipV="1">
              <a:off x="1663" y="752"/>
              <a:ext cx="740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0"/>
            <p:cNvSpPr>
              <a:spLocks noChangeShapeType="1"/>
            </p:cNvSpPr>
            <p:nvPr/>
          </p:nvSpPr>
          <p:spPr bwMode="auto">
            <a:xfrm>
              <a:off x="1663" y="843"/>
              <a:ext cx="7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1663" y="1172"/>
              <a:ext cx="7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 Box 23"/>
            <p:cNvSpPr txBox="1">
              <a:spLocks noChangeArrowheads="1"/>
            </p:cNvSpPr>
            <p:nvPr/>
          </p:nvSpPr>
          <p:spPr bwMode="auto">
            <a:xfrm>
              <a:off x="1085" y="1530"/>
              <a:ext cx="4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3</a:t>
              </a:r>
              <a:r>
                <a:rPr lang="en-US" sz="2000" baseline="30000"/>
                <a:t>2</a:t>
              </a:r>
              <a:r>
                <a:rPr lang="en-US" sz="2000"/>
                <a:t>S</a:t>
              </a:r>
              <a:r>
                <a:rPr lang="en-US" sz="2000" baseline="-25000"/>
                <a:t>1/2</a:t>
              </a:r>
              <a:endParaRPr lang="nl-NL" sz="2000" baseline="-25000"/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1068" y="718"/>
              <a:ext cx="4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3</a:t>
              </a:r>
              <a:r>
                <a:rPr lang="en-US" sz="2000" baseline="30000"/>
                <a:t>2</a:t>
              </a:r>
              <a:r>
                <a:rPr lang="en-US" sz="2000"/>
                <a:t>P</a:t>
              </a:r>
              <a:r>
                <a:rPr lang="en-US" sz="2000" baseline="-25000"/>
                <a:t>3/2</a:t>
              </a:r>
              <a:endParaRPr lang="nl-NL" sz="2000" baseline="-25000"/>
            </a:p>
          </p:txBody>
        </p:sp>
        <p:sp>
          <p:nvSpPr>
            <p:cNvPr id="45" name="Text Box 25"/>
            <p:cNvSpPr txBox="1">
              <a:spLocks noChangeArrowheads="1"/>
            </p:cNvSpPr>
            <p:nvPr/>
          </p:nvSpPr>
          <p:spPr bwMode="auto">
            <a:xfrm>
              <a:off x="2412" y="594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/>
                <a:t>1/2</a:t>
              </a:r>
              <a:endParaRPr lang="nl-NL" sz="1800" dirty="0"/>
            </a:p>
          </p:txBody>
        </p:sp>
        <p:sp>
          <p:nvSpPr>
            <p:cNvPr id="46" name="Text Box 26"/>
            <p:cNvSpPr txBox="1">
              <a:spLocks noChangeArrowheads="1"/>
            </p:cNvSpPr>
            <p:nvPr/>
          </p:nvSpPr>
          <p:spPr bwMode="auto">
            <a:xfrm>
              <a:off x="2412" y="745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/>
                <a:t>3/2</a:t>
              </a:r>
              <a:endParaRPr lang="nl-NL" sz="1800" dirty="0"/>
            </a:p>
          </p:txBody>
        </p:sp>
        <p:sp>
          <p:nvSpPr>
            <p:cNvPr id="47" name="Text Box 27"/>
            <p:cNvSpPr txBox="1">
              <a:spLocks noChangeArrowheads="1"/>
            </p:cNvSpPr>
            <p:nvPr/>
          </p:nvSpPr>
          <p:spPr bwMode="auto">
            <a:xfrm>
              <a:off x="2406" y="1061"/>
              <a:ext cx="32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7</a:t>
              </a:r>
              <a:r>
                <a:rPr lang="en-US" sz="1800" dirty="0" smtClean="0">
                  <a:solidFill>
                    <a:srgbClr val="FF0000"/>
                  </a:solidFill>
                </a:rPr>
                <a:t>/2</a:t>
              </a:r>
              <a:endParaRPr lang="nl-NL" sz="1800" dirty="0">
                <a:solidFill>
                  <a:srgbClr val="FF0000"/>
                </a:solidFill>
              </a:endParaRPr>
            </a:p>
          </p:txBody>
        </p:sp>
        <p:sp>
          <p:nvSpPr>
            <p:cNvPr id="48" name="Text Box 28"/>
            <p:cNvSpPr txBox="1">
              <a:spLocks noChangeArrowheads="1"/>
            </p:cNvSpPr>
            <p:nvPr/>
          </p:nvSpPr>
          <p:spPr bwMode="auto">
            <a:xfrm>
              <a:off x="2412" y="1424"/>
              <a:ext cx="32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/>
                <a:t>3</a:t>
              </a:r>
              <a:r>
                <a:rPr lang="en-US" sz="1800" dirty="0" smtClean="0"/>
                <a:t>/2</a:t>
              </a:r>
              <a:endParaRPr lang="nl-NL" sz="1800" dirty="0"/>
            </a:p>
          </p:txBody>
        </p:sp>
        <p:sp>
          <p:nvSpPr>
            <p:cNvPr id="49" name="Line 29"/>
            <p:cNvSpPr>
              <a:spLocks noChangeShapeType="1"/>
            </p:cNvSpPr>
            <p:nvPr/>
          </p:nvSpPr>
          <p:spPr bwMode="auto">
            <a:xfrm flipH="1" flipV="1">
              <a:off x="1825" y="832"/>
              <a:ext cx="1" cy="6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30"/>
            <p:cNvSpPr>
              <a:spLocks noChangeShapeType="1"/>
            </p:cNvSpPr>
            <p:nvPr/>
          </p:nvSpPr>
          <p:spPr bwMode="auto">
            <a:xfrm flipV="1">
              <a:off x="1883" y="740"/>
              <a:ext cx="0" cy="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2"/>
            <p:cNvSpPr>
              <a:spLocks noChangeShapeType="1"/>
            </p:cNvSpPr>
            <p:nvPr/>
          </p:nvSpPr>
          <p:spPr bwMode="auto">
            <a:xfrm flipV="1">
              <a:off x="2212" y="1178"/>
              <a:ext cx="0" cy="7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3"/>
            <p:cNvSpPr>
              <a:spLocks noChangeShapeType="1"/>
            </p:cNvSpPr>
            <p:nvPr/>
          </p:nvSpPr>
          <p:spPr bwMode="auto">
            <a:xfrm flipH="1" flipV="1">
              <a:off x="2298" y="975"/>
              <a:ext cx="1" cy="9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4"/>
            <p:cNvSpPr>
              <a:spLocks noChangeShapeType="1"/>
            </p:cNvSpPr>
            <p:nvPr/>
          </p:nvSpPr>
          <p:spPr bwMode="auto">
            <a:xfrm flipH="1" flipV="1">
              <a:off x="2402" y="837"/>
              <a:ext cx="0" cy="1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35"/>
            <p:cNvSpPr>
              <a:spLocks noChangeShapeType="1"/>
            </p:cNvSpPr>
            <p:nvPr/>
          </p:nvSpPr>
          <p:spPr bwMode="auto">
            <a:xfrm>
              <a:off x="1085" y="1758"/>
              <a:ext cx="4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36"/>
            <p:cNvSpPr>
              <a:spLocks noChangeShapeType="1"/>
            </p:cNvSpPr>
            <p:nvPr/>
          </p:nvSpPr>
          <p:spPr bwMode="auto">
            <a:xfrm>
              <a:off x="1548" y="1758"/>
              <a:ext cx="116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37"/>
            <p:cNvSpPr>
              <a:spLocks noChangeShapeType="1"/>
            </p:cNvSpPr>
            <p:nvPr/>
          </p:nvSpPr>
          <p:spPr bwMode="auto">
            <a:xfrm>
              <a:off x="1677" y="1947"/>
              <a:ext cx="7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2412" y="1842"/>
              <a:ext cx="32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5</a:t>
              </a:r>
              <a:r>
                <a:rPr lang="en-US" sz="1800" dirty="0" smtClean="0">
                  <a:solidFill>
                    <a:srgbClr val="FF0000"/>
                  </a:solidFill>
                </a:rPr>
                <a:t>/2</a:t>
              </a:r>
              <a:endParaRPr lang="nl-NL" sz="1800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 Box 159"/>
            <p:cNvSpPr txBox="1">
              <a:spLocks noChangeArrowheads="1"/>
            </p:cNvSpPr>
            <p:nvPr/>
          </p:nvSpPr>
          <p:spPr bwMode="auto">
            <a:xfrm>
              <a:off x="2711" y="1232"/>
              <a:ext cx="442" cy="23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Symbol" pitchFamily="18" charset="2"/>
                </a:rPr>
                <a:t>m </a:t>
              </a:r>
              <a:r>
                <a:rPr lang="en-US" b="1" dirty="0" smtClean="0">
                  <a:solidFill>
                    <a:schemeClr val="bg1"/>
                  </a:solidFill>
                  <a:latin typeface="Arial" pitchFamily="34" charset="0"/>
                </a:rPr>
                <a:t>&lt; 0</a:t>
              </a:r>
              <a:endParaRPr lang="en-GB" b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444753" y="4105657"/>
            <a:ext cx="2112263" cy="1252726"/>
            <a:chOff x="1335024" y="3453387"/>
            <a:chExt cx="2679195" cy="1891019"/>
          </a:xfrm>
        </p:grpSpPr>
        <p:cxnSp>
          <p:nvCxnSpPr>
            <p:cNvPr id="26" name="Straight Connector 25"/>
            <p:cNvCxnSpPr>
              <a:stCxn id="23" idx="1"/>
            </p:cNvCxnSpPr>
            <p:nvPr/>
          </p:nvCxnSpPr>
          <p:spPr>
            <a:xfrm flipH="1" flipV="1">
              <a:off x="1335024" y="3502154"/>
              <a:ext cx="1096354" cy="145375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49" idx="1"/>
            </p:cNvCxnSpPr>
            <p:nvPr/>
          </p:nvCxnSpPr>
          <p:spPr>
            <a:xfrm flipH="1" flipV="1">
              <a:off x="1581913" y="3520442"/>
              <a:ext cx="1038665" cy="110898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0" idx="1"/>
            </p:cNvCxnSpPr>
            <p:nvPr/>
          </p:nvCxnSpPr>
          <p:spPr>
            <a:xfrm flipH="1" flipV="1">
              <a:off x="1761744" y="3453387"/>
              <a:ext cx="975622" cy="95557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3283529" y="3536203"/>
              <a:ext cx="115983" cy="180820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3573485" y="3463606"/>
              <a:ext cx="206116" cy="134248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3747459" y="3593594"/>
              <a:ext cx="266760" cy="97784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5686836" y="4658716"/>
            <a:ext cx="2683107" cy="13234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à"/>
            </a:pPr>
            <a:r>
              <a:rPr lang="en-US" sz="2000" dirty="0" smtClean="0">
                <a:latin typeface="Symbol" pitchFamily="18" charset="2"/>
              </a:rPr>
              <a:t> </a:t>
            </a:r>
            <a:r>
              <a:rPr lang="en-US" sz="2000" dirty="0" smtClean="0">
                <a:latin typeface="+mj-lt"/>
              </a:rPr>
              <a:t>Can we assign parity </a:t>
            </a:r>
          </a:p>
          <a:p>
            <a:r>
              <a:rPr lang="en-US" sz="2000" dirty="0" smtClean="0">
                <a:latin typeface="+mj-lt"/>
              </a:rPr>
              <a:t>based on measured</a:t>
            </a:r>
          </a:p>
          <a:p>
            <a:r>
              <a:rPr lang="en-US" sz="2000" dirty="0" smtClean="0">
                <a:latin typeface="+mj-lt"/>
              </a:rPr>
              <a:t>magnetic moment ?</a:t>
            </a:r>
          </a:p>
          <a:p>
            <a:r>
              <a:rPr lang="en-US" sz="2000" b="1" dirty="0" smtClean="0">
                <a:latin typeface="Symbol" pitchFamily="18" charset="2"/>
              </a:rPr>
              <a:t>m </a:t>
            </a:r>
            <a:r>
              <a:rPr lang="en-US" sz="2000" b="1" dirty="0" smtClean="0"/>
              <a:t>= -1.3451(6) </a:t>
            </a:r>
            <a:r>
              <a:rPr lang="en-US" sz="2000" b="1" dirty="0" err="1" smtClean="0">
                <a:latin typeface="Symbol" pitchFamily="18" charset="2"/>
              </a:rPr>
              <a:t>m</a:t>
            </a:r>
            <a:r>
              <a:rPr lang="en-US" sz="2000" b="1" baseline="-25000" dirty="0" err="1" smtClean="0"/>
              <a:t>N</a:t>
            </a:r>
            <a:endParaRPr lang="en-US" sz="2000" b="1" baseline="-25000" dirty="0"/>
          </a:p>
        </p:txBody>
      </p:sp>
      <p:sp>
        <p:nvSpPr>
          <p:cNvPr id="60" name="TextBox 59"/>
          <p:cNvSpPr txBox="1"/>
          <p:nvPr/>
        </p:nvSpPr>
        <p:spPr>
          <a:xfrm>
            <a:off x="4667534" y="207446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No </a:t>
            </a:r>
            <a:r>
              <a:rPr lang="nl-BE" dirty="0" err="1" smtClean="0"/>
              <a:t>bunching</a:t>
            </a:r>
            <a:endParaRPr lang="nl-BE" dirty="0"/>
          </a:p>
        </p:txBody>
      </p:sp>
      <p:sp>
        <p:nvSpPr>
          <p:cNvPr id="61" name="TextBox 60"/>
          <p:cNvSpPr txBox="1"/>
          <p:nvPr/>
        </p:nvSpPr>
        <p:spPr>
          <a:xfrm>
            <a:off x="4710752" y="2909248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bunching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316224" y="6364224"/>
            <a:ext cx="2895600" cy="228600"/>
          </a:xfrm>
        </p:spPr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4" name="Text Box 51"/>
          <p:cNvSpPr txBox="1">
            <a:spLocks noChangeArrowheads="1"/>
          </p:cNvSpPr>
          <p:nvPr/>
        </p:nvSpPr>
        <p:spPr bwMode="auto">
          <a:xfrm>
            <a:off x="546955" y="0"/>
            <a:ext cx="8050089" cy="804672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Ground state parity and structure of 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72</a:t>
            </a:r>
            <a:r>
              <a:rPr lang="en-US" sz="2000" b="1" dirty="0" smtClean="0">
                <a:solidFill>
                  <a:srgbClr val="002060"/>
                </a:solidFill>
              </a:rPr>
              <a:t>Cu:   </a:t>
            </a:r>
            <a:r>
              <a:rPr lang="en-US" sz="2000" b="1" dirty="0" err="1" smtClean="0">
                <a:solidFill>
                  <a:srgbClr val="002060"/>
                </a:solidFill>
              </a:rPr>
              <a:t>I</a:t>
            </a:r>
            <a:r>
              <a:rPr lang="en-US" sz="2000" b="1" baseline="30000" dirty="0" err="1" smtClean="0">
                <a:solidFill>
                  <a:srgbClr val="002060"/>
                </a:solidFill>
                <a:latin typeface="Symbol" pitchFamily="18" charset="2"/>
              </a:rPr>
              <a:t>p</a:t>
            </a:r>
            <a:r>
              <a:rPr lang="en-US" sz="2000" b="1" dirty="0" smtClean="0">
                <a:solidFill>
                  <a:srgbClr val="002060"/>
                </a:solidFill>
              </a:rPr>
              <a:t> = 2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-</a:t>
            </a:r>
          </a:p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sz="2000" b="1" dirty="0" smtClean="0">
                <a:solidFill>
                  <a:srgbClr val="002060"/>
                </a:solidFill>
                <a:latin typeface="BellGothic Blk BT" pitchFamily="34" charset="0"/>
                <a:sym typeface="Wingdings" pitchFamily="2" charset="2"/>
              </a:rPr>
              <a:t> </a:t>
            </a:r>
            <a:r>
              <a:rPr lang="en-US" sz="2000" b="1" dirty="0" smtClean="0">
                <a:solidFill>
                  <a:srgbClr val="002060"/>
                </a:solidFill>
              </a:rPr>
              <a:t>Coupling of </a:t>
            </a:r>
            <a:r>
              <a:rPr lang="en-US" sz="2000" b="1" dirty="0" smtClean="0">
                <a:solidFill>
                  <a:srgbClr val="002060"/>
                </a:solidFill>
                <a:latin typeface="Symbol" pitchFamily="18" charset="2"/>
              </a:rPr>
              <a:t>p</a:t>
            </a:r>
            <a:r>
              <a:rPr lang="en-US" sz="2000" b="1" dirty="0" smtClean="0">
                <a:solidFill>
                  <a:srgbClr val="002060"/>
                </a:solidFill>
                <a:latin typeface="BellGothic Blk BT" pitchFamily="34" charset="0"/>
              </a:rPr>
              <a:t>f</a:t>
            </a:r>
            <a:r>
              <a:rPr lang="en-US" sz="2000" b="1" baseline="-25000" dirty="0" smtClean="0">
                <a:solidFill>
                  <a:srgbClr val="002060"/>
                </a:solidFill>
                <a:latin typeface="BellGothic Blk BT" pitchFamily="34" charset="0"/>
              </a:rPr>
              <a:t>5/2</a:t>
            </a:r>
            <a:r>
              <a:rPr lang="en-US" sz="2000" b="1" dirty="0" smtClean="0">
                <a:solidFill>
                  <a:srgbClr val="002060"/>
                </a:solidFill>
                <a:latin typeface="BellGothic Blk BT" pitchFamily="34" charset="0"/>
              </a:rPr>
              <a:t> to </a:t>
            </a:r>
            <a:r>
              <a:rPr lang="en-US" sz="2000" b="1" dirty="0" smtClean="0">
                <a:solidFill>
                  <a:srgbClr val="002060"/>
                </a:solidFill>
                <a:latin typeface="Symbol" pitchFamily="18" charset="2"/>
              </a:rPr>
              <a:t>n</a:t>
            </a:r>
            <a:r>
              <a:rPr lang="en-US" sz="2000" b="1" dirty="0" smtClean="0">
                <a:solidFill>
                  <a:srgbClr val="002060"/>
                </a:solidFill>
                <a:latin typeface="BellGothic Blk BT" pitchFamily="34" charset="0"/>
              </a:rPr>
              <a:t>g</a:t>
            </a:r>
            <a:r>
              <a:rPr lang="en-US" sz="2000" b="1" baseline="-25000" dirty="0" smtClean="0">
                <a:solidFill>
                  <a:srgbClr val="002060"/>
                </a:solidFill>
                <a:latin typeface="BellGothic Blk BT" pitchFamily="34" charset="0"/>
              </a:rPr>
              <a:t>9/2	</a:t>
            </a:r>
            <a:endParaRPr lang="en-US" sz="2000" b="1" baseline="-25000" dirty="0">
              <a:solidFill>
                <a:srgbClr val="002060"/>
              </a:solidFill>
              <a:latin typeface="BellGothic Blk BT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7429" y="1379970"/>
            <a:ext cx="7495963" cy="369332"/>
          </a:xfrm>
          <a:prstGeom prst="rect">
            <a:avLst/>
          </a:prstGeom>
          <a:noFill/>
          <a:ln w="9525">
            <a:solidFill>
              <a:srgbClr val="270DC5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270DC5"/>
                </a:solidFill>
              </a:rPr>
              <a:t>Main negative parity configuration: </a:t>
            </a:r>
            <a:r>
              <a:rPr lang="en-US" sz="1800" dirty="0">
                <a:solidFill>
                  <a:srgbClr val="270DC5"/>
                </a:solidFill>
                <a:latin typeface="Symbol" pitchFamily="18" charset="2"/>
              </a:rPr>
              <a:t>m(p</a:t>
            </a:r>
            <a:r>
              <a:rPr lang="en-US" sz="1800" dirty="0">
                <a:solidFill>
                  <a:srgbClr val="270DC5"/>
                </a:solidFill>
              </a:rPr>
              <a:t>f</a:t>
            </a:r>
            <a:r>
              <a:rPr lang="en-US" sz="1800" baseline="-25000" dirty="0">
                <a:solidFill>
                  <a:srgbClr val="270DC5"/>
                </a:solidFill>
              </a:rPr>
              <a:t>5/2 </a:t>
            </a:r>
            <a:r>
              <a:rPr lang="en-US" sz="1800" dirty="0">
                <a:solidFill>
                  <a:srgbClr val="270DC5"/>
                </a:solidFill>
                <a:latin typeface="Symbol" pitchFamily="18" charset="2"/>
              </a:rPr>
              <a:t>n</a:t>
            </a:r>
            <a:r>
              <a:rPr lang="en-US" sz="1800" dirty="0">
                <a:solidFill>
                  <a:srgbClr val="270DC5"/>
                </a:solidFill>
              </a:rPr>
              <a:t>g</a:t>
            </a:r>
            <a:r>
              <a:rPr lang="en-US" sz="1800" baseline="-25000" dirty="0">
                <a:solidFill>
                  <a:srgbClr val="270DC5"/>
                </a:solidFill>
              </a:rPr>
              <a:t>9/2</a:t>
            </a:r>
            <a:r>
              <a:rPr lang="en-US" sz="1800" baseline="30000" dirty="0">
                <a:solidFill>
                  <a:srgbClr val="270DC5"/>
                </a:solidFill>
              </a:rPr>
              <a:t>3</a:t>
            </a:r>
            <a:r>
              <a:rPr lang="en-US" sz="1800" dirty="0">
                <a:solidFill>
                  <a:srgbClr val="270DC5"/>
                </a:solidFill>
              </a:rPr>
              <a:t>; 2</a:t>
            </a:r>
            <a:r>
              <a:rPr lang="en-US" sz="1800" baseline="30000" dirty="0">
                <a:solidFill>
                  <a:srgbClr val="270DC5"/>
                </a:solidFill>
              </a:rPr>
              <a:t>-</a:t>
            </a:r>
            <a:r>
              <a:rPr lang="en-US" sz="1800" dirty="0">
                <a:solidFill>
                  <a:srgbClr val="270DC5"/>
                </a:solidFill>
              </a:rPr>
              <a:t>)  	</a:t>
            </a:r>
            <a:r>
              <a:rPr lang="en-US" sz="1800" dirty="0" err="1" smtClean="0">
                <a:solidFill>
                  <a:srgbClr val="270DC5"/>
                </a:solidFill>
                <a:latin typeface="Symbol" pitchFamily="18" charset="2"/>
              </a:rPr>
              <a:t>m</a:t>
            </a:r>
            <a:r>
              <a:rPr lang="en-US" sz="1800" baseline="-25000" dirty="0" err="1" smtClean="0">
                <a:solidFill>
                  <a:srgbClr val="270DC5"/>
                </a:solidFill>
                <a:latin typeface="Arial" pitchFamily="34" charset="0"/>
              </a:rPr>
              <a:t>emp</a:t>
            </a:r>
            <a:r>
              <a:rPr lang="en-US" sz="1800" baseline="-25000" dirty="0" smtClean="0">
                <a:solidFill>
                  <a:srgbClr val="270DC5"/>
                </a:solidFill>
                <a:latin typeface="Arial" pitchFamily="34" charset="0"/>
              </a:rPr>
              <a:t> </a:t>
            </a:r>
            <a:r>
              <a:rPr lang="en-US" sz="1800" dirty="0">
                <a:solidFill>
                  <a:srgbClr val="270DC5"/>
                </a:solidFill>
                <a:latin typeface="Symbol" pitchFamily="18" charset="2"/>
              </a:rPr>
              <a:t>(</a:t>
            </a:r>
            <a:r>
              <a:rPr lang="en-US" sz="1800" dirty="0">
                <a:solidFill>
                  <a:srgbClr val="270DC5"/>
                </a:solidFill>
              </a:rPr>
              <a:t>2</a:t>
            </a:r>
            <a:r>
              <a:rPr lang="en-US" sz="1800" baseline="30000" dirty="0">
                <a:solidFill>
                  <a:srgbClr val="270DC5"/>
                </a:solidFill>
              </a:rPr>
              <a:t>-</a:t>
            </a:r>
            <a:r>
              <a:rPr lang="en-US" sz="1800" dirty="0">
                <a:solidFill>
                  <a:srgbClr val="270DC5"/>
                </a:solidFill>
              </a:rPr>
              <a:t>) = -1.94 </a:t>
            </a:r>
            <a:r>
              <a:rPr lang="en-US" sz="1800" dirty="0" err="1">
                <a:solidFill>
                  <a:srgbClr val="270DC5"/>
                </a:solidFill>
                <a:latin typeface="Symbol" pitchFamily="18" charset="2"/>
              </a:rPr>
              <a:t>m</a:t>
            </a:r>
            <a:r>
              <a:rPr lang="en-US" sz="1800" baseline="-25000" dirty="0" err="1">
                <a:solidFill>
                  <a:srgbClr val="270DC5"/>
                </a:solidFill>
              </a:rPr>
              <a:t>N</a:t>
            </a:r>
            <a:endParaRPr lang="en-GB" sz="1800" baseline="-25000" dirty="0">
              <a:solidFill>
                <a:srgbClr val="270DC5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51205" y="1883575"/>
            <a:ext cx="757130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Main positive parity configuration: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Symbol" pitchFamily="18" charset="2"/>
              </a:rPr>
              <a:t>m(p</a:t>
            </a:r>
            <a:r>
              <a:rPr lang="en-US" sz="1800" dirty="0">
                <a:solidFill>
                  <a:srgbClr val="FF0000"/>
                </a:solidFill>
              </a:rPr>
              <a:t>p</a:t>
            </a:r>
            <a:r>
              <a:rPr lang="en-US" sz="1800" baseline="-25000" dirty="0">
                <a:solidFill>
                  <a:srgbClr val="FF0000"/>
                </a:solidFill>
              </a:rPr>
              <a:t>3/2 </a:t>
            </a:r>
            <a:r>
              <a:rPr lang="en-US" sz="1800" dirty="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sz="1800" dirty="0">
                <a:solidFill>
                  <a:srgbClr val="FF0000"/>
                </a:solidFill>
              </a:rPr>
              <a:t>p</a:t>
            </a:r>
            <a:r>
              <a:rPr lang="en-US" sz="1800" baseline="-25000" dirty="0">
                <a:solidFill>
                  <a:srgbClr val="FF0000"/>
                </a:solidFill>
                <a:latin typeface="Symbol" pitchFamily="18" charset="2"/>
              </a:rPr>
              <a:t>1/2</a:t>
            </a:r>
            <a:r>
              <a:rPr lang="en-US" sz="1800" baseline="30000" dirty="0">
                <a:solidFill>
                  <a:srgbClr val="FF0000"/>
                </a:solidFill>
                <a:latin typeface="Symbol" pitchFamily="18" charset="2"/>
              </a:rPr>
              <a:t>-1</a:t>
            </a:r>
            <a:r>
              <a:rPr lang="en-US" sz="1800" dirty="0">
                <a:solidFill>
                  <a:srgbClr val="FF0000"/>
                </a:solidFill>
              </a:rPr>
              <a:t>g</a:t>
            </a:r>
            <a:r>
              <a:rPr lang="en-US" sz="1800" baseline="-25000" dirty="0">
                <a:solidFill>
                  <a:srgbClr val="FF0000"/>
                </a:solidFill>
              </a:rPr>
              <a:t>9/2</a:t>
            </a:r>
            <a:r>
              <a:rPr lang="en-US" sz="1800" baseline="30000" dirty="0">
                <a:solidFill>
                  <a:srgbClr val="FF0000"/>
                </a:solidFill>
              </a:rPr>
              <a:t>4</a:t>
            </a:r>
            <a:r>
              <a:rPr lang="en-US" sz="1800" dirty="0">
                <a:solidFill>
                  <a:srgbClr val="FF0000"/>
                </a:solidFill>
              </a:rPr>
              <a:t>; 2</a:t>
            </a:r>
            <a:r>
              <a:rPr lang="en-US" sz="1800" baseline="30000" dirty="0">
                <a:solidFill>
                  <a:srgbClr val="FF0000"/>
                </a:solidFill>
              </a:rPr>
              <a:t>+</a:t>
            </a:r>
            <a:r>
              <a:rPr lang="en-US" sz="1800" dirty="0">
                <a:solidFill>
                  <a:srgbClr val="FF0000"/>
                </a:solidFill>
              </a:rPr>
              <a:t>)  	</a:t>
            </a:r>
            <a:r>
              <a:rPr lang="en-US" sz="1800" dirty="0" err="1" smtClean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1800" baseline="-25000" dirty="0" err="1" smtClean="0">
                <a:solidFill>
                  <a:srgbClr val="FF0000"/>
                </a:solidFill>
                <a:latin typeface="Arial" pitchFamily="34" charset="0"/>
              </a:rPr>
              <a:t>emp</a:t>
            </a:r>
            <a:r>
              <a:rPr lang="en-US" sz="1800" baseline="-250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Symbol" pitchFamily="18" charset="2"/>
              </a:rPr>
              <a:t>(</a:t>
            </a:r>
            <a:r>
              <a:rPr lang="en-US" sz="1800" dirty="0">
                <a:solidFill>
                  <a:srgbClr val="FF0000"/>
                </a:solidFill>
              </a:rPr>
              <a:t>2</a:t>
            </a:r>
            <a:r>
              <a:rPr lang="en-US" sz="1800" baseline="30000" dirty="0">
                <a:solidFill>
                  <a:srgbClr val="FF0000"/>
                </a:solidFill>
              </a:rPr>
              <a:t>+</a:t>
            </a:r>
            <a:r>
              <a:rPr lang="en-US" sz="1800" dirty="0">
                <a:solidFill>
                  <a:srgbClr val="FF0000"/>
                </a:solidFill>
              </a:rPr>
              <a:t>) = +1.44 </a:t>
            </a:r>
            <a:r>
              <a:rPr lang="en-US" sz="1800" dirty="0" err="1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1800" baseline="-25000" dirty="0" err="1">
                <a:solidFill>
                  <a:srgbClr val="FF0000"/>
                </a:solidFill>
              </a:rPr>
              <a:t>N</a:t>
            </a:r>
            <a:endParaRPr lang="en-GB" sz="1800" baseline="-25000" dirty="0">
              <a:solidFill>
                <a:srgbClr val="FF000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65780" y="2498333"/>
            <a:ext cx="859809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Arial" pitchFamily="34" charset="0"/>
              </a:rPr>
              <a:t>Conclusion: </a:t>
            </a:r>
            <a:r>
              <a:rPr lang="en-US" sz="1600" dirty="0">
                <a:latin typeface="Arial" pitchFamily="34" charset="0"/>
              </a:rPr>
              <a:t>the measured SIGN of the </a:t>
            </a:r>
            <a:r>
              <a:rPr lang="en-US" sz="1600" dirty="0" smtClean="0">
                <a:latin typeface="Arial" pitchFamily="34" charset="0"/>
              </a:rPr>
              <a:t>moment</a:t>
            </a:r>
            <a:r>
              <a:rPr lang="en-US" sz="2000" dirty="0" smtClean="0">
                <a:latin typeface="Arial" pitchFamily="34" charset="0"/>
              </a:rPr>
              <a:t>, </a:t>
            </a:r>
            <a:r>
              <a:rPr lang="en-US" sz="2000" b="1" dirty="0" smtClean="0">
                <a:latin typeface="Symbol" pitchFamily="18" charset="2"/>
              </a:rPr>
              <a:t>m </a:t>
            </a:r>
            <a:r>
              <a:rPr lang="en-US" sz="2000" b="1" dirty="0" smtClean="0"/>
              <a:t>= -1.3451(6) </a:t>
            </a:r>
            <a:r>
              <a:rPr lang="en-US" sz="2000" b="1" dirty="0" err="1" smtClean="0">
                <a:latin typeface="Symbol" pitchFamily="18" charset="2"/>
              </a:rPr>
              <a:t>m</a:t>
            </a:r>
            <a:r>
              <a:rPr lang="en-US" sz="2000" b="1" baseline="-25000" dirty="0" err="1" smtClean="0"/>
              <a:t>N</a:t>
            </a:r>
            <a:r>
              <a:rPr lang="en-US" sz="2000" dirty="0" smtClean="0">
                <a:latin typeface="Arial" pitchFamily="34" charset="0"/>
              </a:rPr>
              <a:t>,  </a:t>
            </a:r>
            <a:r>
              <a:rPr lang="en-US" sz="1600" dirty="0">
                <a:latin typeface="Arial" pitchFamily="34" charset="0"/>
              </a:rPr>
              <a:t>is crucial to decide on the parity !</a:t>
            </a:r>
          </a:p>
          <a:p>
            <a:r>
              <a:rPr lang="en-US" sz="1600" dirty="0">
                <a:latin typeface="Arial" pitchFamily="34" charset="0"/>
                <a:sym typeface="Wingdings" pitchFamily="2" charset="2"/>
              </a:rPr>
              <a:t>         </a:t>
            </a:r>
            <a:r>
              <a:rPr lang="en-US" sz="1600" dirty="0" smtClean="0">
                <a:latin typeface="Arial" pitchFamily="34" charset="0"/>
                <a:sym typeface="Wingdings" pitchFamily="2" charset="2"/>
              </a:rPr>
              <a:t>	 </a:t>
            </a:r>
            <a:r>
              <a:rPr lang="en-US" sz="1600" dirty="0">
                <a:latin typeface="Arial" pitchFamily="34" charset="0"/>
                <a:sym typeface="Wingdings" pitchFamily="2" charset="2"/>
              </a:rPr>
              <a:t>in absolute value it </a:t>
            </a:r>
            <a:r>
              <a:rPr lang="en-US" sz="1600" dirty="0" smtClean="0">
                <a:latin typeface="Arial" pitchFamily="34" charset="0"/>
                <a:sym typeface="Wingdings" pitchFamily="2" charset="2"/>
              </a:rPr>
              <a:t>is in </a:t>
            </a:r>
            <a:r>
              <a:rPr lang="en-US" sz="1600" dirty="0">
                <a:latin typeface="Arial" pitchFamily="34" charset="0"/>
                <a:sym typeface="Wingdings" pitchFamily="2" charset="2"/>
              </a:rPr>
              <a:t>agreement with 2</a:t>
            </a:r>
            <a:r>
              <a:rPr lang="en-US" sz="1600" dirty="0" smtClean="0">
                <a:latin typeface="Arial" pitchFamily="34" charset="0"/>
                <a:sym typeface="Wingdings" pitchFamily="2" charset="2"/>
              </a:rPr>
              <a:t>+ magnetic moment</a:t>
            </a:r>
            <a:endParaRPr lang="en-US" sz="1600" dirty="0">
              <a:latin typeface="Arial" pitchFamily="34" charset="0"/>
              <a:sym typeface="Wingdings" pitchFamily="2" charset="2"/>
            </a:endParaRPr>
          </a:p>
          <a:p>
            <a:pPr>
              <a:buFont typeface="Wingdings" pitchFamily="2" charset="2"/>
              <a:buNone/>
            </a:pPr>
            <a:r>
              <a:rPr lang="en-US" sz="1600" dirty="0">
                <a:latin typeface="Arial" pitchFamily="34" charset="0"/>
                <a:sym typeface="Wingdings" pitchFamily="2" charset="2"/>
              </a:rPr>
              <a:t>             however</a:t>
            </a:r>
            <a:r>
              <a:rPr lang="en-US" sz="1600" b="1" dirty="0">
                <a:solidFill>
                  <a:srgbClr val="FF0000"/>
                </a:solidFill>
                <a:latin typeface="Arial" pitchFamily="34" charset="0"/>
                <a:sym typeface="Wingdings" pitchFamily="2" charset="2"/>
              </a:rPr>
              <a:t>, </a:t>
            </a:r>
            <a:r>
              <a:rPr lang="en-US" sz="1600" b="1" dirty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a negative sign </a:t>
            </a:r>
            <a:r>
              <a:rPr lang="en-US" sz="1600" b="1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is only compatible </a:t>
            </a:r>
            <a:r>
              <a:rPr lang="en-US" sz="1600" b="1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with 2</a:t>
            </a:r>
            <a:r>
              <a:rPr lang="en-US" sz="1600" b="1" baseline="30000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-</a:t>
            </a:r>
            <a:r>
              <a:rPr lang="en-US" sz="1600" b="1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, thus </a:t>
            </a:r>
            <a:r>
              <a:rPr lang="en-US" sz="1600" b="1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a proton in f</a:t>
            </a:r>
            <a:r>
              <a:rPr lang="en-US" sz="1600" b="1" baseline="-25000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5/2</a:t>
            </a:r>
            <a:r>
              <a:rPr lang="en-US" sz="1600" b="1" dirty="0" smtClean="0">
                <a:solidFill>
                  <a:srgbClr val="270DC5"/>
                </a:solidFill>
                <a:latin typeface="Arial" pitchFamily="34" charset="0"/>
                <a:sym typeface="Wingdings" pitchFamily="2" charset="2"/>
              </a:rPr>
              <a:t> orbital</a:t>
            </a:r>
            <a:endParaRPr lang="en-GB" sz="1600" b="1" dirty="0">
              <a:solidFill>
                <a:srgbClr val="270DC5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0218" y="897203"/>
            <a:ext cx="5593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additivity</a:t>
            </a:r>
            <a:r>
              <a:rPr lang="en-US" dirty="0" smtClean="0"/>
              <a:t> rules for </a:t>
            </a:r>
            <a:r>
              <a:rPr lang="en-US" sz="2000" dirty="0" smtClean="0"/>
              <a:t>proton-neutron configurations:</a:t>
            </a:r>
            <a:endParaRPr lang="en-US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4943174" y="3736912"/>
            <a:ext cx="2332038" cy="2855912"/>
            <a:chOff x="6811962" y="3841750"/>
            <a:chExt cx="2332038" cy="2855912"/>
          </a:xfrm>
        </p:grpSpPr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7270750" y="6142037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7270750" y="6062662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7270750" y="5516562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7270750" y="5062537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6953250" y="6361112"/>
              <a:ext cx="19335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/>
                <a:t>Realistic interaction</a:t>
              </a:r>
              <a:endParaRPr lang="nl-NL" sz="1600" b="1"/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6811962" y="6021387"/>
              <a:ext cx="3952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8E40"/>
                  </a:solidFill>
                </a:rPr>
                <a:t>3-</a:t>
              </a:r>
              <a:endParaRPr lang="nl-NL" sz="2000">
                <a:solidFill>
                  <a:srgbClr val="008E40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6811962" y="5767387"/>
              <a:ext cx="3952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8E40"/>
                  </a:solidFill>
                </a:rPr>
                <a:t>6-</a:t>
              </a:r>
              <a:endParaRPr lang="nl-NL" sz="2000">
                <a:solidFill>
                  <a:srgbClr val="008E40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6811962" y="5326062"/>
              <a:ext cx="3952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8E40"/>
                  </a:solidFill>
                </a:rPr>
                <a:t>4-</a:t>
              </a:r>
              <a:endParaRPr lang="nl-NL" sz="2000" dirty="0">
                <a:solidFill>
                  <a:srgbClr val="008E40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6811962" y="3841750"/>
              <a:ext cx="45402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2+</a:t>
              </a:r>
              <a:endParaRPr lang="nl-NL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6811962" y="4425950"/>
              <a:ext cx="3952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270DC5"/>
                  </a:solidFill>
                </a:rPr>
                <a:t>2-</a:t>
              </a:r>
              <a:endParaRPr lang="nl-NL" sz="2000" dirty="0">
                <a:solidFill>
                  <a:srgbClr val="270DC5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6811962" y="4876800"/>
              <a:ext cx="3952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8E40"/>
                  </a:solidFill>
                </a:rPr>
                <a:t>5-</a:t>
              </a:r>
              <a:endParaRPr lang="nl-NL" sz="2000" dirty="0">
                <a:solidFill>
                  <a:srgbClr val="008E40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6811962" y="4156075"/>
              <a:ext cx="45402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1+</a:t>
              </a:r>
              <a:endParaRPr lang="nl-NL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 Box 40"/>
            <p:cNvSpPr txBox="1">
              <a:spLocks noChangeArrowheads="1"/>
            </p:cNvSpPr>
            <p:nvPr/>
          </p:nvSpPr>
          <p:spPr bwMode="auto">
            <a:xfrm>
              <a:off x="8723312" y="6002337"/>
              <a:ext cx="298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0</a:t>
              </a:r>
              <a:endParaRPr lang="nl-NL" sz="1800"/>
            </a:p>
          </p:txBody>
        </p:sp>
        <p:sp>
          <p:nvSpPr>
            <p:cNvPr id="23" name="Text Box 41"/>
            <p:cNvSpPr txBox="1">
              <a:spLocks noChangeArrowheads="1"/>
            </p:cNvSpPr>
            <p:nvPr/>
          </p:nvSpPr>
          <p:spPr bwMode="auto">
            <a:xfrm>
              <a:off x="8653462" y="5821362"/>
              <a:ext cx="4127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16</a:t>
              </a:r>
              <a:endParaRPr lang="nl-NL" sz="1800"/>
            </a:p>
          </p:txBody>
        </p:sp>
        <p:sp>
          <p:nvSpPr>
            <p:cNvPr id="24" name="Text Box 42"/>
            <p:cNvSpPr txBox="1">
              <a:spLocks noChangeArrowheads="1"/>
            </p:cNvSpPr>
            <p:nvPr/>
          </p:nvSpPr>
          <p:spPr bwMode="auto">
            <a:xfrm>
              <a:off x="8616950" y="5372100"/>
              <a:ext cx="5270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140</a:t>
              </a:r>
              <a:endParaRPr lang="nl-NL" sz="1800"/>
            </a:p>
          </p:txBody>
        </p:sp>
        <p:sp>
          <p:nvSpPr>
            <p:cNvPr id="25" name="Text Box 43"/>
            <p:cNvSpPr txBox="1">
              <a:spLocks noChangeArrowheads="1"/>
            </p:cNvSpPr>
            <p:nvPr/>
          </p:nvSpPr>
          <p:spPr bwMode="auto">
            <a:xfrm>
              <a:off x="8616950" y="4876800"/>
              <a:ext cx="5270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235</a:t>
              </a:r>
              <a:endParaRPr lang="nl-NL" sz="1800"/>
            </a:p>
          </p:txBody>
        </p:sp>
        <p:sp>
          <p:nvSpPr>
            <p:cNvPr id="26" name="Text Box 44"/>
            <p:cNvSpPr txBox="1">
              <a:spLocks noChangeArrowheads="1"/>
            </p:cNvSpPr>
            <p:nvPr/>
          </p:nvSpPr>
          <p:spPr bwMode="auto">
            <a:xfrm>
              <a:off x="8616950" y="4425950"/>
              <a:ext cx="5270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387</a:t>
              </a:r>
              <a:endParaRPr lang="nl-NL" sz="1800"/>
            </a:p>
          </p:txBody>
        </p:sp>
        <p:sp>
          <p:nvSpPr>
            <p:cNvPr id="27" name="Text Box 45"/>
            <p:cNvSpPr txBox="1">
              <a:spLocks noChangeArrowheads="1"/>
            </p:cNvSpPr>
            <p:nvPr/>
          </p:nvSpPr>
          <p:spPr bwMode="auto">
            <a:xfrm>
              <a:off x="8616950" y="4202112"/>
              <a:ext cx="5270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418</a:t>
              </a:r>
              <a:endParaRPr lang="nl-NL" sz="1800"/>
            </a:p>
          </p:txBody>
        </p:sp>
        <p:sp>
          <p:nvSpPr>
            <p:cNvPr id="28" name="Text Box 46"/>
            <p:cNvSpPr txBox="1">
              <a:spLocks noChangeArrowheads="1"/>
            </p:cNvSpPr>
            <p:nvPr/>
          </p:nvSpPr>
          <p:spPr bwMode="auto">
            <a:xfrm>
              <a:off x="8616950" y="3932237"/>
              <a:ext cx="5270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431</a:t>
              </a:r>
              <a:endParaRPr lang="nl-NL" sz="180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039874" y="3795649"/>
            <a:ext cx="2428875" cy="2843213"/>
            <a:chOff x="2762250" y="3900487"/>
            <a:chExt cx="2428875" cy="2843213"/>
          </a:xfrm>
        </p:grpSpPr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3355975" y="6149975"/>
              <a:ext cx="1304925" cy="0"/>
            </a:xfrm>
            <a:prstGeom prst="line">
              <a:avLst/>
            </a:prstGeom>
            <a:noFill/>
            <a:ln w="28575">
              <a:solidFill>
                <a:srgbClr val="270DC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3355975" y="5057775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3355975" y="5487987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3355975" y="4773612"/>
              <a:ext cx="13049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3355975" y="4156075"/>
              <a:ext cx="1304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3297237" y="6407150"/>
              <a:ext cx="12128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/>
                <a:t>Experiment</a:t>
              </a:r>
              <a:endParaRPr lang="nl-NL" sz="1600" b="1"/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2801937" y="5237162"/>
              <a:ext cx="5635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8E40"/>
                  </a:solidFill>
                </a:rPr>
                <a:t>(3-)</a:t>
              </a:r>
              <a:endParaRPr lang="nl-NL" sz="2000">
                <a:solidFill>
                  <a:srgbClr val="008E40"/>
                </a:solidFill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2801937" y="4830762"/>
              <a:ext cx="5635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8E40"/>
                  </a:solidFill>
                </a:rPr>
                <a:t>(4-)</a:t>
              </a:r>
              <a:endParaRPr lang="nl-NL" sz="2000">
                <a:solidFill>
                  <a:srgbClr val="008E40"/>
                </a:solidFill>
              </a:endParaRPr>
            </a:p>
          </p:txBody>
        </p:sp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2762250" y="3900487"/>
              <a:ext cx="6223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(1+)</a:t>
              </a:r>
              <a:endParaRPr lang="nl-NL" sz="20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 Box 35"/>
            <p:cNvSpPr txBox="1">
              <a:spLocks noChangeArrowheads="1"/>
            </p:cNvSpPr>
            <p:nvPr/>
          </p:nvSpPr>
          <p:spPr bwMode="auto">
            <a:xfrm>
              <a:off x="4752975" y="5949950"/>
              <a:ext cx="2984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0</a:t>
              </a:r>
              <a:endParaRPr lang="nl-NL" sz="1800"/>
            </a:p>
          </p:txBody>
        </p:sp>
        <p:sp>
          <p:nvSpPr>
            <p:cNvPr id="40" name="Text Box 36"/>
            <p:cNvSpPr txBox="1">
              <a:spLocks noChangeArrowheads="1"/>
            </p:cNvSpPr>
            <p:nvPr/>
          </p:nvSpPr>
          <p:spPr bwMode="auto">
            <a:xfrm>
              <a:off x="4664075" y="5281612"/>
              <a:ext cx="5270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137</a:t>
              </a:r>
              <a:endParaRPr lang="nl-NL" sz="1800"/>
            </a:p>
          </p:txBody>
        </p:sp>
        <p:sp>
          <p:nvSpPr>
            <p:cNvPr id="41" name="Text Box 37"/>
            <p:cNvSpPr txBox="1">
              <a:spLocks noChangeArrowheads="1"/>
            </p:cNvSpPr>
            <p:nvPr/>
          </p:nvSpPr>
          <p:spPr bwMode="auto">
            <a:xfrm>
              <a:off x="4664075" y="4876800"/>
              <a:ext cx="5270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219</a:t>
              </a:r>
              <a:endParaRPr lang="nl-NL" sz="1800"/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4664075" y="4560887"/>
              <a:ext cx="5270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270</a:t>
              </a:r>
              <a:endParaRPr lang="nl-NL" sz="1800"/>
            </a:p>
          </p:txBody>
        </p:sp>
        <p:sp>
          <p:nvSpPr>
            <p:cNvPr id="43" name="Text Box 39"/>
            <p:cNvSpPr txBox="1">
              <a:spLocks noChangeArrowheads="1"/>
            </p:cNvSpPr>
            <p:nvPr/>
          </p:nvSpPr>
          <p:spPr bwMode="auto">
            <a:xfrm>
              <a:off x="4664075" y="3932237"/>
              <a:ext cx="5270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376</a:t>
              </a:r>
              <a:endParaRPr lang="nl-NL" sz="1800"/>
            </a:p>
          </p:txBody>
        </p:sp>
        <p:sp>
          <p:nvSpPr>
            <p:cNvPr id="44" name="Text Box 49"/>
            <p:cNvSpPr txBox="1">
              <a:spLocks noChangeArrowheads="1"/>
            </p:cNvSpPr>
            <p:nvPr/>
          </p:nvSpPr>
          <p:spPr bwMode="auto">
            <a:xfrm>
              <a:off x="2886484" y="5914766"/>
              <a:ext cx="39305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270DC5"/>
                  </a:solidFill>
                </a:rPr>
                <a:t>2-</a:t>
              </a:r>
              <a:endParaRPr lang="nl-NL" sz="2000" b="1" dirty="0">
                <a:solidFill>
                  <a:srgbClr val="270DC5"/>
                </a:solidFill>
              </a:endParaRPr>
            </a:p>
          </p:txBody>
        </p:sp>
        <p:sp>
          <p:nvSpPr>
            <p:cNvPr id="45" name="Text Box 57"/>
            <p:cNvSpPr txBox="1">
              <a:spLocks noChangeArrowheads="1"/>
            </p:cNvSpPr>
            <p:nvPr/>
          </p:nvSpPr>
          <p:spPr bwMode="auto">
            <a:xfrm>
              <a:off x="2811462" y="4514850"/>
              <a:ext cx="5635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8E40"/>
                  </a:solidFill>
                </a:rPr>
                <a:t>(6-)</a:t>
              </a:r>
              <a:endParaRPr lang="nl-NL" sz="2000" dirty="0">
                <a:solidFill>
                  <a:srgbClr val="008E40"/>
                </a:solidFill>
              </a:endParaRPr>
            </a:p>
          </p:txBody>
        </p:sp>
        <p:sp>
          <p:nvSpPr>
            <p:cNvPr id="46" name="Text Box 61"/>
            <p:cNvSpPr txBox="1">
              <a:spLocks noChangeArrowheads="1"/>
            </p:cNvSpPr>
            <p:nvPr/>
          </p:nvSpPr>
          <p:spPr bwMode="auto">
            <a:xfrm>
              <a:off x="3521075" y="4483100"/>
              <a:ext cx="10318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pitchFamily="34" charset="0"/>
                </a:rPr>
                <a:t>t</a:t>
              </a:r>
              <a:r>
                <a:rPr lang="en-US" sz="1400" baseline="-25000">
                  <a:latin typeface="Arial" pitchFamily="34" charset="0"/>
                </a:rPr>
                <a:t>1/2</a:t>
              </a:r>
              <a:r>
                <a:rPr lang="en-US" sz="1400">
                  <a:latin typeface="Arial" pitchFamily="34" charset="0"/>
                </a:rPr>
                <a:t>=1.76</a:t>
              </a:r>
              <a:r>
                <a:rPr lang="en-US" sz="1400">
                  <a:latin typeface="Symbol" pitchFamily="18" charset="2"/>
                </a:rPr>
                <a:t>m</a:t>
              </a:r>
              <a:r>
                <a:rPr lang="en-US" sz="1400">
                  <a:latin typeface="Arial" pitchFamily="34" charset="0"/>
                </a:rPr>
                <a:t>s</a:t>
              </a:r>
              <a:endParaRPr lang="en-GB" sz="1400">
                <a:latin typeface="Arial" pitchFamily="34" charset="0"/>
              </a:endParaRPr>
            </a:p>
          </p:txBody>
        </p:sp>
        <p:sp>
          <p:nvSpPr>
            <p:cNvPr id="47" name="Line 62"/>
            <p:cNvSpPr>
              <a:spLocks noChangeShapeType="1"/>
            </p:cNvSpPr>
            <p:nvPr/>
          </p:nvSpPr>
          <p:spPr bwMode="auto">
            <a:xfrm>
              <a:off x="3584575" y="47752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64"/>
            <p:cNvSpPr>
              <a:spLocks noChangeShapeType="1"/>
            </p:cNvSpPr>
            <p:nvPr/>
          </p:nvSpPr>
          <p:spPr bwMode="auto">
            <a:xfrm>
              <a:off x="3717925" y="5067300"/>
              <a:ext cx="0" cy="454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65"/>
            <p:cNvSpPr>
              <a:spLocks noChangeShapeType="1"/>
            </p:cNvSpPr>
            <p:nvPr/>
          </p:nvSpPr>
          <p:spPr bwMode="auto">
            <a:xfrm>
              <a:off x="3886200" y="5503862"/>
              <a:ext cx="0" cy="654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66"/>
            <p:cNvSpPr>
              <a:spLocks noChangeShapeType="1"/>
            </p:cNvSpPr>
            <p:nvPr/>
          </p:nvSpPr>
          <p:spPr bwMode="auto">
            <a:xfrm>
              <a:off x="4562475" y="4162425"/>
              <a:ext cx="0" cy="1985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1" name="Straight Arrow Connector 50"/>
          <p:cNvCxnSpPr>
            <a:endCxn id="39" idx="0"/>
          </p:cNvCxnSpPr>
          <p:nvPr/>
        </p:nvCxnSpPr>
        <p:spPr>
          <a:xfrm rot="5400000">
            <a:off x="3975736" y="4865755"/>
            <a:ext cx="1183446" cy="775269"/>
          </a:xfrm>
          <a:prstGeom prst="straightConnector1">
            <a:avLst/>
          </a:prstGeom>
          <a:ln>
            <a:solidFill>
              <a:srgbClr val="270DC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Line 30"/>
          <p:cNvSpPr>
            <a:spLocks noChangeShapeType="1"/>
          </p:cNvSpPr>
          <p:nvPr/>
        </p:nvSpPr>
        <p:spPr bwMode="auto">
          <a:xfrm>
            <a:off x="5415610" y="4401458"/>
            <a:ext cx="1304925" cy="0"/>
          </a:xfrm>
          <a:prstGeom prst="line">
            <a:avLst/>
          </a:prstGeom>
          <a:noFill/>
          <a:ln w="28575">
            <a:solidFill>
              <a:srgbClr val="270DC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Line 31"/>
          <p:cNvSpPr>
            <a:spLocks noChangeShapeType="1"/>
          </p:cNvSpPr>
          <p:nvPr/>
        </p:nvSpPr>
        <p:spPr bwMode="auto">
          <a:xfrm>
            <a:off x="5415610" y="4222071"/>
            <a:ext cx="130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Line 32"/>
          <p:cNvSpPr>
            <a:spLocks noChangeShapeType="1"/>
          </p:cNvSpPr>
          <p:nvPr/>
        </p:nvSpPr>
        <p:spPr bwMode="auto">
          <a:xfrm>
            <a:off x="5415610" y="4131583"/>
            <a:ext cx="1304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33"/>
          <p:cNvSpPr>
            <a:spLocks noChangeShapeType="1"/>
          </p:cNvSpPr>
          <p:nvPr/>
        </p:nvSpPr>
        <p:spPr bwMode="auto">
          <a:xfrm flipH="1" flipV="1">
            <a:off x="5297826" y="4029035"/>
            <a:ext cx="90488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Line 34"/>
          <p:cNvSpPr>
            <a:spLocks noChangeShapeType="1"/>
          </p:cNvSpPr>
          <p:nvPr/>
        </p:nvSpPr>
        <p:spPr bwMode="auto">
          <a:xfrm flipH="1">
            <a:off x="5357512" y="4415106"/>
            <a:ext cx="44450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448596" y="6550223"/>
            <a:ext cx="3166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ym typeface="Wingdings" pitchFamily="2" charset="2"/>
              </a:rPr>
              <a:t>J.C. Thomas et al., PRC74, 054309, 2006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09728" y="6334780"/>
            <a:ext cx="319125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K.T. Flanagan et al., </a:t>
            </a:r>
          </a:p>
          <a:p>
            <a:r>
              <a:rPr lang="en-US" sz="1400" dirty="0" smtClean="0">
                <a:latin typeface="Comic Sans MS" pitchFamily="66" charset="0"/>
              </a:rPr>
              <a:t>Phys. Rev. C82, 041302(R) (2010)</a:t>
            </a:r>
            <a:endParaRPr lang="en-US" sz="1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16</a:t>
            </a:fld>
            <a:endParaRPr lang="nl-BE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16608" y="124968"/>
            <a:ext cx="5846064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Selected results from study of Cu isotopes (Z=29)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sym typeface="Wingdings" pitchFamily="2" charset="2"/>
            </a:endParaRPr>
          </a:p>
        </p:txBody>
      </p:sp>
      <p:grpSp>
        <p:nvGrpSpPr>
          <p:cNvPr id="5" name="Group 306"/>
          <p:cNvGrpSpPr>
            <a:grpSpLocks/>
          </p:cNvGrpSpPr>
          <p:nvPr/>
        </p:nvGrpSpPr>
        <p:grpSpPr bwMode="auto">
          <a:xfrm>
            <a:off x="0" y="1907861"/>
            <a:ext cx="5195888" cy="3652838"/>
            <a:chOff x="0" y="2057400"/>
            <a:chExt cx="5195147" cy="3652838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2057400"/>
              <a:ext cx="5195147" cy="3652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2133296" y="2209800"/>
              <a:ext cx="1195218" cy="369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aseline="30000" dirty="0">
                  <a:latin typeface="+mn-lt"/>
                </a:rPr>
                <a:t>73</a:t>
              </a:r>
              <a:r>
                <a:rPr lang="en-US" dirty="0">
                  <a:latin typeface="+mn-lt"/>
                </a:rPr>
                <a:t>Cu, I=3/2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85674" y="3897313"/>
              <a:ext cx="1195218" cy="369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aseline="30000" dirty="0">
                  <a:latin typeface="+mn-lt"/>
                </a:rPr>
                <a:t>75</a:t>
              </a:r>
              <a:r>
                <a:rPr lang="en-US" dirty="0">
                  <a:latin typeface="+mn-lt"/>
                </a:rPr>
                <a:t>Cu, I=5/2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486400" y="2182291"/>
            <a:ext cx="365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ts val="600"/>
              </a:spcBef>
            </a:pP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 inversion of </a:t>
            </a:r>
            <a:r>
              <a:rPr lang="en-US" b="1" dirty="0" smtClean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p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p</a:t>
            </a:r>
            <a:r>
              <a:rPr lang="en-US" b="1" baseline="-25000" dirty="0" smtClean="0">
                <a:solidFill>
                  <a:srgbClr val="FF0000"/>
                </a:solidFill>
                <a:sym typeface="Wingdings" pitchFamily="2" charset="2"/>
              </a:rPr>
              <a:t>3/2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 and </a:t>
            </a:r>
            <a:r>
              <a:rPr lang="en-US" b="1" dirty="0" smtClean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p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f</a:t>
            </a:r>
            <a:r>
              <a:rPr lang="en-US" b="1" baseline="-25000" dirty="0" smtClean="0">
                <a:solidFill>
                  <a:srgbClr val="FF0000"/>
                </a:solidFill>
                <a:sym typeface="Wingdings" pitchFamily="2" charset="2"/>
              </a:rPr>
              <a:t>5/2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 levels at N=46 confirmed from measured magnetic moment</a:t>
            </a:r>
            <a:endParaRPr lang="en-US" b="1" baseline="30000" dirty="0" smtClean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41848" y="1369588"/>
            <a:ext cx="319125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K.T. Flanagan et al., </a:t>
            </a:r>
          </a:p>
          <a:p>
            <a:r>
              <a:rPr lang="en-US" sz="1400" dirty="0" smtClean="0">
                <a:latin typeface="Comic Sans MS" pitchFamily="66" charset="0"/>
              </a:rPr>
              <a:t>Phys. Rev. </a:t>
            </a:r>
            <a:r>
              <a:rPr lang="en-US" sz="1400" dirty="0" err="1" smtClean="0">
                <a:latin typeface="Comic Sans MS" pitchFamily="66" charset="0"/>
              </a:rPr>
              <a:t>Lett</a:t>
            </a:r>
            <a:r>
              <a:rPr lang="en-US" sz="1400" dirty="0" smtClean="0">
                <a:latin typeface="Comic Sans MS" pitchFamily="66" charset="0"/>
              </a:rPr>
              <a:t>. 103, 142501 (2009)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199" y="683387"/>
            <a:ext cx="7993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b="1" dirty="0" smtClean="0"/>
              <a:t>(2)  Spins and magnetic moments of </a:t>
            </a:r>
            <a:r>
              <a:rPr lang="en-US" b="1" baseline="30000" dirty="0" smtClean="0"/>
              <a:t>71,73,75</a:t>
            </a:r>
            <a:r>
              <a:rPr lang="en-US" b="1" dirty="0" smtClean="0"/>
              <a:t>Cu  using bunched-beam</a:t>
            </a:r>
          </a:p>
          <a:p>
            <a:pPr marL="800100" lvl="1" indent="-342900"/>
            <a:r>
              <a:rPr lang="en-US" b="1" dirty="0" smtClean="0">
                <a:sym typeface="Wingdings" pitchFamily="2" charset="2"/>
              </a:rPr>
              <a:t>collinear laser spectroscopy (reduction of optical background with factor 10</a:t>
            </a:r>
            <a:r>
              <a:rPr lang="en-US" b="1" baseline="30000" dirty="0" smtClean="0">
                <a:sym typeface="Wingdings" pitchFamily="2" charset="2"/>
              </a:rPr>
              <a:t>4</a:t>
            </a:r>
            <a:r>
              <a:rPr lang="en-US" b="1" dirty="0" smtClean="0">
                <a:sym typeface="Wingdings" pitchFamily="2" charset="2"/>
              </a:rPr>
              <a:t>)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3511" y="3913632"/>
            <a:ext cx="3910489" cy="2944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433015" y="6005015"/>
            <a:ext cx="3888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Calculation</a:t>
            </a:r>
            <a:r>
              <a:rPr lang="nl-BE" dirty="0" smtClean="0"/>
              <a:t>: 56Ni core, jj44b </a:t>
            </a:r>
            <a:r>
              <a:rPr lang="nl-BE" dirty="0" err="1" smtClean="0"/>
              <a:t>interaction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17</a:t>
            </a:fld>
            <a:endParaRPr lang="nl-BE"/>
          </a:p>
        </p:txBody>
      </p:sp>
      <p:pic>
        <p:nvPicPr>
          <p:cNvPr id="4" name="Picture 4" descr="LAZ"/>
          <p:cNvPicPr>
            <a:picLocks noChangeAspect="1" noChangeArrowheads="1"/>
          </p:cNvPicPr>
          <p:nvPr/>
        </p:nvPicPr>
        <p:blipFill>
          <a:blip r:embed="rId2" cstate="print"/>
          <a:srcRect r="27957" b="41785"/>
          <a:stretch>
            <a:fillRect/>
          </a:stretch>
        </p:blipFill>
        <p:spPr bwMode="auto">
          <a:xfrm>
            <a:off x="163744" y="1271334"/>
            <a:ext cx="3745938" cy="19839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1843446" y="1813824"/>
            <a:ext cx="3493264" cy="773928"/>
            <a:chOff x="1865376" y="1713240"/>
            <a:chExt cx="3493264" cy="773928"/>
          </a:xfrm>
        </p:grpSpPr>
        <p:sp>
          <p:nvSpPr>
            <p:cNvPr id="6" name="TextBox 5"/>
            <p:cNvSpPr txBox="1"/>
            <p:nvPr/>
          </p:nvSpPr>
          <p:spPr>
            <a:xfrm>
              <a:off x="1865376" y="1713240"/>
              <a:ext cx="34932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Wingdings" pitchFamily="2" charset="2"/>
                </a:rPr>
                <a:t>Charge exchange cell: </a:t>
              </a:r>
            </a:p>
            <a:p>
              <a:r>
                <a:rPr lang="en-US" sz="14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Wingdings" pitchFamily="2" charset="2"/>
                </a:rPr>
                <a:t>neutralize the ion beam   atom beam</a:t>
              </a:r>
              <a:endParaRPr lang="en-US" sz="1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rot="5400000">
              <a:off x="3227832" y="2221992"/>
              <a:ext cx="320040" cy="21031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2418814" y="5193792"/>
            <a:ext cx="53035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à"/>
            </a:pPr>
            <a:r>
              <a:rPr lang="en-US" dirty="0" smtClean="0">
                <a:sym typeface="Wingdings" pitchFamily="2" charset="2"/>
              </a:rPr>
              <a:t> resonant re-</a:t>
            </a:r>
            <a:r>
              <a:rPr lang="en-US" dirty="0" err="1" smtClean="0">
                <a:sym typeface="Wingdings" pitchFamily="2" charset="2"/>
              </a:rPr>
              <a:t>ionisation</a:t>
            </a:r>
            <a:r>
              <a:rPr lang="en-US" dirty="0" smtClean="0">
                <a:sym typeface="Wingdings" pitchFamily="2" charset="2"/>
              </a:rPr>
              <a:t> of atom beam:</a:t>
            </a:r>
          </a:p>
          <a:p>
            <a:pPr>
              <a:buFont typeface="Wingdings"/>
              <a:buChar char="à"/>
            </a:pPr>
            <a:r>
              <a:rPr lang="en-US" dirty="0" smtClean="0">
                <a:sym typeface="Wingdings" pitchFamily="2" charset="2"/>
              </a:rPr>
              <a:t> apply two lasers at same time:</a:t>
            </a:r>
          </a:p>
          <a:p>
            <a:r>
              <a:rPr lang="en-US" dirty="0" smtClean="0">
                <a:sym typeface="Wingdings" pitchFamily="2" charset="2"/>
              </a:rPr>
              <a:t>       - step one: resonant excitation (narrow band laser)</a:t>
            </a:r>
          </a:p>
          <a:p>
            <a:r>
              <a:rPr lang="en-US" dirty="0" smtClean="0">
                <a:sym typeface="Wingdings" pitchFamily="2" charset="2"/>
              </a:rPr>
              <a:t>	          (to scan hyperfine structure)</a:t>
            </a:r>
          </a:p>
          <a:p>
            <a:r>
              <a:rPr lang="en-US" dirty="0" smtClean="0">
                <a:sym typeface="Wingdings" pitchFamily="2" charset="2"/>
              </a:rPr>
              <a:t>       - step two: ionization (broad band)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640242" y="2999232"/>
            <a:ext cx="1819656" cy="457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47472" y="2505456"/>
            <a:ext cx="5297901" cy="3990356"/>
            <a:chOff x="347472" y="2505456"/>
            <a:chExt cx="5297901" cy="3990356"/>
          </a:xfrm>
        </p:grpSpPr>
        <p:grpSp>
          <p:nvGrpSpPr>
            <p:cNvPr id="11" name="Group 46"/>
            <p:cNvGrpSpPr/>
            <p:nvPr/>
          </p:nvGrpSpPr>
          <p:grpSpPr>
            <a:xfrm>
              <a:off x="347472" y="3739896"/>
              <a:ext cx="2430451" cy="2755916"/>
              <a:chOff x="5349240" y="3429000"/>
              <a:chExt cx="2430451" cy="275591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632704" y="5788152"/>
                <a:ext cx="118872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583936" y="4843272"/>
                <a:ext cx="118872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31"/>
              <p:cNvGrpSpPr/>
              <p:nvPr/>
            </p:nvGrpSpPr>
            <p:grpSpPr>
              <a:xfrm>
                <a:off x="5565648" y="3657600"/>
                <a:ext cx="1319784" cy="164592"/>
                <a:chOff x="5547360" y="3291840"/>
                <a:chExt cx="1319784" cy="274320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5547360" y="3553968"/>
                  <a:ext cx="1188720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rot="5400000" flipH="1" flipV="1">
                  <a:off x="5536692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rot="5400000" flipH="1" flipV="1">
                  <a:off x="5643372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rot="5400000" flipH="1" flipV="1">
                  <a:off x="5753100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5400000" flipH="1" flipV="1">
                  <a:off x="5871972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5978652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rot="5400000" flipH="1" flipV="1">
                  <a:off x="6088380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rot="5400000" flipH="1" flipV="1">
                  <a:off x="6182868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5400000" flipH="1" flipV="1">
                  <a:off x="6289548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 flipH="1" flipV="1">
                  <a:off x="6399276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5400000" flipH="1" flipV="1">
                  <a:off x="6518148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 flipH="1" flipV="1">
                  <a:off x="6624828" y="3323844"/>
                  <a:ext cx="274320" cy="210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5623560" y="3575304"/>
                <a:ext cx="1143000" cy="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6803136" y="3429000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AIS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>
              <a:xfrm rot="5400000" flipH="1" flipV="1">
                <a:off x="5605272" y="5148072"/>
                <a:ext cx="941832" cy="320040"/>
              </a:xfrm>
              <a:prstGeom prst="straightConnector1">
                <a:avLst/>
              </a:prstGeom>
              <a:ln w="28575">
                <a:solidFill>
                  <a:srgbClr val="0066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rot="5400000" flipH="1" flipV="1">
                <a:off x="5637276" y="4198620"/>
                <a:ext cx="1231392" cy="21336"/>
              </a:xfrm>
              <a:prstGeom prst="straightConnector1">
                <a:avLst/>
              </a:prstGeom>
              <a:ln w="7620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071616" y="5074920"/>
                <a:ext cx="1016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327.4nm</a:t>
                </a:r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306312" y="4038600"/>
                <a:ext cx="1069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287.9 nm</a:t>
                </a:r>
                <a:endParaRPr lang="en-US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49240" y="5815584"/>
                <a:ext cx="17029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Cu atomic levels</a:t>
                </a:r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912864" y="5577840"/>
                <a:ext cx="5068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</a:t>
                </a:r>
                <a:r>
                  <a:rPr lang="en-US" baseline="-25000" dirty="0" smtClean="0"/>
                  <a:t>1/2</a:t>
                </a:r>
                <a:endParaRPr lang="en-US" baseline="-250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73240" y="4669536"/>
                <a:ext cx="5196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</a:t>
                </a:r>
                <a:r>
                  <a:rPr lang="en-US" baseline="-25000" dirty="0" smtClean="0"/>
                  <a:t>1/2</a:t>
                </a:r>
                <a:endParaRPr lang="en-US" baseline="-25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235952" y="3429000"/>
                <a:ext cx="5437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r>
                  <a:rPr lang="en-US" baseline="-25000" dirty="0" smtClean="0"/>
                  <a:t>3/2</a:t>
                </a:r>
                <a:endParaRPr lang="en-US" baseline="-25000" dirty="0"/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>
              <a:off x="4032504" y="3081528"/>
              <a:ext cx="1197864" cy="310896"/>
            </a:xfrm>
            <a:prstGeom prst="line">
              <a:avLst/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234794" y="2505456"/>
              <a:ext cx="14105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Re-ionization</a:t>
              </a:r>
            </a:p>
            <a:p>
              <a:pPr algn="ctr"/>
              <a:r>
                <a:rPr lang="en-US" dirty="0" smtClean="0"/>
                <a:t>region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473614" y="2779776"/>
            <a:ext cx="2852928" cy="1106424"/>
            <a:chOff x="5495544" y="2679192"/>
            <a:chExt cx="2852928" cy="1106424"/>
          </a:xfrm>
        </p:grpSpPr>
        <p:sp>
          <p:nvSpPr>
            <p:cNvPr id="40" name="TextBox 39"/>
            <p:cNvSpPr txBox="1"/>
            <p:nvPr/>
          </p:nvSpPr>
          <p:spPr>
            <a:xfrm>
              <a:off x="5742432" y="2679192"/>
              <a:ext cx="15270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Pure ion beam:</a:t>
              </a:r>
            </a:p>
            <a:p>
              <a:r>
                <a:rPr lang="en-US" sz="1400" b="1" dirty="0" smtClean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only resonantly</a:t>
              </a:r>
            </a:p>
            <a:p>
              <a:r>
                <a:rPr lang="en-US" sz="1400" b="1" dirty="0" smtClean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Ionized ions</a:t>
              </a:r>
              <a:endParaRPr lang="en-US" sz="14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" name="Group 49"/>
            <p:cNvGrpSpPr/>
            <p:nvPr/>
          </p:nvGrpSpPr>
          <p:grpSpPr>
            <a:xfrm>
              <a:off x="5495544" y="3364992"/>
              <a:ext cx="2852928" cy="420624"/>
              <a:chOff x="5495544" y="3364992"/>
              <a:chExt cx="2852928" cy="420624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5495544" y="3364992"/>
                <a:ext cx="1746504" cy="420624"/>
              </a:xfrm>
              <a:prstGeom prst="line">
                <a:avLst/>
              </a:prstGeom>
              <a:ln w="571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V="1">
                <a:off x="7214616" y="3703320"/>
                <a:ext cx="1133856" cy="73152"/>
              </a:xfrm>
              <a:prstGeom prst="line">
                <a:avLst/>
              </a:prstGeom>
              <a:ln w="571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 43"/>
          <p:cNvGrpSpPr/>
          <p:nvPr/>
        </p:nvGrpSpPr>
        <p:grpSpPr>
          <a:xfrm>
            <a:off x="6104550" y="3675888"/>
            <a:ext cx="1984248" cy="941391"/>
            <a:chOff x="6245352" y="3611880"/>
            <a:chExt cx="1984248" cy="941391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7168896" y="3611880"/>
              <a:ext cx="4206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193280" y="3992880"/>
              <a:ext cx="4206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6245352" y="3968496"/>
              <a:ext cx="1984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Deflection of ions</a:t>
              </a:r>
            </a:p>
            <a:p>
              <a:r>
                <a:rPr lang="en-US" sz="1600" dirty="0" smtClean="0"/>
                <a:t>towards ion detector</a:t>
              </a:r>
              <a:endParaRPr lang="en-US" sz="16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409230" y="2651760"/>
            <a:ext cx="1734770" cy="1362456"/>
            <a:chOff x="7431160" y="2551176"/>
            <a:chExt cx="1734770" cy="1362456"/>
          </a:xfrm>
        </p:grpSpPr>
        <p:sp>
          <p:nvSpPr>
            <p:cNvPr id="49" name="Oval 48"/>
            <p:cNvSpPr/>
            <p:nvPr/>
          </p:nvSpPr>
          <p:spPr>
            <a:xfrm>
              <a:off x="8540496" y="3337560"/>
              <a:ext cx="164592" cy="57607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431160" y="2551176"/>
              <a:ext cx="173477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ion detection</a:t>
              </a:r>
            </a:p>
            <a:p>
              <a:pPr algn="ctr"/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No background !</a:t>
              </a:r>
            </a:p>
            <a:p>
              <a:pPr algn="ctr"/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Higher efficiency !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921558" y="746760"/>
            <a:ext cx="2049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è"/>
            </a:pPr>
            <a:r>
              <a:rPr lang="en-US" dirty="0" smtClean="0">
                <a:sym typeface="Wingdings" pitchFamily="2" charset="2"/>
              </a:rPr>
              <a:t>Need 1-100 ion/s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493426" y="3480816"/>
            <a:ext cx="3628644" cy="1355919"/>
            <a:chOff x="5515356" y="3380232"/>
            <a:chExt cx="3628644" cy="1355919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5515356" y="3380232"/>
              <a:ext cx="3381756" cy="84429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7978425" y="4151376"/>
              <a:ext cx="11655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</a:rPr>
                <a:t>Neutral</a:t>
              </a:r>
            </a:p>
            <a:p>
              <a:pPr algn="ctr"/>
              <a:r>
                <a:rPr lang="en-US" sz="1600" dirty="0" smtClean="0">
                  <a:solidFill>
                    <a:srgbClr val="00B050"/>
                  </a:solidFill>
                </a:rPr>
                <a:t>background</a:t>
              </a:r>
              <a:endParaRPr lang="en-US" sz="1600" dirty="0">
                <a:solidFill>
                  <a:srgbClr val="00B050"/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452790" y="4050792"/>
            <a:ext cx="189128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</a:rPr>
              <a:t>CONDITION: </a:t>
            </a:r>
          </a:p>
          <a:p>
            <a:r>
              <a:rPr lang="en-US" b="1" dirty="0" err="1" smtClean="0">
                <a:solidFill>
                  <a:srgbClr val="0066FF"/>
                </a:solidFill>
              </a:rPr>
              <a:t>Ulta</a:t>
            </a:r>
            <a:r>
              <a:rPr lang="en-US" b="1" dirty="0" smtClean="0">
                <a:solidFill>
                  <a:srgbClr val="0066FF"/>
                </a:solidFill>
              </a:rPr>
              <a:t> High Vacuum</a:t>
            </a:r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57" name="Rectangle 2"/>
          <p:cNvSpPr txBox="1">
            <a:spLocks noRot="1" noChangeArrowheads="1"/>
          </p:cNvSpPr>
          <p:nvPr/>
        </p:nvSpPr>
        <p:spPr>
          <a:xfrm>
            <a:off x="148590" y="118872"/>
            <a:ext cx="6718554" cy="996696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Collinear Laser Spectroscopy </a:t>
            </a:r>
            <a:b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 </a:t>
            </a:r>
            <a:r>
              <a:rPr lang="en-GB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ion</a:t>
            </a: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detection or </a:t>
            </a:r>
            <a:r>
              <a:rPr kumimoji="0" lang="en-GB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j-ea"/>
                <a:cs typeface="+mj-cs"/>
              </a:rPr>
              <a:t>b</a:t>
            </a: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j-ea"/>
                <a:cs typeface="+mj-cs"/>
              </a:rPr>
              <a:t>/a</a:t>
            </a: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-decay detection </a:t>
            </a:r>
            <a:r>
              <a:rPr lang="en-GB" sz="2800" dirty="0" smtClean="0">
                <a:latin typeface="+mj-lt"/>
                <a:ea typeface="+mj-ea"/>
                <a:cs typeface="+mj-cs"/>
              </a:rPr>
              <a:t>after resonant re-ionization (CRIS)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1" grpId="0"/>
      <p:bldP spid="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18</a:t>
            </a:fld>
            <a:endParaRPr lang="nl-BE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 at ISOLDE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412" y="752027"/>
            <a:ext cx="5877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 err="1" smtClean="0">
                <a:solidFill>
                  <a:schemeClr val="tx2"/>
                </a:solidFill>
              </a:rPr>
              <a:t>Collinear</a:t>
            </a:r>
            <a:r>
              <a:rPr lang="nl-BE" sz="2400" b="1" dirty="0" smtClean="0">
                <a:solidFill>
                  <a:schemeClr val="tx2"/>
                </a:solidFill>
              </a:rPr>
              <a:t> </a:t>
            </a:r>
            <a:r>
              <a:rPr lang="nl-BE" sz="2400" b="1" dirty="0" err="1" smtClean="0">
                <a:solidFill>
                  <a:schemeClr val="tx2"/>
                </a:solidFill>
              </a:rPr>
              <a:t>Resonance</a:t>
            </a:r>
            <a:r>
              <a:rPr lang="nl-BE" sz="2400" b="1" dirty="0" smtClean="0">
                <a:solidFill>
                  <a:schemeClr val="tx2"/>
                </a:solidFill>
              </a:rPr>
              <a:t> </a:t>
            </a:r>
            <a:r>
              <a:rPr lang="nl-BE" sz="2400" b="1" dirty="0" err="1" smtClean="0">
                <a:solidFill>
                  <a:schemeClr val="tx2"/>
                </a:solidFill>
              </a:rPr>
              <a:t>Ionisation</a:t>
            </a:r>
            <a:r>
              <a:rPr lang="nl-BE" sz="2400" b="1" dirty="0" smtClean="0">
                <a:solidFill>
                  <a:schemeClr val="tx2"/>
                </a:solidFill>
              </a:rPr>
              <a:t> </a:t>
            </a:r>
            <a:r>
              <a:rPr lang="nl-BE" sz="2400" b="1" dirty="0" err="1" smtClean="0">
                <a:solidFill>
                  <a:schemeClr val="tx2"/>
                </a:solidFill>
              </a:rPr>
              <a:t>Spectroscopy</a:t>
            </a:r>
            <a:endParaRPr lang="nl-BE" sz="2400" b="1" dirty="0">
              <a:solidFill>
                <a:schemeClr val="tx2"/>
              </a:solidFill>
            </a:endParaRPr>
          </a:p>
        </p:txBody>
      </p:sp>
      <p:pic>
        <p:nvPicPr>
          <p:cNvPr id="16" name="Picture 15" descr="cris_decay_statio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060848"/>
            <a:ext cx="7449585" cy="3588143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7187150" y="1689713"/>
            <a:ext cx="454564" cy="374914"/>
          </a:xfrm>
          <a:prstGeom prst="straightConnector1">
            <a:avLst/>
          </a:prstGeom>
          <a:ln w="38100" cmpd="sng">
            <a:solidFill>
              <a:srgbClr val="00B0F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99992" y="2132856"/>
            <a:ext cx="2500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Charge exchange cell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008" y="1628800"/>
            <a:ext cx="17408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297FD5"/>
                </a:solidFill>
              </a:rPr>
              <a:t>Doppler tuning voltage applied</a:t>
            </a:r>
            <a:endParaRPr lang="en-US" sz="1600" dirty="0">
              <a:solidFill>
                <a:srgbClr val="297FD5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75456" y="4617704"/>
            <a:ext cx="1578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PMT: </a:t>
            </a:r>
            <a:r>
              <a:rPr lang="en-US" sz="1600" dirty="0" smtClean="0">
                <a:solidFill>
                  <a:schemeClr val="tx2"/>
                </a:solidFill>
              </a:rPr>
              <a:t>fluorescence detection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1181" y="2727595"/>
            <a:ext cx="1136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UHV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interaction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region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1680" y="2852936"/>
            <a:ext cx="13799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MCP</a:t>
            </a:r>
            <a:r>
              <a:rPr lang="en-US" sz="1600" dirty="0" smtClean="0">
                <a:solidFill>
                  <a:schemeClr val="tx2"/>
                </a:solidFill>
              </a:rPr>
              <a:t>: ion detection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07704" y="5229200"/>
            <a:ext cx="20523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Laser Assisted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Decay Spectroscopy </a:t>
            </a:r>
            <a:r>
              <a:rPr lang="en-US" sz="1600" dirty="0" smtClean="0"/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tation: </a:t>
            </a:r>
            <a:r>
              <a:rPr lang="en-US" sz="1600" dirty="0" smtClean="0">
                <a:solidFill>
                  <a:schemeClr val="tx2"/>
                </a:solidFill>
              </a:rPr>
              <a:t>decay measurements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4653136"/>
            <a:ext cx="1168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297FD5"/>
                </a:solidFill>
              </a:rPr>
              <a:t>Si detectors</a:t>
            </a:r>
            <a:endParaRPr lang="en-US" sz="1600" dirty="0">
              <a:solidFill>
                <a:srgbClr val="297FD5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958780" y="3374136"/>
            <a:ext cx="954852" cy="148432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937216" y="2959400"/>
            <a:ext cx="771367" cy="147284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73320" y="3078104"/>
            <a:ext cx="666392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Laser beam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845932" y="3493546"/>
            <a:ext cx="798115" cy="1047478"/>
          </a:xfrm>
          <a:prstGeom prst="ellipse">
            <a:avLst/>
          </a:prstGeom>
          <a:noFill/>
          <a:ln w="571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0" y="3573016"/>
            <a:ext cx="1249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297FD5"/>
                </a:solidFill>
              </a:rPr>
              <a:t>Ge</a:t>
            </a:r>
            <a:r>
              <a:rPr lang="en-US" sz="1600" dirty="0" smtClean="0">
                <a:solidFill>
                  <a:srgbClr val="297FD5"/>
                </a:solidFill>
              </a:rPr>
              <a:t> detectors</a:t>
            </a:r>
            <a:endParaRPr lang="en-US" sz="1600" dirty="0">
              <a:solidFill>
                <a:srgbClr val="297FD5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1714" y="1295019"/>
            <a:ext cx="14133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297FD5"/>
                </a:solidFill>
              </a:rPr>
              <a:t>Radioactive bunched ion beam from ISOLDE</a:t>
            </a:r>
            <a:endParaRPr lang="en-US" sz="1600" dirty="0">
              <a:solidFill>
                <a:srgbClr val="297FD5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24366" y="2443523"/>
            <a:ext cx="13196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table beam from off line ion source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5148064" y="2348880"/>
            <a:ext cx="144016" cy="57606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851844" y="3136392"/>
            <a:ext cx="647004" cy="90520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59109" y="2377075"/>
            <a:ext cx="1159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Differential pumping region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690872" y="3328416"/>
            <a:ext cx="585216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</a:t>
            </a:r>
          </a:p>
        </p:txBody>
      </p:sp>
      <p:pic>
        <p:nvPicPr>
          <p:cNvPr id="4" name="Picture 6" descr="C:\Documents and Settings\Kieran Flanagan\My Documents\_Copy of WD Sync 07-31-2009\C\Users\ktf\Documents\CRIS\Photos\CERN- 045.jpg"/>
          <p:cNvPicPr>
            <a:picLocks noChangeAspect="1" noChangeArrowheads="1"/>
          </p:cNvPicPr>
          <p:nvPr/>
        </p:nvPicPr>
        <p:blipFill>
          <a:blip r:embed="rId2" cstate="print"/>
          <a:srcRect b="14262"/>
          <a:stretch>
            <a:fillRect/>
          </a:stretch>
        </p:blipFill>
        <p:spPr bwMode="auto">
          <a:xfrm>
            <a:off x="4767943" y="969109"/>
            <a:ext cx="4376057" cy="258195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453" y="958788"/>
            <a:ext cx="6945171" cy="1200329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chemeClr val="bg1"/>
                </a:solidFill>
              </a:rPr>
              <a:t>2008: design and </a:t>
            </a:r>
            <a:r>
              <a:rPr lang="nl-BE" dirty="0" err="1" smtClean="0">
                <a:solidFill>
                  <a:schemeClr val="bg1"/>
                </a:solidFill>
              </a:rPr>
              <a:t>construction</a:t>
            </a:r>
            <a:r>
              <a:rPr lang="nl-BE" dirty="0" smtClean="0">
                <a:solidFill>
                  <a:schemeClr val="bg1"/>
                </a:solidFill>
              </a:rPr>
              <a:t> of the </a:t>
            </a:r>
            <a:r>
              <a:rPr lang="nl-BE" dirty="0" err="1" smtClean="0">
                <a:solidFill>
                  <a:schemeClr val="bg1"/>
                </a:solidFill>
              </a:rPr>
              <a:t>beam</a:t>
            </a:r>
            <a:r>
              <a:rPr lang="nl-BE" dirty="0" smtClean="0">
                <a:solidFill>
                  <a:schemeClr val="bg1"/>
                </a:solidFill>
              </a:rPr>
              <a:t> </a:t>
            </a:r>
            <a:r>
              <a:rPr lang="nl-BE" dirty="0" err="1" smtClean="0">
                <a:solidFill>
                  <a:schemeClr val="bg1"/>
                </a:solidFill>
              </a:rPr>
              <a:t>line</a:t>
            </a:r>
            <a:r>
              <a:rPr lang="nl-BE" dirty="0" smtClean="0">
                <a:solidFill>
                  <a:schemeClr val="bg1"/>
                </a:solidFill>
              </a:rPr>
              <a:t> </a:t>
            </a:r>
            <a:r>
              <a:rPr lang="nl-BE" dirty="0" err="1" smtClean="0">
                <a:solidFill>
                  <a:schemeClr val="bg1"/>
                </a:solidFill>
              </a:rPr>
              <a:t>elements</a:t>
            </a:r>
            <a:r>
              <a:rPr lang="nl-BE" dirty="0" smtClean="0">
                <a:solidFill>
                  <a:schemeClr val="bg1"/>
                </a:solidFill>
              </a:rPr>
              <a:t> at Manchester</a:t>
            </a:r>
          </a:p>
          <a:p>
            <a:endParaRPr lang="nl-BE" dirty="0" smtClean="0">
              <a:solidFill>
                <a:schemeClr val="bg1"/>
              </a:solidFill>
            </a:endParaRPr>
          </a:p>
          <a:p>
            <a:r>
              <a:rPr lang="nl-BE" dirty="0" smtClean="0">
                <a:solidFill>
                  <a:schemeClr val="bg1"/>
                </a:solidFill>
              </a:rPr>
              <a:t>Nov. 2008: </a:t>
            </a:r>
            <a:r>
              <a:rPr lang="nl-BE" dirty="0" err="1" smtClean="0">
                <a:solidFill>
                  <a:schemeClr val="bg1"/>
                </a:solidFill>
              </a:rPr>
              <a:t>installation</a:t>
            </a:r>
            <a:r>
              <a:rPr lang="nl-BE" dirty="0" smtClean="0">
                <a:solidFill>
                  <a:schemeClr val="bg1"/>
                </a:solidFill>
              </a:rPr>
              <a:t> of the ‘</a:t>
            </a:r>
            <a:r>
              <a:rPr lang="nl-BE" dirty="0" err="1" smtClean="0">
                <a:solidFill>
                  <a:schemeClr val="bg1"/>
                </a:solidFill>
              </a:rPr>
              <a:t>railway</a:t>
            </a:r>
            <a:r>
              <a:rPr lang="nl-BE" dirty="0" smtClean="0">
                <a:solidFill>
                  <a:schemeClr val="bg1"/>
                </a:solidFill>
              </a:rPr>
              <a:t>’ track system  at ISOLDE</a:t>
            </a:r>
          </a:p>
          <a:p>
            <a:r>
              <a:rPr lang="nl-BE" dirty="0" smtClean="0">
                <a:solidFill>
                  <a:schemeClr val="bg1"/>
                </a:solidFill>
                <a:sym typeface="Wingdings" pitchFamily="2" charset="2"/>
              </a:rPr>
              <a:t>		 </a:t>
            </a:r>
            <a:r>
              <a:rPr lang="nl-BE" dirty="0" err="1" smtClean="0">
                <a:solidFill>
                  <a:schemeClr val="bg1"/>
                </a:solidFill>
                <a:sym typeface="Wingdings" pitchFamily="2" charset="2"/>
              </a:rPr>
              <a:t>one</a:t>
            </a:r>
            <a:r>
              <a:rPr lang="nl-BE" dirty="0" smtClean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chemeClr val="bg1"/>
                </a:solidFill>
                <a:sym typeface="Wingdings" pitchFamily="2" charset="2"/>
              </a:rPr>
              <a:t>person</a:t>
            </a:r>
            <a:r>
              <a:rPr lang="nl-BE" dirty="0" smtClean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nl-BE" dirty="0" err="1" smtClean="0">
                <a:solidFill>
                  <a:schemeClr val="bg1"/>
                </a:solidFill>
                <a:sym typeface="Wingdings" pitchFamily="2" charset="2"/>
              </a:rPr>
              <a:t>can</a:t>
            </a:r>
            <a:r>
              <a:rPr lang="nl-BE" dirty="0" smtClean="0">
                <a:solidFill>
                  <a:schemeClr val="bg1"/>
                </a:solidFill>
                <a:sym typeface="Wingdings" pitchFamily="2" charset="2"/>
              </a:rPr>
              <a:t> open and move </a:t>
            </a:r>
            <a:r>
              <a:rPr lang="nl-BE" dirty="0" err="1" smtClean="0">
                <a:solidFill>
                  <a:schemeClr val="bg1"/>
                </a:solidFill>
                <a:sym typeface="Wingdings" pitchFamily="2" charset="2"/>
              </a:rPr>
              <a:t>chambers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940" y="2475871"/>
            <a:ext cx="4492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April 2009:  delivery of vacuum chambers,</a:t>
            </a:r>
            <a:r>
              <a:rPr lang="en-US" dirty="0" smtClean="0"/>
              <a:t> 	   Faraday cage, charge exchange cell  	   and installation of pumps.</a:t>
            </a:r>
            <a:endParaRPr lang="en-GB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3813180"/>
            <a:ext cx="5048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July 2009:  Vacuum testing:</a:t>
            </a:r>
          </a:p>
          <a:p>
            <a:r>
              <a:rPr lang="en-GB" dirty="0" smtClean="0"/>
              <a:t>	  initial bake-out of UHV section 	  	  reached &lt; 5 10</a:t>
            </a:r>
            <a:r>
              <a:rPr lang="en-GB" baseline="30000" dirty="0" smtClean="0"/>
              <a:t>-9 </a:t>
            </a:r>
            <a:r>
              <a:rPr lang="en-GB" dirty="0" smtClean="0"/>
              <a:t>mbar (limit of the gauge)  	  in the interaction region.  </a:t>
            </a:r>
            <a:endParaRPr lang="en-US" dirty="0"/>
          </a:p>
        </p:txBody>
      </p:sp>
      <p:pic>
        <p:nvPicPr>
          <p:cNvPr id="8" name="Picture 3" descr="C:\Documents and Settings\Kieran Flanagan\My Documents\My Pictures\ISOLDE Summer 2009\_70408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2617" y="3721962"/>
            <a:ext cx="4181383" cy="31360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6581001"/>
            <a:ext cx="3147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i="1" dirty="0" err="1" smtClean="0">
                <a:latin typeface="Comic Sans MS" pitchFamily="66" charset="0"/>
              </a:rPr>
              <a:t>Thanks</a:t>
            </a:r>
            <a:r>
              <a:rPr lang="nl-BE" sz="1400" i="1" dirty="0" smtClean="0">
                <a:latin typeface="Comic Sans MS" pitchFamily="66" charset="0"/>
              </a:rPr>
              <a:t> to Andy Smith, Manchester</a:t>
            </a:r>
            <a:endParaRPr lang="nl-BE" sz="14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46" y="735860"/>
            <a:ext cx="84116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2010:  	beam optics simulations and transmission tests </a:t>
            </a:r>
            <a:r>
              <a:rPr lang="en-GB" sz="1400" dirty="0" smtClean="0"/>
              <a:t>(master thesis, Leuven)</a:t>
            </a:r>
          </a:p>
          <a:p>
            <a:r>
              <a:rPr lang="en-GB" dirty="0" smtClean="0"/>
              <a:t>	 	</a:t>
            </a:r>
            <a:r>
              <a:rPr lang="en-GB" dirty="0" smtClean="0">
                <a:sym typeface="Wingdings" pitchFamily="2" charset="2"/>
              </a:rPr>
              <a:t> </a:t>
            </a:r>
            <a:r>
              <a:rPr lang="en-GB" dirty="0" smtClean="0"/>
              <a:t>add </a:t>
            </a:r>
            <a:r>
              <a:rPr lang="en-GB" dirty="0" err="1" smtClean="0"/>
              <a:t>quadrupoles</a:t>
            </a:r>
            <a:r>
              <a:rPr lang="en-GB" dirty="0" smtClean="0"/>
              <a:t> to optimize transmission	(spring 2010)</a:t>
            </a:r>
          </a:p>
          <a:p>
            <a:r>
              <a:rPr lang="en-GB" dirty="0" smtClean="0"/>
              <a:t>	installation of laser tables and enclosure </a:t>
            </a:r>
          </a:p>
          <a:p>
            <a:r>
              <a:rPr lang="en-GB" dirty="0" smtClean="0"/>
              <a:t>	installation of first laser systems</a:t>
            </a:r>
          </a:p>
          <a:p>
            <a:r>
              <a:rPr lang="en-GB" dirty="0" smtClean="0"/>
              <a:t>	fibre coupling between laser lab and pulsed laser area</a:t>
            </a:r>
          </a:p>
          <a:p>
            <a:r>
              <a:rPr lang="en-GB" dirty="0" smtClean="0"/>
              <a:t>	development of data acquisition and control system </a:t>
            </a:r>
            <a:r>
              <a:rPr lang="en-GB" sz="1400" dirty="0" smtClean="0"/>
              <a:t>(K. Lynch, CERN-Manchester)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</a:t>
            </a:r>
          </a:p>
        </p:txBody>
      </p:sp>
      <p:pic>
        <p:nvPicPr>
          <p:cNvPr id="4" name="Picture 3" descr="IMAG0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998" y="2571374"/>
            <a:ext cx="2857750" cy="4286626"/>
          </a:xfrm>
          <a:prstGeom prst="rect">
            <a:avLst/>
          </a:prstGeom>
        </p:spPr>
      </p:pic>
      <p:pic>
        <p:nvPicPr>
          <p:cNvPr id="5" name="Picture 4" descr="IMAG01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912" y="2561915"/>
            <a:ext cx="2864056" cy="42960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7566" y="5042516"/>
            <a:ext cx="1642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>
                <a:solidFill>
                  <a:schemeClr val="bg1"/>
                </a:solidFill>
              </a:rPr>
              <a:t>LASER TABLE </a:t>
            </a:r>
            <a:r>
              <a:rPr lang="nl-BE" dirty="0" err="1" smtClean="0">
                <a:solidFill>
                  <a:schemeClr val="bg1"/>
                </a:solidFill>
              </a:rPr>
              <a:t>near</a:t>
            </a:r>
            <a:r>
              <a:rPr lang="nl-BE" dirty="0" smtClean="0">
                <a:solidFill>
                  <a:schemeClr val="bg1"/>
                </a:solidFill>
              </a:rPr>
              <a:t> </a:t>
            </a:r>
            <a:r>
              <a:rPr lang="nl-BE" dirty="0" err="1" smtClean="0">
                <a:solidFill>
                  <a:schemeClr val="bg1"/>
                </a:solidFill>
              </a:rPr>
              <a:t>beam</a:t>
            </a:r>
            <a:r>
              <a:rPr lang="nl-BE" dirty="0" smtClean="0">
                <a:solidFill>
                  <a:schemeClr val="bg1"/>
                </a:solidFill>
              </a:rPr>
              <a:t> </a:t>
            </a:r>
            <a:r>
              <a:rPr lang="nl-BE" dirty="0" err="1" smtClean="0">
                <a:solidFill>
                  <a:schemeClr val="bg1"/>
                </a:solidFill>
              </a:rPr>
              <a:t>line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2291" y="4218371"/>
            <a:ext cx="1642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>
                <a:solidFill>
                  <a:schemeClr val="bg1"/>
                </a:solidFill>
              </a:rPr>
              <a:t>LASER TABLE </a:t>
            </a:r>
            <a:r>
              <a:rPr lang="nl-BE" dirty="0" err="1" smtClean="0">
                <a:solidFill>
                  <a:schemeClr val="bg1"/>
                </a:solidFill>
              </a:rPr>
              <a:t>shielding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2119" y="4983331"/>
            <a:ext cx="1642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>
                <a:solidFill>
                  <a:schemeClr val="bg1"/>
                </a:solidFill>
              </a:rPr>
              <a:t>CRIS </a:t>
            </a:r>
            <a:r>
              <a:rPr lang="nl-BE" dirty="0" err="1" smtClean="0">
                <a:solidFill>
                  <a:schemeClr val="bg1"/>
                </a:solidFill>
              </a:rPr>
              <a:t>beamline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4133" y="6119336"/>
            <a:ext cx="20418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err="1" smtClean="0">
                <a:latin typeface="Comic Sans MS" pitchFamily="66" charset="0"/>
              </a:rPr>
              <a:t>From</a:t>
            </a:r>
            <a:r>
              <a:rPr lang="nl-BE" sz="1400" dirty="0" smtClean="0">
                <a:latin typeface="Comic Sans MS" pitchFamily="66" charset="0"/>
              </a:rPr>
              <a:t> K. Flanagan, collaboration meeting, jan. 2011</a:t>
            </a:r>
            <a:endParaRPr lang="nl-BE" sz="1400" dirty="0">
              <a:latin typeface="Comic Sans MS" pitchFamily="66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629400"/>
            <a:ext cx="2133600" cy="228600"/>
          </a:xfrm>
        </p:spPr>
        <p:txBody>
          <a:bodyPr/>
          <a:lstStyle/>
          <a:p>
            <a:fld id="{7C7EBA96-CD42-4C4D-BA0A-D70EECE72EE5}" type="slidenum">
              <a:rPr lang="nl-BE" smtClean="0"/>
              <a:pPr/>
              <a:t>20</a:t>
            </a:fld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</a:t>
            </a:r>
          </a:p>
        </p:txBody>
      </p:sp>
      <p:sp>
        <p:nvSpPr>
          <p:cNvPr id="3" name="Rectangle 2"/>
          <p:cNvSpPr/>
          <p:nvPr/>
        </p:nvSpPr>
        <p:spPr>
          <a:xfrm>
            <a:off x="337262" y="749708"/>
            <a:ext cx="345755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Nov 2010: </a:t>
            </a:r>
            <a:r>
              <a:rPr lang="en-US" dirty="0" smtClean="0"/>
              <a:t>first on-line run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many laser problems 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transmission ion/atom beam 80%</a:t>
            </a:r>
          </a:p>
          <a:p>
            <a:r>
              <a:rPr lang="en-US" dirty="0" smtClean="0"/>
              <a:t>       up to the interaction region</a:t>
            </a:r>
          </a:p>
          <a:p>
            <a:r>
              <a:rPr lang="en-US" dirty="0" smtClean="0"/>
              <a:t>	</a:t>
            </a:r>
          </a:p>
        </p:txBody>
      </p:sp>
      <p:sp>
        <p:nvSpPr>
          <p:cNvPr id="6" name="Smiley Face 5"/>
          <p:cNvSpPr/>
          <p:nvPr/>
        </p:nvSpPr>
        <p:spPr>
          <a:xfrm>
            <a:off x="0" y="1828799"/>
            <a:ext cx="372862" cy="40837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Smiley Face 7"/>
          <p:cNvSpPr/>
          <p:nvPr/>
        </p:nvSpPr>
        <p:spPr>
          <a:xfrm>
            <a:off x="0" y="3188562"/>
            <a:ext cx="372862" cy="40837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4" name="Group 14"/>
          <p:cNvGrpSpPr/>
          <p:nvPr/>
        </p:nvGrpSpPr>
        <p:grpSpPr>
          <a:xfrm>
            <a:off x="3737498" y="568173"/>
            <a:ext cx="5406501" cy="4040942"/>
            <a:chOff x="3737498" y="568173"/>
            <a:chExt cx="5406501" cy="404094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37498" y="568173"/>
              <a:ext cx="5406501" cy="4040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3746381" y="3915053"/>
              <a:ext cx="131754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l-BE" sz="1600" dirty="0" err="1" smtClean="0"/>
                <a:t>mcp-detector</a:t>
              </a:r>
              <a:endParaRPr lang="nl-BE" sz="1600" dirty="0" smtClean="0"/>
            </a:p>
            <a:p>
              <a:endParaRPr lang="nl-BE" sz="1600" dirty="0" smtClean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49098" y="2643612"/>
            <a:ext cx="33575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charge exchange &gt; 75 % 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differential pumping works well:</a:t>
            </a:r>
          </a:p>
        </p:txBody>
      </p:sp>
      <p:sp>
        <p:nvSpPr>
          <p:cNvPr id="12" name="Smiley Face 11"/>
          <p:cNvSpPr/>
          <p:nvPr/>
        </p:nvSpPr>
        <p:spPr>
          <a:xfrm>
            <a:off x="0" y="2648503"/>
            <a:ext cx="372862" cy="40837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20459" t="47619" r="18447"/>
          <a:stretch>
            <a:fillRect/>
          </a:stretch>
        </p:blipFill>
        <p:spPr bwMode="auto">
          <a:xfrm>
            <a:off x="5997749" y="4838330"/>
            <a:ext cx="3146251" cy="201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5"/>
          <p:cNvGrpSpPr/>
          <p:nvPr/>
        </p:nvGrpSpPr>
        <p:grpSpPr>
          <a:xfrm>
            <a:off x="0" y="4592716"/>
            <a:ext cx="4270159" cy="938127"/>
            <a:chOff x="0" y="5054353"/>
            <a:chExt cx="4270159" cy="938127"/>
          </a:xfrm>
        </p:grpSpPr>
        <p:sp>
          <p:nvSpPr>
            <p:cNvPr id="9" name="TextBox 8"/>
            <p:cNvSpPr txBox="1"/>
            <p:nvPr/>
          </p:nvSpPr>
          <p:spPr>
            <a:xfrm>
              <a:off x="328475" y="5069150"/>
              <a:ext cx="39416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Tx/>
                <a:buChar char="-"/>
              </a:pPr>
              <a:r>
                <a:rPr lang="nl-BE" dirty="0" smtClean="0"/>
                <a:t> </a:t>
              </a:r>
              <a:r>
                <a:rPr lang="nl-BE" dirty="0" err="1" smtClean="0"/>
                <a:t>observed</a:t>
              </a:r>
              <a:r>
                <a:rPr lang="nl-BE" dirty="0" smtClean="0"/>
                <a:t> timing of the </a:t>
              </a:r>
              <a:r>
                <a:rPr lang="nl-BE" dirty="0" err="1" smtClean="0"/>
                <a:t>atom</a:t>
              </a:r>
              <a:r>
                <a:rPr lang="nl-BE" dirty="0" smtClean="0"/>
                <a:t> </a:t>
              </a:r>
              <a:r>
                <a:rPr lang="nl-BE" dirty="0" err="1" smtClean="0"/>
                <a:t>pulse</a:t>
              </a:r>
              <a:r>
                <a:rPr lang="nl-BE" dirty="0" smtClean="0"/>
                <a:t> in </a:t>
              </a:r>
            </a:p>
            <a:p>
              <a:r>
                <a:rPr lang="nl-BE" dirty="0" smtClean="0"/>
                <a:t>   </a:t>
              </a:r>
              <a:r>
                <a:rPr lang="nl-BE" dirty="0" err="1" smtClean="0"/>
                <a:t>mcp</a:t>
              </a:r>
              <a:r>
                <a:rPr lang="nl-BE" dirty="0" smtClean="0"/>
                <a:t> detector  </a:t>
              </a:r>
              <a:r>
                <a:rPr lang="nl-BE" dirty="0" smtClean="0">
                  <a:sym typeface="Wingdings" pitchFamily="2" charset="2"/>
                </a:rPr>
                <a:t></a:t>
              </a:r>
              <a:r>
                <a:rPr lang="nl-BE" dirty="0" smtClean="0"/>
                <a:t>  1 </a:t>
              </a:r>
              <a:r>
                <a:rPr lang="nl-BE" dirty="0" err="1" smtClean="0">
                  <a:latin typeface="Symbol" pitchFamily="18" charset="2"/>
                </a:rPr>
                <a:t>m</a:t>
              </a:r>
              <a:r>
                <a:rPr lang="nl-BE" dirty="0" err="1" smtClean="0"/>
                <a:t>s</a:t>
              </a:r>
              <a:r>
                <a:rPr lang="nl-BE" dirty="0" smtClean="0"/>
                <a:t> FWHM</a:t>
              </a:r>
            </a:p>
            <a:p>
              <a:endParaRPr lang="nl-BE" dirty="0"/>
            </a:p>
          </p:txBody>
        </p:sp>
        <p:sp>
          <p:nvSpPr>
            <p:cNvPr id="14" name="Smiley Face 13"/>
            <p:cNvSpPr/>
            <p:nvPr/>
          </p:nvSpPr>
          <p:spPr>
            <a:xfrm>
              <a:off x="0" y="5054353"/>
              <a:ext cx="372862" cy="408373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5568" y="4565090"/>
            <a:ext cx="1526959" cy="229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rot="10800000" flipV="1">
            <a:off x="5015883" y="5504155"/>
            <a:ext cx="1029810" cy="177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4953740" y="5246704"/>
            <a:ext cx="346229" cy="25745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62112" y="5495278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>
                <a:solidFill>
                  <a:srgbClr val="FF0000"/>
                </a:solidFill>
              </a:rPr>
              <a:t>ions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75824" y="4635624"/>
            <a:ext cx="105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>
                <a:solidFill>
                  <a:srgbClr val="FFFF00"/>
                </a:solidFill>
              </a:rPr>
              <a:t>electrons</a:t>
            </a:r>
            <a:endParaRPr lang="nl-BE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885" y="3494389"/>
            <a:ext cx="34165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UHV  reached (&lt; 5 10</a:t>
            </a:r>
            <a:r>
              <a:rPr lang="en-US" baseline="30000" dirty="0" smtClean="0"/>
              <a:t>-9</a:t>
            </a:r>
            <a:r>
              <a:rPr lang="en-US" dirty="0" smtClean="0"/>
              <a:t> mbar)</a:t>
            </a:r>
          </a:p>
          <a:p>
            <a:r>
              <a:rPr lang="en-US" sz="1600" dirty="0" smtClean="0"/>
              <a:t>  in combination with charge exchange</a:t>
            </a:r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029809" y="5220071"/>
            <a:ext cx="223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B050"/>
                </a:solidFill>
              </a:rPr>
              <a:t>( 26 cm </a:t>
            </a:r>
            <a:r>
              <a:rPr lang="nl-BE" dirty="0" err="1" smtClean="0">
                <a:solidFill>
                  <a:srgbClr val="00B050"/>
                </a:solidFill>
              </a:rPr>
              <a:t>bunch</a:t>
            </a:r>
            <a:r>
              <a:rPr lang="nl-BE" dirty="0" smtClean="0">
                <a:solidFill>
                  <a:srgbClr val="00B050"/>
                </a:solidFill>
              </a:rPr>
              <a:t> </a:t>
            </a:r>
            <a:r>
              <a:rPr lang="nl-BE" dirty="0" err="1" smtClean="0">
                <a:solidFill>
                  <a:srgbClr val="00B050"/>
                </a:solidFill>
              </a:rPr>
              <a:t>length</a:t>
            </a:r>
            <a:r>
              <a:rPr lang="nl-BE" dirty="0" smtClean="0">
                <a:solidFill>
                  <a:srgbClr val="00B050"/>
                </a:solidFill>
              </a:rPr>
              <a:t>)</a:t>
            </a:r>
            <a:endParaRPr lang="nl-BE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60328" y="4268402"/>
            <a:ext cx="49836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dirty="0" err="1" smtClean="0">
                <a:solidFill>
                  <a:srgbClr val="00B050"/>
                </a:solidFill>
              </a:rPr>
              <a:t>Aim</a:t>
            </a:r>
            <a:r>
              <a:rPr lang="nl-BE" dirty="0" smtClean="0">
                <a:solidFill>
                  <a:srgbClr val="00B050"/>
                </a:solidFill>
              </a:rPr>
              <a:t>: </a:t>
            </a:r>
            <a:r>
              <a:rPr lang="nl-BE" dirty="0" err="1" smtClean="0">
                <a:solidFill>
                  <a:srgbClr val="00B050"/>
                </a:solidFill>
              </a:rPr>
              <a:t>ionize</a:t>
            </a:r>
            <a:r>
              <a:rPr lang="nl-BE" dirty="0" smtClean="0">
                <a:solidFill>
                  <a:srgbClr val="00B050"/>
                </a:solidFill>
              </a:rPr>
              <a:t> the </a:t>
            </a:r>
            <a:r>
              <a:rPr lang="nl-BE" dirty="0" err="1" smtClean="0">
                <a:solidFill>
                  <a:srgbClr val="00B050"/>
                </a:solidFill>
              </a:rPr>
              <a:t>whole</a:t>
            </a:r>
            <a:r>
              <a:rPr lang="nl-BE" dirty="0" smtClean="0">
                <a:solidFill>
                  <a:srgbClr val="00B050"/>
                </a:solidFill>
              </a:rPr>
              <a:t> </a:t>
            </a:r>
            <a:r>
              <a:rPr lang="nl-BE" dirty="0" err="1" smtClean="0">
                <a:solidFill>
                  <a:srgbClr val="00B050"/>
                </a:solidFill>
              </a:rPr>
              <a:t>bunch</a:t>
            </a:r>
            <a:r>
              <a:rPr lang="nl-BE" dirty="0" smtClean="0">
                <a:solidFill>
                  <a:srgbClr val="00B050"/>
                </a:solidFill>
              </a:rPr>
              <a:t> </a:t>
            </a:r>
            <a:r>
              <a:rPr lang="nl-BE" dirty="0" err="1" smtClean="0">
                <a:solidFill>
                  <a:srgbClr val="00B050"/>
                </a:solidFill>
              </a:rPr>
              <a:t>with</a:t>
            </a:r>
            <a:r>
              <a:rPr lang="nl-BE" dirty="0" smtClean="0">
                <a:solidFill>
                  <a:srgbClr val="00B050"/>
                </a:solidFill>
              </a:rPr>
              <a:t> </a:t>
            </a:r>
            <a:r>
              <a:rPr lang="nl-BE" dirty="0" err="1" smtClean="0">
                <a:solidFill>
                  <a:srgbClr val="00B050"/>
                </a:solidFill>
              </a:rPr>
              <a:t>one</a:t>
            </a:r>
            <a:r>
              <a:rPr lang="nl-BE" dirty="0" smtClean="0">
                <a:solidFill>
                  <a:srgbClr val="00B050"/>
                </a:solidFill>
              </a:rPr>
              <a:t> “laser </a:t>
            </a:r>
            <a:r>
              <a:rPr lang="nl-BE" dirty="0" err="1" smtClean="0">
                <a:solidFill>
                  <a:srgbClr val="00B050"/>
                </a:solidFill>
              </a:rPr>
              <a:t>pulse</a:t>
            </a:r>
            <a:r>
              <a:rPr lang="nl-BE" dirty="0" smtClean="0">
                <a:solidFill>
                  <a:srgbClr val="00B050"/>
                </a:solidFill>
              </a:rPr>
              <a:t>”</a:t>
            </a:r>
            <a:endParaRPr lang="nl-BE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81329" y="512939"/>
            <a:ext cx="2962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smtClean="0">
                <a:latin typeface="Comic Sans MS" pitchFamily="66" charset="0"/>
              </a:rPr>
              <a:t>  K. Lynch, T. Procter, K. Flanagan</a:t>
            </a:r>
            <a:endParaRPr lang="nl-BE" sz="1400" dirty="0"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107" y="5845893"/>
            <a:ext cx="41014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nl-BE" dirty="0" smtClean="0"/>
              <a:t> </a:t>
            </a:r>
            <a:r>
              <a:rPr lang="nl-BE" dirty="0" err="1" smtClean="0"/>
              <a:t>Fraction</a:t>
            </a:r>
            <a:r>
              <a:rPr lang="nl-BE" dirty="0" smtClean="0"/>
              <a:t> of </a:t>
            </a:r>
            <a:r>
              <a:rPr lang="nl-BE" dirty="0" err="1" smtClean="0"/>
              <a:t>ions</a:t>
            </a:r>
            <a:r>
              <a:rPr lang="nl-BE" dirty="0" smtClean="0"/>
              <a:t> </a:t>
            </a:r>
            <a:r>
              <a:rPr lang="nl-BE" dirty="0" err="1" smtClean="0"/>
              <a:t>produced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collisions</a:t>
            </a:r>
            <a:r>
              <a:rPr lang="nl-BE" dirty="0" smtClean="0"/>
              <a:t> in the UHV rest gas &lt; 1/50.000 </a:t>
            </a:r>
          </a:p>
          <a:p>
            <a:r>
              <a:rPr lang="nl-BE" sz="1600" dirty="0" smtClean="0"/>
              <a:t> ( </a:t>
            </a:r>
            <a:r>
              <a:rPr lang="nl-BE" sz="1600" dirty="0" err="1" smtClean="0"/>
              <a:t>will</a:t>
            </a:r>
            <a:r>
              <a:rPr lang="nl-BE" sz="1600" dirty="0" smtClean="0"/>
              <a:t> </a:t>
            </a:r>
            <a:r>
              <a:rPr lang="nl-BE" sz="1600" dirty="0" err="1" smtClean="0"/>
              <a:t>be</a:t>
            </a:r>
            <a:r>
              <a:rPr lang="nl-BE" sz="1600" dirty="0" smtClean="0"/>
              <a:t> </a:t>
            </a:r>
            <a:r>
              <a:rPr lang="nl-BE" sz="1600" dirty="0" err="1" smtClean="0"/>
              <a:t>our</a:t>
            </a:r>
            <a:r>
              <a:rPr lang="nl-BE" sz="1600" dirty="0" smtClean="0"/>
              <a:t> background in HFS </a:t>
            </a:r>
            <a:r>
              <a:rPr lang="nl-BE" sz="1600" dirty="0" err="1" smtClean="0"/>
              <a:t>measurement</a:t>
            </a:r>
            <a:r>
              <a:rPr lang="nl-BE" sz="1600" dirty="0" smtClean="0"/>
              <a:t>)</a:t>
            </a:r>
            <a:endParaRPr lang="nl-BE" sz="1600" dirty="0"/>
          </a:p>
        </p:txBody>
      </p:sp>
      <p:sp>
        <p:nvSpPr>
          <p:cNvPr id="28" name="Smiley Face 27"/>
          <p:cNvSpPr/>
          <p:nvPr/>
        </p:nvSpPr>
        <p:spPr>
          <a:xfrm>
            <a:off x="0" y="5837068"/>
            <a:ext cx="372862" cy="40837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</a:t>
            </a:r>
          </a:p>
        </p:txBody>
      </p:sp>
      <p:sp>
        <p:nvSpPr>
          <p:cNvPr id="3" name="Rectangle 2"/>
          <p:cNvSpPr/>
          <p:nvPr/>
        </p:nvSpPr>
        <p:spPr>
          <a:xfrm>
            <a:off x="300686" y="658268"/>
            <a:ext cx="5568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Nov 2011:</a:t>
            </a:r>
            <a:r>
              <a:rPr lang="en-US" dirty="0" smtClean="0"/>
              <a:t>  first </a:t>
            </a:r>
            <a:r>
              <a:rPr lang="en-US" b="1" dirty="0" smtClean="0"/>
              <a:t>resonance ionization spectroscopy </a:t>
            </a:r>
            <a:r>
              <a:rPr lang="en-US" dirty="0" smtClean="0"/>
              <a:t>results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6315" y="5705856"/>
            <a:ext cx="4501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à"/>
            </a:pPr>
            <a:r>
              <a:rPr lang="nl-BE" dirty="0" smtClean="0">
                <a:sym typeface="Wingdings" pitchFamily="2" charset="2"/>
              </a:rPr>
              <a:t>Laser power in step 1 </a:t>
            </a:r>
            <a:r>
              <a:rPr lang="nl-BE" dirty="0" err="1" smtClean="0">
                <a:sym typeface="Wingdings" pitchFamily="2" charset="2"/>
              </a:rPr>
              <a:t>too</a:t>
            </a:r>
            <a:r>
              <a:rPr lang="nl-BE" dirty="0" smtClean="0">
                <a:sym typeface="Wingdings" pitchFamily="2" charset="2"/>
              </a:rPr>
              <a:t> high</a:t>
            </a:r>
          </a:p>
          <a:p>
            <a:r>
              <a:rPr lang="nl-BE" dirty="0">
                <a:sym typeface="Wingdings" pitchFamily="2" charset="2"/>
              </a:rPr>
              <a:t>	</a:t>
            </a:r>
            <a:r>
              <a:rPr lang="nl-BE" dirty="0" smtClean="0">
                <a:sym typeface="Wingdings" pitchFamily="2" charset="2"/>
              </a:rPr>
              <a:t> </a:t>
            </a:r>
            <a:r>
              <a:rPr lang="nl-BE" dirty="0" err="1" smtClean="0">
                <a:sym typeface="Wingdings" pitchFamily="2" charset="2"/>
              </a:rPr>
              <a:t>finestructure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lines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not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resolved</a:t>
            </a:r>
            <a:endParaRPr lang="nl-BE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1014984" y="6281928"/>
            <a:ext cx="11612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11936" y="5684520"/>
            <a:ext cx="11612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208447" y="6033254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7</a:t>
            </a:r>
            <a:r>
              <a:rPr lang="en-US" baseline="30000" dirty="0" smtClean="0"/>
              <a:t>2</a:t>
            </a:r>
            <a:r>
              <a:rPr lang="en-US" dirty="0" smtClean="0"/>
              <a:t>S</a:t>
            </a:r>
            <a:r>
              <a:rPr lang="en-US" baseline="-25000" dirty="0" smtClean="0"/>
              <a:t>1/2</a:t>
            </a:r>
            <a:r>
              <a:rPr lang="en-US" dirty="0" smtClean="0"/>
              <a:t> </a:t>
            </a:r>
            <a:endParaRPr lang="nl-BE" dirty="0"/>
          </a:p>
        </p:txBody>
      </p:sp>
      <p:sp>
        <p:nvSpPr>
          <p:cNvPr id="39" name="Rectangle 38"/>
          <p:cNvSpPr/>
          <p:nvPr/>
        </p:nvSpPr>
        <p:spPr>
          <a:xfrm>
            <a:off x="2214543" y="5444990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8</a:t>
            </a:r>
            <a:r>
              <a:rPr lang="en-US" baseline="30000" dirty="0" smtClean="0"/>
              <a:t>2</a:t>
            </a:r>
            <a:r>
              <a:rPr lang="en-US" dirty="0" smtClean="0"/>
              <a:t>P</a:t>
            </a:r>
            <a:r>
              <a:rPr lang="en-US" baseline="-25000" dirty="0"/>
              <a:t>3</a:t>
            </a:r>
            <a:r>
              <a:rPr lang="en-US" baseline="-25000" dirty="0" smtClean="0"/>
              <a:t>/2</a:t>
            </a:r>
            <a:r>
              <a:rPr lang="en-US" dirty="0" smtClean="0"/>
              <a:t> </a:t>
            </a:r>
            <a:endParaRPr lang="nl-BE" dirty="0"/>
          </a:p>
        </p:txBody>
      </p:sp>
      <p:sp>
        <p:nvSpPr>
          <p:cNvPr id="40" name="Rectangle 39"/>
          <p:cNvSpPr/>
          <p:nvPr/>
        </p:nvSpPr>
        <p:spPr>
          <a:xfrm>
            <a:off x="1244569" y="5786366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422 nm</a:t>
            </a:r>
            <a:endParaRPr lang="nl-BE" dirty="0">
              <a:solidFill>
                <a:srgbClr val="7030A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188720" y="5678424"/>
            <a:ext cx="0" cy="59436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008888" y="4730496"/>
            <a:ext cx="11612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286643" y="4945118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1064 nm</a:t>
            </a:r>
            <a:endParaRPr lang="nl-BE" dirty="0">
              <a:solidFill>
                <a:srgbClr val="FF0000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1298448" y="4517136"/>
            <a:ext cx="6096" cy="11765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362456" y="4471416"/>
            <a:ext cx="975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err="1" smtClean="0"/>
              <a:t>continuum</a:t>
            </a:r>
            <a:endParaRPr lang="nl-BE" sz="1400" dirty="0"/>
          </a:p>
        </p:txBody>
      </p:sp>
      <p:sp>
        <p:nvSpPr>
          <p:cNvPr id="50" name="Rectangle 49"/>
          <p:cNvSpPr/>
          <p:nvPr/>
        </p:nvSpPr>
        <p:spPr>
          <a:xfrm>
            <a:off x="3233443" y="5795510"/>
            <a:ext cx="1268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100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J</a:t>
            </a:r>
            <a:r>
              <a:rPr lang="en-US" dirty="0" smtClean="0"/>
              <a:t>/cm</a:t>
            </a:r>
            <a:r>
              <a:rPr lang="en-US" baseline="30000" dirty="0" smtClean="0"/>
              <a:t>2</a:t>
            </a:r>
            <a:endParaRPr lang="nl-BE" baseline="30000" dirty="0"/>
          </a:p>
        </p:txBody>
      </p:sp>
      <p:sp>
        <p:nvSpPr>
          <p:cNvPr id="51" name="Rectangle 50"/>
          <p:cNvSpPr/>
          <p:nvPr/>
        </p:nvSpPr>
        <p:spPr>
          <a:xfrm>
            <a:off x="3197996" y="4945118"/>
            <a:ext cx="1284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3-4 </a:t>
            </a:r>
            <a:r>
              <a:rPr lang="en-US" dirty="0" err="1" smtClean="0"/>
              <a:t>mJ</a:t>
            </a:r>
            <a:r>
              <a:rPr lang="en-US" dirty="0" smtClean="0"/>
              <a:t>/cm</a:t>
            </a:r>
            <a:r>
              <a:rPr lang="en-US" baseline="30000" dirty="0" smtClean="0"/>
              <a:t>2</a:t>
            </a:r>
            <a:endParaRPr lang="nl-BE" baseline="30000" dirty="0"/>
          </a:p>
        </p:txBody>
      </p:sp>
      <p:sp>
        <p:nvSpPr>
          <p:cNvPr id="52" name="TextBox 51"/>
          <p:cNvSpPr txBox="1"/>
          <p:nvPr/>
        </p:nvSpPr>
        <p:spPr>
          <a:xfrm>
            <a:off x="4732411" y="4788408"/>
            <a:ext cx="3765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à"/>
            </a:pPr>
            <a:r>
              <a:rPr lang="nl-BE" dirty="0" smtClean="0">
                <a:sym typeface="Wingdings" pitchFamily="2" charset="2"/>
              </a:rPr>
              <a:t>Laser power in step 2 </a:t>
            </a:r>
            <a:r>
              <a:rPr lang="nl-BE" dirty="0" err="1" smtClean="0">
                <a:sym typeface="Wingdings" pitchFamily="2" charset="2"/>
              </a:rPr>
              <a:t>too</a:t>
            </a:r>
            <a:r>
              <a:rPr lang="nl-BE" dirty="0" smtClean="0">
                <a:sym typeface="Wingdings" pitchFamily="2" charset="2"/>
              </a:rPr>
              <a:t> low</a:t>
            </a:r>
          </a:p>
          <a:p>
            <a:r>
              <a:rPr lang="nl-BE" dirty="0">
                <a:sym typeface="Wingdings" pitchFamily="2" charset="2"/>
              </a:rPr>
              <a:t>	</a:t>
            </a:r>
            <a:r>
              <a:rPr lang="nl-BE" dirty="0" smtClean="0">
                <a:sym typeface="Wingdings" pitchFamily="2" charset="2"/>
              </a:rPr>
              <a:t> low </a:t>
            </a:r>
            <a:r>
              <a:rPr lang="nl-BE" dirty="0" err="1" smtClean="0">
                <a:sym typeface="Wingdings" pitchFamily="2" charset="2"/>
              </a:rPr>
              <a:t>ionization</a:t>
            </a:r>
            <a:r>
              <a:rPr lang="nl-BE" dirty="0" smtClean="0">
                <a:sym typeface="Wingdings" pitchFamily="2" charset="2"/>
              </a:rPr>
              <a:t> efficiency</a:t>
            </a:r>
            <a:endParaRPr lang="nl-BE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8880" y="1033460"/>
            <a:ext cx="3966020" cy="3141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157522" y="1412289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aseline="30000" dirty="0" smtClean="0"/>
              <a:t>207</a:t>
            </a:r>
            <a:r>
              <a:rPr lang="nl-BE" sz="2400" dirty="0" smtClean="0"/>
              <a:t>Fr</a:t>
            </a:r>
            <a:endParaRPr lang="nl-BE" sz="2400" dirty="0"/>
          </a:p>
        </p:txBody>
      </p:sp>
      <p:sp>
        <p:nvSpPr>
          <p:cNvPr id="5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nl-BE" dirty="0" err="1" smtClean="0"/>
              <a:t>Saclay</a:t>
            </a:r>
            <a:r>
              <a:rPr lang="nl-BE" dirty="0" smtClean="0"/>
              <a:t>, May 2012</a:t>
            </a:r>
            <a:endParaRPr lang="nl-BE" dirty="0"/>
          </a:p>
        </p:txBody>
      </p:sp>
      <p:sp>
        <p:nvSpPr>
          <p:cNvPr id="5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629400"/>
            <a:ext cx="2133600" cy="228600"/>
          </a:xfrm>
        </p:spPr>
        <p:txBody>
          <a:bodyPr/>
          <a:lstStyle/>
          <a:p>
            <a:fld id="{7C7EBA96-CD42-4C4D-BA0A-D70EECE72EE5}" type="slidenum">
              <a:rPr lang="nl-BE" smtClean="0"/>
              <a:pPr/>
              <a:t>22</a:t>
            </a:fld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err="1" smtClean="0"/>
              <a:t>Saclay</a:t>
            </a:r>
            <a:r>
              <a:rPr lang="nl-BE" dirty="0" smtClean="0"/>
              <a:t>, May 2012</a:t>
            </a:r>
            <a:endParaRPr lang="nl-B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23</a:t>
            </a:fld>
            <a:endParaRPr lang="nl-BE" dirty="0"/>
          </a:p>
        </p:txBody>
      </p:sp>
      <p:pic>
        <p:nvPicPr>
          <p:cNvPr id="4" name="Picture 3" descr="Fr207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33425" y="954745"/>
            <a:ext cx="6078524" cy="4592433"/>
          </a:xfrm>
          <a:prstGeom prst="rect">
            <a:avLst/>
          </a:prstGeom>
        </p:spPr>
      </p:pic>
      <p:pic>
        <p:nvPicPr>
          <p:cNvPr id="5" name="Picture 4" descr="Fr207_zoom.pd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440" t="26660" r="45902" b="6202"/>
          <a:stretch/>
        </p:blipFill>
        <p:spPr>
          <a:xfrm>
            <a:off x="2896570" y="1541310"/>
            <a:ext cx="2744678" cy="29838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8603" y="2720577"/>
            <a:ext cx="2152059" cy="923330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Factor of 20 increase in detected alphas when lasers are on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57722" y="5567407"/>
            <a:ext cx="7620000" cy="115343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mins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 collection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in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(lasers off)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due to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collisional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re-ionization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interaction region (no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UHV, beam line was not backed, pressure = 2.10</a:t>
            </a:r>
            <a:r>
              <a:rPr kumimoji="0" lang="en-US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-8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mbar)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 improve back ground rejection if UHV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36933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Status of the CRIS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0686" y="658268"/>
            <a:ext cx="55317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Nov 2011: </a:t>
            </a:r>
            <a:r>
              <a:rPr lang="en-US" dirty="0" smtClean="0"/>
              <a:t>first </a:t>
            </a:r>
            <a:r>
              <a:rPr lang="en-US" b="1" dirty="0" smtClean="0"/>
              <a:t>laser assisted decay spectroscopy </a:t>
            </a:r>
            <a:r>
              <a:rPr lang="en-US" dirty="0" smtClean="0"/>
              <a:t>results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24</a:t>
            </a:fld>
            <a:endParaRPr lang="nl-BE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2616" y="128016"/>
            <a:ext cx="3374136" cy="585216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956" y="924017"/>
            <a:ext cx="765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ISOLDE </a:t>
            </a:r>
            <a:r>
              <a:rPr lang="nl-BE" b="1" dirty="0" err="1" smtClean="0"/>
              <a:t>remains</a:t>
            </a:r>
            <a:r>
              <a:rPr lang="nl-BE" b="1" dirty="0" smtClean="0"/>
              <a:t> a </a:t>
            </a:r>
            <a:r>
              <a:rPr lang="nl-BE" b="1" dirty="0" err="1" smtClean="0"/>
              <a:t>pioneering</a:t>
            </a:r>
            <a:r>
              <a:rPr lang="nl-BE" b="1" dirty="0" smtClean="0"/>
              <a:t> </a:t>
            </a:r>
            <a:r>
              <a:rPr lang="nl-BE" b="1" dirty="0" err="1" smtClean="0"/>
              <a:t>facility</a:t>
            </a:r>
            <a:r>
              <a:rPr lang="nl-BE" b="1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on-line</a:t>
            </a:r>
            <a:r>
              <a:rPr lang="nl-BE" dirty="0" smtClean="0"/>
              <a:t> </a:t>
            </a:r>
            <a:r>
              <a:rPr lang="nl-BE" dirty="0" err="1" smtClean="0"/>
              <a:t>collinear</a:t>
            </a:r>
            <a:r>
              <a:rPr lang="nl-BE" dirty="0" smtClean="0"/>
              <a:t> laser </a:t>
            </a:r>
            <a:r>
              <a:rPr lang="nl-BE" dirty="0" err="1" smtClean="0"/>
              <a:t>spectroscopy</a:t>
            </a:r>
            <a:r>
              <a:rPr lang="nl-BE" dirty="0" smtClean="0"/>
              <a:t> </a:t>
            </a:r>
            <a:r>
              <a:rPr lang="nl-BE" dirty="0" err="1" smtClean="0"/>
              <a:t>on</a:t>
            </a:r>
            <a:r>
              <a:rPr lang="nl-BE" dirty="0" smtClean="0"/>
              <a:t> </a:t>
            </a:r>
            <a:r>
              <a:rPr lang="nl-BE" dirty="0" err="1" smtClean="0"/>
              <a:t>exotic</a:t>
            </a:r>
            <a:r>
              <a:rPr lang="nl-BE" dirty="0" smtClean="0"/>
              <a:t> </a:t>
            </a:r>
            <a:r>
              <a:rPr lang="nl-BE" dirty="0" err="1" smtClean="0"/>
              <a:t>isotopes</a:t>
            </a:r>
            <a:r>
              <a:rPr lang="nl-BE" dirty="0" smtClean="0"/>
              <a:t>		</a:t>
            </a:r>
            <a:endParaRPr lang="nl-BE" dirty="0"/>
          </a:p>
        </p:txBody>
      </p:sp>
      <p:sp>
        <p:nvSpPr>
          <p:cNvPr id="6" name="TextBox 5"/>
          <p:cNvSpPr txBox="1"/>
          <p:nvPr/>
        </p:nvSpPr>
        <p:spPr>
          <a:xfrm>
            <a:off x="204186" y="1766654"/>
            <a:ext cx="8265111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smtClean="0"/>
              <a:t>COLLAPS 	</a:t>
            </a:r>
            <a:r>
              <a:rPr lang="nl-BE" dirty="0" smtClean="0">
                <a:sym typeface="Wingdings" pitchFamily="2" charset="2"/>
              </a:rPr>
              <a:t></a:t>
            </a:r>
            <a:r>
              <a:rPr lang="nl-BE" dirty="0" err="1" smtClean="0"/>
              <a:t>specializing</a:t>
            </a:r>
            <a:r>
              <a:rPr lang="nl-BE" dirty="0" smtClean="0"/>
              <a:t> in </a:t>
            </a:r>
            <a:r>
              <a:rPr lang="nl-BE" u="sng" dirty="0" err="1" smtClean="0"/>
              <a:t>high-resolution</a:t>
            </a:r>
            <a:r>
              <a:rPr lang="nl-BE" dirty="0" smtClean="0"/>
              <a:t> and </a:t>
            </a:r>
            <a:r>
              <a:rPr lang="nl-BE" u="sng" dirty="0" err="1" smtClean="0"/>
              <a:t>high-precision</a:t>
            </a:r>
            <a:r>
              <a:rPr lang="nl-BE" dirty="0" smtClean="0"/>
              <a:t> </a:t>
            </a:r>
            <a:r>
              <a:rPr lang="nl-BE" dirty="0" err="1" smtClean="0"/>
              <a:t>measurements</a:t>
            </a:r>
            <a:r>
              <a:rPr lang="nl-BE" dirty="0" smtClean="0"/>
              <a:t>  		     </a:t>
            </a:r>
            <a:r>
              <a:rPr lang="nl-BE" dirty="0" err="1" smtClean="0"/>
              <a:t>using</a:t>
            </a:r>
            <a:r>
              <a:rPr lang="nl-BE" dirty="0" smtClean="0"/>
              <a:t> </a:t>
            </a:r>
            <a:r>
              <a:rPr lang="nl-BE" dirty="0" err="1" smtClean="0"/>
              <a:t>dedicated</a:t>
            </a:r>
            <a:r>
              <a:rPr lang="nl-BE" dirty="0" smtClean="0"/>
              <a:t> </a:t>
            </a:r>
            <a:r>
              <a:rPr lang="nl-BE" dirty="0" err="1" smtClean="0"/>
              <a:t>detection</a:t>
            </a:r>
            <a:r>
              <a:rPr lang="nl-BE" dirty="0" smtClean="0"/>
              <a:t> </a:t>
            </a:r>
            <a:r>
              <a:rPr lang="nl-BE" dirty="0" err="1" smtClean="0"/>
              <a:t>methods</a:t>
            </a:r>
            <a:r>
              <a:rPr lang="nl-BE" dirty="0" smtClean="0"/>
              <a:t> (</a:t>
            </a:r>
            <a:r>
              <a:rPr lang="nl-BE" dirty="0" err="1" smtClean="0"/>
              <a:t>rates</a:t>
            </a:r>
            <a:r>
              <a:rPr lang="nl-BE" dirty="0" smtClean="0"/>
              <a:t> &gt; 5000/s)</a:t>
            </a:r>
          </a:p>
          <a:p>
            <a:r>
              <a:rPr lang="nl-BE" dirty="0" smtClean="0"/>
              <a:t>		(</a:t>
            </a:r>
            <a:r>
              <a:rPr lang="nl-BE" dirty="0" err="1" smtClean="0"/>
              <a:t>optical</a:t>
            </a:r>
            <a:r>
              <a:rPr lang="nl-BE" dirty="0" smtClean="0"/>
              <a:t> </a:t>
            </a:r>
            <a:r>
              <a:rPr lang="nl-BE" dirty="0" err="1" smtClean="0"/>
              <a:t>detection</a:t>
            </a:r>
            <a:r>
              <a:rPr lang="nl-BE" dirty="0" smtClean="0"/>
              <a:t> </a:t>
            </a:r>
            <a:r>
              <a:rPr lang="nl-BE" dirty="0" err="1" smtClean="0"/>
              <a:t>on</a:t>
            </a:r>
            <a:r>
              <a:rPr lang="nl-BE" dirty="0" smtClean="0"/>
              <a:t> </a:t>
            </a:r>
            <a:r>
              <a:rPr lang="nl-BE" dirty="0" err="1" smtClean="0"/>
              <a:t>bunched</a:t>
            </a:r>
            <a:r>
              <a:rPr lang="nl-BE" dirty="0" smtClean="0"/>
              <a:t> </a:t>
            </a:r>
            <a:r>
              <a:rPr lang="nl-BE" dirty="0" err="1" smtClean="0"/>
              <a:t>beams</a:t>
            </a:r>
            <a:r>
              <a:rPr lang="nl-BE" dirty="0" smtClean="0"/>
              <a:t>, </a:t>
            </a:r>
            <a:r>
              <a:rPr lang="nl-BE" dirty="0" err="1" smtClean="0">
                <a:latin typeface="Symbol" pitchFamily="18" charset="2"/>
              </a:rPr>
              <a:t>b</a:t>
            </a:r>
            <a:r>
              <a:rPr lang="nl-BE" dirty="0" err="1" smtClean="0"/>
              <a:t>-asymmetry</a:t>
            </a:r>
            <a:r>
              <a:rPr lang="nl-BE" dirty="0" smtClean="0"/>
              <a:t>, </a:t>
            </a:r>
            <a:r>
              <a:rPr lang="nl-BE" dirty="0" err="1" smtClean="0"/>
              <a:t>photon-ion</a:t>
            </a:r>
            <a:r>
              <a:rPr lang="nl-BE" dirty="0" smtClean="0"/>
              <a:t>  		</a:t>
            </a:r>
            <a:r>
              <a:rPr lang="nl-BE" dirty="0" err="1" smtClean="0"/>
              <a:t>coincidences</a:t>
            </a:r>
            <a:r>
              <a:rPr lang="nl-BE" dirty="0" smtClean="0"/>
              <a:t>, 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919" y="3488924"/>
            <a:ext cx="8726749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smtClean="0"/>
              <a:t>CRIS	</a:t>
            </a:r>
            <a:r>
              <a:rPr lang="nl-BE" dirty="0" smtClean="0">
                <a:sym typeface="Wingdings" pitchFamily="2" charset="2"/>
              </a:rPr>
              <a:t> </a:t>
            </a:r>
            <a:r>
              <a:rPr lang="nl-BE" dirty="0" err="1" smtClean="0"/>
              <a:t>specializing</a:t>
            </a:r>
            <a:r>
              <a:rPr lang="nl-BE" dirty="0" smtClean="0"/>
              <a:t> in </a:t>
            </a:r>
            <a:r>
              <a:rPr lang="nl-BE" u="sng" dirty="0" err="1" smtClean="0"/>
              <a:t>high-sensitivity</a:t>
            </a:r>
            <a:r>
              <a:rPr lang="nl-BE" dirty="0" smtClean="0"/>
              <a:t> studies </a:t>
            </a:r>
            <a:r>
              <a:rPr lang="nl-BE" dirty="0" err="1" smtClean="0"/>
              <a:t>on</a:t>
            </a:r>
            <a:r>
              <a:rPr lang="nl-BE" dirty="0" smtClean="0"/>
              <a:t> </a:t>
            </a:r>
            <a:r>
              <a:rPr lang="nl-BE" dirty="0" err="1" smtClean="0"/>
              <a:t>very</a:t>
            </a:r>
            <a:r>
              <a:rPr lang="nl-BE" dirty="0" smtClean="0"/>
              <a:t> </a:t>
            </a:r>
            <a:r>
              <a:rPr lang="nl-BE" dirty="0" err="1" smtClean="0"/>
              <a:t>exotic</a:t>
            </a:r>
            <a:r>
              <a:rPr lang="nl-BE" dirty="0" smtClean="0"/>
              <a:t> </a:t>
            </a:r>
            <a:r>
              <a:rPr lang="nl-BE" dirty="0" err="1" smtClean="0"/>
              <a:t>isotopes</a:t>
            </a:r>
            <a:r>
              <a:rPr lang="nl-BE" dirty="0" smtClean="0"/>
              <a:t> (</a:t>
            </a:r>
            <a:r>
              <a:rPr lang="nl-BE" dirty="0" err="1" smtClean="0"/>
              <a:t>rates</a:t>
            </a:r>
            <a:r>
              <a:rPr lang="nl-BE" dirty="0" smtClean="0"/>
              <a:t> 1-10</a:t>
            </a:r>
            <a:r>
              <a:rPr lang="nl-BE" baseline="30000" dirty="0" smtClean="0"/>
              <a:t>4</a:t>
            </a:r>
            <a:r>
              <a:rPr lang="nl-BE" dirty="0" smtClean="0"/>
              <a:t>/s) 	      </a:t>
            </a:r>
            <a:r>
              <a:rPr lang="nl-BE" dirty="0" err="1" smtClean="0"/>
              <a:t>using</a:t>
            </a:r>
            <a:r>
              <a:rPr lang="nl-BE" dirty="0" smtClean="0"/>
              <a:t> </a:t>
            </a:r>
            <a:r>
              <a:rPr lang="nl-BE" dirty="0" err="1" smtClean="0"/>
              <a:t>ultra-low</a:t>
            </a:r>
            <a:r>
              <a:rPr lang="nl-BE" dirty="0" smtClean="0"/>
              <a:t> background </a:t>
            </a:r>
            <a:r>
              <a:rPr lang="nl-BE" dirty="0" err="1" smtClean="0"/>
              <a:t>resonance</a:t>
            </a:r>
            <a:r>
              <a:rPr lang="nl-BE" dirty="0" smtClean="0"/>
              <a:t> </a:t>
            </a:r>
            <a:r>
              <a:rPr lang="nl-BE" dirty="0" err="1" smtClean="0"/>
              <a:t>ionisation</a:t>
            </a:r>
            <a:r>
              <a:rPr lang="nl-BE" dirty="0" smtClean="0"/>
              <a:t> </a:t>
            </a:r>
            <a:r>
              <a:rPr lang="nl-BE" dirty="0" err="1" smtClean="0"/>
              <a:t>spectroscopy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ion </a:t>
            </a:r>
            <a:r>
              <a:rPr lang="nl-BE" dirty="0" err="1" smtClean="0"/>
              <a:t>or</a:t>
            </a:r>
            <a:r>
              <a:rPr lang="nl-BE" dirty="0" smtClean="0"/>
              <a:t> 	   </a:t>
            </a:r>
          </a:p>
          <a:p>
            <a:r>
              <a:rPr lang="nl-BE" dirty="0" smtClean="0"/>
              <a:t> 	      </a:t>
            </a:r>
            <a:r>
              <a:rPr lang="nl-BE" dirty="0" err="1" smtClean="0"/>
              <a:t>radioactive</a:t>
            </a:r>
            <a:r>
              <a:rPr lang="nl-BE" dirty="0" smtClean="0"/>
              <a:t> </a:t>
            </a:r>
            <a:r>
              <a:rPr lang="nl-BE" dirty="0" err="1" smtClean="0"/>
              <a:t>decay</a:t>
            </a:r>
            <a:r>
              <a:rPr lang="nl-BE" dirty="0" smtClean="0"/>
              <a:t> </a:t>
            </a:r>
            <a:r>
              <a:rPr lang="nl-BE" dirty="0" err="1" smtClean="0"/>
              <a:t>detection</a:t>
            </a:r>
            <a:r>
              <a:rPr lang="nl-BE" dirty="0" smtClean="0"/>
              <a:t>.	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150922" y="5078028"/>
            <a:ext cx="7918881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err="1" smtClean="0"/>
              <a:t>Pumping</a:t>
            </a:r>
            <a:r>
              <a:rPr lang="nl-BE" dirty="0" smtClean="0"/>
              <a:t> in ISCOOL  (B. Cheal, Manchester </a:t>
            </a:r>
            <a:r>
              <a:rPr lang="nl-BE" dirty="0" err="1" smtClean="0"/>
              <a:t>University</a:t>
            </a:r>
            <a:r>
              <a:rPr lang="nl-BE" dirty="0" smtClean="0"/>
              <a:t>)</a:t>
            </a:r>
          </a:p>
          <a:p>
            <a:r>
              <a:rPr lang="nl-BE" dirty="0" smtClean="0">
                <a:sym typeface="Wingdings" pitchFamily="2" charset="2"/>
              </a:rPr>
              <a:t>	 </a:t>
            </a:r>
            <a:r>
              <a:rPr lang="nl-BE" dirty="0" err="1" smtClean="0">
                <a:sym typeface="Wingdings" pitchFamily="2" charset="2"/>
              </a:rPr>
              <a:t>extend</a:t>
            </a:r>
            <a:r>
              <a:rPr lang="nl-BE" dirty="0" smtClean="0">
                <a:sym typeface="Wingdings" pitchFamily="2" charset="2"/>
              </a:rPr>
              <a:t> studies to </a:t>
            </a:r>
            <a:r>
              <a:rPr lang="nl-BE" dirty="0" err="1" smtClean="0">
                <a:sym typeface="Wingdings" pitchFamily="2" charset="2"/>
              </a:rPr>
              <a:t>nearly</a:t>
            </a:r>
            <a:r>
              <a:rPr lang="nl-BE" dirty="0" smtClean="0">
                <a:sym typeface="Wingdings" pitchFamily="2" charset="2"/>
              </a:rPr>
              <a:t> all </a:t>
            </a:r>
            <a:r>
              <a:rPr lang="nl-BE" dirty="0" err="1" smtClean="0">
                <a:sym typeface="Wingdings" pitchFamily="2" charset="2"/>
              </a:rPr>
              <a:t>isotopes</a:t>
            </a:r>
            <a:r>
              <a:rPr lang="nl-BE" dirty="0" smtClean="0">
                <a:sym typeface="Wingdings" pitchFamily="2" charset="2"/>
              </a:rPr>
              <a:t>, </a:t>
            </a:r>
            <a:r>
              <a:rPr lang="nl-BE" dirty="0" err="1" smtClean="0">
                <a:sym typeface="Wingdings" pitchFamily="2" charset="2"/>
              </a:rPr>
              <a:t>can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be</a:t>
            </a:r>
            <a:r>
              <a:rPr lang="nl-BE" dirty="0" smtClean="0">
                <a:sym typeface="Wingdings" pitchFamily="2" charset="2"/>
              </a:rPr>
              <a:t> </a:t>
            </a:r>
            <a:r>
              <a:rPr lang="nl-BE" dirty="0" err="1" smtClean="0">
                <a:sym typeface="Wingdings" pitchFamily="2" charset="2"/>
              </a:rPr>
              <a:t>used</a:t>
            </a:r>
            <a:r>
              <a:rPr lang="nl-BE" dirty="0" smtClean="0">
                <a:sym typeface="Wingdings" pitchFamily="2" charset="2"/>
              </a:rPr>
              <a:t> at COLLAPS </a:t>
            </a:r>
            <a:r>
              <a:rPr lang="nl-BE" dirty="0" err="1" smtClean="0">
                <a:sym typeface="Wingdings" pitchFamily="2" charset="2"/>
              </a:rPr>
              <a:t>or</a:t>
            </a:r>
            <a:r>
              <a:rPr lang="nl-BE" dirty="0" smtClean="0">
                <a:sym typeface="Wingdings" pitchFamily="2" charset="2"/>
              </a:rPr>
              <a:t> CRIS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25</a:t>
            </a:fld>
            <a:endParaRPr lang="nl-BE"/>
          </a:p>
        </p:txBody>
      </p:sp>
      <p:grpSp>
        <p:nvGrpSpPr>
          <p:cNvPr id="4" name="Group 3"/>
          <p:cNvGrpSpPr/>
          <p:nvPr/>
        </p:nvGrpSpPr>
        <p:grpSpPr>
          <a:xfrm>
            <a:off x="342900" y="1716024"/>
            <a:ext cx="8801100" cy="4568148"/>
            <a:chOff x="342900" y="1716024"/>
            <a:chExt cx="8801100" cy="4568148"/>
          </a:xfrm>
        </p:grpSpPr>
        <p:grpSp>
          <p:nvGrpSpPr>
            <p:cNvPr id="5" name="Group 11"/>
            <p:cNvGrpSpPr/>
            <p:nvPr/>
          </p:nvGrpSpPr>
          <p:grpSpPr>
            <a:xfrm>
              <a:off x="342900" y="1716024"/>
              <a:ext cx="8801100" cy="4568148"/>
              <a:chOff x="342900" y="1734312"/>
              <a:chExt cx="8801100" cy="4568148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42900" y="1949535"/>
                <a:ext cx="8801100" cy="4352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Rectangle 7"/>
              <p:cNvSpPr/>
              <p:nvPr/>
            </p:nvSpPr>
            <p:spPr>
              <a:xfrm>
                <a:off x="4928616" y="2404872"/>
                <a:ext cx="73152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839968" y="1734312"/>
                <a:ext cx="73152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23032" y="5172456"/>
                <a:ext cx="73152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7242048" y="2596896"/>
              <a:ext cx="1161288" cy="932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TextBox 2"/>
          <p:cNvSpPr txBox="1"/>
          <p:nvPr/>
        </p:nvSpPr>
        <p:spPr>
          <a:xfrm>
            <a:off x="3084200" y="0"/>
            <a:ext cx="6059800" cy="123110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Possible layout for collinear spectroscopy at DESIR:</a:t>
            </a:r>
          </a:p>
          <a:p>
            <a:r>
              <a:rPr lang="en-US" dirty="0" smtClean="0">
                <a:sym typeface="Wingdings" pitchFamily="2" charset="2"/>
              </a:rPr>
              <a:t>  a</a:t>
            </a:r>
            <a:r>
              <a:rPr lang="en-US" dirty="0" smtClean="0"/>
              <a:t> normal-vacuum line with 2 (or 3) end stations </a:t>
            </a:r>
          </a:p>
          <a:p>
            <a:r>
              <a:rPr lang="en-US" dirty="0" smtClean="0"/>
              <a:t>	for optical detection, polarized beam experiments, …</a:t>
            </a:r>
          </a:p>
          <a:p>
            <a:r>
              <a:rPr lang="en-US" dirty="0" smtClean="0">
                <a:sym typeface="Wingdings" pitchFamily="2" charset="2"/>
              </a:rPr>
              <a:t> a UHV beam with differential pumping for CRIS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615479" y="6246492"/>
            <a:ext cx="4526934" cy="609921"/>
            <a:chOff x="4615479" y="6246492"/>
            <a:chExt cx="4526934" cy="609921"/>
          </a:xfrm>
        </p:grpSpPr>
        <p:sp>
          <p:nvSpPr>
            <p:cNvPr id="13" name="Rectangle 12"/>
            <p:cNvSpPr/>
            <p:nvPr/>
          </p:nvSpPr>
          <p:spPr>
            <a:xfrm>
              <a:off x="4627984" y="6548636"/>
              <a:ext cx="44584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i="1" dirty="0" smtClean="0"/>
                <a:t>C.D.P. Levy et al. / Nuclear Physics A 746 (2004) 206c–209c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15479" y="6246492"/>
              <a:ext cx="4526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based on collinear laser beam line at TRIUMF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15184" y="5276088"/>
            <a:ext cx="1690014" cy="451628"/>
            <a:chOff x="2615184" y="5276088"/>
            <a:chExt cx="1690014" cy="451628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3035808" y="5276088"/>
              <a:ext cx="722376" cy="91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615184" y="5358384"/>
              <a:ext cx="16900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Polarization axis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60392" y="1920240"/>
            <a:ext cx="1283208" cy="1151108"/>
            <a:chOff x="4660392" y="1920240"/>
            <a:chExt cx="1283208" cy="1151108"/>
          </a:xfrm>
        </p:grpSpPr>
        <p:grpSp>
          <p:nvGrpSpPr>
            <p:cNvPr id="19" name="Group 18"/>
            <p:cNvGrpSpPr/>
            <p:nvPr/>
          </p:nvGrpSpPr>
          <p:grpSpPr>
            <a:xfrm>
              <a:off x="4660392" y="2548128"/>
              <a:ext cx="1283208" cy="523220"/>
              <a:chOff x="2715768" y="5001768"/>
              <a:chExt cx="1283208" cy="523220"/>
            </a:xfrm>
          </p:grpSpPr>
          <p:cxnSp>
            <p:nvCxnSpPr>
              <p:cNvPr id="21" name="Straight Arrow Connector 20"/>
              <p:cNvCxnSpPr/>
              <p:nvPr/>
            </p:nvCxnSpPr>
            <p:spPr>
              <a:xfrm flipV="1">
                <a:off x="3035808" y="5276088"/>
                <a:ext cx="722376" cy="9144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2715768" y="5001768"/>
                <a:ext cx="12832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</a:rPr>
                  <a:t>Polarization axis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855465" y="1920240"/>
              <a:ext cx="886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ymbol" pitchFamily="18" charset="2"/>
                </a:rPr>
                <a:t>b</a:t>
              </a:r>
              <a:r>
                <a:rPr lang="en-US" dirty="0" smtClean="0"/>
                <a:t>-NMR set-up</a:t>
              </a:r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574792" y="1313688"/>
            <a:ext cx="1983003" cy="1117580"/>
            <a:chOff x="5574792" y="1313688"/>
            <a:chExt cx="1983003" cy="1117580"/>
          </a:xfrm>
        </p:grpSpPr>
        <p:grpSp>
          <p:nvGrpSpPr>
            <p:cNvPr id="24" name="Group 23"/>
            <p:cNvGrpSpPr/>
            <p:nvPr/>
          </p:nvGrpSpPr>
          <p:grpSpPr>
            <a:xfrm>
              <a:off x="5574792" y="1908048"/>
              <a:ext cx="1283208" cy="523220"/>
              <a:chOff x="2715768" y="5001768"/>
              <a:chExt cx="1283208" cy="523220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V="1">
                <a:off x="3035808" y="5276088"/>
                <a:ext cx="722376" cy="9144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2715768" y="5001768"/>
                <a:ext cx="12832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</a:rPr>
                  <a:t>Polarization axis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794248" y="1313688"/>
              <a:ext cx="1763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ymbol" pitchFamily="18" charset="2"/>
                </a:rPr>
                <a:t>b</a:t>
              </a:r>
              <a:r>
                <a:rPr lang="en-US" dirty="0" smtClean="0"/>
                <a:t>-</a:t>
              </a:r>
              <a:r>
                <a:rPr lang="en-US" dirty="0" smtClean="0">
                  <a:latin typeface="Symbol" pitchFamily="18" charset="2"/>
                </a:rPr>
                <a:t>g</a:t>
              </a:r>
              <a:r>
                <a:rPr lang="en-US" dirty="0" smtClean="0"/>
                <a:t> asymmetry set-up</a:t>
              </a:r>
              <a:endParaRPr lang="en-US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90653" y="3319272"/>
            <a:ext cx="265176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Multi-purpose station</a:t>
            </a:r>
          </a:p>
          <a:p>
            <a:r>
              <a:rPr lang="en-US" dirty="0" smtClean="0"/>
              <a:t>(e.g. photon-ion coincidence detection)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-4200000">
            <a:off x="77748" y="4737874"/>
            <a:ext cx="833019" cy="184603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-2460000">
            <a:off x="224008" y="3101666"/>
            <a:ext cx="2469867" cy="671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CRIS beam line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950098" y="1679511"/>
            <a:ext cx="643812" cy="942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0" y="0"/>
            <a:ext cx="2916936" cy="585216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Outlook</a:t>
            </a:r>
          </a:p>
        </p:txBody>
      </p:sp>
      <p:pic>
        <p:nvPicPr>
          <p:cNvPr id="33" name="Picture 32" descr="DESIR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2168"/>
            <a:ext cx="2715768" cy="808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26</a:t>
            </a:fld>
            <a:endParaRPr lang="nl-BE"/>
          </a:p>
        </p:txBody>
      </p:sp>
      <p:grpSp>
        <p:nvGrpSpPr>
          <p:cNvPr id="4" name="Group 3"/>
          <p:cNvGrpSpPr/>
          <p:nvPr/>
        </p:nvGrpSpPr>
        <p:grpSpPr>
          <a:xfrm>
            <a:off x="257175" y="770715"/>
            <a:ext cx="9296400" cy="5635625"/>
            <a:chOff x="257175" y="770715"/>
            <a:chExt cx="9296400" cy="5635625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7175" y="770715"/>
              <a:ext cx="9296400" cy="5635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ectangle 5"/>
            <p:cNvSpPr/>
            <p:nvPr/>
          </p:nvSpPr>
          <p:spPr>
            <a:xfrm>
              <a:off x="1909763" y="4792047"/>
              <a:ext cx="900112" cy="45719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959429" y="4706128"/>
              <a:ext cx="1022284" cy="45719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7159" y="182694"/>
            <a:ext cx="8422049" cy="40011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Day-1 experiments at DESIR:</a:t>
            </a:r>
            <a:r>
              <a:rPr lang="en-US" sz="2000" dirty="0" smtClean="0"/>
              <a:t> shell structure far from stability (</a:t>
            </a:r>
            <a:r>
              <a:rPr lang="en-US" sz="2000" baseline="30000" dirty="0" smtClean="0"/>
              <a:t>78</a:t>
            </a:r>
            <a:r>
              <a:rPr lang="en-US" sz="2000" dirty="0" smtClean="0"/>
              <a:t>Ni, </a:t>
            </a:r>
            <a:r>
              <a:rPr lang="en-US" sz="2000" baseline="30000" dirty="0" smtClean="0"/>
              <a:t>132</a:t>
            </a:r>
            <a:r>
              <a:rPr lang="en-US" sz="2000" dirty="0" smtClean="0"/>
              <a:t>Sn, </a:t>
            </a:r>
            <a:r>
              <a:rPr lang="en-US" sz="2000" baseline="30000" dirty="0" smtClean="0"/>
              <a:t>100</a:t>
            </a:r>
            <a:r>
              <a:rPr lang="en-US" sz="2000" dirty="0" smtClean="0"/>
              <a:t>Sn)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59837"/>
            <a:ext cx="8397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 existing laser spectroscopy studies beyond doubly-magic nuclei far from stability</a:t>
            </a:r>
          </a:p>
          <a:p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study the evolution of shell structure via spins, moments, radii, isomers, 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76669" y="4935895"/>
            <a:ext cx="68113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latin typeface="Arial" pitchFamily="34" charset="0"/>
                <a:cs typeface="Arial" pitchFamily="34" charset="0"/>
              </a:rPr>
              <a:t>58-75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Cu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10204" y="4519130"/>
            <a:ext cx="68113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latin typeface="Arial" pitchFamily="34" charset="0"/>
                <a:cs typeface="Arial" pitchFamily="34" charset="0"/>
              </a:rPr>
              <a:t>62-81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Ga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>
            <a:stCxn id="7" idx="3"/>
          </p:cNvCxnSpPr>
          <p:nvPr/>
        </p:nvCxnSpPr>
        <p:spPr>
          <a:xfrm flipV="1">
            <a:off x="2981713" y="4637316"/>
            <a:ext cx="181365" cy="91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697480" y="3794760"/>
            <a:ext cx="6356238" cy="2671405"/>
            <a:chOff x="2697480" y="3794760"/>
            <a:chExt cx="6356238" cy="2671405"/>
          </a:xfrm>
        </p:grpSpPr>
        <p:grpSp>
          <p:nvGrpSpPr>
            <p:cNvPr id="14" name="Group 15"/>
            <p:cNvGrpSpPr/>
            <p:nvPr/>
          </p:nvGrpSpPr>
          <p:grpSpPr>
            <a:xfrm>
              <a:off x="2697480" y="3794760"/>
              <a:ext cx="6356238" cy="2671405"/>
              <a:chOff x="2697480" y="3794760"/>
              <a:chExt cx="6356238" cy="267140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5138928" y="4434840"/>
                <a:ext cx="3914790" cy="2031325"/>
              </a:xfrm>
              <a:prstGeom prst="rect">
                <a:avLst/>
              </a:prstGeom>
              <a:noFill/>
              <a:ln w="19050">
                <a:solidFill>
                  <a:srgbClr val="00B05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With U-target + n-converter</a:t>
                </a:r>
              </a:p>
              <a:p>
                <a:pPr>
                  <a:buFont typeface="Wingdings"/>
                  <a:buChar char="à"/>
                </a:pPr>
                <a:r>
                  <a:rPr lang="en-US" dirty="0" smtClean="0">
                    <a:sym typeface="Wingdings" pitchFamily="2" charset="2"/>
                  </a:rPr>
                  <a:t>more neutron rich </a:t>
                </a:r>
                <a:r>
                  <a:rPr lang="en-US" dirty="0" err="1" smtClean="0">
                    <a:sym typeface="Wingdings" pitchFamily="2" charset="2"/>
                  </a:rPr>
                  <a:t>Sn</a:t>
                </a:r>
                <a:r>
                  <a:rPr lang="en-US" dirty="0" smtClean="0">
                    <a:sym typeface="Wingdings" pitchFamily="2" charset="2"/>
                  </a:rPr>
                  <a:t>, In, </a:t>
                </a:r>
                <a:r>
                  <a:rPr lang="en-US" dirty="0" err="1" smtClean="0">
                    <a:sym typeface="Wingdings" pitchFamily="2" charset="2"/>
                  </a:rPr>
                  <a:t>Cd</a:t>
                </a:r>
                <a:r>
                  <a:rPr lang="en-US" dirty="0" smtClean="0">
                    <a:sym typeface="Wingdings" pitchFamily="2" charset="2"/>
                  </a:rPr>
                  <a:t>…</a:t>
                </a:r>
              </a:p>
              <a:p>
                <a:r>
                  <a:rPr lang="en-US" dirty="0" smtClean="0">
                    <a:sym typeface="Wingdings" pitchFamily="2" charset="2"/>
                  </a:rPr>
                  <a:t>	nuclear structure below </a:t>
                </a:r>
                <a:r>
                  <a:rPr lang="en-US" baseline="30000" dirty="0" smtClean="0">
                    <a:sym typeface="Wingdings" pitchFamily="2" charset="2"/>
                  </a:rPr>
                  <a:t>132</a:t>
                </a:r>
                <a:r>
                  <a:rPr lang="en-US" dirty="0" smtClean="0">
                    <a:sym typeface="Wingdings" pitchFamily="2" charset="2"/>
                  </a:rPr>
                  <a:t>Sn </a:t>
                </a:r>
              </a:p>
              <a:p>
                <a:pPr>
                  <a:buFont typeface="Wingdings"/>
                  <a:buChar char="à"/>
                </a:pPr>
                <a:r>
                  <a:rPr lang="en-US" dirty="0" smtClean="0">
                    <a:sym typeface="Wingdings" pitchFamily="2" charset="2"/>
                  </a:rPr>
                  <a:t> more neutron-rich in Cu, </a:t>
                </a:r>
                <a:r>
                  <a:rPr lang="en-US" dirty="0" err="1" smtClean="0">
                    <a:sym typeface="Wingdings" pitchFamily="2" charset="2"/>
                  </a:rPr>
                  <a:t>Ga</a:t>
                </a:r>
                <a:r>
                  <a:rPr lang="en-US" dirty="0" smtClean="0">
                    <a:sym typeface="Wingdings" pitchFamily="2" charset="2"/>
                  </a:rPr>
                  <a:t>, …</a:t>
                </a:r>
              </a:p>
              <a:p>
                <a:r>
                  <a:rPr lang="en-US" dirty="0" smtClean="0">
                    <a:sym typeface="Wingdings" pitchFamily="2" charset="2"/>
                  </a:rPr>
                  <a:t>	nuclear structure at </a:t>
                </a:r>
                <a:r>
                  <a:rPr lang="en-US" baseline="30000" dirty="0" smtClean="0">
                    <a:sym typeface="Wingdings" pitchFamily="2" charset="2"/>
                  </a:rPr>
                  <a:t>78</a:t>
                </a:r>
                <a:r>
                  <a:rPr lang="en-US" dirty="0" smtClean="0">
                    <a:sym typeface="Wingdings" pitchFamily="2" charset="2"/>
                  </a:rPr>
                  <a:t>Ni </a:t>
                </a:r>
              </a:p>
              <a:p>
                <a:r>
                  <a:rPr lang="en-US" dirty="0" smtClean="0">
                    <a:sym typeface="Wingdings" pitchFamily="2" charset="2"/>
                  </a:rPr>
                  <a:t>	and beyond N=50</a:t>
                </a:r>
              </a:p>
              <a:p>
                <a:pPr lvl="1"/>
                <a:endParaRPr lang="en-US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2697480" y="4663440"/>
                <a:ext cx="530352" cy="374904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352544" y="3794760"/>
                <a:ext cx="592680" cy="301752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 rot="16200000" flipH="1">
              <a:off x="4585996" y="4240763"/>
              <a:ext cx="681134" cy="447869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7" idx="1"/>
            </p:cNvCxnSpPr>
            <p:nvPr/>
          </p:nvCxnSpPr>
          <p:spPr>
            <a:xfrm>
              <a:off x="3156858" y="4957667"/>
              <a:ext cx="1982070" cy="492836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0" y="1638766"/>
            <a:ext cx="4672882" cy="2420050"/>
            <a:chOff x="0" y="1638766"/>
            <a:chExt cx="4672882" cy="2420050"/>
          </a:xfrm>
        </p:grpSpPr>
        <p:grpSp>
          <p:nvGrpSpPr>
            <p:cNvPr id="21" name="Group 16"/>
            <p:cNvGrpSpPr/>
            <p:nvPr/>
          </p:nvGrpSpPr>
          <p:grpSpPr>
            <a:xfrm>
              <a:off x="0" y="1638766"/>
              <a:ext cx="4672882" cy="2420050"/>
              <a:chOff x="0" y="1666758"/>
              <a:chExt cx="4672882" cy="2420050"/>
            </a:xfrm>
          </p:grpSpPr>
          <p:sp>
            <p:nvSpPr>
              <p:cNvPr id="23" name="TextBox 11"/>
              <p:cNvSpPr txBox="1"/>
              <p:nvPr/>
            </p:nvSpPr>
            <p:spPr>
              <a:xfrm>
                <a:off x="0" y="1666758"/>
                <a:ext cx="4672882" cy="92333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With S3 beams from gas cell or laser ion source:</a:t>
                </a:r>
              </a:p>
              <a:p>
                <a:pPr>
                  <a:buFont typeface="Wingdings"/>
                  <a:buChar char="à"/>
                </a:pPr>
                <a:r>
                  <a:rPr lang="en-US" dirty="0" smtClean="0">
                    <a:sym typeface="Wingdings" pitchFamily="2" charset="2"/>
                  </a:rPr>
                  <a:t> neutron-deficient </a:t>
                </a:r>
                <a:r>
                  <a:rPr lang="en-US" dirty="0" err="1" smtClean="0">
                    <a:sym typeface="Wingdings" pitchFamily="2" charset="2"/>
                  </a:rPr>
                  <a:t>Sn</a:t>
                </a:r>
                <a:r>
                  <a:rPr lang="en-US" dirty="0" smtClean="0">
                    <a:sym typeface="Wingdings" pitchFamily="2" charset="2"/>
                  </a:rPr>
                  <a:t>, In, </a:t>
                </a:r>
                <a:r>
                  <a:rPr lang="en-US" dirty="0" err="1" smtClean="0">
                    <a:sym typeface="Wingdings" pitchFamily="2" charset="2"/>
                  </a:rPr>
                  <a:t>Cd</a:t>
                </a:r>
                <a:endParaRPr lang="en-US" dirty="0" smtClean="0">
                  <a:sym typeface="Wingdings" pitchFamily="2" charset="2"/>
                </a:endParaRPr>
              </a:p>
              <a:p>
                <a:r>
                  <a:rPr lang="en-US" dirty="0" smtClean="0">
                    <a:sym typeface="Wingdings" pitchFamily="2" charset="2"/>
                  </a:rPr>
                  <a:t>	nuclear structure around </a:t>
                </a:r>
                <a:r>
                  <a:rPr lang="en-US" baseline="30000" dirty="0" smtClean="0">
                    <a:sym typeface="Wingdings" pitchFamily="2" charset="2"/>
                  </a:rPr>
                  <a:t>100</a:t>
                </a:r>
                <a:r>
                  <a:rPr lang="en-US" dirty="0" smtClean="0">
                    <a:sym typeface="Wingdings" pitchFamily="2" charset="2"/>
                  </a:rPr>
                  <a:t>Sn</a:t>
                </a: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2816351" y="3776472"/>
                <a:ext cx="626645" cy="310336"/>
              </a:xfrm>
              <a:prstGeom prst="ellipse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2" name="Straight Arrow Connector 21"/>
            <p:cNvCxnSpPr>
              <a:endCxn id="24" idx="0"/>
            </p:cNvCxnSpPr>
            <p:nvPr/>
          </p:nvCxnSpPr>
          <p:spPr>
            <a:xfrm rot="16200000" flipH="1">
              <a:off x="2303168" y="2921974"/>
              <a:ext cx="1191892" cy="461119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702469"/>
            <a:ext cx="9398727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COLLAPS</a:t>
            </a:r>
            <a:r>
              <a:rPr kumimoji="0" lang="en-US" sz="12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	 </a:t>
            </a:r>
            <a:r>
              <a:rPr kumimoji="0" lang="en-US" sz="12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since early 1980ies</a:t>
            </a:r>
            <a:endParaRPr kumimoji="0" lang="en-US" sz="6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Heidelberg, Germany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Max-Planck-Institut für Kernphysik	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Klaus Blaum (coordinator), 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Kim Kreim (at CERN)</a:t>
            </a: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K.U. Leuven,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Belgium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Instituut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voor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Kern- en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Stralingsfysica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Gerda Neyens, 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Mark Bissell (</a:t>
            </a:r>
            <a:r>
              <a:rPr kumimoji="0" lang="de-DE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CERN), </a:t>
            </a:r>
            <a:r>
              <a:rPr kumimoji="0" lang="fi-F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Jasna Papuga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Marieke De Rydt, 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Mustafa Rajabali, Ivan Budincevic, Ronald Garcia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i-F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of Mainz, Germany   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Institut für Kernchemie 	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Wilfried Nörtershäuser, Rainer Neugart,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Christopher Geppert, Michael Hammen, 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Andreas Krieger,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fi-FI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Rodolfo Sanchez, Nadja Frömmgen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CERN,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Switzerland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Physics Department 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Magdalena Kowalska, Deyan Yordanov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CRIS</a:t>
            </a:r>
            <a:r>
              <a:rPr kumimoji="0" lang="en-US" sz="12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2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since 2008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Manchester, UK			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Kieran Flanagan (</a:t>
            </a:r>
            <a:r>
              <a:rPr kumimoji="0" lang="de-DE" sz="12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coordinator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Tom Procter, </a:t>
            </a:r>
            <a:endParaRPr kumimoji="0" lang="de-DE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de-DE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 Lynch (at CERN),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Bradley Cheal, Jon Billowes, Andy Smith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K.U. Leuven,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Belgium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Instituut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voor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Kern- en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Stralingsfysica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Gerda Neyens, 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Mark Bissell (at CERN), Ivan Budincevic</a:t>
            </a: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Mustafa Rajabali, Jasna Papuga,</a:t>
            </a:r>
            <a:r>
              <a:rPr kumimoji="0" lang="fi-FI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Ronald Garcia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Tokyo, Japan			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Ryugo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Hayano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Takumi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Kobayashi,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Garching, Germany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	Max Planck Institute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Quantum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Optics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Masaki Hori, Anna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Soter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Mainz, Germany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Institut für Physik	Klaus Wendt, 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Sebastian Rothe (</a:t>
            </a:r>
            <a:r>
              <a:rPr kumimoji="0" lang="de-DE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CERN) </a:t>
            </a: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I.P.N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Orsay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France	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Francois Le Blanc, David Verney, Iolanda Matea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New York University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			Henry H. Stroke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CERN,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Switzerland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 Lynch, Thomas Cocolios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COLLAPS/ISCOOL (not</a:t>
            </a:r>
            <a:r>
              <a:rPr kumimoji="0" lang="en-US" sz="11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</a:t>
            </a:r>
            <a:r>
              <a:rPr kumimoji="0" 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formal</a:t>
            </a:r>
            <a:r>
              <a:rPr kumimoji="0" lang="en-US" sz="11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1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ollaboration)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Manchester, UK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Jon Billowes, Bradley Cheal, Kieran Flanagan (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CERN), Kara Lynch (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CERN), Tom Procter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K.U. Leuven,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Belgium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Gerda Neyens, Mark Bissell (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CERN),</a:t>
            </a:r>
            <a:r>
              <a:rPr kumimoji="0" lang="fi-FI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Mustafa Rajabali, Jasna Papuga, Pieter Vingerhoets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Jyvskyla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Finland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Ari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Jokinen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Iain Moore, Juha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Aysto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Birmingham, UK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Garry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Tungate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David Forest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Heidelberg, Germany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Klaus Blaum, Kim Kreim (at CERN)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Mainz, Germany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Wilfried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Nörtershäuser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Rainer Neugart, Christopher Geppert, Jörg Krämer, Andreas Krieger,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New York University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USA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	Henry H. Stroke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CERN, </a:t>
            </a:r>
            <a:r>
              <a:rPr kumimoji="0" 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Switzerland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Magdalena Kowalska, Deyan Yordanov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27</a:t>
            </a:fld>
            <a:endParaRPr lang="nl-BE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15768" y="0"/>
            <a:ext cx="3374136" cy="585216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Collaborators</a:t>
            </a:r>
            <a:endParaRPr kumimoji="0" lang="nl-B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685800"/>
            <a:ext cx="8839200" cy="1676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ounded Rectangle 7"/>
          <p:cNvSpPr/>
          <p:nvPr/>
        </p:nvSpPr>
        <p:spPr>
          <a:xfrm>
            <a:off x="0" y="2590800"/>
            <a:ext cx="9144000" cy="2286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ounded Rectangle 8"/>
          <p:cNvSpPr/>
          <p:nvPr/>
        </p:nvSpPr>
        <p:spPr>
          <a:xfrm>
            <a:off x="0" y="5029200"/>
            <a:ext cx="91440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Saclay, May 2012</a:t>
            </a:r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BA96-CD42-4C4D-BA0A-D70EECE72EE5}" type="slidenum">
              <a:rPr lang="nl-BE" smtClean="0"/>
              <a:pPr/>
              <a:t>28</a:t>
            </a:fld>
            <a:endParaRPr lang="nl-BE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1319022" y="118872"/>
            <a:ext cx="6505956" cy="80467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Collinear Laser Spectroscopy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 </a:t>
            </a: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optical detection </a:t>
            </a: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the fluorescent decay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81050" y="1149096"/>
            <a:ext cx="261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rgbClr val="FF6600"/>
                </a:solidFill>
                <a:latin typeface="Times New Roman" pitchFamily="18" charset="0"/>
              </a:rPr>
              <a:t>Laser beam,</a:t>
            </a:r>
          </a:p>
          <a:p>
            <a:pPr algn="ctr"/>
            <a:r>
              <a:rPr lang="en-US" sz="1800">
                <a:solidFill>
                  <a:srgbClr val="FF6600"/>
                </a:solidFill>
                <a:latin typeface="Times New Roman" pitchFamily="18" charset="0"/>
              </a:rPr>
              <a:t>Laser on fixed frequency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085850" y="1682496"/>
            <a:ext cx="248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b="0">
                <a:solidFill>
                  <a:srgbClr val="0000FF"/>
                </a:solidFill>
                <a:latin typeface="Times New Roman" pitchFamily="18" charset="0"/>
              </a:rPr>
              <a:t>Mass separated ion beam</a:t>
            </a:r>
          </a:p>
          <a:p>
            <a:pPr algn="ctr"/>
            <a:r>
              <a:rPr lang="en-US" sz="1800" b="0">
                <a:solidFill>
                  <a:srgbClr val="0000FF"/>
                </a:solidFill>
                <a:latin typeface="Times New Roman" pitchFamily="18" charset="0"/>
              </a:rPr>
              <a:t>E= 60 keV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60400" y="3206496"/>
            <a:ext cx="141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Electrostatic</a:t>
            </a:r>
          </a:p>
          <a:p>
            <a:pPr algn="ctr"/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deflection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1390650" y="1987296"/>
            <a:ext cx="2286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2762250" y="2292096"/>
            <a:ext cx="838200" cy="457200"/>
            <a:chOff x="1776" y="1392"/>
            <a:chExt cx="528" cy="288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1776" y="1440"/>
              <a:ext cx="52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1776" y="13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2304" y="15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2990850" y="2063496"/>
            <a:ext cx="19939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Retardation zone:</a:t>
            </a:r>
          </a:p>
          <a:p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electrostatic lenses</a:t>
            </a:r>
          </a:p>
          <a:p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-10 kV </a:t>
            </a:r>
            <a:r>
              <a:rPr lang="en-US" sz="18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 +10 kV</a:t>
            </a:r>
            <a:endParaRPr lang="en-US" sz="18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838450" y="4197096"/>
            <a:ext cx="231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Charge exchange cell,</a:t>
            </a:r>
          </a:p>
          <a:p>
            <a:pPr algn="ctr"/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heated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143250" y="3843084"/>
            <a:ext cx="1638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6600"/>
                </a:solidFill>
                <a:latin typeface="Times New Roman" pitchFamily="18" charset="0"/>
              </a:rPr>
              <a:t>Alkaline vapor</a:t>
            </a:r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V="1">
            <a:off x="3829050" y="3358896"/>
            <a:ext cx="533400" cy="5334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H="1">
            <a:off x="4667250" y="1682496"/>
            <a:ext cx="304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 flipV="1">
            <a:off x="1162050" y="2825496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5124450" y="2825496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Excitation / Observation region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4819650" y="5949696"/>
            <a:ext cx="1790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Times New Roman" pitchFamily="18" charset="0"/>
              </a:rPr>
              <a:t>Photo multiplier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6419850" y="5263896"/>
            <a:ext cx="1308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imes New Roman" pitchFamily="18" charset="0"/>
              </a:rPr>
              <a:t>Light guide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704850" y="4882896"/>
            <a:ext cx="36290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l-GR" sz="2400" b="0">
                <a:solidFill>
                  <a:schemeClr val="bg1"/>
                </a:solidFill>
              </a:rPr>
              <a:t>Δ</a:t>
            </a:r>
            <a:r>
              <a:rPr lang="en-GB" sz="2400" b="0">
                <a:solidFill>
                  <a:schemeClr val="bg1"/>
                </a:solidFill>
              </a:rPr>
              <a:t>E=const=</a:t>
            </a:r>
            <a:r>
              <a:rPr lang="el-GR" sz="2400" b="0">
                <a:solidFill>
                  <a:schemeClr val="bg1"/>
                </a:solidFill>
              </a:rPr>
              <a:t>δ</a:t>
            </a:r>
            <a:r>
              <a:rPr lang="en-GB" sz="2400" b="0">
                <a:solidFill>
                  <a:schemeClr val="bg1"/>
                </a:solidFill>
              </a:rPr>
              <a:t>(</a:t>
            </a:r>
            <a:r>
              <a:rPr lang="en-GB" sz="2400" b="0" baseline="30000">
                <a:solidFill>
                  <a:schemeClr val="bg1"/>
                </a:solidFill>
              </a:rPr>
              <a:t>1</a:t>
            </a:r>
            <a:r>
              <a:rPr lang="en-GB" sz="2400" b="0">
                <a:solidFill>
                  <a:schemeClr val="bg1"/>
                </a:solidFill>
              </a:rPr>
              <a:t>/</a:t>
            </a:r>
            <a:r>
              <a:rPr lang="en-GB" sz="2400" b="0" baseline="-25000">
                <a:solidFill>
                  <a:schemeClr val="bg1"/>
                </a:solidFill>
              </a:rPr>
              <a:t>2</a:t>
            </a:r>
            <a:r>
              <a:rPr lang="en-GB" sz="2400" b="0">
                <a:solidFill>
                  <a:schemeClr val="bg1"/>
                </a:solidFill>
              </a:rPr>
              <a:t>mv</a:t>
            </a:r>
            <a:r>
              <a:rPr lang="en-GB" sz="2400" b="0" baseline="30000">
                <a:solidFill>
                  <a:schemeClr val="bg1"/>
                </a:solidFill>
              </a:rPr>
              <a:t>2</a:t>
            </a:r>
            <a:r>
              <a:rPr lang="en-GB" sz="2400" b="0">
                <a:solidFill>
                  <a:schemeClr val="bg1"/>
                </a:solidFill>
              </a:rPr>
              <a:t>)≈mv</a:t>
            </a:r>
            <a:r>
              <a:rPr lang="el-GR" sz="2400" b="0">
                <a:solidFill>
                  <a:schemeClr val="bg1"/>
                </a:solidFill>
              </a:rPr>
              <a:t>δ</a:t>
            </a:r>
            <a:r>
              <a:rPr lang="en-GB" sz="2400" b="0">
                <a:solidFill>
                  <a:schemeClr val="bg1"/>
                </a:solidFill>
              </a:rPr>
              <a:t>v</a:t>
            </a:r>
            <a:endParaRPr lang="el-GR" sz="2400" b="0">
              <a:solidFill>
                <a:schemeClr val="bg1"/>
              </a:solidFill>
            </a:endParaRPr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5734050" y="2673096"/>
            <a:ext cx="1066800" cy="0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5734050" y="1606296"/>
            <a:ext cx="1066800" cy="0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AutoShape 28"/>
          <p:cNvSpPr>
            <a:spLocks noChangeArrowheads="1"/>
          </p:cNvSpPr>
          <p:nvPr/>
        </p:nvSpPr>
        <p:spPr bwMode="auto">
          <a:xfrm>
            <a:off x="6191250" y="1682496"/>
            <a:ext cx="152400" cy="914400"/>
          </a:xfrm>
          <a:prstGeom prst="upArrow">
            <a:avLst>
              <a:gd name="adj1" fmla="val 50000"/>
              <a:gd name="adj2" fmla="val 150000"/>
            </a:avLst>
          </a:prstGeom>
          <a:solidFill>
            <a:schemeClr val="accent1"/>
          </a:solidFill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" name="AutoShape 29"/>
          <p:cNvSpPr>
            <a:spLocks noChangeArrowheads="1"/>
          </p:cNvSpPr>
          <p:nvPr/>
        </p:nvSpPr>
        <p:spPr bwMode="auto">
          <a:xfrm rot="2834745">
            <a:off x="6286500" y="2044446"/>
            <a:ext cx="914400" cy="190500"/>
          </a:xfrm>
          <a:prstGeom prst="rightArrow">
            <a:avLst>
              <a:gd name="adj1" fmla="val 50000"/>
              <a:gd name="adj2" fmla="val 120000"/>
            </a:avLst>
          </a:prstGeom>
          <a:solidFill>
            <a:schemeClr val="accent1"/>
          </a:solidFill>
          <a:ln w="12700">
            <a:solidFill>
              <a:srgbClr val="7030A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7" name="Picture 4" descr="L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50" y="1280478"/>
            <a:ext cx="8242300" cy="540226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016368" y="1301496"/>
            <a:ext cx="2832827" cy="3385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Laser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beam, fixed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frequency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851411" y="3358896"/>
            <a:ext cx="13388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Times New Roman" pitchFamily="18" charset="0"/>
              </a:rPr>
              <a:t>Electrostatic</a:t>
            </a:r>
          </a:p>
          <a:p>
            <a:pPr algn="ctr"/>
            <a:r>
              <a:rPr lang="en-US" sz="1800">
                <a:latin typeface="Times New Roman" pitchFamily="18" charset="0"/>
              </a:rPr>
              <a:t>deflection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081889" y="1789176"/>
            <a:ext cx="2545890" cy="835152"/>
            <a:chOff x="1081889" y="1789176"/>
            <a:chExt cx="2545890" cy="835152"/>
          </a:xfrm>
        </p:grpSpPr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1081889" y="1789176"/>
              <a:ext cx="25458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 dirty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Mass separated ion beam</a:t>
              </a:r>
            </a:p>
            <a:p>
              <a:pPr algn="ctr"/>
              <a:r>
                <a:rPr lang="en-US" sz="1600" b="0" dirty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E= 60 </a:t>
              </a:r>
              <a:r>
                <a:rPr lang="en-US" sz="1600" b="0" dirty="0" err="1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keV</a:t>
              </a:r>
              <a:endParaRPr lang="en-US" sz="1600" b="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10"/>
            <p:cNvSpPr>
              <a:spLocks noChangeShapeType="1"/>
            </p:cNvSpPr>
            <p:nvPr/>
          </p:nvSpPr>
          <p:spPr bwMode="auto">
            <a:xfrm flipH="1">
              <a:off x="1353312" y="2139696"/>
              <a:ext cx="418338" cy="484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87218" y="2115312"/>
            <a:ext cx="2257959" cy="996696"/>
            <a:chOff x="2887218" y="2115312"/>
            <a:chExt cx="2257959" cy="996696"/>
          </a:xfrm>
        </p:grpSpPr>
        <p:grpSp>
          <p:nvGrpSpPr>
            <p:cNvPr id="34" name="Group 11"/>
            <p:cNvGrpSpPr>
              <a:grpSpLocks/>
            </p:cNvGrpSpPr>
            <p:nvPr/>
          </p:nvGrpSpPr>
          <p:grpSpPr bwMode="auto">
            <a:xfrm>
              <a:off x="2887218" y="2654808"/>
              <a:ext cx="838200" cy="457200"/>
              <a:chOff x="1776" y="1392"/>
              <a:chExt cx="528" cy="288"/>
            </a:xfrm>
          </p:grpSpPr>
          <p:sp>
            <p:nvSpPr>
              <p:cNvPr id="36" name="Line 12"/>
              <p:cNvSpPr>
                <a:spLocks noChangeShapeType="1"/>
              </p:cNvSpPr>
              <p:nvPr/>
            </p:nvSpPr>
            <p:spPr bwMode="auto">
              <a:xfrm>
                <a:off x="1776" y="1440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>
                <a:off x="1776" y="139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04" y="153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3001641" y="2115312"/>
              <a:ext cx="214353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Electrostatic lenses</a:t>
              </a:r>
            </a:p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to scan ion beam energy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  <a:p>
              <a:r>
                <a:rPr lang="en-US" sz="1400" dirty="0">
                  <a:latin typeface="Arial" pitchFamily="34" charset="0"/>
                  <a:cs typeface="Arial" pitchFamily="34" charset="0"/>
                </a:rPr>
                <a:t>-10 kV </a:t>
              </a:r>
              <a:r>
                <a:rPr lang="en-US" sz="14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 +10 kV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485371" y="3730752"/>
            <a:ext cx="2154757" cy="929199"/>
            <a:chOff x="2485371" y="3730752"/>
            <a:chExt cx="2154757" cy="929199"/>
          </a:xfrm>
        </p:grpSpPr>
        <p:sp>
          <p:nvSpPr>
            <p:cNvPr id="40" name="Text Box 16"/>
            <p:cNvSpPr txBox="1">
              <a:spLocks noChangeArrowheads="1"/>
            </p:cNvSpPr>
            <p:nvPr/>
          </p:nvSpPr>
          <p:spPr bwMode="auto">
            <a:xfrm>
              <a:off x="2485371" y="4075176"/>
              <a:ext cx="215475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Produce atom beam</a:t>
              </a:r>
            </a:p>
            <a:p>
              <a:pPr algn="ctr"/>
              <a:r>
                <a:rPr lang="en-US" sz="16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en-US" sz="16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y charge exchange</a:t>
              </a:r>
              <a:endParaRPr lang="en-US" sz="16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18"/>
            <p:cNvSpPr>
              <a:spLocks noChangeShapeType="1"/>
            </p:cNvSpPr>
            <p:nvPr/>
          </p:nvSpPr>
          <p:spPr bwMode="auto">
            <a:xfrm flipV="1">
              <a:off x="3721608" y="3730752"/>
              <a:ext cx="850392" cy="420624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" name="Line 20"/>
          <p:cNvSpPr>
            <a:spLocks noChangeShapeType="1"/>
          </p:cNvSpPr>
          <p:nvPr/>
        </p:nvSpPr>
        <p:spPr bwMode="auto">
          <a:xfrm flipV="1">
            <a:off x="1314450" y="2977896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4972050" y="6102096"/>
            <a:ext cx="16914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Photo multiplier</a:t>
            </a: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6499098" y="5452872"/>
            <a:ext cx="15183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with phototube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 Box 24"/>
          <p:cNvSpPr txBox="1">
            <a:spLocks noChangeArrowheads="1"/>
          </p:cNvSpPr>
          <p:nvPr/>
        </p:nvSpPr>
        <p:spPr bwMode="auto">
          <a:xfrm>
            <a:off x="765810" y="5181600"/>
            <a:ext cx="348018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l-GR" sz="2400" b="0" dirty="0"/>
              <a:t>Δ</a:t>
            </a:r>
            <a:r>
              <a:rPr lang="en-GB" sz="2400" b="0" dirty="0"/>
              <a:t>E=const=</a:t>
            </a:r>
            <a:r>
              <a:rPr lang="el-GR" sz="2400" b="0" dirty="0"/>
              <a:t>δ</a:t>
            </a:r>
            <a:r>
              <a:rPr lang="en-GB" sz="2400" b="0" dirty="0"/>
              <a:t>(</a:t>
            </a:r>
            <a:r>
              <a:rPr lang="en-GB" sz="2400" b="0" baseline="30000" dirty="0"/>
              <a:t>1</a:t>
            </a:r>
            <a:r>
              <a:rPr lang="en-GB" sz="2400" b="0" dirty="0"/>
              <a:t>/</a:t>
            </a:r>
            <a:r>
              <a:rPr lang="en-GB" sz="2400" b="0" baseline="-25000" dirty="0"/>
              <a:t>2</a:t>
            </a:r>
            <a:r>
              <a:rPr lang="en-GB" sz="2400" b="0" dirty="0"/>
              <a:t>mv</a:t>
            </a:r>
            <a:r>
              <a:rPr lang="en-GB" sz="2400" b="0" baseline="30000" dirty="0"/>
              <a:t>2</a:t>
            </a:r>
            <a:r>
              <a:rPr lang="en-GB" sz="2400" b="0" dirty="0"/>
              <a:t>)≈</a:t>
            </a:r>
            <a:r>
              <a:rPr lang="en-GB" sz="2400" b="0" dirty="0" err="1"/>
              <a:t>mv</a:t>
            </a:r>
            <a:r>
              <a:rPr lang="el-GR" sz="2400" b="0" dirty="0"/>
              <a:t>δ</a:t>
            </a:r>
            <a:r>
              <a:rPr lang="en-GB" sz="2400" b="0" dirty="0"/>
              <a:t>v</a:t>
            </a:r>
            <a:endParaRPr lang="el-GR" sz="2400" b="0" dirty="0"/>
          </a:p>
        </p:txBody>
      </p:sp>
      <p:grpSp>
        <p:nvGrpSpPr>
          <p:cNvPr id="46" name="Group 45"/>
          <p:cNvGrpSpPr/>
          <p:nvPr/>
        </p:nvGrpSpPr>
        <p:grpSpPr>
          <a:xfrm>
            <a:off x="5886450" y="1758696"/>
            <a:ext cx="2390041" cy="2090928"/>
            <a:chOff x="5886450" y="1758696"/>
            <a:chExt cx="2390041" cy="2090928"/>
          </a:xfrm>
        </p:grpSpPr>
        <p:sp>
          <p:nvSpPr>
            <p:cNvPr id="47" name="Line 25"/>
            <p:cNvSpPr>
              <a:spLocks noChangeShapeType="1"/>
            </p:cNvSpPr>
            <p:nvPr/>
          </p:nvSpPr>
          <p:spPr bwMode="auto">
            <a:xfrm>
              <a:off x="5886450" y="2825496"/>
              <a:ext cx="1066800" cy="0"/>
            </a:xfrm>
            <a:prstGeom prst="line">
              <a:avLst/>
            </a:prstGeom>
            <a:noFill/>
            <a:ln w="57150">
              <a:solidFill>
                <a:srgbClr val="7030A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26"/>
            <p:cNvSpPr>
              <a:spLocks noChangeShapeType="1"/>
            </p:cNvSpPr>
            <p:nvPr/>
          </p:nvSpPr>
          <p:spPr bwMode="auto">
            <a:xfrm>
              <a:off x="5886450" y="1758696"/>
              <a:ext cx="1066800" cy="0"/>
            </a:xfrm>
            <a:prstGeom prst="line">
              <a:avLst/>
            </a:prstGeom>
            <a:noFill/>
            <a:ln w="57150">
              <a:solidFill>
                <a:srgbClr val="7030A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" name="Group 52"/>
            <p:cNvGrpSpPr/>
            <p:nvPr/>
          </p:nvGrpSpPr>
          <p:grpSpPr>
            <a:xfrm>
              <a:off x="6264402" y="1834896"/>
              <a:ext cx="2012089" cy="2014728"/>
              <a:chOff x="6264402" y="1834896"/>
              <a:chExt cx="2012089" cy="2014728"/>
            </a:xfrm>
          </p:grpSpPr>
          <p:sp>
            <p:nvSpPr>
              <p:cNvPr id="50" name="Line 19"/>
              <p:cNvSpPr>
                <a:spLocks noChangeShapeType="1"/>
              </p:cNvSpPr>
              <p:nvPr/>
            </p:nvSpPr>
            <p:spPr bwMode="auto">
              <a:xfrm>
                <a:off x="6300216" y="2944368"/>
                <a:ext cx="91440" cy="90525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Text Box 21"/>
              <p:cNvSpPr txBox="1">
                <a:spLocks noChangeArrowheads="1"/>
              </p:cNvSpPr>
              <p:nvPr/>
            </p:nvSpPr>
            <p:spPr bwMode="auto">
              <a:xfrm>
                <a:off x="6264402" y="2840212"/>
                <a:ext cx="201208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dirty="0" smtClean="0">
                    <a:solidFill>
                      <a:srgbClr val="0070C0"/>
                    </a:solidFill>
                    <a:latin typeface="Times New Roman" pitchFamily="18" charset="0"/>
                  </a:rPr>
                  <a:t>Resonant excitation</a:t>
                </a:r>
              </a:p>
              <a:p>
                <a:r>
                  <a:rPr lang="en-US" dirty="0">
                    <a:solidFill>
                      <a:srgbClr val="0070C0"/>
                    </a:solidFill>
                    <a:latin typeface="Times New Roman" pitchFamily="18" charset="0"/>
                  </a:rPr>
                  <a:t>o</a:t>
                </a:r>
                <a:r>
                  <a:rPr lang="en-US" dirty="0" smtClean="0">
                    <a:solidFill>
                      <a:srgbClr val="0070C0"/>
                    </a:solidFill>
                    <a:latin typeface="Times New Roman" pitchFamily="18" charset="0"/>
                  </a:rPr>
                  <a:t>f atoms</a:t>
                </a:r>
                <a:endParaRPr lang="en-US" sz="1800" dirty="0">
                  <a:solidFill>
                    <a:srgbClr val="0070C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2" name="AutoShape 28"/>
              <p:cNvSpPr>
                <a:spLocks noChangeArrowheads="1"/>
              </p:cNvSpPr>
              <p:nvPr/>
            </p:nvSpPr>
            <p:spPr bwMode="auto">
              <a:xfrm>
                <a:off x="6343650" y="1834896"/>
                <a:ext cx="152400" cy="914400"/>
              </a:xfrm>
              <a:prstGeom prst="upArrow">
                <a:avLst>
                  <a:gd name="adj1" fmla="val 50000"/>
                  <a:gd name="adj2" fmla="val 150000"/>
                </a:avLst>
              </a:prstGeom>
              <a:solidFill>
                <a:schemeClr val="accent1"/>
              </a:solidFill>
              <a:ln w="12700">
                <a:solidFill>
                  <a:srgbClr val="7030A0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6800850" y="1834896"/>
            <a:ext cx="1876806" cy="2517434"/>
            <a:chOff x="6800850" y="1834896"/>
            <a:chExt cx="1876806" cy="2517434"/>
          </a:xfrm>
        </p:grpSpPr>
        <p:sp>
          <p:nvSpPr>
            <p:cNvPr id="54" name="AutoShape 29"/>
            <p:cNvSpPr>
              <a:spLocks noChangeArrowheads="1"/>
            </p:cNvSpPr>
            <p:nvPr/>
          </p:nvSpPr>
          <p:spPr bwMode="auto">
            <a:xfrm rot="2834745">
              <a:off x="6438900" y="2196846"/>
              <a:ext cx="914400" cy="190500"/>
            </a:xfrm>
            <a:prstGeom prst="rightArrow">
              <a:avLst>
                <a:gd name="adj1" fmla="val 50000"/>
                <a:gd name="adj2" fmla="val 120000"/>
              </a:avLst>
            </a:prstGeom>
            <a:solidFill>
              <a:schemeClr val="accent1"/>
            </a:solidFill>
            <a:ln w="12700">
              <a:solidFill>
                <a:srgbClr val="7030A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397496" y="3429000"/>
              <a:ext cx="12801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Detect fluorescent decay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2075</Words>
  <Application>Microsoft Office PowerPoint</Application>
  <PresentationFormat>On-screen Show (4:3)</PresentationFormat>
  <Paragraphs>600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Collinear laser spectroscopy: A powerful tool to study the structure of exotic nuclei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IKS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Gerda Neyens</dc:creator>
  <cp:lastModifiedBy>Gerda Neyens</cp:lastModifiedBy>
  <cp:revision>91</cp:revision>
  <dcterms:created xsi:type="dcterms:W3CDTF">2012-05-10T07:56:11Z</dcterms:created>
  <dcterms:modified xsi:type="dcterms:W3CDTF">2012-05-10T16:42:20Z</dcterms:modified>
</cp:coreProperties>
</file>