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43463" cy="42773600"/>
  <p:notesSz cx="6794500" cy="9906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9900"/>
    <a:srgbClr val="EBD7B3"/>
    <a:srgbClr val="FFFF00"/>
    <a:srgbClr val="5F5F5F"/>
    <a:srgbClr val="CC9900"/>
    <a:srgbClr val="0033CC"/>
    <a:srgbClr val="0066FF"/>
    <a:srgbClr val="66FF33"/>
    <a:srgbClr val="FF50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34" autoAdjust="0"/>
    <p:restoredTop sz="94660"/>
  </p:normalViewPr>
  <p:slideViewPr>
    <p:cSldViewPr snapToGrid="0">
      <p:cViewPr>
        <p:scale>
          <a:sx n="100" d="100"/>
          <a:sy n="100" d="100"/>
        </p:scale>
        <p:origin x="-360" y="21474"/>
      </p:cViewPr>
      <p:guideLst>
        <p:guide orient="horz" pos="13473"/>
        <p:guide pos="952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5" d="100"/>
          <a:sy n="75" d="100"/>
        </p:scale>
        <p:origin x="-2952" y="-84"/>
      </p:cViewPr>
      <p:guideLst>
        <p:guide orient="horz" pos="3120"/>
        <p:guide pos="21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29770-EDF3-45CF-A433-B9D039312DEA}" type="datetimeFigureOut">
              <a:rPr lang="en-US" smtClean="0"/>
              <a:pPr/>
              <a:t>2/15/2010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A5904-FB21-49D8-8613-1602426544B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CD55A-49B5-4D86-9132-E58669543059}" type="datetimeFigureOut">
              <a:rPr lang="en-US" smtClean="0"/>
              <a:pPr/>
              <a:t>2/15/2010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42950"/>
            <a:ext cx="2625725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8A1A2-3106-40E2-AD16-FE6A134B23A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68538" y="13287375"/>
            <a:ext cx="25706387" cy="91694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37075" y="24237950"/>
            <a:ext cx="21169313" cy="10931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2888" y="1712913"/>
            <a:ext cx="27217687" cy="7129462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12888" y="9980613"/>
            <a:ext cx="27217687" cy="28228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188" y="27485975"/>
            <a:ext cx="25706387" cy="849471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389188" y="18129250"/>
            <a:ext cx="25706387" cy="93567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2888" y="1712913"/>
            <a:ext cx="27217687" cy="7129462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12888" y="9980613"/>
            <a:ext cx="13531850" cy="282289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5197138" y="9980613"/>
            <a:ext cx="13533437" cy="282289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2888" y="1712913"/>
            <a:ext cx="27217687" cy="71294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512888" y="9574213"/>
            <a:ext cx="13361987" cy="39909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512888" y="13565188"/>
            <a:ext cx="13361987" cy="246443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5363825" y="9574213"/>
            <a:ext cx="13366750" cy="39909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5363825" y="13565188"/>
            <a:ext cx="13366750" cy="246443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2888" y="1712913"/>
            <a:ext cx="27217687" cy="7129462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2888" y="1703388"/>
            <a:ext cx="9948862" cy="72469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23700" y="1703388"/>
            <a:ext cx="16906875" cy="365061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512888" y="8950325"/>
            <a:ext cx="9948862" cy="29259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27725" y="29941838"/>
            <a:ext cx="18146713" cy="35337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927725" y="3821113"/>
            <a:ext cx="18146713" cy="25665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927725" y="33475613"/>
            <a:ext cx="18146713" cy="5021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2888" y="1712913"/>
            <a:ext cx="27217687" cy="7129462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12888" y="9980613"/>
            <a:ext cx="27217687" cy="282289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21926550" y="1712913"/>
            <a:ext cx="6804025" cy="364966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12888" y="1712913"/>
            <a:ext cx="20261262" cy="364966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3" name="Group 19"/>
          <p:cNvGrpSpPr>
            <a:grpSpLocks/>
          </p:cNvGrpSpPr>
          <p:nvPr userDrawn="1"/>
        </p:nvGrpSpPr>
        <p:grpSpPr bwMode="auto">
          <a:xfrm>
            <a:off x="28032075" y="-304800"/>
            <a:ext cx="646113" cy="16286163"/>
            <a:chOff x="11789" y="-136"/>
            <a:chExt cx="288" cy="7254"/>
          </a:xfrm>
        </p:grpSpPr>
        <p:sp>
          <p:nvSpPr>
            <p:cNvPr id="1038" name="Rectangle 14"/>
            <p:cNvSpPr>
              <a:spLocks noChangeArrowheads="1"/>
            </p:cNvSpPr>
            <p:nvPr userDrawn="1"/>
          </p:nvSpPr>
          <p:spPr bwMode="auto">
            <a:xfrm>
              <a:off x="11794" y="-136"/>
              <a:ext cx="272" cy="7254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129314" tIns="64657" rIns="129314" bIns="64657" anchor="ctr"/>
            <a:lstStyle/>
            <a:p>
              <a:pPr algn="ctr" defTabSz="3983038"/>
              <a:endParaRPr lang="en-GB" sz="7800">
                <a:latin typeface="Arial" pitchFamily="34" charset="0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 userDrawn="1"/>
          </p:nvSpPr>
          <p:spPr bwMode="auto">
            <a:xfrm rot="16200000">
              <a:off x="10397" y="5248"/>
              <a:ext cx="307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29314" tIns="64657" rIns="129314" bIns="64657">
              <a:spAutoFit/>
            </a:bodyPr>
            <a:lstStyle/>
            <a:p>
              <a:pPr defTabSz="3983038"/>
              <a:r>
                <a:rPr lang="fr-FR" sz="3400" b="1">
                  <a:solidFill>
                    <a:schemeClr val="bg1"/>
                  </a:solidFill>
                  <a:latin typeface="Candara" pitchFamily="34" charset="0"/>
                </a:rPr>
                <a:t>Direction des Sciences de la Matière</a:t>
              </a:r>
            </a:p>
          </p:txBody>
        </p:sp>
      </p:grpSp>
      <p:sp>
        <p:nvSpPr>
          <p:cNvPr id="1042" name="Rectangle 18"/>
          <p:cNvSpPr>
            <a:spLocks noChangeArrowheads="1"/>
          </p:cNvSpPr>
          <p:nvPr userDrawn="1"/>
        </p:nvSpPr>
        <p:spPr bwMode="auto">
          <a:xfrm rot="16200000">
            <a:off x="23025143" y="8990180"/>
            <a:ext cx="12522117" cy="653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29314" tIns="64657" rIns="129314" bIns="64657">
            <a:spAutoFit/>
          </a:bodyPr>
          <a:lstStyle/>
          <a:p>
            <a:pPr defTabSz="3983038"/>
            <a:r>
              <a:rPr lang="fr-FR" sz="3400" b="1" smtClean="0">
                <a:solidFill>
                  <a:srgbClr val="5F5F5F"/>
                </a:solidFill>
                <a:latin typeface="Candara" pitchFamily="34" charset="0"/>
              </a:rPr>
              <a:t>Institut </a:t>
            </a:r>
            <a:r>
              <a:rPr lang="fr-FR" sz="3400" b="1">
                <a:solidFill>
                  <a:srgbClr val="5F5F5F"/>
                </a:solidFill>
                <a:latin typeface="Candara" pitchFamily="34" charset="0"/>
              </a:rPr>
              <a:t>de </a:t>
            </a:r>
            <a:r>
              <a:rPr lang="fr-FR" sz="3400" b="1" smtClean="0">
                <a:solidFill>
                  <a:srgbClr val="5F5F5F"/>
                </a:solidFill>
                <a:latin typeface="Candara" pitchFamily="34" charset="0"/>
              </a:rPr>
              <a:t>Recherche </a:t>
            </a:r>
            <a:r>
              <a:rPr lang="fr-FR" sz="3400" b="1">
                <a:solidFill>
                  <a:srgbClr val="5F5F5F"/>
                </a:solidFill>
                <a:latin typeface="Candara" pitchFamily="34" charset="0"/>
              </a:rPr>
              <a:t>sur les lois </a:t>
            </a:r>
            <a:r>
              <a:rPr lang="fr-FR" sz="3400" b="1" smtClean="0">
                <a:solidFill>
                  <a:srgbClr val="5F5F5F"/>
                </a:solidFill>
                <a:latin typeface="Candara" pitchFamily="34" charset="0"/>
              </a:rPr>
              <a:t>Fondamentales</a:t>
            </a:r>
            <a:r>
              <a:rPr lang="fr-FR" sz="3400" b="1" baseline="0" smtClean="0">
                <a:solidFill>
                  <a:srgbClr val="5F5F5F"/>
                </a:solidFill>
                <a:latin typeface="Candara" pitchFamily="34" charset="0"/>
              </a:rPr>
              <a:t> de l'Univers</a:t>
            </a:r>
            <a:endParaRPr lang="fr-FR" sz="3400" b="1">
              <a:solidFill>
                <a:srgbClr val="5F5F5F"/>
              </a:solidFill>
              <a:latin typeface="Candara" pitchFamily="34" charset="0"/>
            </a:endParaRPr>
          </a:p>
        </p:txBody>
      </p:sp>
      <p:grpSp>
        <p:nvGrpSpPr>
          <p:cNvPr id="1047" name="Group 23"/>
          <p:cNvGrpSpPr>
            <a:grpSpLocks/>
          </p:cNvGrpSpPr>
          <p:nvPr userDrawn="1"/>
        </p:nvGrpSpPr>
        <p:grpSpPr bwMode="auto">
          <a:xfrm>
            <a:off x="-12700" y="-12700"/>
            <a:ext cx="30395863" cy="1525588"/>
            <a:chOff x="0" y="0"/>
            <a:chExt cx="13540" cy="680"/>
          </a:xfrm>
        </p:grpSpPr>
        <p:grpSp>
          <p:nvGrpSpPr>
            <p:cNvPr id="1046" name="Group 22"/>
            <p:cNvGrpSpPr>
              <a:grpSpLocks/>
            </p:cNvGrpSpPr>
            <p:nvPr userDrawn="1"/>
          </p:nvGrpSpPr>
          <p:grpSpPr bwMode="auto">
            <a:xfrm>
              <a:off x="0" y="0"/>
              <a:ext cx="12695" cy="680"/>
              <a:chOff x="0" y="0"/>
              <a:chExt cx="12695" cy="680"/>
            </a:xfrm>
          </p:grpSpPr>
          <p:sp>
            <p:nvSpPr>
              <p:cNvPr id="1036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12695" cy="680"/>
              </a:xfrm>
              <a:prstGeom prst="rect">
                <a:avLst/>
              </a:prstGeom>
              <a:solidFill>
                <a:srgbClr val="FF99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129314" tIns="64657" rIns="129314" bIns="64657" anchor="ctr"/>
              <a:lstStyle/>
              <a:p>
                <a:pPr algn="ctr" defTabSz="3983038"/>
                <a:endParaRPr lang="en-GB" sz="7800">
                  <a:latin typeface="Arial" pitchFamily="34" charset="0"/>
                </a:endParaRPr>
              </a:p>
            </p:txBody>
          </p:sp>
          <p:sp>
            <p:nvSpPr>
              <p:cNvPr id="1040" name="Text Box 16"/>
              <p:cNvSpPr txBox="1">
                <a:spLocks noChangeArrowheads="1"/>
              </p:cNvSpPr>
              <p:nvPr userDrawn="1"/>
            </p:nvSpPr>
            <p:spPr bwMode="auto">
              <a:xfrm>
                <a:off x="340" y="272"/>
                <a:ext cx="3568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129314" tIns="64657" rIns="129314" bIns="64657">
                <a:spAutoFit/>
              </a:bodyPr>
              <a:lstStyle/>
              <a:p>
                <a:pPr defTabSz="3983038"/>
                <a:r>
                  <a:rPr lang="fr-FR" sz="4500" b="1">
                    <a:solidFill>
                      <a:schemeClr val="bg1"/>
                    </a:solidFill>
                    <a:latin typeface="Candara" pitchFamily="34" charset="0"/>
                  </a:rPr>
                  <a:t>Service d'Ingénierie Ifmif Eveda</a:t>
                </a:r>
              </a:p>
            </p:txBody>
          </p:sp>
        </p:grpSp>
        <p:sp>
          <p:nvSpPr>
            <p:cNvPr id="1037" name="Rectangle 13"/>
            <p:cNvSpPr>
              <a:spLocks noChangeArrowheads="1"/>
            </p:cNvSpPr>
            <p:nvPr userDrawn="1"/>
          </p:nvSpPr>
          <p:spPr bwMode="auto">
            <a:xfrm>
              <a:off x="12497" y="0"/>
              <a:ext cx="1043" cy="680"/>
            </a:xfrm>
            <a:prstGeom prst="rect">
              <a:avLst/>
            </a:prstGeom>
            <a:solidFill>
              <a:srgbClr val="FFD76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129314" tIns="64657" rIns="129314" bIns="64657" anchor="ctr"/>
            <a:lstStyle/>
            <a:p>
              <a:pPr algn="ctr" defTabSz="3983038"/>
              <a:endParaRPr lang="en-GB" sz="7800">
                <a:latin typeface="Arial" pitchFamily="34" charset="0"/>
              </a:endParaRPr>
            </a:p>
          </p:txBody>
        </p:sp>
      </p:grpSp>
      <p:pic>
        <p:nvPicPr>
          <p:cNvPr id="1049" name="Picture 25" descr="Sigle-Irfu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046363" y="38973125"/>
            <a:ext cx="1816100" cy="3189288"/>
          </a:xfrm>
          <a:prstGeom prst="rect">
            <a:avLst/>
          </a:prstGeom>
          <a:noFill/>
        </p:spPr>
      </p:pic>
      <p:pic>
        <p:nvPicPr>
          <p:cNvPr id="1050" name="Picture 26" descr="untitled1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879675" y="36661725"/>
            <a:ext cx="2152650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983038" rtl="0" fontAlgn="base">
        <a:spcBef>
          <a:spcPct val="0"/>
        </a:spcBef>
        <a:spcAft>
          <a:spcPct val="0"/>
        </a:spcAft>
        <a:defRPr sz="19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983038" rtl="0" fontAlgn="base">
        <a:spcBef>
          <a:spcPct val="0"/>
        </a:spcBef>
        <a:spcAft>
          <a:spcPct val="0"/>
        </a:spcAft>
        <a:defRPr sz="19200">
          <a:solidFill>
            <a:schemeClr val="tx2"/>
          </a:solidFill>
          <a:latin typeface="Arial" pitchFamily="34" charset="0"/>
        </a:defRPr>
      </a:lvl2pPr>
      <a:lvl3pPr algn="ctr" defTabSz="3983038" rtl="0" fontAlgn="base">
        <a:spcBef>
          <a:spcPct val="0"/>
        </a:spcBef>
        <a:spcAft>
          <a:spcPct val="0"/>
        </a:spcAft>
        <a:defRPr sz="19200">
          <a:solidFill>
            <a:schemeClr val="tx2"/>
          </a:solidFill>
          <a:latin typeface="Arial" pitchFamily="34" charset="0"/>
        </a:defRPr>
      </a:lvl3pPr>
      <a:lvl4pPr algn="ctr" defTabSz="3983038" rtl="0" fontAlgn="base">
        <a:spcBef>
          <a:spcPct val="0"/>
        </a:spcBef>
        <a:spcAft>
          <a:spcPct val="0"/>
        </a:spcAft>
        <a:defRPr sz="19200">
          <a:solidFill>
            <a:schemeClr val="tx2"/>
          </a:solidFill>
          <a:latin typeface="Arial" pitchFamily="34" charset="0"/>
        </a:defRPr>
      </a:lvl4pPr>
      <a:lvl5pPr algn="ctr" defTabSz="3983038" rtl="0" fontAlgn="base">
        <a:spcBef>
          <a:spcPct val="0"/>
        </a:spcBef>
        <a:spcAft>
          <a:spcPct val="0"/>
        </a:spcAft>
        <a:defRPr sz="19200">
          <a:solidFill>
            <a:schemeClr val="tx2"/>
          </a:solidFill>
          <a:latin typeface="Arial" pitchFamily="34" charset="0"/>
        </a:defRPr>
      </a:lvl5pPr>
      <a:lvl6pPr marL="457200" algn="ctr" defTabSz="3983038" rtl="0" fontAlgn="base">
        <a:spcBef>
          <a:spcPct val="0"/>
        </a:spcBef>
        <a:spcAft>
          <a:spcPct val="0"/>
        </a:spcAft>
        <a:defRPr sz="19200">
          <a:solidFill>
            <a:schemeClr val="tx2"/>
          </a:solidFill>
          <a:latin typeface="Arial" pitchFamily="34" charset="0"/>
        </a:defRPr>
      </a:lvl6pPr>
      <a:lvl7pPr marL="914400" algn="ctr" defTabSz="3983038" rtl="0" fontAlgn="base">
        <a:spcBef>
          <a:spcPct val="0"/>
        </a:spcBef>
        <a:spcAft>
          <a:spcPct val="0"/>
        </a:spcAft>
        <a:defRPr sz="19200">
          <a:solidFill>
            <a:schemeClr val="tx2"/>
          </a:solidFill>
          <a:latin typeface="Arial" pitchFamily="34" charset="0"/>
        </a:defRPr>
      </a:lvl7pPr>
      <a:lvl8pPr marL="1371600" algn="ctr" defTabSz="3983038" rtl="0" fontAlgn="base">
        <a:spcBef>
          <a:spcPct val="0"/>
        </a:spcBef>
        <a:spcAft>
          <a:spcPct val="0"/>
        </a:spcAft>
        <a:defRPr sz="19200">
          <a:solidFill>
            <a:schemeClr val="tx2"/>
          </a:solidFill>
          <a:latin typeface="Arial" pitchFamily="34" charset="0"/>
        </a:defRPr>
      </a:lvl8pPr>
      <a:lvl9pPr marL="1828800" algn="ctr" defTabSz="3983038" rtl="0" fontAlgn="base">
        <a:spcBef>
          <a:spcPct val="0"/>
        </a:spcBef>
        <a:spcAft>
          <a:spcPct val="0"/>
        </a:spcAft>
        <a:defRPr sz="19200">
          <a:solidFill>
            <a:schemeClr val="tx2"/>
          </a:solidFill>
          <a:latin typeface="Arial" pitchFamily="34" charset="0"/>
        </a:defRPr>
      </a:lvl9pPr>
    </p:titleStyle>
    <p:bodyStyle>
      <a:lvl1pPr marL="1492250" indent="-1492250" algn="l" defTabSz="3983038" rtl="0" fontAlgn="base">
        <a:spcBef>
          <a:spcPct val="20000"/>
        </a:spcBef>
        <a:spcAft>
          <a:spcPct val="0"/>
        </a:spcAft>
        <a:buChar char="•"/>
        <a:defRPr sz="14000">
          <a:solidFill>
            <a:schemeClr val="tx1"/>
          </a:solidFill>
          <a:latin typeface="+mn-lt"/>
          <a:ea typeface="+mn-ea"/>
          <a:cs typeface="+mn-cs"/>
        </a:defRPr>
      </a:lvl1pPr>
      <a:lvl2pPr marL="3235325" indent="-1244600" algn="l" defTabSz="3983038" rtl="0" fontAlgn="base">
        <a:spcBef>
          <a:spcPct val="20000"/>
        </a:spcBef>
        <a:spcAft>
          <a:spcPct val="0"/>
        </a:spcAft>
        <a:buChar char="–"/>
        <a:defRPr sz="12200">
          <a:solidFill>
            <a:schemeClr val="tx1"/>
          </a:solidFill>
          <a:latin typeface="+mn-lt"/>
        </a:defRPr>
      </a:lvl2pPr>
      <a:lvl3pPr marL="4976813" indent="-993775" algn="l" defTabSz="3983038" rtl="0" fontAlgn="base">
        <a:spcBef>
          <a:spcPct val="20000"/>
        </a:spcBef>
        <a:spcAft>
          <a:spcPct val="0"/>
        </a:spcAft>
        <a:buChar char="•"/>
        <a:defRPr sz="10500">
          <a:solidFill>
            <a:schemeClr val="tx1"/>
          </a:solidFill>
          <a:latin typeface="+mn-lt"/>
        </a:defRPr>
      </a:lvl3pPr>
      <a:lvl4pPr marL="6969125" indent="-995363" algn="l" defTabSz="3983038" rtl="0" fontAlgn="base">
        <a:spcBef>
          <a:spcPct val="20000"/>
        </a:spcBef>
        <a:spcAft>
          <a:spcPct val="0"/>
        </a:spcAft>
        <a:buChar char="–"/>
        <a:defRPr sz="8800">
          <a:solidFill>
            <a:schemeClr val="tx1"/>
          </a:solidFill>
          <a:latin typeface="+mn-lt"/>
        </a:defRPr>
      </a:lvl4pPr>
      <a:lvl5pPr marL="8959850" indent="-993775" algn="l" defTabSz="3983038" rtl="0" fontAlgn="base">
        <a:spcBef>
          <a:spcPct val="20000"/>
        </a:spcBef>
        <a:spcAft>
          <a:spcPct val="0"/>
        </a:spcAft>
        <a:buChar char="»"/>
        <a:defRPr sz="8800">
          <a:solidFill>
            <a:schemeClr val="tx1"/>
          </a:solidFill>
          <a:latin typeface="+mn-lt"/>
        </a:defRPr>
      </a:lvl5pPr>
      <a:lvl6pPr marL="9417050" indent="-993775" algn="l" defTabSz="3983038" rtl="0" fontAlgn="base">
        <a:spcBef>
          <a:spcPct val="20000"/>
        </a:spcBef>
        <a:spcAft>
          <a:spcPct val="0"/>
        </a:spcAft>
        <a:buChar char="»"/>
        <a:defRPr sz="8800">
          <a:solidFill>
            <a:schemeClr val="tx1"/>
          </a:solidFill>
          <a:latin typeface="+mn-lt"/>
        </a:defRPr>
      </a:lvl6pPr>
      <a:lvl7pPr marL="9874250" indent="-993775" algn="l" defTabSz="3983038" rtl="0" fontAlgn="base">
        <a:spcBef>
          <a:spcPct val="20000"/>
        </a:spcBef>
        <a:spcAft>
          <a:spcPct val="0"/>
        </a:spcAft>
        <a:buChar char="»"/>
        <a:defRPr sz="8800">
          <a:solidFill>
            <a:schemeClr val="tx1"/>
          </a:solidFill>
          <a:latin typeface="+mn-lt"/>
        </a:defRPr>
      </a:lvl7pPr>
      <a:lvl8pPr marL="10331450" indent="-993775" algn="l" defTabSz="3983038" rtl="0" fontAlgn="base">
        <a:spcBef>
          <a:spcPct val="20000"/>
        </a:spcBef>
        <a:spcAft>
          <a:spcPct val="0"/>
        </a:spcAft>
        <a:buChar char="»"/>
        <a:defRPr sz="8800">
          <a:solidFill>
            <a:schemeClr val="tx1"/>
          </a:solidFill>
          <a:latin typeface="+mn-lt"/>
        </a:defRPr>
      </a:lvl8pPr>
      <a:lvl9pPr marL="10788650" indent="-993775" algn="l" defTabSz="3983038" rtl="0" fontAlgn="base">
        <a:spcBef>
          <a:spcPct val="20000"/>
        </a:spcBef>
        <a:spcAft>
          <a:spcPct val="0"/>
        </a:spcAft>
        <a:buChar char="»"/>
        <a:defRPr sz="8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emf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emf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jpe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à coins arrondis 163"/>
          <p:cNvSpPr/>
          <p:nvPr/>
        </p:nvSpPr>
        <p:spPr bwMode="auto">
          <a:xfrm>
            <a:off x="536028" y="19107807"/>
            <a:ext cx="29323862" cy="10247586"/>
          </a:xfrm>
          <a:prstGeom prst="roundRect">
            <a:avLst/>
          </a:prstGeom>
          <a:gradFill flip="none" rotWithShape="1">
            <a:gsLst>
              <a:gs pos="0">
                <a:srgbClr val="FF9900">
                  <a:shade val="30000"/>
                  <a:satMod val="115000"/>
                </a:srgbClr>
              </a:gs>
              <a:gs pos="50000">
                <a:srgbClr val="FF9900">
                  <a:shade val="67500"/>
                  <a:satMod val="115000"/>
                </a:srgbClr>
              </a:gs>
              <a:gs pos="100000">
                <a:srgbClr val="FF9900">
                  <a:shade val="100000"/>
                  <a:satMod val="11500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GOAL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25" name="AutoShape 477"/>
          <p:cNvSpPr>
            <a:spLocks noChangeArrowheads="1"/>
          </p:cNvSpPr>
          <p:nvPr/>
        </p:nvSpPr>
        <p:spPr bwMode="auto">
          <a:xfrm>
            <a:off x="15430500" y="4610100"/>
            <a:ext cx="11410950" cy="14579600"/>
          </a:xfrm>
          <a:prstGeom prst="roundRect">
            <a:avLst>
              <a:gd name="adj" fmla="val 9319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51" name="AutoShape 503"/>
          <p:cNvSpPr>
            <a:spLocks noChangeArrowheads="1"/>
          </p:cNvSpPr>
          <p:nvPr/>
        </p:nvSpPr>
        <p:spPr bwMode="auto">
          <a:xfrm>
            <a:off x="1736725" y="27622500"/>
            <a:ext cx="13960475" cy="14392275"/>
          </a:xfrm>
          <a:prstGeom prst="roundRect">
            <a:avLst>
              <a:gd name="adj" fmla="val 9028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576" name="Picture 5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9442113"/>
            <a:ext cx="25615900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06" name="Text Box 258"/>
          <p:cNvSpPr txBox="1">
            <a:spLocks noChangeArrowheads="1"/>
          </p:cNvSpPr>
          <p:nvPr/>
        </p:nvSpPr>
        <p:spPr bwMode="auto">
          <a:xfrm>
            <a:off x="-1300217" y="2076450"/>
            <a:ext cx="307467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3983038"/>
            <a:r>
              <a:rPr lang="fr-FR" sz="7200" b="1"/>
              <a:t>BEAM DYNAMICS STUDIES for IFMIF-EVEDA </a:t>
            </a:r>
            <a:r>
              <a:rPr lang="fr-FR" sz="7200" b="1" smtClean="0"/>
              <a:t>ACCELERATORS</a:t>
            </a:r>
            <a:endParaRPr lang="fr-FR" sz="7200" b="1"/>
          </a:p>
          <a:p>
            <a:pPr algn="ctr" defTabSz="3983038"/>
            <a:r>
              <a:rPr lang="fr-FR" sz="3200" b="1"/>
              <a:t>STATUS in </a:t>
            </a:r>
            <a:r>
              <a:rPr lang="fr-FR" sz="3200" b="1" smtClean="0"/>
              <a:t>Dec 2009                </a:t>
            </a:r>
            <a:r>
              <a:rPr lang="fr-FR" sz="3200" b="1"/>
              <a:t>CEA(France), INFN(Italy), CIEMAT(Spain) </a:t>
            </a:r>
            <a:endParaRPr lang="en-GB" sz="3200" b="1"/>
          </a:p>
          <a:p>
            <a:pPr algn="ctr" defTabSz="3983038"/>
            <a:r>
              <a:rPr lang="fr-FR" sz="3200" smtClean="0"/>
              <a:t>Nicolas </a:t>
            </a:r>
            <a:r>
              <a:rPr lang="fr-FR" sz="3200"/>
              <a:t>Chauvin, Michele Comunian, </a:t>
            </a:r>
            <a:r>
              <a:rPr lang="fr-FR" sz="3200" smtClean="0"/>
              <a:t>Olivier </a:t>
            </a:r>
            <a:r>
              <a:rPr lang="fr-FR" sz="3200"/>
              <a:t>Delferrière, Romuald Duperrier, Alban Mosnier</a:t>
            </a:r>
            <a:r>
              <a:rPr lang="fr-FR" sz="3200" smtClean="0"/>
              <a:t>,  </a:t>
            </a:r>
            <a:r>
              <a:rPr lang="fr-FR" sz="3200" u="sng" smtClean="0"/>
              <a:t>Phu Anh Phi Nghiem</a:t>
            </a:r>
            <a:r>
              <a:rPr lang="fr-FR" sz="3200" smtClean="0"/>
              <a:t>, </a:t>
            </a:r>
            <a:r>
              <a:rPr lang="fr-FR" sz="3200"/>
              <a:t>Concepcion Oliver, Didier Uriot</a:t>
            </a:r>
          </a:p>
        </p:txBody>
      </p:sp>
      <p:sp>
        <p:nvSpPr>
          <p:cNvPr id="2383" name="Rectangle 335"/>
          <p:cNvSpPr>
            <a:spLocks noChangeArrowheads="1"/>
          </p:cNvSpPr>
          <p:nvPr/>
        </p:nvSpPr>
        <p:spPr bwMode="auto">
          <a:xfrm>
            <a:off x="7777163" y="6121400"/>
            <a:ext cx="6477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406" name="Picture 358" descr="IFMIF_SOL_17_Emit_z_zoom"/>
          <p:cNvPicPr>
            <a:picLocks noChangeAspect="1" noChangeArrowheads="1"/>
          </p:cNvPicPr>
          <p:nvPr/>
        </p:nvPicPr>
        <p:blipFill>
          <a:blip r:embed="rId3" cstate="print"/>
          <a:srcRect l="458" t="8252" r="6857" b="1317"/>
          <a:stretch>
            <a:fillRect/>
          </a:stretch>
        </p:blipFill>
        <p:spPr bwMode="auto">
          <a:xfrm>
            <a:off x="8824913" y="11577638"/>
            <a:ext cx="4794250" cy="298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1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41925" y="5053013"/>
            <a:ext cx="816610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14" name="Picture 2"/>
          <p:cNvPicPr>
            <a:picLocks noChangeAspect="1" noChangeArrowheads="1"/>
          </p:cNvPicPr>
          <p:nvPr/>
        </p:nvPicPr>
        <p:blipFill>
          <a:blip r:embed="rId5" cstate="print"/>
          <a:srcRect l="3018" t="5446" r="1886" b="5446"/>
          <a:stretch>
            <a:fillRect/>
          </a:stretch>
        </p:blipFill>
        <p:spPr bwMode="auto">
          <a:xfrm>
            <a:off x="18384838" y="9463088"/>
            <a:ext cx="7248525" cy="470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19" name="Picture 371"/>
          <p:cNvPicPr>
            <a:picLocks noChangeAspect="1" noChangeArrowheads="1"/>
          </p:cNvPicPr>
          <p:nvPr/>
        </p:nvPicPr>
        <p:blipFill>
          <a:blip r:embed="rId6" cstate="print"/>
          <a:srcRect t="3499" b="48994"/>
          <a:stretch>
            <a:fillRect/>
          </a:stretch>
        </p:blipFill>
        <p:spPr bwMode="auto">
          <a:xfrm>
            <a:off x="16571913" y="16619538"/>
            <a:ext cx="6010275" cy="244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21" name="Picture 37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388600" y="32191325"/>
            <a:ext cx="4572000" cy="347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24" name="Picture 376" descr="HWR_Sol_Emi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223500" y="28484513"/>
            <a:ext cx="4435475" cy="3275012"/>
          </a:xfrm>
          <a:prstGeom prst="rect">
            <a:avLst/>
          </a:prstGeom>
          <a:noFill/>
        </p:spPr>
      </p:pic>
      <p:grpSp>
        <p:nvGrpSpPr>
          <p:cNvPr id="2430" name="Group 382"/>
          <p:cNvGrpSpPr>
            <a:grpSpLocks/>
          </p:cNvGrpSpPr>
          <p:nvPr/>
        </p:nvGrpSpPr>
        <p:grpSpPr bwMode="auto">
          <a:xfrm>
            <a:off x="17367250" y="34469388"/>
            <a:ext cx="3840163" cy="2879725"/>
            <a:chOff x="113" y="300"/>
            <a:chExt cx="2419" cy="1814"/>
          </a:xfrm>
        </p:grpSpPr>
        <p:pic>
          <p:nvPicPr>
            <p:cNvPr id="2431" name="Picture 383" descr="xq3new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13" y="300"/>
              <a:ext cx="2419" cy="1814"/>
            </a:xfrm>
            <a:prstGeom prst="rect">
              <a:avLst/>
            </a:prstGeom>
            <a:noFill/>
          </p:spPr>
        </p:pic>
        <p:sp>
          <p:nvSpPr>
            <p:cNvPr id="2432" name="Oval 384"/>
            <p:cNvSpPr>
              <a:spLocks noChangeArrowheads="1"/>
            </p:cNvSpPr>
            <p:nvPr/>
          </p:nvSpPr>
          <p:spPr bwMode="auto">
            <a:xfrm>
              <a:off x="612" y="754"/>
              <a:ext cx="1497" cy="1134"/>
            </a:xfrm>
            <a:prstGeom prst="ellipse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436" name="Picture 388" descr="densitypower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006888" y="38225413"/>
            <a:ext cx="5099050" cy="381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45" name="Group 397"/>
          <p:cNvGrpSpPr>
            <a:grpSpLocks/>
          </p:cNvGrpSpPr>
          <p:nvPr/>
        </p:nvGrpSpPr>
        <p:grpSpPr bwMode="auto">
          <a:xfrm>
            <a:off x="22301200" y="31000700"/>
            <a:ext cx="4581525" cy="3117850"/>
            <a:chOff x="336" y="876"/>
            <a:chExt cx="2886" cy="1964"/>
          </a:xfrm>
        </p:grpSpPr>
        <p:pic>
          <p:nvPicPr>
            <p:cNvPr id="2441" name="Picture 393" descr="hwr_hebt_emittance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36" y="876"/>
              <a:ext cx="2886" cy="19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42" name="Text Box 394"/>
            <p:cNvSpPr txBox="1">
              <a:spLocks noChangeArrowheads="1"/>
            </p:cNvSpPr>
            <p:nvPr/>
          </p:nvSpPr>
          <p:spPr bwMode="auto">
            <a:xfrm>
              <a:off x="1267" y="1000"/>
              <a:ext cx="26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fr-FR" sz="2400">
                  <a:solidFill>
                    <a:srgbClr val="FF3300"/>
                  </a:solidFill>
                  <a:latin typeface="Symbol" pitchFamily="18" charset="2"/>
                </a:rPr>
                <a:t>e</a:t>
              </a:r>
              <a:r>
                <a:rPr lang="fr-FR" sz="2400" baseline="-25000">
                  <a:solidFill>
                    <a:srgbClr val="FF3300"/>
                  </a:solidFill>
                </a:rPr>
                <a:t>x</a:t>
              </a:r>
            </a:p>
          </p:txBody>
        </p:sp>
        <p:sp>
          <p:nvSpPr>
            <p:cNvPr id="2443" name="Text Box 395"/>
            <p:cNvSpPr txBox="1">
              <a:spLocks noChangeArrowheads="1"/>
            </p:cNvSpPr>
            <p:nvPr/>
          </p:nvSpPr>
          <p:spPr bwMode="auto">
            <a:xfrm>
              <a:off x="1988" y="1838"/>
              <a:ext cx="2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fr-FR" sz="2400">
                  <a:solidFill>
                    <a:srgbClr val="0000FF"/>
                  </a:solidFill>
                  <a:latin typeface="Symbol" pitchFamily="18" charset="2"/>
                </a:rPr>
                <a:t>e</a:t>
              </a:r>
              <a:r>
                <a:rPr lang="fr-FR" sz="2400" baseline="-25000">
                  <a:solidFill>
                    <a:srgbClr val="0000FF"/>
                  </a:solidFill>
                </a:rPr>
                <a:t>y</a:t>
              </a:r>
            </a:p>
          </p:txBody>
        </p:sp>
        <p:sp>
          <p:nvSpPr>
            <p:cNvPr id="2444" name="Text Box 396"/>
            <p:cNvSpPr txBox="1">
              <a:spLocks noChangeArrowheads="1"/>
            </p:cNvSpPr>
            <p:nvPr/>
          </p:nvSpPr>
          <p:spPr bwMode="auto">
            <a:xfrm>
              <a:off x="764" y="1559"/>
              <a:ext cx="25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fr-FR" sz="2400">
                  <a:solidFill>
                    <a:srgbClr val="006600"/>
                  </a:solidFill>
                  <a:latin typeface="Symbol" pitchFamily="18" charset="2"/>
                </a:rPr>
                <a:t>e</a:t>
              </a:r>
              <a:r>
                <a:rPr lang="fr-FR" sz="2400" baseline="-25000">
                  <a:solidFill>
                    <a:srgbClr val="006600"/>
                  </a:solidFill>
                </a:rPr>
                <a:t>z</a:t>
              </a:r>
            </a:p>
          </p:txBody>
        </p:sp>
      </p:grpSp>
      <p:pic>
        <p:nvPicPr>
          <p:cNvPr id="2446" name="Picture 398"/>
          <p:cNvPicPr>
            <a:picLocks noChangeAspect="1" noChangeArrowheads="1"/>
          </p:cNvPicPr>
          <p:nvPr/>
        </p:nvPicPr>
        <p:blipFill>
          <a:blip r:embed="rId12" cstate="print"/>
          <a:srcRect t="2118"/>
          <a:stretch>
            <a:fillRect/>
          </a:stretch>
        </p:blipFill>
        <p:spPr bwMode="auto">
          <a:xfrm>
            <a:off x="22255163" y="34736088"/>
            <a:ext cx="4714875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534" name="Group 486"/>
          <p:cNvGrpSpPr>
            <a:grpSpLocks/>
          </p:cNvGrpSpPr>
          <p:nvPr/>
        </p:nvGrpSpPr>
        <p:grpSpPr bwMode="auto">
          <a:xfrm>
            <a:off x="1276350" y="5514975"/>
            <a:ext cx="6426200" cy="4465638"/>
            <a:chOff x="804" y="3474"/>
            <a:chExt cx="4048" cy="2813"/>
          </a:xfrm>
        </p:grpSpPr>
        <p:pic>
          <p:nvPicPr>
            <p:cNvPr id="2370" name="Picture 322" descr="fin"/>
            <p:cNvPicPr>
              <a:picLocks noChangeAspect="1" noChangeArrowheads="1"/>
            </p:cNvPicPr>
            <p:nvPr/>
          </p:nvPicPr>
          <p:blipFill>
            <a:blip r:embed="rId13" cstate="print"/>
            <a:srcRect l="2049" t="7158" r="15367" b="10022"/>
            <a:stretch>
              <a:fillRect/>
            </a:stretch>
          </p:blipFill>
          <p:spPr bwMode="auto">
            <a:xfrm>
              <a:off x="1372" y="3872"/>
              <a:ext cx="3466" cy="24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71" name="Rectangle 323"/>
            <p:cNvSpPr>
              <a:spLocks noChangeArrowheads="1"/>
            </p:cNvSpPr>
            <p:nvPr/>
          </p:nvSpPr>
          <p:spPr bwMode="auto">
            <a:xfrm>
              <a:off x="2523" y="4282"/>
              <a:ext cx="1718" cy="52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latin typeface="Symbol" pitchFamily="18" charset="2"/>
                </a:rPr>
                <a:t>e</a:t>
              </a:r>
              <a:r>
                <a:rPr lang="en-US" baseline="-25000">
                  <a:latin typeface="Arial" pitchFamily="34" charset="0"/>
                </a:rPr>
                <a:t>rms norm.</a:t>
              </a:r>
              <a:r>
                <a:rPr lang="en-US">
                  <a:latin typeface="Arial" pitchFamily="34" charset="0"/>
                </a:rPr>
                <a:t> </a:t>
              </a:r>
              <a:r>
                <a:rPr lang="en-US">
                  <a:latin typeface="Arial" pitchFamily="34" charset="0"/>
                  <a:sym typeface="Symbol" pitchFamily="18" charset="2"/>
                </a:rPr>
                <a:t></a:t>
              </a:r>
              <a:r>
                <a:rPr lang="en-US">
                  <a:latin typeface="Arial" pitchFamily="34" charset="0"/>
                </a:rPr>
                <a:t> </a:t>
              </a:r>
              <a:r>
                <a:rPr lang="en-US">
                  <a:solidFill>
                    <a:srgbClr val="FF0000"/>
                  </a:solidFill>
                  <a:latin typeface="Arial" pitchFamily="34" charset="0"/>
                </a:rPr>
                <a:t>0.120</a:t>
              </a:r>
              <a:r>
                <a:rPr lang="en-US">
                  <a:latin typeface="Arial" pitchFamily="34" charset="0"/>
                </a:rPr>
                <a:t> </a:t>
              </a:r>
              <a:r>
                <a:rPr lang="en-US">
                  <a:latin typeface="Symbol" pitchFamily="18" charset="2"/>
                </a:rPr>
                <a:t>p</a:t>
              </a:r>
              <a:r>
                <a:rPr lang="en-US">
                  <a:latin typeface="Arial" pitchFamily="34" charset="0"/>
                </a:rPr>
                <a:t>.mm.mrad</a:t>
              </a:r>
            </a:p>
            <a:p>
              <a:pPr algn="ctr"/>
              <a:r>
                <a:rPr lang="en-US" smtClean="0">
                  <a:latin typeface="Arial" pitchFamily="34" charset="0"/>
                </a:rPr>
                <a:t>r</a:t>
              </a:r>
              <a:r>
                <a:rPr lang="en-US" baseline="-25000" smtClean="0">
                  <a:latin typeface="Arial" pitchFamily="34" charset="0"/>
                </a:rPr>
                <a:t>max</a:t>
              </a:r>
              <a:r>
                <a:rPr lang="en-US" smtClean="0">
                  <a:latin typeface="Arial" pitchFamily="34" charset="0"/>
                </a:rPr>
                <a:t>=</a:t>
              </a:r>
              <a:r>
                <a:rPr lang="en-US" smtClean="0">
                  <a:solidFill>
                    <a:srgbClr val="FF0000"/>
                  </a:solidFill>
                  <a:latin typeface="Arial" pitchFamily="34" charset="0"/>
                </a:rPr>
                <a:t>10 </a:t>
              </a:r>
              <a:r>
                <a:rPr lang="en-US">
                  <a:latin typeface="Arial" pitchFamily="34" charset="0"/>
                </a:rPr>
                <a:t>mm</a:t>
              </a:r>
            </a:p>
            <a:p>
              <a:pPr algn="ctr"/>
              <a:r>
                <a:rPr lang="fr-FR" smtClean="0">
                  <a:latin typeface="Arial" pitchFamily="34" charset="0"/>
                </a:rPr>
                <a:t>r’</a:t>
              </a:r>
              <a:r>
                <a:rPr lang="fr-FR" baseline="-25000" smtClean="0">
                  <a:latin typeface="Arial" pitchFamily="34" charset="0"/>
                </a:rPr>
                <a:t>max</a:t>
              </a:r>
              <a:r>
                <a:rPr lang="fr-FR" smtClean="0">
                  <a:latin typeface="Arial" pitchFamily="34" charset="0"/>
                </a:rPr>
                <a:t>=</a:t>
              </a:r>
              <a:r>
                <a:rPr lang="fr-FR" smtClean="0">
                  <a:solidFill>
                    <a:srgbClr val="FF0000"/>
                  </a:solidFill>
                  <a:latin typeface="Arial" pitchFamily="34" charset="0"/>
                </a:rPr>
                <a:t>45</a:t>
              </a:r>
              <a:r>
                <a:rPr lang="fr-FR" smtClean="0">
                  <a:latin typeface="Arial" pitchFamily="34" charset="0"/>
                </a:rPr>
                <a:t> </a:t>
              </a:r>
              <a:r>
                <a:rPr lang="fr-FR">
                  <a:latin typeface="Arial" pitchFamily="34" charset="0"/>
                </a:rPr>
                <a:t>mrad</a:t>
              </a:r>
              <a:endParaRPr lang="fr-FR" baseline="-25000">
                <a:latin typeface="Arial" pitchFamily="34" charset="0"/>
              </a:endParaRPr>
            </a:p>
          </p:txBody>
        </p:sp>
        <p:sp>
          <p:nvSpPr>
            <p:cNvPr id="2372" name="Line 324"/>
            <p:cNvSpPr>
              <a:spLocks noChangeShapeType="1"/>
            </p:cNvSpPr>
            <p:nvPr/>
          </p:nvSpPr>
          <p:spPr bwMode="auto">
            <a:xfrm>
              <a:off x="1417" y="4793"/>
              <a:ext cx="35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73" name="Text Box 325"/>
            <p:cNvSpPr txBox="1">
              <a:spLocks noChangeArrowheads="1"/>
            </p:cNvSpPr>
            <p:nvPr/>
          </p:nvSpPr>
          <p:spPr bwMode="auto">
            <a:xfrm>
              <a:off x="804" y="4287"/>
              <a:ext cx="581" cy="46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fr-FR" sz="1400">
                  <a:latin typeface="Symbol" pitchFamily="18" charset="2"/>
                </a:rPr>
                <a:t>F</a:t>
              </a:r>
              <a:r>
                <a:rPr lang="fr-FR" sz="1400">
                  <a:latin typeface="Arial" pitchFamily="34" charset="0"/>
                </a:rPr>
                <a:t>12 mm</a:t>
              </a:r>
            </a:p>
            <a:p>
              <a:pPr algn="ctr"/>
              <a:r>
                <a:rPr lang="fr-FR" sz="1400">
                  <a:latin typeface="Arial" pitchFamily="34" charset="0"/>
                </a:rPr>
                <a:t>Plasma</a:t>
              </a:r>
            </a:p>
            <a:p>
              <a:pPr algn="ctr"/>
              <a:r>
                <a:rPr lang="fr-FR" sz="1400">
                  <a:latin typeface="Arial" pitchFamily="34" charset="0"/>
                </a:rPr>
                <a:t>electrode</a:t>
              </a:r>
            </a:p>
          </p:txBody>
        </p:sp>
        <p:sp>
          <p:nvSpPr>
            <p:cNvPr id="2374" name="Line 326"/>
            <p:cNvSpPr>
              <a:spLocks noChangeShapeType="1"/>
            </p:cNvSpPr>
            <p:nvPr/>
          </p:nvSpPr>
          <p:spPr bwMode="auto">
            <a:xfrm flipV="1">
              <a:off x="1602" y="5388"/>
              <a:ext cx="436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75" name="Rectangle 327"/>
            <p:cNvSpPr>
              <a:spLocks noChangeArrowheads="1"/>
            </p:cNvSpPr>
            <p:nvPr/>
          </p:nvSpPr>
          <p:spPr bwMode="auto">
            <a:xfrm>
              <a:off x="882" y="5705"/>
              <a:ext cx="644" cy="3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400">
                  <a:latin typeface="Arial" pitchFamily="34" charset="0"/>
                </a:rPr>
                <a:t>E</a:t>
              </a:r>
              <a:r>
                <a:rPr lang="en-US" sz="1400" baseline="-25000">
                  <a:latin typeface="Arial" pitchFamily="34" charset="0"/>
                </a:rPr>
                <a:t>max</a:t>
              </a:r>
            </a:p>
            <a:p>
              <a:pPr algn="ctr"/>
              <a:r>
                <a:rPr lang="en-US" sz="1400" smtClean="0">
                  <a:latin typeface="Arial" pitchFamily="34" charset="0"/>
                </a:rPr>
                <a:t>98 </a:t>
              </a:r>
              <a:r>
                <a:rPr lang="en-US" sz="1400">
                  <a:latin typeface="Arial" pitchFamily="34" charset="0"/>
                </a:rPr>
                <a:t>kV.cm</a:t>
              </a:r>
              <a:r>
                <a:rPr lang="en-US" sz="1400" baseline="30000">
                  <a:latin typeface="Arial" pitchFamily="34" charset="0"/>
                </a:rPr>
                <a:t>-1</a:t>
              </a:r>
              <a:endParaRPr lang="fr-FR" sz="1400" baseline="30000">
                <a:latin typeface="Arial" pitchFamily="34" charset="0"/>
              </a:endParaRPr>
            </a:p>
          </p:txBody>
        </p:sp>
        <p:sp>
          <p:nvSpPr>
            <p:cNvPr id="2376" name="Text Box 328"/>
            <p:cNvSpPr txBox="1">
              <a:spLocks noChangeArrowheads="1"/>
            </p:cNvSpPr>
            <p:nvPr/>
          </p:nvSpPr>
          <p:spPr bwMode="auto">
            <a:xfrm>
              <a:off x="1137" y="3474"/>
              <a:ext cx="3531" cy="38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fr-FR" sz="1800">
                  <a:latin typeface="Arial" pitchFamily="34" charset="0"/>
                </a:rPr>
                <a:t>4-ELECTRODE CONFIGURATION</a:t>
              </a:r>
            </a:p>
            <a:p>
              <a:pPr algn="ctr"/>
              <a:r>
                <a:rPr lang="fr-FR">
                  <a:latin typeface="Arial" pitchFamily="34" charset="0"/>
                </a:rPr>
                <a:t>175 mA total (140 mA D</a:t>
              </a:r>
              <a:r>
                <a:rPr lang="fr-FR" baseline="30000">
                  <a:latin typeface="Arial" pitchFamily="34" charset="0"/>
                </a:rPr>
                <a:t>+</a:t>
              </a:r>
              <a:r>
                <a:rPr lang="fr-FR">
                  <a:latin typeface="Arial" pitchFamily="34" charset="0"/>
                </a:rPr>
                <a:t>, 26 mA D</a:t>
              </a:r>
              <a:r>
                <a:rPr lang="fr-FR" baseline="-25000">
                  <a:latin typeface="Arial" pitchFamily="34" charset="0"/>
                </a:rPr>
                <a:t>2</a:t>
              </a:r>
              <a:r>
                <a:rPr lang="fr-FR" baseline="30000">
                  <a:latin typeface="Arial" pitchFamily="34" charset="0"/>
                </a:rPr>
                <a:t>+</a:t>
              </a:r>
              <a:r>
                <a:rPr lang="fr-FR">
                  <a:latin typeface="Arial" pitchFamily="34" charset="0"/>
                </a:rPr>
                <a:t>, 9mA D</a:t>
              </a:r>
              <a:r>
                <a:rPr lang="fr-FR" baseline="-25000">
                  <a:latin typeface="Arial" pitchFamily="34" charset="0"/>
                </a:rPr>
                <a:t>3</a:t>
              </a:r>
              <a:r>
                <a:rPr lang="fr-FR" baseline="30000">
                  <a:latin typeface="Arial" pitchFamily="34" charset="0"/>
                </a:rPr>
                <a:t>+</a:t>
              </a:r>
              <a:r>
                <a:rPr lang="fr-FR">
                  <a:latin typeface="Arial" pitchFamily="34" charset="0"/>
                </a:rPr>
                <a:t>)  @100 keV</a:t>
              </a:r>
              <a:endParaRPr lang="fr-FR" baseline="30000">
                <a:latin typeface="Arial" pitchFamily="34" charset="0"/>
              </a:endParaRPr>
            </a:p>
          </p:txBody>
        </p:sp>
        <p:sp>
          <p:nvSpPr>
            <p:cNvPr id="2384" name="Rectangle 336"/>
            <p:cNvSpPr>
              <a:spLocks noChangeArrowheads="1"/>
            </p:cNvSpPr>
            <p:nvPr/>
          </p:nvSpPr>
          <p:spPr bwMode="auto">
            <a:xfrm>
              <a:off x="4670" y="4032"/>
              <a:ext cx="182" cy="21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4" name="Rectangle 456"/>
            <p:cNvSpPr>
              <a:spLocks noChangeArrowheads="1"/>
            </p:cNvSpPr>
            <p:nvPr/>
          </p:nvSpPr>
          <p:spPr bwMode="auto">
            <a:xfrm>
              <a:off x="4410" y="3900"/>
              <a:ext cx="312" cy="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08" name="AutoShape 460"/>
          <p:cNvSpPr>
            <a:spLocks noChangeArrowheads="1"/>
          </p:cNvSpPr>
          <p:nvPr/>
        </p:nvSpPr>
        <p:spPr bwMode="auto">
          <a:xfrm>
            <a:off x="876300" y="4629150"/>
            <a:ext cx="13144500" cy="5505450"/>
          </a:xfrm>
          <a:prstGeom prst="roundRect">
            <a:avLst>
              <a:gd name="adj" fmla="val 1113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09" name="Text Box 461"/>
          <p:cNvSpPr txBox="1">
            <a:spLocks noChangeArrowheads="1"/>
          </p:cNvSpPr>
          <p:nvPr/>
        </p:nvSpPr>
        <p:spPr bwMode="auto">
          <a:xfrm>
            <a:off x="4879975" y="4630738"/>
            <a:ext cx="51641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4000" b="1"/>
              <a:t>BEAM EXTRACTION</a:t>
            </a:r>
            <a:endParaRPr lang="en-GB" sz="4000" b="1"/>
          </a:p>
        </p:txBody>
      </p:sp>
      <p:sp>
        <p:nvSpPr>
          <p:cNvPr id="2511" name="Text Box 463"/>
          <p:cNvSpPr txBox="1">
            <a:spLocks noChangeArrowheads="1"/>
          </p:cNvSpPr>
          <p:nvPr/>
        </p:nvSpPr>
        <p:spPr bwMode="auto">
          <a:xfrm>
            <a:off x="2439988" y="14557932"/>
            <a:ext cx="5019675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COMPENSATION of SPACE CHARGE POTENTIAL</a:t>
            </a:r>
            <a:endParaRPr lang="en-GB" sz="1800"/>
          </a:p>
        </p:txBody>
      </p:sp>
      <p:grpSp>
        <p:nvGrpSpPr>
          <p:cNvPr id="2516" name="Group 468"/>
          <p:cNvGrpSpPr>
            <a:grpSpLocks/>
          </p:cNvGrpSpPr>
          <p:nvPr/>
        </p:nvGrpSpPr>
        <p:grpSpPr bwMode="auto">
          <a:xfrm>
            <a:off x="1223963" y="11951257"/>
            <a:ext cx="7497762" cy="2595563"/>
            <a:chOff x="771" y="7654"/>
            <a:chExt cx="4723" cy="1635"/>
          </a:xfrm>
        </p:grpSpPr>
        <p:pic>
          <p:nvPicPr>
            <p:cNvPr id="2404" name="Picture 356" descr="Pot_Sol17_1_8ms"/>
            <p:cNvPicPr>
              <a:picLocks noChangeAspect="1" noChangeArrowheads="1"/>
            </p:cNvPicPr>
            <p:nvPr/>
          </p:nvPicPr>
          <p:blipFill>
            <a:blip r:embed="rId14" cstate="print"/>
            <a:srcRect t="6494"/>
            <a:stretch>
              <a:fillRect/>
            </a:stretch>
          </p:blipFill>
          <p:spPr bwMode="auto">
            <a:xfrm>
              <a:off x="771" y="7657"/>
              <a:ext cx="2417" cy="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05" name="Picture 357" descr="Pot_Sol17_7_0ms"/>
            <p:cNvPicPr>
              <a:picLocks noChangeAspect="1" noChangeArrowheads="1"/>
            </p:cNvPicPr>
            <p:nvPr/>
          </p:nvPicPr>
          <p:blipFill>
            <a:blip r:embed="rId15" cstate="print"/>
            <a:srcRect t="6494"/>
            <a:stretch>
              <a:fillRect/>
            </a:stretch>
          </p:blipFill>
          <p:spPr bwMode="auto">
            <a:xfrm>
              <a:off x="3077" y="7654"/>
              <a:ext cx="2417" cy="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13" name="Text Box 465"/>
            <p:cNvSpPr txBox="1">
              <a:spLocks noChangeArrowheads="1"/>
            </p:cNvSpPr>
            <p:nvPr/>
          </p:nvSpPr>
          <p:spPr bwMode="auto">
            <a:xfrm>
              <a:off x="1736" y="7979"/>
              <a:ext cx="44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3983038"/>
              <a:r>
                <a:rPr lang="fr-FR" sz="1400" b="1"/>
                <a:t>1.8 </a:t>
              </a:r>
              <a:r>
                <a:rPr lang="fr-FR" sz="1400" b="1">
                  <a:latin typeface="Symbol" pitchFamily="18" charset="2"/>
                </a:rPr>
                <a:t>m</a:t>
              </a:r>
              <a:r>
                <a:rPr lang="fr-FR" sz="1400" b="1"/>
                <a:t>s</a:t>
              </a:r>
              <a:endParaRPr lang="en-GB" sz="1400" b="1"/>
            </a:p>
          </p:txBody>
        </p:sp>
        <p:sp>
          <p:nvSpPr>
            <p:cNvPr id="2514" name="Text Box 466"/>
            <p:cNvSpPr txBox="1">
              <a:spLocks noChangeArrowheads="1"/>
            </p:cNvSpPr>
            <p:nvPr/>
          </p:nvSpPr>
          <p:spPr bwMode="auto">
            <a:xfrm>
              <a:off x="4044" y="7977"/>
              <a:ext cx="44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3983038"/>
              <a:r>
                <a:rPr lang="fr-FR" sz="1400" b="1"/>
                <a:t>7.0 </a:t>
              </a:r>
              <a:r>
                <a:rPr lang="fr-FR" sz="1400" b="1">
                  <a:latin typeface="Symbol" pitchFamily="18" charset="2"/>
                </a:rPr>
                <a:t>m</a:t>
              </a:r>
              <a:r>
                <a:rPr lang="fr-FR" sz="1400" b="1"/>
                <a:t>s</a:t>
              </a:r>
              <a:endParaRPr lang="en-GB" sz="1400" b="1"/>
            </a:p>
          </p:txBody>
        </p:sp>
      </p:grpSp>
      <p:sp>
        <p:nvSpPr>
          <p:cNvPr id="2519" name="Text Box 471"/>
          <p:cNvSpPr txBox="1">
            <a:spLocks noChangeArrowheads="1"/>
          </p:cNvSpPr>
          <p:nvPr/>
        </p:nvSpPr>
        <p:spPr bwMode="auto">
          <a:xfrm>
            <a:off x="2071688" y="17902238"/>
            <a:ext cx="5686425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BEAM DENSITY and SIZE in CASE of WEAK FOCUSING</a:t>
            </a:r>
            <a:endParaRPr lang="en-GB" sz="1800"/>
          </a:p>
        </p:txBody>
      </p:sp>
      <p:sp>
        <p:nvSpPr>
          <p:cNvPr id="2520" name="Text Box 472"/>
          <p:cNvSpPr txBox="1">
            <a:spLocks noChangeArrowheads="1"/>
          </p:cNvSpPr>
          <p:nvPr/>
        </p:nvSpPr>
        <p:spPr bwMode="auto">
          <a:xfrm>
            <a:off x="10417175" y="17902238"/>
            <a:ext cx="1684338" cy="36671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BEAM OUTPUT</a:t>
            </a:r>
            <a:endParaRPr lang="en-GB" sz="1800"/>
          </a:p>
        </p:txBody>
      </p:sp>
      <p:sp>
        <p:nvSpPr>
          <p:cNvPr id="2522" name="AutoShape 474"/>
          <p:cNvSpPr>
            <a:spLocks noChangeArrowheads="1"/>
          </p:cNvSpPr>
          <p:nvPr/>
        </p:nvSpPr>
        <p:spPr bwMode="auto">
          <a:xfrm>
            <a:off x="971550" y="10953750"/>
            <a:ext cx="13068300" cy="7391400"/>
          </a:xfrm>
          <a:prstGeom prst="roundRect">
            <a:avLst>
              <a:gd name="adj" fmla="val 10995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3" name="Text Box 475"/>
          <p:cNvSpPr txBox="1">
            <a:spLocks noChangeArrowheads="1"/>
          </p:cNvSpPr>
          <p:nvPr/>
        </p:nvSpPr>
        <p:spPr bwMode="auto">
          <a:xfrm>
            <a:off x="6619875" y="11075988"/>
            <a:ext cx="1447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4000" b="1"/>
              <a:t>LEBT</a:t>
            </a:r>
            <a:endParaRPr lang="en-GB" sz="4000" b="1"/>
          </a:p>
        </p:txBody>
      </p:sp>
      <p:pic>
        <p:nvPicPr>
          <p:cNvPr id="2415" name="Picture 2"/>
          <p:cNvPicPr>
            <a:picLocks noChangeAspect="1" noChangeArrowheads="1"/>
          </p:cNvPicPr>
          <p:nvPr/>
        </p:nvPicPr>
        <p:blipFill>
          <a:blip r:embed="rId16" cstate="print"/>
          <a:srcRect l="3510" t="12827" r="3510" b="10262"/>
          <a:stretch>
            <a:fillRect/>
          </a:stretch>
        </p:blipFill>
        <p:spPr bwMode="auto">
          <a:xfrm>
            <a:off x="18499138" y="14209713"/>
            <a:ext cx="7013575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24" name="Picture 476"/>
          <p:cNvPicPr>
            <a:picLocks noChangeAspect="1" noChangeArrowheads="1"/>
          </p:cNvPicPr>
          <p:nvPr/>
        </p:nvPicPr>
        <p:blipFill>
          <a:blip r:embed="rId6" cstate="print"/>
          <a:srcRect t="52493" r="47919" b="4900"/>
          <a:stretch>
            <a:fillRect/>
          </a:stretch>
        </p:blipFill>
        <p:spPr bwMode="auto">
          <a:xfrm>
            <a:off x="22655213" y="16678275"/>
            <a:ext cx="3354387" cy="234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26" name="Text Box 478"/>
          <p:cNvSpPr txBox="1">
            <a:spLocks noChangeArrowheads="1"/>
          </p:cNvSpPr>
          <p:nvPr/>
        </p:nvSpPr>
        <p:spPr bwMode="auto">
          <a:xfrm>
            <a:off x="15827375" y="5748338"/>
            <a:ext cx="12382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4000" b="1"/>
              <a:t>RFQ</a:t>
            </a:r>
            <a:endParaRPr lang="en-GB" sz="4000" b="1"/>
          </a:p>
        </p:txBody>
      </p:sp>
      <p:sp>
        <p:nvSpPr>
          <p:cNvPr id="2527" name="Text Box 479"/>
          <p:cNvSpPr txBox="1">
            <a:spLocks noChangeArrowheads="1"/>
          </p:cNvSpPr>
          <p:nvPr/>
        </p:nvSpPr>
        <p:spPr bwMode="auto">
          <a:xfrm>
            <a:off x="15792450" y="7626350"/>
            <a:ext cx="2181225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MAIN PARAMETERS</a:t>
            </a:r>
            <a:endParaRPr lang="en-GB" sz="1800"/>
          </a:p>
        </p:txBody>
      </p:sp>
      <p:sp>
        <p:nvSpPr>
          <p:cNvPr id="2528" name="Text Box 480"/>
          <p:cNvSpPr txBox="1">
            <a:spLocks noChangeArrowheads="1"/>
          </p:cNvSpPr>
          <p:nvPr/>
        </p:nvSpPr>
        <p:spPr bwMode="auto">
          <a:xfrm>
            <a:off x="15649575" y="10985500"/>
            <a:ext cx="2733675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BEAM DENSITY and SIZE</a:t>
            </a:r>
            <a:endParaRPr lang="en-GB" sz="1800"/>
          </a:p>
        </p:txBody>
      </p:sp>
      <p:sp>
        <p:nvSpPr>
          <p:cNvPr id="2530" name="Text Box 482"/>
          <p:cNvSpPr txBox="1">
            <a:spLocks noChangeArrowheads="1"/>
          </p:cNvSpPr>
          <p:nvPr/>
        </p:nvSpPr>
        <p:spPr bwMode="auto">
          <a:xfrm>
            <a:off x="15662275" y="14077950"/>
            <a:ext cx="2997200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LOSSES MAINLY at 100 keV</a:t>
            </a:r>
            <a:endParaRPr lang="en-GB" sz="1800"/>
          </a:p>
        </p:txBody>
      </p:sp>
      <p:sp>
        <p:nvSpPr>
          <p:cNvPr id="2531" name="Text Box 483"/>
          <p:cNvSpPr txBox="1">
            <a:spLocks noChangeArrowheads="1"/>
          </p:cNvSpPr>
          <p:nvPr/>
        </p:nvSpPr>
        <p:spPr bwMode="auto">
          <a:xfrm>
            <a:off x="15852775" y="16290925"/>
            <a:ext cx="1684338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BEAM OUTPUT</a:t>
            </a:r>
            <a:endParaRPr lang="en-GB" sz="1800"/>
          </a:p>
        </p:txBody>
      </p:sp>
      <p:sp>
        <p:nvSpPr>
          <p:cNvPr id="2532" name="Text Box 484"/>
          <p:cNvSpPr txBox="1">
            <a:spLocks noChangeArrowheads="1"/>
          </p:cNvSpPr>
          <p:nvPr/>
        </p:nvSpPr>
        <p:spPr bwMode="auto">
          <a:xfrm>
            <a:off x="11104563" y="35648900"/>
            <a:ext cx="3200400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LONGITUDINAL ACCEPTANCE</a:t>
            </a:r>
            <a:endParaRPr lang="en-GB" sz="1800"/>
          </a:p>
        </p:txBody>
      </p:sp>
      <p:sp>
        <p:nvSpPr>
          <p:cNvPr id="2533" name="Text Box 485"/>
          <p:cNvSpPr txBox="1">
            <a:spLocks noChangeArrowheads="1"/>
          </p:cNvSpPr>
          <p:nvPr/>
        </p:nvSpPr>
        <p:spPr bwMode="auto">
          <a:xfrm>
            <a:off x="5619750" y="27682825"/>
            <a:ext cx="57342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4000" b="1"/>
              <a:t>MEBT and </a:t>
            </a:r>
            <a:r>
              <a:rPr lang="fr-FR" sz="4000" b="1" smtClean="0"/>
              <a:t>SRF-LINAC</a:t>
            </a:r>
            <a:endParaRPr lang="en-GB" sz="4000" b="1"/>
          </a:p>
        </p:txBody>
      </p:sp>
      <p:sp>
        <p:nvSpPr>
          <p:cNvPr id="2548" name="Text Box 500"/>
          <p:cNvSpPr txBox="1">
            <a:spLocks noChangeArrowheads="1"/>
          </p:cNvSpPr>
          <p:nvPr/>
        </p:nvSpPr>
        <p:spPr bwMode="auto">
          <a:xfrm>
            <a:off x="3447836" y="33123467"/>
            <a:ext cx="5029200" cy="36671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3 RMS TRANSVERSE and LONGITUDINAL SIZES</a:t>
            </a:r>
            <a:endParaRPr lang="en-GB" sz="1800"/>
          </a:p>
        </p:txBody>
      </p:sp>
      <p:sp>
        <p:nvSpPr>
          <p:cNvPr id="2549" name="Text Box 501"/>
          <p:cNvSpPr txBox="1">
            <a:spLocks noChangeArrowheads="1"/>
          </p:cNvSpPr>
          <p:nvPr/>
        </p:nvSpPr>
        <p:spPr bwMode="auto">
          <a:xfrm>
            <a:off x="11596688" y="41327606"/>
            <a:ext cx="1684337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BEAM OUTPUT</a:t>
            </a:r>
            <a:endParaRPr lang="en-GB" sz="1800"/>
          </a:p>
        </p:txBody>
      </p:sp>
      <p:sp>
        <p:nvSpPr>
          <p:cNvPr id="2550" name="Text Box 502"/>
          <p:cNvSpPr txBox="1">
            <a:spLocks noChangeArrowheads="1"/>
          </p:cNvSpPr>
          <p:nvPr/>
        </p:nvSpPr>
        <p:spPr bwMode="auto">
          <a:xfrm>
            <a:off x="3013778" y="41295746"/>
            <a:ext cx="5110502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 smtClean="0"/>
              <a:t>Beam density and Beam size along the structure</a:t>
            </a:r>
            <a:endParaRPr lang="en-GB" sz="1800"/>
          </a:p>
        </p:txBody>
      </p:sp>
      <p:sp>
        <p:nvSpPr>
          <p:cNvPr id="2552" name="AutoShape 504"/>
          <p:cNvSpPr>
            <a:spLocks noChangeArrowheads="1"/>
          </p:cNvSpPr>
          <p:nvPr/>
        </p:nvSpPr>
        <p:spPr bwMode="auto">
          <a:xfrm>
            <a:off x="16317913" y="29724350"/>
            <a:ext cx="11033125" cy="12376150"/>
          </a:xfrm>
          <a:prstGeom prst="roundRect">
            <a:avLst>
              <a:gd name="adj" fmla="val 12519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53" name="Text Box 505"/>
          <p:cNvSpPr txBox="1">
            <a:spLocks noChangeArrowheads="1"/>
          </p:cNvSpPr>
          <p:nvPr/>
        </p:nvSpPr>
        <p:spPr bwMode="auto">
          <a:xfrm>
            <a:off x="18267363" y="29798963"/>
            <a:ext cx="34655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4000" b="1"/>
              <a:t>HEBT-EVEDA</a:t>
            </a:r>
            <a:endParaRPr lang="en-GB" sz="4000" b="1"/>
          </a:p>
        </p:txBody>
      </p:sp>
      <p:sp>
        <p:nvSpPr>
          <p:cNvPr id="2554" name="Text Box 506"/>
          <p:cNvSpPr txBox="1">
            <a:spLocks noChangeArrowheads="1"/>
          </p:cNvSpPr>
          <p:nvPr/>
        </p:nvSpPr>
        <p:spPr bwMode="auto">
          <a:xfrm>
            <a:off x="23201313" y="39041388"/>
            <a:ext cx="3087687" cy="36671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BEAM OUTPUT at Li TARGET</a:t>
            </a:r>
            <a:endParaRPr lang="en-GB" sz="1800"/>
          </a:p>
        </p:txBody>
      </p:sp>
      <p:sp>
        <p:nvSpPr>
          <p:cNvPr id="2555" name="Text Box 507"/>
          <p:cNvSpPr txBox="1">
            <a:spLocks noChangeArrowheads="1"/>
          </p:cNvSpPr>
          <p:nvPr/>
        </p:nvSpPr>
        <p:spPr bwMode="auto">
          <a:xfrm>
            <a:off x="23182263" y="29816425"/>
            <a:ext cx="330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4000" b="1"/>
              <a:t>HEBT-IFMIF</a:t>
            </a:r>
            <a:endParaRPr lang="en-GB" sz="4000" b="1"/>
          </a:p>
        </p:txBody>
      </p:sp>
      <p:pic>
        <p:nvPicPr>
          <p:cNvPr id="2558" name="Picture 510"/>
          <p:cNvPicPr>
            <a:picLocks noChangeAspect="1" noChangeArrowheads="1"/>
          </p:cNvPicPr>
          <p:nvPr/>
        </p:nvPicPr>
        <p:blipFill>
          <a:blip r:embed="rId17" cstate="print"/>
          <a:srcRect t="3325"/>
          <a:stretch>
            <a:fillRect/>
          </a:stretch>
        </p:blipFill>
        <p:spPr bwMode="auto">
          <a:xfrm>
            <a:off x="17341850" y="30853063"/>
            <a:ext cx="4152900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59" name="Text Box 511"/>
          <p:cNvSpPr txBox="1">
            <a:spLocks noChangeArrowheads="1"/>
          </p:cNvSpPr>
          <p:nvPr/>
        </p:nvSpPr>
        <p:spPr bwMode="auto">
          <a:xfrm>
            <a:off x="18080038" y="33999488"/>
            <a:ext cx="2917825" cy="36671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3 RMS TRANSVERSE SIZES</a:t>
            </a:r>
            <a:endParaRPr lang="en-GB" sz="1800"/>
          </a:p>
        </p:txBody>
      </p:sp>
      <p:sp>
        <p:nvSpPr>
          <p:cNvPr id="2560" name="Text Box 512"/>
          <p:cNvSpPr txBox="1">
            <a:spLocks noChangeArrowheads="1"/>
          </p:cNvSpPr>
          <p:nvPr/>
        </p:nvSpPr>
        <p:spPr bwMode="auto">
          <a:xfrm>
            <a:off x="17805400" y="37399913"/>
            <a:ext cx="3044825" cy="6413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SIZE VARIATIONS for </a:t>
            </a:r>
          </a:p>
          <a:p>
            <a:pPr defTabSz="3983038"/>
            <a:r>
              <a:rPr lang="fr-FR" sz="1800"/>
              <a:t>EMITTANCE MEASUREMENT</a:t>
            </a:r>
            <a:endParaRPr lang="en-GB" sz="1800"/>
          </a:p>
        </p:txBody>
      </p:sp>
      <p:sp>
        <p:nvSpPr>
          <p:cNvPr id="2561" name="Text Box 513"/>
          <p:cNvSpPr txBox="1">
            <a:spLocks noChangeArrowheads="1"/>
          </p:cNvSpPr>
          <p:nvPr/>
        </p:nvSpPr>
        <p:spPr bwMode="auto">
          <a:xfrm>
            <a:off x="19940588" y="40744775"/>
            <a:ext cx="4002087" cy="6413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ENERGY DEPOSITION at BEAM DUMP</a:t>
            </a:r>
          </a:p>
          <a:p>
            <a:pPr defTabSz="3983038"/>
            <a:r>
              <a:rPr lang="fr-FR" sz="1800"/>
              <a:t>for different BEAM DUMP RADIUS</a:t>
            </a:r>
            <a:endParaRPr lang="en-GB" sz="1800"/>
          </a:p>
        </p:txBody>
      </p:sp>
      <p:sp>
        <p:nvSpPr>
          <p:cNvPr id="2567" name="Text Box 519"/>
          <p:cNvSpPr txBox="1">
            <a:spLocks noChangeArrowheads="1"/>
          </p:cNvSpPr>
          <p:nvPr/>
        </p:nvSpPr>
        <p:spPr bwMode="auto">
          <a:xfrm>
            <a:off x="8942388" y="14611350"/>
            <a:ext cx="4618037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EMITTANCE GROWTH (whith Kr gas added)</a:t>
            </a:r>
            <a:endParaRPr lang="en-GB" sz="1800"/>
          </a:p>
        </p:txBody>
      </p:sp>
      <p:sp>
        <p:nvSpPr>
          <p:cNvPr id="2568" name="Text Box 520"/>
          <p:cNvSpPr txBox="1">
            <a:spLocks noChangeArrowheads="1"/>
          </p:cNvSpPr>
          <p:nvPr/>
        </p:nvSpPr>
        <p:spPr bwMode="auto">
          <a:xfrm>
            <a:off x="11349038" y="31743650"/>
            <a:ext cx="2416175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EMITTANCE GROWTH</a:t>
            </a:r>
            <a:endParaRPr lang="en-GB" sz="1800"/>
          </a:p>
        </p:txBody>
      </p:sp>
      <p:sp>
        <p:nvSpPr>
          <p:cNvPr id="2569" name="Text Box 521"/>
          <p:cNvSpPr txBox="1">
            <a:spLocks noChangeArrowheads="1"/>
          </p:cNvSpPr>
          <p:nvPr/>
        </p:nvSpPr>
        <p:spPr bwMode="auto">
          <a:xfrm>
            <a:off x="23318788" y="34055050"/>
            <a:ext cx="2416175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z="1800"/>
              <a:t>EMITTANCE GROWTH</a:t>
            </a:r>
            <a:endParaRPr lang="en-GB" sz="1800"/>
          </a:p>
        </p:txBody>
      </p:sp>
      <p:sp>
        <p:nvSpPr>
          <p:cNvPr id="204" name="Text Box 128"/>
          <p:cNvSpPr txBox="1">
            <a:spLocks noChangeArrowheads="1"/>
          </p:cNvSpPr>
          <p:nvPr/>
        </p:nvSpPr>
        <p:spPr bwMode="auto">
          <a:xfrm>
            <a:off x="8946483" y="5643726"/>
            <a:ext cx="3511550" cy="366712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fr-FR">
                <a:latin typeface="Arial" pitchFamily="34" charset="0"/>
              </a:rPr>
              <a:t>BEAM OUTPUT DISTRIBUTION</a:t>
            </a:r>
            <a:endParaRPr lang="fr-FR">
              <a:latin typeface="Arial" pitchFamily="34" charset="0"/>
              <a:sym typeface="Wingdings" pitchFamily="2" charset="2"/>
            </a:endParaRPr>
          </a:p>
        </p:txBody>
      </p:sp>
      <p:pic>
        <p:nvPicPr>
          <p:cNvPr id="205" name="Picture 272" descr="Distrib_Extract_ECR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505994" y="6043860"/>
            <a:ext cx="4545013" cy="389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" name="Image 205" descr="D:\LEBT\Figures 2009-01-26\RFQ_Input_SOL46.png"/>
          <p:cNvPicPr>
            <a:picLocks noChangeAspect="1"/>
          </p:cNvPicPr>
          <p:nvPr/>
        </p:nvPicPr>
        <p:blipFill>
          <a:blip r:embed="rId19" cstate="print"/>
          <a:srcRect l="211" t="4977" r="66661" b="8884"/>
          <a:stretch>
            <a:fillRect/>
          </a:stretch>
        </p:blipFill>
        <p:spPr bwMode="auto">
          <a:xfrm>
            <a:off x="8445259" y="15415407"/>
            <a:ext cx="2762876" cy="22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" name="Image 206" descr="D:\LEBT\Figures 2009-01-26\RFQ_Input_SOL46.png"/>
          <p:cNvPicPr>
            <a:picLocks noChangeAspect="1"/>
          </p:cNvPicPr>
          <p:nvPr/>
        </p:nvPicPr>
        <p:blipFill>
          <a:blip r:embed="rId19" cstate="print"/>
          <a:srcRect l="66380" t="4837" b="8631"/>
          <a:stretch>
            <a:fillRect/>
          </a:stretch>
        </p:blipFill>
        <p:spPr bwMode="auto">
          <a:xfrm>
            <a:off x="11214342" y="15415405"/>
            <a:ext cx="2544792" cy="226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0" name="Image 209" descr="D:\LEBT\Figures 2009-01-26\IFMIF_LEBT_RFQ_SOL46.png"/>
          <p:cNvPicPr/>
          <p:nvPr/>
        </p:nvPicPr>
        <p:blipFill>
          <a:blip r:embed="rId20" cstate="print"/>
          <a:srcRect l="4491" t="1928" r="23518" b="50951"/>
          <a:stretch>
            <a:fillRect/>
          </a:stretch>
        </p:blipFill>
        <p:spPr bwMode="auto">
          <a:xfrm>
            <a:off x="1391984" y="15464526"/>
            <a:ext cx="6233767" cy="223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4" name="Text Box 524"/>
          <p:cNvSpPr txBox="1">
            <a:spLocks noChangeArrowheads="1"/>
          </p:cNvSpPr>
          <p:nvPr/>
        </p:nvSpPr>
        <p:spPr bwMode="auto">
          <a:xfrm>
            <a:off x="6093232" y="19322715"/>
            <a:ext cx="1125189" cy="38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296" tIns="45650" rIns="91296" bIns="45650">
            <a:spAutoFit/>
          </a:bodyPr>
          <a:lstStyle/>
          <a:p>
            <a:pPr defTabSz="4168775"/>
            <a:r>
              <a:rPr lang="fr-FR" sz="2200" b="1">
                <a:solidFill>
                  <a:srgbClr val="FF0000"/>
                </a:solidFill>
              </a:rPr>
              <a:t>0.6 MW</a:t>
            </a:r>
          </a:p>
        </p:txBody>
      </p:sp>
      <p:sp>
        <p:nvSpPr>
          <p:cNvPr id="215" name="Text Box 525"/>
          <p:cNvSpPr txBox="1">
            <a:spLocks noChangeArrowheads="1"/>
          </p:cNvSpPr>
          <p:nvPr/>
        </p:nvSpPr>
        <p:spPr bwMode="auto">
          <a:xfrm>
            <a:off x="8382397" y="19325582"/>
            <a:ext cx="1125189" cy="38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296" tIns="45650" rIns="91296" bIns="45650">
            <a:spAutoFit/>
          </a:bodyPr>
          <a:lstStyle/>
          <a:p>
            <a:pPr defTabSz="4168775"/>
            <a:r>
              <a:rPr lang="fr-FR" sz="2200" b="1">
                <a:solidFill>
                  <a:srgbClr val="FF0000"/>
                </a:solidFill>
              </a:rPr>
              <a:t>1.1 MW</a:t>
            </a:r>
          </a:p>
        </p:txBody>
      </p:sp>
      <p:sp>
        <p:nvSpPr>
          <p:cNvPr id="216" name="Text Box 526"/>
          <p:cNvSpPr txBox="1">
            <a:spLocks noChangeArrowheads="1"/>
          </p:cNvSpPr>
          <p:nvPr/>
        </p:nvSpPr>
        <p:spPr bwMode="auto">
          <a:xfrm>
            <a:off x="10050614" y="19354247"/>
            <a:ext cx="1126622" cy="38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296" tIns="45650" rIns="91296" bIns="45650">
            <a:spAutoFit/>
          </a:bodyPr>
          <a:lstStyle/>
          <a:p>
            <a:pPr defTabSz="4168775"/>
            <a:r>
              <a:rPr lang="fr-FR" sz="2200" b="1">
                <a:solidFill>
                  <a:srgbClr val="FF0000"/>
                </a:solidFill>
              </a:rPr>
              <a:t>1.8 MW</a:t>
            </a:r>
          </a:p>
        </p:txBody>
      </p:sp>
      <p:sp>
        <p:nvSpPr>
          <p:cNvPr id="217" name="Text Box 527"/>
          <p:cNvSpPr txBox="1">
            <a:spLocks noChangeArrowheads="1"/>
          </p:cNvSpPr>
          <p:nvPr/>
        </p:nvSpPr>
        <p:spPr bwMode="auto">
          <a:xfrm>
            <a:off x="12186539" y="19357113"/>
            <a:ext cx="1125189" cy="38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296" tIns="45650" rIns="91296" bIns="45650">
            <a:spAutoFit/>
          </a:bodyPr>
          <a:lstStyle/>
          <a:p>
            <a:pPr defTabSz="4168775"/>
            <a:r>
              <a:rPr lang="fr-FR" sz="2200" b="1">
                <a:solidFill>
                  <a:srgbClr val="FF0000"/>
                </a:solidFill>
              </a:rPr>
              <a:t>3.3 MW</a:t>
            </a:r>
          </a:p>
        </p:txBody>
      </p:sp>
      <p:sp>
        <p:nvSpPr>
          <p:cNvPr id="218" name="Text Box 528"/>
          <p:cNvSpPr txBox="1">
            <a:spLocks noChangeArrowheads="1"/>
          </p:cNvSpPr>
          <p:nvPr/>
        </p:nvSpPr>
        <p:spPr bwMode="auto">
          <a:xfrm>
            <a:off x="14514014" y="19359980"/>
            <a:ext cx="885817" cy="38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296" tIns="45650" rIns="91296" bIns="45650">
            <a:spAutoFit/>
          </a:bodyPr>
          <a:lstStyle/>
          <a:p>
            <a:pPr defTabSz="4168775"/>
            <a:r>
              <a:rPr lang="fr-FR" sz="2200" b="1">
                <a:solidFill>
                  <a:srgbClr val="FF0000"/>
                </a:solidFill>
              </a:rPr>
              <a:t>5 MW</a:t>
            </a:r>
          </a:p>
        </p:txBody>
      </p:sp>
      <p:pic>
        <p:nvPicPr>
          <p:cNvPr id="219" name="Image 218" descr="D:\Tracewin\res\HWR-v14-2009-08-03\Plot\envelope3RMS-x-y-x-p.png"/>
          <p:cNvPicPr/>
          <p:nvPr/>
        </p:nvPicPr>
        <p:blipFill>
          <a:blip r:embed="rId21" cstate="print"/>
          <a:srcRect t="2875" b="25804"/>
          <a:stretch>
            <a:fillRect/>
          </a:stretch>
        </p:blipFill>
        <p:spPr bwMode="auto">
          <a:xfrm>
            <a:off x="2421617" y="28468664"/>
            <a:ext cx="6848475" cy="462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0" name="Image 219" descr="D:\Tracewin\res\HWR-v14-2009-08-03\Plot\densitty HWR_NoErrors_V14.png"/>
          <p:cNvPicPr/>
          <p:nvPr/>
        </p:nvPicPr>
        <p:blipFill>
          <a:blip r:embed="rId22" cstate="print"/>
          <a:srcRect t="2535" r="3515"/>
          <a:stretch>
            <a:fillRect/>
          </a:stretch>
        </p:blipFill>
        <p:spPr bwMode="auto">
          <a:xfrm>
            <a:off x="2375347" y="33625458"/>
            <a:ext cx="6606037" cy="3909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57" name="Text Box 509"/>
          <p:cNvSpPr txBox="1">
            <a:spLocks noChangeArrowheads="1"/>
          </p:cNvSpPr>
          <p:nvPr/>
        </p:nvSpPr>
        <p:spPr bwMode="auto">
          <a:xfrm>
            <a:off x="6544267" y="34986647"/>
            <a:ext cx="1866086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3983038"/>
            <a:r>
              <a:rPr lang="fr-FR" smtClean="0"/>
              <a:t>1 particle over 10</a:t>
            </a:r>
            <a:r>
              <a:rPr lang="fr-FR" baseline="30000" smtClean="0"/>
              <a:t>6</a:t>
            </a:r>
            <a:endParaRPr lang="fr-FR" baseline="30000"/>
          </a:p>
        </p:txBody>
      </p:sp>
      <p:cxnSp>
        <p:nvCxnSpPr>
          <p:cNvPr id="225" name="Connecteur droit avec flèche 224"/>
          <p:cNvCxnSpPr>
            <a:stCxn id="2557" idx="2"/>
          </p:cNvCxnSpPr>
          <p:nvPr/>
        </p:nvCxnSpPr>
        <p:spPr bwMode="auto">
          <a:xfrm rot="5400000">
            <a:off x="7262612" y="35260831"/>
            <a:ext cx="150329" cy="27906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26" name="Image 225" descr="D:\Tracewin\res\HWR-v14-2009-08-03\Plot\density HWR_Errors_500machines_V14.png"/>
          <p:cNvPicPr/>
          <p:nvPr/>
        </p:nvPicPr>
        <p:blipFill>
          <a:blip r:embed="rId23" cstate="print"/>
          <a:srcRect t="2849" r="4403"/>
          <a:stretch>
            <a:fillRect/>
          </a:stretch>
        </p:blipFill>
        <p:spPr bwMode="auto">
          <a:xfrm>
            <a:off x="2338781" y="37328475"/>
            <a:ext cx="6666996" cy="3987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56" name="Text Box 508"/>
          <p:cNvSpPr txBox="1">
            <a:spLocks noChangeArrowheads="1"/>
          </p:cNvSpPr>
          <p:nvPr/>
        </p:nvSpPr>
        <p:spPr bwMode="auto">
          <a:xfrm>
            <a:off x="3058443" y="38558407"/>
            <a:ext cx="2474716" cy="338554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mtClean="0"/>
              <a:t>500 machines with errors</a:t>
            </a:r>
            <a:endParaRPr lang="fr-FR"/>
          </a:p>
        </p:txBody>
      </p:sp>
      <p:sp>
        <p:nvSpPr>
          <p:cNvPr id="227" name="Text Box 508"/>
          <p:cNvSpPr txBox="1">
            <a:spLocks noChangeArrowheads="1"/>
          </p:cNvSpPr>
          <p:nvPr/>
        </p:nvSpPr>
        <p:spPr bwMode="auto">
          <a:xfrm>
            <a:off x="3391604" y="34904350"/>
            <a:ext cx="1365438" cy="338554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983038"/>
            <a:r>
              <a:rPr lang="fr-FR" smtClean="0"/>
              <a:t>without error</a:t>
            </a:r>
            <a:endParaRPr lang="fr-FR"/>
          </a:p>
        </p:txBody>
      </p:sp>
      <p:pic>
        <p:nvPicPr>
          <p:cNvPr id="228" name="Image 227" descr="D:\Tracewin\res\HWR-v14-2009-08-03\Plot\output.png"/>
          <p:cNvPicPr>
            <a:picLocks noChangeAspect="1"/>
          </p:cNvPicPr>
          <p:nvPr/>
        </p:nvPicPr>
        <p:blipFill>
          <a:blip r:embed="rId24" cstate="print"/>
          <a:srcRect t="4024" b="8103"/>
          <a:stretch>
            <a:fillRect/>
          </a:stretch>
        </p:blipFill>
        <p:spPr bwMode="auto">
          <a:xfrm>
            <a:off x="9140995" y="36098253"/>
            <a:ext cx="6264762" cy="50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74" name="AutoShape 526"/>
          <p:cNvSpPr>
            <a:spLocks noChangeAspect="1" noChangeArrowheads="1" noTextEdit="1"/>
          </p:cNvSpPr>
          <p:nvPr/>
        </p:nvSpPr>
        <p:spPr bwMode="auto">
          <a:xfrm>
            <a:off x="912813" y="19442113"/>
            <a:ext cx="26411237" cy="766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77" name="Picture 529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912813" y="23223538"/>
            <a:ext cx="13368337" cy="385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78" name="Line 530"/>
          <p:cNvSpPr>
            <a:spLocks noChangeShapeType="1"/>
          </p:cNvSpPr>
          <p:nvPr/>
        </p:nvSpPr>
        <p:spPr bwMode="auto">
          <a:xfrm>
            <a:off x="1285875" y="25652413"/>
            <a:ext cx="11060112" cy="1587"/>
          </a:xfrm>
          <a:prstGeom prst="line">
            <a:avLst/>
          </a:prstGeom>
          <a:noFill/>
          <a:ln w="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9" name="Rectangle 531"/>
          <p:cNvSpPr>
            <a:spLocks noChangeArrowheads="1"/>
          </p:cNvSpPr>
          <p:nvPr/>
        </p:nvSpPr>
        <p:spPr bwMode="auto">
          <a:xfrm>
            <a:off x="1670050" y="20512088"/>
            <a:ext cx="50958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ION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80" name="Rectangle 532"/>
          <p:cNvSpPr>
            <a:spLocks noChangeArrowheads="1"/>
          </p:cNvSpPr>
          <p:nvPr/>
        </p:nvSpPr>
        <p:spPr bwMode="auto">
          <a:xfrm>
            <a:off x="1463675" y="20747038"/>
            <a:ext cx="9382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SOURCE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81" name="Rectangle 533"/>
          <p:cNvSpPr>
            <a:spLocks noChangeArrowheads="1"/>
          </p:cNvSpPr>
          <p:nvPr/>
        </p:nvSpPr>
        <p:spPr bwMode="auto">
          <a:xfrm>
            <a:off x="2132013" y="19719925"/>
            <a:ext cx="9937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Tahoma" pitchFamily="34" charset="0"/>
              </a:rPr>
              <a:t>100 keV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82" name="Rectangle 534"/>
          <p:cNvSpPr>
            <a:spLocks noChangeArrowheads="1"/>
          </p:cNvSpPr>
          <p:nvPr/>
        </p:nvSpPr>
        <p:spPr bwMode="auto">
          <a:xfrm>
            <a:off x="6264275" y="19719925"/>
            <a:ext cx="7810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Tahoma" pitchFamily="34" charset="0"/>
              </a:rPr>
              <a:t>5 MeV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83" name="Rectangle 535"/>
          <p:cNvSpPr>
            <a:spLocks noChangeArrowheads="1"/>
          </p:cNvSpPr>
          <p:nvPr/>
        </p:nvSpPr>
        <p:spPr bwMode="auto">
          <a:xfrm>
            <a:off x="8683625" y="19719925"/>
            <a:ext cx="7810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Tahoma" pitchFamily="34" charset="0"/>
              </a:rPr>
              <a:t>9 MeV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84" name="Rectangle 536"/>
          <p:cNvSpPr>
            <a:spLocks noChangeArrowheads="1"/>
          </p:cNvSpPr>
          <p:nvPr/>
        </p:nvSpPr>
        <p:spPr bwMode="auto">
          <a:xfrm>
            <a:off x="10242550" y="19719925"/>
            <a:ext cx="11239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Tahoma" pitchFamily="34" charset="0"/>
              </a:rPr>
              <a:t>14.5 MeV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85" name="Rectangle 537"/>
          <p:cNvSpPr>
            <a:spLocks noChangeArrowheads="1"/>
          </p:cNvSpPr>
          <p:nvPr/>
        </p:nvSpPr>
        <p:spPr bwMode="auto">
          <a:xfrm>
            <a:off x="12423775" y="19719925"/>
            <a:ext cx="9175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Tahoma" pitchFamily="34" charset="0"/>
              </a:rPr>
              <a:t>26 MeV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86" name="Rectangle 538"/>
          <p:cNvSpPr>
            <a:spLocks noChangeArrowheads="1"/>
          </p:cNvSpPr>
          <p:nvPr/>
        </p:nvSpPr>
        <p:spPr bwMode="auto">
          <a:xfrm>
            <a:off x="14639925" y="19719925"/>
            <a:ext cx="9175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Tahoma" pitchFamily="34" charset="0"/>
              </a:rPr>
              <a:t>40 MeV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87" name="Rectangle 539"/>
          <p:cNvSpPr>
            <a:spLocks noChangeArrowheads="1"/>
          </p:cNvSpPr>
          <p:nvPr/>
        </p:nvSpPr>
        <p:spPr bwMode="auto">
          <a:xfrm>
            <a:off x="1268413" y="25247600"/>
            <a:ext cx="1320800" cy="5445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8" name="Rectangle 540"/>
          <p:cNvSpPr>
            <a:spLocks noChangeArrowheads="1"/>
          </p:cNvSpPr>
          <p:nvPr/>
        </p:nvSpPr>
        <p:spPr bwMode="auto">
          <a:xfrm>
            <a:off x="1936750" y="25290463"/>
            <a:ext cx="6810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BEAM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89" name="Rectangle 541"/>
          <p:cNvSpPr>
            <a:spLocks noChangeArrowheads="1"/>
          </p:cNvSpPr>
          <p:nvPr/>
        </p:nvSpPr>
        <p:spPr bwMode="auto">
          <a:xfrm>
            <a:off x="1268413" y="25523825"/>
            <a:ext cx="13557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EXTRACTION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90" name="Rectangle 542"/>
          <p:cNvSpPr>
            <a:spLocks noChangeArrowheads="1"/>
          </p:cNvSpPr>
          <p:nvPr/>
        </p:nvSpPr>
        <p:spPr bwMode="auto">
          <a:xfrm>
            <a:off x="2506663" y="25423813"/>
            <a:ext cx="714375" cy="3492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91" name="Rectangle 543"/>
          <p:cNvSpPr>
            <a:spLocks noChangeArrowheads="1"/>
          </p:cNvSpPr>
          <p:nvPr/>
        </p:nvSpPr>
        <p:spPr bwMode="auto">
          <a:xfrm>
            <a:off x="2597150" y="25465088"/>
            <a:ext cx="68421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LEBT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92" name="Rectangle 544"/>
          <p:cNvSpPr>
            <a:spLocks noChangeArrowheads="1"/>
          </p:cNvSpPr>
          <p:nvPr/>
        </p:nvSpPr>
        <p:spPr bwMode="auto">
          <a:xfrm>
            <a:off x="4476750" y="25423813"/>
            <a:ext cx="625475" cy="3492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93" name="Rectangle 545"/>
          <p:cNvSpPr>
            <a:spLocks noChangeArrowheads="1"/>
          </p:cNvSpPr>
          <p:nvPr/>
        </p:nvSpPr>
        <p:spPr bwMode="auto">
          <a:xfrm>
            <a:off x="4565650" y="25465088"/>
            <a:ext cx="59213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RFQ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94" name="Rectangle 546"/>
          <p:cNvSpPr>
            <a:spLocks noChangeArrowheads="1"/>
          </p:cNvSpPr>
          <p:nvPr/>
        </p:nvSpPr>
        <p:spPr bwMode="auto">
          <a:xfrm>
            <a:off x="6453188" y="25431750"/>
            <a:ext cx="625475" cy="3476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95" name="Rectangle 547"/>
          <p:cNvSpPr>
            <a:spLocks noChangeArrowheads="1"/>
          </p:cNvSpPr>
          <p:nvPr/>
        </p:nvSpPr>
        <p:spPr bwMode="auto">
          <a:xfrm>
            <a:off x="6470650" y="25474613"/>
            <a:ext cx="75723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MEBT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96" name="Rectangle 548"/>
          <p:cNvSpPr>
            <a:spLocks noChangeArrowheads="1"/>
          </p:cNvSpPr>
          <p:nvPr/>
        </p:nvSpPr>
        <p:spPr bwMode="auto">
          <a:xfrm>
            <a:off x="7362497" y="25431749"/>
            <a:ext cx="1245476" cy="4236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00" name="Rectangle 552"/>
          <p:cNvSpPr>
            <a:spLocks noChangeArrowheads="1"/>
          </p:cNvSpPr>
          <p:nvPr/>
        </p:nvSpPr>
        <p:spPr bwMode="auto">
          <a:xfrm>
            <a:off x="10218738" y="25431750"/>
            <a:ext cx="755650" cy="3476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01" name="Rectangle 553"/>
          <p:cNvSpPr>
            <a:spLocks noChangeArrowheads="1"/>
          </p:cNvSpPr>
          <p:nvPr/>
        </p:nvSpPr>
        <p:spPr bwMode="auto">
          <a:xfrm>
            <a:off x="10307638" y="25474613"/>
            <a:ext cx="72866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HEBT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02" name="Rectangle 554"/>
          <p:cNvSpPr>
            <a:spLocks noChangeArrowheads="1"/>
          </p:cNvSpPr>
          <p:nvPr/>
        </p:nvSpPr>
        <p:spPr bwMode="auto">
          <a:xfrm>
            <a:off x="2101850" y="23363238"/>
            <a:ext cx="9937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Tahoma" pitchFamily="34" charset="0"/>
              </a:rPr>
              <a:t>100 keV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03" name="Rectangle 555"/>
          <p:cNvSpPr>
            <a:spLocks noChangeArrowheads="1"/>
          </p:cNvSpPr>
          <p:nvPr/>
        </p:nvSpPr>
        <p:spPr bwMode="auto">
          <a:xfrm>
            <a:off x="6234113" y="23363238"/>
            <a:ext cx="7810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Tahoma" pitchFamily="34" charset="0"/>
              </a:rPr>
              <a:t>5 MeV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04" name="Rectangle 556"/>
          <p:cNvSpPr>
            <a:spLocks noChangeArrowheads="1"/>
          </p:cNvSpPr>
          <p:nvPr/>
        </p:nvSpPr>
        <p:spPr bwMode="auto">
          <a:xfrm>
            <a:off x="8655050" y="23363238"/>
            <a:ext cx="7810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Tahoma" pitchFamily="34" charset="0"/>
              </a:rPr>
              <a:t>9 MeV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05" name="Rectangle 557"/>
          <p:cNvSpPr>
            <a:spLocks noChangeArrowheads="1"/>
          </p:cNvSpPr>
          <p:nvPr/>
        </p:nvSpPr>
        <p:spPr bwMode="auto">
          <a:xfrm>
            <a:off x="1663700" y="24037925"/>
            <a:ext cx="50958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ION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06" name="Rectangle 558"/>
          <p:cNvSpPr>
            <a:spLocks noChangeArrowheads="1"/>
          </p:cNvSpPr>
          <p:nvPr/>
        </p:nvSpPr>
        <p:spPr bwMode="auto">
          <a:xfrm>
            <a:off x="1455738" y="24272875"/>
            <a:ext cx="9382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SOURCE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07" name="Line 559"/>
          <p:cNvSpPr>
            <a:spLocks noChangeShapeType="1"/>
          </p:cNvSpPr>
          <p:nvPr/>
        </p:nvSpPr>
        <p:spPr bwMode="auto">
          <a:xfrm>
            <a:off x="1316038" y="22128163"/>
            <a:ext cx="24569737" cy="1587"/>
          </a:xfrm>
          <a:prstGeom prst="line">
            <a:avLst/>
          </a:prstGeom>
          <a:noFill/>
          <a:ln w="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08" name="Rectangle 560"/>
          <p:cNvSpPr>
            <a:spLocks noChangeArrowheads="1"/>
          </p:cNvSpPr>
          <p:nvPr/>
        </p:nvSpPr>
        <p:spPr bwMode="auto">
          <a:xfrm>
            <a:off x="1316038" y="25833388"/>
            <a:ext cx="11934825" cy="436562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09" name="Rectangle 561"/>
          <p:cNvSpPr>
            <a:spLocks noChangeArrowheads="1"/>
          </p:cNvSpPr>
          <p:nvPr/>
        </p:nvSpPr>
        <p:spPr bwMode="auto">
          <a:xfrm>
            <a:off x="1403350" y="25877838"/>
            <a:ext cx="1171416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3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</a:rPr>
              <a:t>EVEDA: 1 ACCELERATOR ACCELERATING 125 mA CW DEUTERON BEAM TO 9 M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10" name="Rectangle 562"/>
          <p:cNvSpPr>
            <a:spLocks noChangeArrowheads="1"/>
          </p:cNvSpPr>
          <p:nvPr/>
        </p:nvSpPr>
        <p:spPr bwMode="auto">
          <a:xfrm>
            <a:off x="12796838" y="25877838"/>
            <a:ext cx="52228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3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</a:rPr>
              <a:t>eV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11" name="Rectangle 563"/>
          <p:cNvSpPr>
            <a:spLocks noChangeArrowheads="1"/>
          </p:cNvSpPr>
          <p:nvPr/>
        </p:nvSpPr>
        <p:spPr bwMode="auto">
          <a:xfrm>
            <a:off x="1279525" y="21731288"/>
            <a:ext cx="1320800" cy="546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2" name="Rectangle 564"/>
          <p:cNvSpPr>
            <a:spLocks noChangeArrowheads="1"/>
          </p:cNvSpPr>
          <p:nvPr/>
        </p:nvSpPr>
        <p:spPr bwMode="auto">
          <a:xfrm>
            <a:off x="1949450" y="21775738"/>
            <a:ext cx="6810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BEAM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13" name="Rectangle 565"/>
          <p:cNvSpPr>
            <a:spLocks noChangeArrowheads="1"/>
          </p:cNvSpPr>
          <p:nvPr/>
        </p:nvSpPr>
        <p:spPr bwMode="auto">
          <a:xfrm>
            <a:off x="1279525" y="22009100"/>
            <a:ext cx="13557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EXTRACTION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14" name="Rectangle 566"/>
          <p:cNvSpPr>
            <a:spLocks noChangeArrowheads="1"/>
          </p:cNvSpPr>
          <p:nvPr/>
        </p:nvSpPr>
        <p:spPr bwMode="auto">
          <a:xfrm>
            <a:off x="2538413" y="21910675"/>
            <a:ext cx="712787" cy="3492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5" name="Rectangle 567"/>
          <p:cNvSpPr>
            <a:spLocks noChangeArrowheads="1"/>
          </p:cNvSpPr>
          <p:nvPr/>
        </p:nvSpPr>
        <p:spPr bwMode="auto">
          <a:xfrm>
            <a:off x="2627313" y="21953538"/>
            <a:ext cx="68421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LEBT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16" name="Rectangle 568"/>
          <p:cNvSpPr>
            <a:spLocks noChangeArrowheads="1"/>
          </p:cNvSpPr>
          <p:nvPr/>
        </p:nvSpPr>
        <p:spPr bwMode="auto">
          <a:xfrm>
            <a:off x="4508500" y="21910675"/>
            <a:ext cx="625475" cy="3492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7" name="Rectangle 569"/>
          <p:cNvSpPr>
            <a:spLocks noChangeArrowheads="1"/>
          </p:cNvSpPr>
          <p:nvPr/>
        </p:nvSpPr>
        <p:spPr bwMode="auto">
          <a:xfrm>
            <a:off x="4597400" y="21953538"/>
            <a:ext cx="59213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RFQ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18" name="Rectangle 570"/>
          <p:cNvSpPr>
            <a:spLocks noChangeArrowheads="1"/>
          </p:cNvSpPr>
          <p:nvPr/>
        </p:nvSpPr>
        <p:spPr bwMode="auto">
          <a:xfrm>
            <a:off x="6430963" y="21917025"/>
            <a:ext cx="782637" cy="3492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9" name="Rectangle 571"/>
          <p:cNvSpPr>
            <a:spLocks noChangeArrowheads="1"/>
          </p:cNvSpPr>
          <p:nvPr/>
        </p:nvSpPr>
        <p:spPr bwMode="auto">
          <a:xfrm>
            <a:off x="6518275" y="21961475"/>
            <a:ext cx="75723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MEBT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23" name="Rectangle 575"/>
          <p:cNvSpPr>
            <a:spLocks noChangeArrowheads="1"/>
          </p:cNvSpPr>
          <p:nvPr/>
        </p:nvSpPr>
        <p:spPr bwMode="auto">
          <a:xfrm>
            <a:off x="9884979" y="21961475"/>
            <a:ext cx="1513490" cy="26161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700" b="1" smtClean="0">
                <a:solidFill>
                  <a:srgbClr val="000000"/>
                </a:solidFill>
              </a:rPr>
              <a:t>SRF</a:t>
            </a:r>
            <a:r>
              <a:rPr kumimoji="0" lang="en-US" sz="17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-LINAC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24" name="Rectangle 576"/>
          <p:cNvSpPr>
            <a:spLocks noChangeArrowheads="1"/>
          </p:cNvSpPr>
          <p:nvPr/>
        </p:nvSpPr>
        <p:spPr bwMode="auto">
          <a:xfrm>
            <a:off x="17989550" y="21917025"/>
            <a:ext cx="754062" cy="3492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25" name="Rectangle 577"/>
          <p:cNvSpPr>
            <a:spLocks noChangeArrowheads="1"/>
          </p:cNvSpPr>
          <p:nvPr/>
        </p:nvSpPr>
        <p:spPr bwMode="auto">
          <a:xfrm>
            <a:off x="18076863" y="21961475"/>
            <a:ext cx="72866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HEBT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26" name="Line 578"/>
          <p:cNvSpPr>
            <a:spLocks noChangeShapeType="1"/>
          </p:cNvSpPr>
          <p:nvPr/>
        </p:nvSpPr>
        <p:spPr bwMode="auto">
          <a:xfrm>
            <a:off x="2562225" y="21248688"/>
            <a:ext cx="1587" cy="622300"/>
          </a:xfrm>
          <a:prstGeom prst="line">
            <a:avLst/>
          </a:prstGeom>
          <a:noFill/>
          <a:ln w="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27" name="Line 579"/>
          <p:cNvSpPr>
            <a:spLocks noChangeShapeType="1"/>
          </p:cNvSpPr>
          <p:nvPr/>
        </p:nvSpPr>
        <p:spPr bwMode="auto">
          <a:xfrm>
            <a:off x="3136900" y="21255038"/>
            <a:ext cx="1587" cy="622300"/>
          </a:xfrm>
          <a:prstGeom prst="line">
            <a:avLst/>
          </a:prstGeom>
          <a:noFill/>
          <a:ln w="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28" name="Line 580"/>
          <p:cNvSpPr>
            <a:spLocks noChangeShapeType="1"/>
          </p:cNvSpPr>
          <p:nvPr/>
        </p:nvSpPr>
        <p:spPr bwMode="auto">
          <a:xfrm>
            <a:off x="6551613" y="21251863"/>
            <a:ext cx="1587" cy="622300"/>
          </a:xfrm>
          <a:prstGeom prst="line">
            <a:avLst/>
          </a:prstGeom>
          <a:noFill/>
          <a:ln w="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29" name="Line 581"/>
          <p:cNvSpPr>
            <a:spLocks noChangeShapeType="1"/>
          </p:cNvSpPr>
          <p:nvPr/>
        </p:nvSpPr>
        <p:spPr bwMode="auto">
          <a:xfrm>
            <a:off x="7126288" y="21266150"/>
            <a:ext cx="1587" cy="623887"/>
          </a:xfrm>
          <a:prstGeom prst="line">
            <a:avLst/>
          </a:prstGeom>
          <a:noFill/>
          <a:ln w="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0" name="Line 582"/>
          <p:cNvSpPr>
            <a:spLocks noChangeShapeType="1"/>
          </p:cNvSpPr>
          <p:nvPr/>
        </p:nvSpPr>
        <p:spPr bwMode="auto">
          <a:xfrm>
            <a:off x="14968538" y="21378863"/>
            <a:ext cx="1587" cy="774700"/>
          </a:xfrm>
          <a:prstGeom prst="line">
            <a:avLst/>
          </a:prstGeom>
          <a:noFill/>
          <a:ln w="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1" name="Line 583"/>
          <p:cNvSpPr>
            <a:spLocks noChangeShapeType="1"/>
          </p:cNvSpPr>
          <p:nvPr/>
        </p:nvSpPr>
        <p:spPr bwMode="auto">
          <a:xfrm>
            <a:off x="2532063" y="24772938"/>
            <a:ext cx="1587" cy="623887"/>
          </a:xfrm>
          <a:prstGeom prst="line">
            <a:avLst/>
          </a:prstGeom>
          <a:noFill/>
          <a:ln w="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2" name="Line 584"/>
          <p:cNvSpPr>
            <a:spLocks noChangeShapeType="1"/>
          </p:cNvSpPr>
          <p:nvPr/>
        </p:nvSpPr>
        <p:spPr bwMode="auto">
          <a:xfrm>
            <a:off x="3105150" y="24779288"/>
            <a:ext cx="1587" cy="623887"/>
          </a:xfrm>
          <a:prstGeom prst="line">
            <a:avLst/>
          </a:prstGeom>
          <a:noFill/>
          <a:ln w="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3" name="Line 585"/>
          <p:cNvSpPr>
            <a:spLocks noChangeShapeType="1"/>
          </p:cNvSpPr>
          <p:nvPr/>
        </p:nvSpPr>
        <p:spPr bwMode="auto">
          <a:xfrm>
            <a:off x="6540500" y="24776113"/>
            <a:ext cx="1587" cy="623887"/>
          </a:xfrm>
          <a:prstGeom prst="line">
            <a:avLst/>
          </a:prstGeom>
          <a:noFill/>
          <a:ln w="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4" name="Line 586"/>
          <p:cNvSpPr>
            <a:spLocks noChangeShapeType="1"/>
          </p:cNvSpPr>
          <p:nvPr/>
        </p:nvSpPr>
        <p:spPr bwMode="auto">
          <a:xfrm>
            <a:off x="7132638" y="24791988"/>
            <a:ext cx="1587" cy="622300"/>
          </a:xfrm>
          <a:prstGeom prst="line">
            <a:avLst/>
          </a:prstGeom>
          <a:noFill/>
          <a:ln w="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5" name="Line 587"/>
          <p:cNvSpPr>
            <a:spLocks noChangeShapeType="1"/>
          </p:cNvSpPr>
          <p:nvPr/>
        </p:nvSpPr>
        <p:spPr bwMode="auto">
          <a:xfrm>
            <a:off x="8890000" y="24866600"/>
            <a:ext cx="1587" cy="776287"/>
          </a:xfrm>
          <a:prstGeom prst="line">
            <a:avLst/>
          </a:prstGeom>
          <a:noFill/>
          <a:ln w="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6" name="Rectangle 588"/>
          <p:cNvSpPr>
            <a:spLocks noChangeArrowheads="1"/>
          </p:cNvSpPr>
          <p:nvPr/>
        </p:nvSpPr>
        <p:spPr bwMode="auto">
          <a:xfrm>
            <a:off x="7437438" y="21612225"/>
            <a:ext cx="11858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SOLENOID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37" name="Rectangle 589"/>
          <p:cNvSpPr>
            <a:spLocks noChangeArrowheads="1"/>
          </p:cNvSpPr>
          <p:nvPr/>
        </p:nvSpPr>
        <p:spPr bwMode="auto">
          <a:xfrm>
            <a:off x="8874125" y="21612225"/>
            <a:ext cx="22558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RF CAVITY(175 MHz)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38" name="Line 590"/>
          <p:cNvSpPr>
            <a:spLocks noChangeShapeType="1"/>
          </p:cNvSpPr>
          <p:nvPr/>
        </p:nvSpPr>
        <p:spPr bwMode="auto">
          <a:xfrm>
            <a:off x="7880350" y="20958175"/>
            <a:ext cx="1587" cy="654050"/>
          </a:xfrm>
          <a:prstGeom prst="line">
            <a:avLst/>
          </a:prstGeom>
          <a:noFill/>
          <a:ln w="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9" name="Line 591"/>
          <p:cNvSpPr>
            <a:spLocks noChangeShapeType="1"/>
          </p:cNvSpPr>
          <p:nvPr/>
        </p:nvSpPr>
        <p:spPr bwMode="auto">
          <a:xfrm>
            <a:off x="9471025" y="21312188"/>
            <a:ext cx="1587" cy="307975"/>
          </a:xfrm>
          <a:prstGeom prst="line">
            <a:avLst/>
          </a:prstGeom>
          <a:noFill/>
          <a:ln w="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40" name="Rectangle 592"/>
          <p:cNvSpPr>
            <a:spLocks noChangeArrowheads="1"/>
          </p:cNvSpPr>
          <p:nvPr/>
        </p:nvSpPr>
        <p:spPr bwMode="auto">
          <a:xfrm>
            <a:off x="15162213" y="21407438"/>
            <a:ext cx="15192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QUADRUPOLE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41" name="Rectangle 593"/>
          <p:cNvSpPr>
            <a:spLocks noChangeArrowheads="1"/>
          </p:cNvSpPr>
          <p:nvPr/>
        </p:nvSpPr>
        <p:spPr bwMode="auto">
          <a:xfrm>
            <a:off x="19029363" y="19989800"/>
            <a:ext cx="14859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DODECAPOLE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42" name="Rectangle 594"/>
          <p:cNvSpPr>
            <a:spLocks noChangeArrowheads="1"/>
          </p:cNvSpPr>
          <p:nvPr/>
        </p:nvSpPr>
        <p:spPr bwMode="auto">
          <a:xfrm>
            <a:off x="20889913" y="19989800"/>
            <a:ext cx="11906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OCTUPOLE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43" name="Line 595"/>
          <p:cNvSpPr>
            <a:spLocks noChangeShapeType="1"/>
          </p:cNvSpPr>
          <p:nvPr/>
        </p:nvSpPr>
        <p:spPr bwMode="auto">
          <a:xfrm>
            <a:off x="15419388" y="21062950"/>
            <a:ext cx="1587" cy="334962"/>
          </a:xfrm>
          <a:prstGeom prst="line">
            <a:avLst/>
          </a:prstGeom>
          <a:noFill/>
          <a:ln w="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44" name="Line 596"/>
          <p:cNvSpPr>
            <a:spLocks noChangeShapeType="1"/>
          </p:cNvSpPr>
          <p:nvPr/>
        </p:nvSpPr>
        <p:spPr bwMode="auto">
          <a:xfrm>
            <a:off x="19569113" y="20240625"/>
            <a:ext cx="1587" cy="395287"/>
          </a:xfrm>
          <a:prstGeom prst="line">
            <a:avLst/>
          </a:prstGeom>
          <a:noFill/>
          <a:ln w="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45" name="Line 597"/>
          <p:cNvSpPr>
            <a:spLocks noChangeShapeType="1"/>
          </p:cNvSpPr>
          <p:nvPr/>
        </p:nvSpPr>
        <p:spPr bwMode="auto">
          <a:xfrm>
            <a:off x="21501100" y="20269200"/>
            <a:ext cx="1587" cy="630237"/>
          </a:xfrm>
          <a:prstGeom prst="line">
            <a:avLst/>
          </a:prstGeom>
          <a:noFill/>
          <a:ln w="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46" name="Rectangle 598"/>
          <p:cNvSpPr>
            <a:spLocks noChangeArrowheads="1"/>
          </p:cNvSpPr>
          <p:nvPr/>
        </p:nvSpPr>
        <p:spPr bwMode="auto">
          <a:xfrm>
            <a:off x="17243425" y="19989800"/>
            <a:ext cx="87788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DIPOLE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47" name="Rectangle 599"/>
          <p:cNvSpPr>
            <a:spLocks noChangeArrowheads="1"/>
          </p:cNvSpPr>
          <p:nvPr/>
        </p:nvSpPr>
        <p:spPr bwMode="auto">
          <a:xfrm>
            <a:off x="12091988" y="24031575"/>
            <a:ext cx="13525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BEAM DUMP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48" name="Rectangle 600"/>
          <p:cNvSpPr>
            <a:spLocks noChangeArrowheads="1"/>
          </p:cNvSpPr>
          <p:nvPr/>
        </p:nvSpPr>
        <p:spPr bwMode="auto">
          <a:xfrm>
            <a:off x="25982613" y="22102763"/>
            <a:ext cx="1327150" cy="330200"/>
          </a:xfrm>
          <a:prstGeom prst="rect">
            <a:avLst/>
          </a:prstGeom>
          <a:noFill/>
          <a:ln w="5" cap="rnd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49" name="Rectangle 601"/>
          <p:cNvSpPr>
            <a:spLocks noChangeArrowheads="1"/>
          </p:cNvSpPr>
          <p:nvPr/>
        </p:nvSpPr>
        <p:spPr bwMode="auto">
          <a:xfrm>
            <a:off x="26141363" y="22148800"/>
            <a:ext cx="114458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Li TARGET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50" name="Freeform 602"/>
          <p:cNvSpPr>
            <a:spLocks noEditPoints="1"/>
          </p:cNvSpPr>
          <p:nvPr/>
        </p:nvSpPr>
        <p:spPr bwMode="auto">
          <a:xfrm>
            <a:off x="25884188" y="21924963"/>
            <a:ext cx="139700" cy="98425"/>
          </a:xfrm>
          <a:custGeom>
            <a:avLst/>
            <a:gdLst/>
            <a:ahLst/>
            <a:cxnLst>
              <a:cxn ang="0">
                <a:pos x="3" y="19"/>
              </a:cxn>
              <a:cxn ang="0">
                <a:pos x="33" y="27"/>
              </a:cxn>
              <a:cxn ang="0">
                <a:pos x="29" y="39"/>
              </a:cxn>
              <a:cxn ang="0">
                <a:pos x="0" y="31"/>
              </a:cxn>
              <a:cxn ang="0">
                <a:pos x="3" y="19"/>
              </a:cxn>
              <a:cxn ang="0">
                <a:pos x="33" y="0"/>
              </a:cxn>
              <a:cxn ang="0">
                <a:pos x="88" y="47"/>
              </a:cxn>
              <a:cxn ang="0">
                <a:pos x="16" y="62"/>
              </a:cxn>
              <a:cxn ang="0">
                <a:pos x="33" y="0"/>
              </a:cxn>
            </a:cxnLst>
            <a:rect l="0" t="0" r="r" b="b"/>
            <a:pathLst>
              <a:path w="88" h="62">
                <a:moveTo>
                  <a:pt x="3" y="19"/>
                </a:moveTo>
                <a:lnTo>
                  <a:pt x="33" y="27"/>
                </a:lnTo>
                <a:lnTo>
                  <a:pt x="29" y="39"/>
                </a:lnTo>
                <a:lnTo>
                  <a:pt x="0" y="31"/>
                </a:lnTo>
                <a:lnTo>
                  <a:pt x="3" y="19"/>
                </a:lnTo>
                <a:close/>
                <a:moveTo>
                  <a:pt x="33" y="0"/>
                </a:moveTo>
                <a:lnTo>
                  <a:pt x="88" y="47"/>
                </a:lnTo>
                <a:lnTo>
                  <a:pt x="16" y="62"/>
                </a:lnTo>
                <a:lnTo>
                  <a:pt x="33" y="0"/>
                </a:lnTo>
                <a:close/>
              </a:path>
            </a:pathLst>
          </a:custGeom>
          <a:solidFill>
            <a:srgbClr val="000000"/>
          </a:solidFill>
          <a:ln w="2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51" name="Rectangle 603"/>
          <p:cNvSpPr>
            <a:spLocks noChangeArrowheads="1"/>
          </p:cNvSpPr>
          <p:nvPr/>
        </p:nvSpPr>
        <p:spPr bwMode="auto">
          <a:xfrm>
            <a:off x="1360488" y="22229763"/>
            <a:ext cx="13173075" cy="434975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52" name="Rectangle 604"/>
          <p:cNvSpPr>
            <a:spLocks noChangeArrowheads="1"/>
          </p:cNvSpPr>
          <p:nvPr/>
        </p:nvSpPr>
        <p:spPr bwMode="auto">
          <a:xfrm>
            <a:off x="1449388" y="22274213"/>
            <a:ext cx="11668125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3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</a:rPr>
              <a:t>IFMIF: 2 ACCELERATORS, EACH ACCELERATING 125 mA CW DEUTERON BEAM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53" name="Rectangle 605"/>
          <p:cNvSpPr>
            <a:spLocks noChangeArrowheads="1"/>
          </p:cNvSpPr>
          <p:nvPr/>
        </p:nvSpPr>
        <p:spPr bwMode="auto">
          <a:xfrm>
            <a:off x="12958763" y="22274213"/>
            <a:ext cx="1733550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3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</a:rPr>
              <a:t>TO 40 MeV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99" name="Rectangle 551"/>
          <p:cNvSpPr>
            <a:spLocks noChangeArrowheads="1"/>
          </p:cNvSpPr>
          <p:nvPr/>
        </p:nvSpPr>
        <p:spPr bwMode="auto">
          <a:xfrm>
            <a:off x="7362497" y="25474613"/>
            <a:ext cx="1340070" cy="2616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39830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700" b="1" smtClean="0">
                <a:solidFill>
                  <a:srgbClr val="000000"/>
                </a:solidFill>
              </a:rPr>
              <a:t>SRF</a:t>
            </a:r>
            <a:r>
              <a:rPr kumimoji="0" lang="en-US" sz="17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-LINAC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09" name="ZoneTexte 308"/>
          <p:cNvSpPr txBox="1"/>
          <p:nvPr/>
        </p:nvSpPr>
        <p:spPr>
          <a:xfrm>
            <a:off x="20094403" y="530217"/>
            <a:ext cx="74622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smtClean="0">
                <a:solidFill>
                  <a:schemeClr val="bg1"/>
                </a:solidFill>
                <a:latin typeface="Pristina" pitchFamily="66" charset="0"/>
              </a:rPr>
              <a:t>Un  pas  vers  l'énergie  des  étoiles</a:t>
            </a:r>
            <a:endParaRPr lang="en-US" sz="5400" b="1">
              <a:solidFill>
                <a:schemeClr val="bg1"/>
              </a:solidFill>
              <a:latin typeface="Pristina" pitchFamily="66" charset="0"/>
            </a:endParaRPr>
          </a:p>
        </p:txBody>
      </p:sp>
      <p:sp>
        <p:nvSpPr>
          <p:cNvPr id="310" name="Text Box 508"/>
          <p:cNvSpPr txBox="1">
            <a:spLocks noChangeArrowheads="1"/>
          </p:cNvSpPr>
          <p:nvPr/>
        </p:nvSpPr>
        <p:spPr bwMode="auto">
          <a:xfrm>
            <a:off x="26585839" y="22529636"/>
            <a:ext cx="3064628" cy="1384995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3983038"/>
            <a:r>
              <a:rPr lang="fr-FR" sz="2800" b="1" smtClean="0"/>
              <a:t>Most powerful</a:t>
            </a:r>
          </a:p>
          <a:p>
            <a:pPr algn="ctr" defTabSz="3983038"/>
            <a:r>
              <a:rPr lang="fr-FR" sz="2800" b="1" smtClean="0"/>
              <a:t>neutron source</a:t>
            </a:r>
          </a:p>
          <a:p>
            <a:pPr algn="ctr" defTabSz="3983038"/>
            <a:r>
              <a:rPr lang="fr-FR" sz="2800" b="1" smtClean="0"/>
              <a:t>in the world</a:t>
            </a:r>
            <a:endParaRPr lang="fr-FR" sz="2800" b="1"/>
          </a:p>
        </p:txBody>
      </p:sp>
      <p:sp>
        <p:nvSpPr>
          <p:cNvPr id="311" name="Text Box 523"/>
          <p:cNvSpPr txBox="1">
            <a:spLocks noChangeArrowheads="1"/>
          </p:cNvSpPr>
          <p:nvPr/>
        </p:nvSpPr>
        <p:spPr bwMode="auto">
          <a:xfrm>
            <a:off x="16251948" y="24966230"/>
            <a:ext cx="8608302" cy="1569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296" tIns="45650" rIns="91296" bIns="45650">
            <a:spAutoFit/>
          </a:bodyPr>
          <a:lstStyle/>
          <a:p>
            <a:pPr defTabSz="4168775"/>
            <a:r>
              <a:rPr lang="fr-FR" sz="3200" b="1">
                <a:solidFill>
                  <a:srgbClr val="FF0000"/>
                </a:solidFill>
              </a:rPr>
              <a:t>UNPRECEDENTED PARAMETERS:</a:t>
            </a:r>
            <a:r>
              <a:rPr lang="fr-FR" sz="3200">
                <a:solidFill>
                  <a:srgbClr val="FF0000"/>
                </a:solidFill>
              </a:rPr>
              <a:t> </a:t>
            </a:r>
          </a:p>
          <a:p>
            <a:pPr defTabSz="4168775"/>
            <a:r>
              <a:rPr lang="fr-FR" sz="3200"/>
              <a:t>   - VERY HIGH INTENSITY </a:t>
            </a:r>
            <a:r>
              <a:rPr lang="fr-FR" sz="3200">
                <a:solidFill>
                  <a:srgbClr val="FF0000"/>
                </a:solidFill>
              </a:rPr>
              <a:t>2 x</a:t>
            </a:r>
            <a:r>
              <a:rPr lang="fr-FR" sz="3200"/>
              <a:t> </a:t>
            </a:r>
            <a:r>
              <a:rPr lang="fr-FR" sz="3200">
                <a:solidFill>
                  <a:srgbClr val="FF0000"/>
                </a:solidFill>
              </a:rPr>
              <a:t>125 mA (CW</a:t>
            </a:r>
            <a:r>
              <a:rPr lang="fr-FR" sz="3200" smtClean="0">
                <a:solidFill>
                  <a:srgbClr val="FF0000"/>
                </a:solidFill>
              </a:rPr>
              <a:t>)</a:t>
            </a:r>
            <a:endParaRPr lang="fr-FR" sz="3200"/>
          </a:p>
          <a:p>
            <a:pPr defTabSz="4168775"/>
            <a:r>
              <a:rPr lang="fr-FR" sz="3200"/>
              <a:t>   - VERY HIGH POWER      </a:t>
            </a:r>
            <a:r>
              <a:rPr lang="fr-FR" sz="3200">
                <a:solidFill>
                  <a:srgbClr val="FF0000"/>
                </a:solidFill>
              </a:rPr>
              <a:t>2 x 5 MW</a:t>
            </a:r>
          </a:p>
        </p:txBody>
      </p:sp>
      <p:sp>
        <p:nvSpPr>
          <p:cNvPr id="312" name="Text Box 531"/>
          <p:cNvSpPr txBox="1">
            <a:spLocks noChangeArrowheads="1"/>
          </p:cNvSpPr>
          <p:nvPr/>
        </p:nvSpPr>
        <p:spPr bwMode="auto">
          <a:xfrm>
            <a:off x="16251948" y="27506449"/>
            <a:ext cx="8048516" cy="1569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296" tIns="45650" rIns="91296" bIns="45650">
            <a:spAutoFit/>
          </a:bodyPr>
          <a:lstStyle/>
          <a:p>
            <a:pPr defTabSz="4168775"/>
            <a:r>
              <a:rPr lang="fr-FR" sz="3200" b="1">
                <a:solidFill>
                  <a:srgbClr val="FF0000"/>
                </a:solidFill>
              </a:rPr>
              <a:t>UNPRECEDENTED ISSUES:</a:t>
            </a:r>
            <a:r>
              <a:rPr lang="fr-FR" sz="3200">
                <a:solidFill>
                  <a:srgbClr val="FF0000"/>
                </a:solidFill>
              </a:rPr>
              <a:t> </a:t>
            </a:r>
          </a:p>
          <a:p>
            <a:pPr defTabSz="4168775"/>
            <a:r>
              <a:rPr lang="fr-FR" sz="3200">
                <a:solidFill>
                  <a:srgbClr val="FF0000"/>
                </a:solidFill>
              </a:rPr>
              <a:t>   </a:t>
            </a:r>
            <a:r>
              <a:rPr lang="fr-FR" sz="3200"/>
              <a:t>- VERY STRONG SPACE CHARGE </a:t>
            </a:r>
            <a:r>
              <a:rPr lang="fr-FR" sz="3200" smtClean="0"/>
              <a:t>REGIME</a:t>
            </a:r>
            <a:endParaRPr lang="fr-FR" sz="3200"/>
          </a:p>
          <a:p>
            <a:pPr defTabSz="4168775"/>
            <a:r>
              <a:rPr lang="fr-FR" sz="3200"/>
              <a:t>   - EVEN MICRO-LOSSES ARE HARMFUL</a:t>
            </a:r>
          </a:p>
        </p:txBody>
      </p:sp>
      <p:sp>
        <p:nvSpPr>
          <p:cNvPr id="313" name="AutoShape 533"/>
          <p:cNvSpPr>
            <a:spLocks noChangeArrowheads="1"/>
          </p:cNvSpPr>
          <p:nvPr/>
        </p:nvSpPr>
        <p:spPr bwMode="auto">
          <a:xfrm rot="5400000">
            <a:off x="20323942" y="26686643"/>
            <a:ext cx="905366" cy="699649"/>
          </a:xfrm>
          <a:prstGeom prst="rightArrow">
            <a:avLst>
              <a:gd name="adj1" fmla="val 50000"/>
              <a:gd name="adj2" fmla="val 39193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ZoneTexte 164"/>
          <p:cNvSpPr txBox="1"/>
          <p:nvPr/>
        </p:nvSpPr>
        <p:spPr>
          <a:xfrm>
            <a:off x="14479211" y="23964900"/>
            <a:ext cx="143760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u="sng" smtClean="0"/>
              <a:t>GOAL: Study materials for future FUSION reactors</a:t>
            </a:r>
            <a:endParaRPr lang="en-US" sz="4400" b="1" u="sng"/>
          </a:p>
        </p:txBody>
      </p:sp>
      <p:pic>
        <p:nvPicPr>
          <p:cNvPr id="166" name="Picture 7" descr="logoEmpresa"/>
          <p:cNvPicPr>
            <a:picLocks noChangeAspect="1" noChangeArrowheads="1"/>
          </p:cNvPicPr>
          <p:nvPr/>
        </p:nvPicPr>
        <p:blipFill>
          <a:blip r:embed="rId26" cstate="print"/>
          <a:srcRect l="36067"/>
          <a:stretch>
            <a:fillRect/>
          </a:stretch>
        </p:blipFill>
        <p:spPr bwMode="auto">
          <a:xfrm>
            <a:off x="27457017" y="35124750"/>
            <a:ext cx="2913883" cy="850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7" name="Picture 8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28011214" y="33094728"/>
            <a:ext cx="2232249" cy="16010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9830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9830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2899</TotalTime>
  <Words>340</Words>
  <Application>Microsoft Office PowerPoint</Application>
  <PresentationFormat>Personnalisé</PresentationFormat>
  <Paragraphs>104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Modèle par défaut</vt:lpstr>
      <vt:lpstr>Diapositive 1</vt:lpstr>
    </vt:vector>
  </TitlesOfParts>
  <Company>cea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Durante Maria</dc:creator>
  <cp:lastModifiedBy>nghiem</cp:lastModifiedBy>
  <cp:revision>180</cp:revision>
  <dcterms:created xsi:type="dcterms:W3CDTF">2004-11-16T12:01:34Z</dcterms:created>
  <dcterms:modified xsi:type="dcterms:W3CDTF">2010-02-15T09:45:12Z</dcterms:modified>
</cp:coreProperties>
</file>