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3"/>
  </p:notesMasterIdLst>
  <p:sldIdLst>
    <p:sldId id="258" r:id="rId2"/>
    <p:sldId id="278" r:id="rId3"/>
    <p:sldId id="304" r:id="rId4"/>
    <p:sldId id="263" r:id="rId5"/>
    <p:sldId id="268" r:id="rId6"/>
    <p:sldId id="290" r:id="rId7"/>
    <p:sldId id="291" r:id="rId8"/>
    <p:sldId id="292" r:id="rId9"/>
    <p:sldId id="294" r:id="rId10"/>
    <p:sldId id="270" r:id="rId11"/>
    <p:sldId id="295" r:id="rId12"/>
    <p:sldId id="271" r:id="rId13"/>
    <p:sldId id="296" r:id="rId14"/>
    <p:sldId id="297" r:id="rId15"/>
    <p:sldId id="298" r:id="rId16"/>
    <p:sldId id="299" r:id="rId17"/>
    <p:sldId id="300" r:id="rId18"/>
    <p:sldId id="274" r:id="rId19"/>
    <p:sldId id="301" r:id="rId20"/>
    <p:sldId id="302" r:id="rId21"/>
    <p:sldId id="303" r:id="rId2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AARA Atar" initials="CA" lastIdx="2" clrIdx="0">
    <p:extLst>
      <p:ext uri="{19B8F6BF-5375-455C-9EA6-DF929625EA0E}">
        <p15:presenceInfo xmlns:p15="http://schemas.microsoft.com/office/powerpoint/2012/main" userId="S-1-5-21-343818398-2000478354-839522115-3208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8EC0"/>
    <a:srgbClr val="00AAE6"/>
    <a:srgbClr val="1AAFB6"/>
    <a:srgbClr val="FF3399"/>
    <a:srgbClr val="000000"/>
    <a:srgbClr val="FF8989"/>
    <a:srgbClr val="FFB9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3" autoAdjust="0"/>
    <p:restoredTop sz="90747" autoAdjust="0"/>
  </p:normalViewPr>
  <p:slideViewPr>
    <p:cSldViewPr snapToGrid="0">
      <p:cViewPr varScale="1">
        <p:scale>
          <a:sx n="99" d="100"/>
          <a:sy n="99" d="100"/>
        </p:scale>
        <p:origin x="834" y="78"/>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83" d="100"/>
          <a:sy n="83" d="100"/>
        </p:scale>
        <p:origin x="385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Feuille_de_calcul_Microsoft_Excel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Feuille_de_calcul_Microsoft_Excel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Feuille_de_calcul_Microsoft_Excel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Feuille_de_calcul_Microsoft_Excel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Feuille_de_calcul_Microsoft_Excel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Dapdc5\achaara\Desktop\Classeur2%20buis%20(Enregistr&#233;%20automatiquement)%20(1).xlsx"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097076407115775E-2"/>
          <c:y val="0.10615079365079365"/>
          <c:w val="0.45949074074074076"/>
          <c:h val="0.78769841269841268"/>
        </c:manualLayout>
      </c:layout>
      <c:pieChart>
        <c:varyColors val="1"/>
        <c:ser>
          <c:idx val="0"/>
          <c:order val="0"/>
          <c:tx>
            <c:strRef>
              <c:f>Feuil1!$B$1</c:f>
              <c:strCache>
                <c:ptCount val="1"/>
                <c:pt idx="0">
                  <c:v>Ventes</c:v>
                </c:pt>
              </c:strCache>
            </c:strRef>
          </c:tx>
          <c:dPt>
            <c:idx val="0"/>
            <c:bubble3D val="0"/>
            <c:spPr>
              <a:solidFill>
                <a:srgbClr val="7030A0"/>
              </a:solidFill>
              <a:ln w="19050">
                <a:solidFill>
                  <a:schemeClr val="lt1"/>
                </a:solidFill>
              </a:ln>
              <a:effectLst/>
            </c:spPr>
          </c:dPt>
          <c:dPt>
            <c:idx val="1"/>
            <c:bubble3D val="0"/>
            <c:spPr>
              <a:solidFill>
                <a:srgbClr val="002060"/>
              </a:solidFill>
              <a:ln w="19050">
                <a:solidFill>
                  <a:schemeClr val="lt1"/>
                </a:solidFill>
              </a:ln>
              <a:effectLst/>
            </c:spPr>
          </c:dPt>
          <c:dPt>
            <c:idx val="2"/>
            <c:bubble3D val="0"/>
            <c:spPr>
              <a:solidFill>
                <a:srgbClr val="00B050"/>
              </a:solidFill>
              <a:ln w="19050">
                <a:solidFill>
                  <a:schemeClr val="lt1"/>
                </a:solidFill>
              </a:ln>
              <a:effectLst/>
            </c:spPr>
          </c:dPt>
          <c:dPt>
            <c:idx val="3"/>
            <c:bubble3D val="0"/>
            <c:spPr>
              <a:solidFill>
                <a:srgbClr val="FF0000"/>
              </a:solidFill>
              <a:ln w="19050">
                <a:solidFill>
                  <a:schemeClr val="lt1"/>
                </a:solidFill>
              </a:ln>
              <a:effectLst/>
            </c:spPr>
          </c:dPt>
          <c:dPt>
            <c:idx val="4"/>
            <c:bubble3D val="0"/>
            <c:spPr>
              <a:solidFill>
                <a:srgbClr val="00B0F0"/>
              </a:solidFill>
              <a:ln w="19050">
                <a:solidFill>
                  <a:schemeClr val="lt1"/>
                </a:solidFill>
              </a:ln>
              <a:effectLst/>
            </c:spPr>
          </c:dPt>
          <c:dPt>
            <c:idx val="5"/>
            <c:bubble3D val="0"/>
            <c:spPr>
              <a:solidFill>
                <a:srgbClr val="FF33CC"/>
              </a:solidFill>
              <a:ln w="19050">
                <a:solidFill>
                  <a:schemeClr val="lt1"/>
                </a:solidFill>
              </a:ln>
              <a:effectLst/>
            </c:spPr>
          </c:dPt>
          <c:dPt>
            <c:idx val="6"/>
            <c:bubble3D val="0"/>
            <c:spPr>
              <a:solidFill>
                <a:srgbClr val="FFFF00"/>
              </a:solidFill>
              <a:ln w="19050">
                <a:solidFill>
                  <a:schemeClr val="lt1"/>
                </a:solidFill>
              </a:ln>
              <a:effectLst/>
            </c:spPr>
          </c:dPt>
          <c:dPt>
            <c:idx val="7"/>
            <c:bubble3D val="0"/>
            <c:spPr>
              <a:solidFill>
                <a:schemeClr val="accent2">
                  <a:lumMod val="75000"/>
                </a:schemeClr>
              </a:solidFill>
              <a:ln w="19050">
                <a:solidFill>
                  <a:schemeClr val="lt1"/>
                </a:solidFill>
              </a:ln>
              <a:effectLst/>
            </c:spPr>
          </c:dPt>
          <c:dPt>
            <c:idx val="8"/>
            <c:bubble3D val="0"/>
            <c:spPr>
              <a:solidFill>
                <a:schemeClr val="tx1">
                  <a:lumMod val="50000"/>
                  <a:lumOff val="50000"/>
                </a:schemeClr>
              </a:solidFill>
              <a:ln w="19050">
                <a:solidFill>
                  <a:schemeClr val="lt1"/>
                </a:solidFill>
              </a:ln>
              <a:effectLst/>
            </c:spPr>
          </c:dPt>
          <c:dPt>
            <c:idx val="9"/>
            <c:bubble3D val="0"/>
            <c:spPr>
              <a:solidFill>
                <a:schemeClr val="tx1"/>
              </a:solidFill>
              <a:ln w="19050">
                <a:solidFill>
                  <a:schemeClr val="lt1"/>
                </a:solidFill>
              </a:ln>
              <a:effectLst/>
            </c:spPr>
          </c:dPt>
          <c:dLbls>
            <c:dLbl>
              <c:idx val="2"/>
              <c:layout/>
              <c:tx>
                <c:rich>
                  <a:bodyPr/>
                  <a:lstStyle/>
                  <a:p>
                    <a:fld id="{C611DDDF-AD67-4E10-B311-493C63701B80}" type="VALUE">
                      <a:rPr lang="en-US" sz="1000">
                        <a:solidFill>
                          <a:srgbClr val="FF0000"/>
                        </a:solidFill>
                      </a:rPr>
                      <a:pPr/>
                      <a:t>[VALEUR]</a:t>
                    </a:fld>
                    <a:endParaRPr lang="fr-FR"/>
                  </a:p>
                </c:rich>
              </c:tx>
              <c:dLblPos val="outEnd"/>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4"/>
              <c:layout/>
              <c:tx>
                <c:rich>
                  <a:bodyPr rot="0" spcFirstLastPara="1" vertOverflow="ellipsis" vert="horz" wrap="square" lIns="38100" tIns="19050" rIns="38100" bIns="19050" anchor="ctr" anchorCtr="1">
                    <a:spAutoFit/>
                  </a:bodyPr>
                  <a:lstStyle/>
                  <a:p>
                    <a:pPr>
                      <a:defRPr sz="1200" b="1" i="0" u="none" strike="noStrike" kern="1200" baseline="0">
                        <a:solidFill>
                          <a:schemeClr val="dk1">
                            <a:lumMod val="75000"/>
                            <a:lumOff val="25000"/>
                          </a:schemeClr>
                        </a:solidFill>
                        <a:latin typeface="+mn-lt"/>
                        <a:ea typeface="+mn-ea"/>
                        <a:cs typeface="+mn-cs"/>
                      </a:defRPr>
                    </a:pPr>
                    <a:fld id="{2C506738-F053-421C-B0C8-D56D7049BC3F}" type="VALUE">
                      <a:rPr lang="en-US" sz="1000">
                        <a:solidFill>
                          <a:srgbClr val="FF0000"/>
                        </a:solidFill>
                      </a:rPr>
                      <a:pPr>
                        <a:defRPr sz="1200" b="1"/>
                      </a:pPr>
                      <a:t>[VALEUR]</a:t>
                    </a:fld>
                    <a:endParaRPr lang="fr-FR"/>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dk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5"/>
              <c:layout/>
              <c:tx>
                <c:rich>
                  <a:bodyPr rot="0" spcFirstLastPara="1" vertOverflow="ellipsis" vert="horz" wrap="square" lIns="38100" tIns="19050" rIns="38100" bIns="19050" anchor="ctr" anchorCtr="1">
                    <a:spAutoFit/>
                  </a:bodyPr>
                  <a:lstStyle/>
                  <a:p>
                    <a:pPr>
                      <a:defRPr sz="1200" b="1" i="0" u="none" strike="noStrike" kern="1200" baseline="0">
                        <a:solidFill>
                          <a:schemeClr val="dk1">
                            <a:lumMod val="75000"/>
                            <a:lumOff val="25000"/>
                          </a:schemeClr>
                        </a:solidFill>
                        <a:latin typeface="+mn-lt"/>
                        <a:ea typeface="+mn-ea"/>
                        <a:cs typeface="+mn-cs"/>
                      </a:defRPr>
                    </a:pPr>
                    <a:fld id="{69C8DE4E-D518-4CCA-9268-F5A4C46525F0}" type="VALUE">
                      <a:rPr lang="en-US" sz="1000">
                        <a:solidFill>
                          <a:srgbClr val="FF0000"/>
                        </a:solidFill>
                      </a:rPr>
                      <a:pPr>
                        <a:defRPr sz="1200" b="1"/>
                      </a:pPr>
                      <a:t>[VALEUR]</a:t>
                    </a:fld>
                    <a:endParaRPr lang="fr-FR"/>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dk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dk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15:layout/>
              </c:ext>
            </c:extLst>
          </c:dLbls>
          <c:cat>
            <c:strRef>
              <c:f>Feuil1!$A$2:$A$11</c:f>
              <c:strCache>
                <c:ptCount val="10"/>
                <c:pt idx="0">
                  <c:v>Pales</c:v>
                </c:pt>
                <c:pt idx="1">
                  <c:v>Gearbox</c:v>
                </c:pt>
                <c:pt idx="2">
                  <c:v>Generateur</c:v>
                </c:pt>
                <c:pt idx="3">
                  <c:v>Nacelle(sans generateur) </c:v>
                </c:pt>
                <c:pt idx="4">
                  <c:v>Tour </c:v>
                </c:pt>
                <c:pt idx="5">
                  <c:v>Fondations </c:v>
                </c:pt>
                <c:pt idx="6">
                  <c:v>Installation, transport, assemblage et mise en service</c:v>
                </c:pt>
                <c:pt idx="7">
                  <c:v>Raccordement electique (cables,Systèmes électriques…) </c:v>
                </c:pt>
                <c:pt idx="8">
                  <c:v>Developpement, ingénierie et conseil </c:v>
                </c:pt>
                <c:pt idx="9">
                  <c:v>Financement, Assurance, demantellement.. </c:v>
                </c:pt>
              </c:strCache>
            </c:strRef>
          </c:cat>
          <c:val>
            <c:numRef>
              <c:f>Feuil1!$B$2:$B$11</c:f>
              <c:numCache>
                <c:formatCode>0%</c:formatCode>
                <c:ptCount val="10"/>
                <c:pt idx="0">
                  <c:v>0.09</c:v>
                </c:pt>
                <c:pt idx="1">
                  <c:v>0.06</c:v>
                </c:pt>
                <c:pt idx="2" formatCode="0.00%">
                  <c:v>2.4E-2</c:v>
                </c:pt>
                <c:pt idx="3" formatCode="0.00%">
                  <c:v>0.126</c:v>
                </c:pt>
                <c:pt idx="4">
                  <c:v>7.0000000000000007E-2</c:v>
                </c:pt>
                <c:pt idx="5">
                  <c:v>0.17</c:v>
                </c:pt>
                <c:pt idx="6">
                  <c:v>0.19</c:v>
                </c:pt>
                <c:pt idx="7">
                  <c:v>0.11</c:v>
                </c:pt>
                <c:pt idx="8">
                  <c:v>0.05</c:v>
                </c:pt>
                <c:pt idx="9">
                  <c:v>0.11</c:v>
                </c:pt>
              </c:numCache>
            </c:numRef>
          </c:val>
        </c:ser>
        <c:dLbls>
          <c:dLblPos val="outEnd"/>
          <c:showLegendKey val="0"/>
          <c:showVal val="1"/>
          <c:showCatName val="0"/>
          <c:showSerName val="0"/>
          <c:showPercent val="0"/>
          <c:showBubbleSize val="0"/>
          <c:showLeaderLines val="1"/>
        </c:dLbls>
        <c:firstSliceAng val="0"/>
      </c:pieChart>
      <c:spPr>
        <a:noFill/>
        <a:ln>
          <a:noFill/>
        </a:ln>
        <a:effectLst/>
      </c:spPr>
    </c:plotArea>
    <c:legend>
      <c:legendPos val="r"/>
      <c:legendEntry>
        <c:idx val="2"/>
        <c:txPr>
          <a:bodyPr rot="0" spcFirstLastPara="1" vertOverflow="ellipsis" vert="horz" wrap="square" anchor="ctr" anchorCtr="1"/>
          <a:lstStyle/>
          <a:p>
            <a:pPr>
              <a:defRPr sz="1200" b="1" i="0" u="none" strike="noStrike" kern="1200" baseline="0">
                <a:solidFill>
                  <a:schemeClr val="dk1">
                    <a:lumMod val="65000"/>
                    <a:lumOff val="35000"/>
                  </a:schemeClr>
                </a:solidFill>
                <a:latin typeface="+mn-lt"/>
                <a:ea typeface="+mn-ea"/>
                <a:cs typeface="+mn-cs"/>
              </a:defRPr>
            </a:pPr>
            <a:endParaRPr lang="fr-FR"/>
          </a:p>
        </c:txPr>
      </c:legendEntry>
      <c:legendEntry>
        <c:idx val="4"/>
        <c:txPr>
          <a:bodyPr rot="0" spcFirstLastPara="1" vertOverflow="ellipsis" vert="horz" wrap="square" anchor="ctr" anchorCtr="1"/>
          <a:lstStyle/>
          <a:p>
            <a:pPr>
              <a:defRPr sz="1200" b="1" i="0" u="none" strike="noStrike" kern="1200" baseline="0">
                <a:solidFill>
                  <a:schemeClr val="dk1">
                    <a:lumMod val="65000"/>
                    <a:lumOff val="35000"/>
                  </a:schemeClr>
                </a:solidFill>
                <a:latin typeface="+mn-lt"/>
                <a:ea typeface="+mn-ea"/>
                <a:cs typeface="+mn-cs"/>
              </a:defRPr>
            </a:pPr>
            <a:endParaRPr lang="fr-FR"/>
          </a:p>
        </c:txPr>
      </c:legendEntry>
      <c:legendEntry>
        <c:idx val="5"/>
        <c:txPr>
          <a:bodyPr rot="0" spcFirstLastPara="1" vertOverflow="ellipsis" vert="horz" wrap="square" anchor="ctr" anchorCtr="1"/>
          <a:lstStyle/>
          <a:p>
            <a:pPr>
              <a:defRPr sz="1200" b="1" i="0" u="none" strike="noStrike" kern="1200" baseline="0">
                <a:solidFill>
                  <a:schemeClr val="dk1">
                    <a:lumMod val="65000"/>
                    <a:lumOff val="35000"/>
                  </a:schemeClr>
                </a:solidFill>
                <a:latin typeface="+mn-lt"/>
                <a:ea typeface="+mn-ea"/>
                <a:cs typeface="+mn-cs"/>
              </a:defRPr>
            </a:pPr>
            <a:endParaRPr lang="fr-FR"/>
          </a:p>
        </c:txPr>
      </c:legendEntry>
      <c:layout>
        <c:manualLayout>
          <c:xMode val="edge"/>
          <c:yMode val="edge"/>
          <c:x val="0.6499336365257864"/>
          <c:y val="1.1901012373453318E-2"/>
          <c:w val="0.32979658792650918"/>
          <c:h val="0.98809898762654669"/>
        </c:manualLayout>
      </c:layout>
      <c:overlay val="0"/>
      <c:spPr>
        <a:solidFill>
          <a:schemeClr val="lt1">
            <a:alpha val="50000"/>
          </a:schemeClr>
        </a:solidFill>
        <a:ln>
          <a:noFill/>
        </a:ln>
        <a:effectLst/>
      </c:spPr>
      <c:txPr>
        <a:bodyPr rot="0" spcFirstLastPara="1" vertOverflow="ellipsis" vert="horz" wrap="square" anchor="ctr" anchorCtr="1"/>
        <a:lstStyle/>
        <a:p>
          <a:pPr>
            <a:defRPr sz="800" b="0" i="0" u="none" strike="noStrike" kern="1200" baseline="0">
              <a:solidFill>
                <a:schemeClr val="dk1">
                  <a:lumMod val="65000"/>
                  <a:lumOff val="35000"/>
                </a:schemeClr>
              </a:solidFill>
              <a:latin typeface="+mn-lt"/>
              <a:ea typeface="+mn-ea"/>
              <a:cs typeface="+mn-cs"/>
            </a:defRPr>
          </a:pPr>
          <a:endParaRPr lang="fr-FR"/>
        </a:p>
      </c:txPr>
    </c:legend>
    <c:plotVisOnly val="1"/>
    <c:dispBlanksAs val="gap"/>
    <c:showDLblsOverMax val="0"/>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Feuil1!$B$1</c:f>
              <c:strCache>
                <c:ptCount val="1"/>
                <c:pt idx="0">
                  <c:v>Ventes</c:v>
                </c:pt>
              </c:strCache>
            </c:strRef>
          </c:tx>
          <c:dPt>
            <c:idx val="0"/>
            <c:bubble3D val="0"/>
            <c:spPr>
              <a:solidFill>
                <a:srgbClr val="00B0F0"/>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rgbClr val="FFFF00"/>
              </a:soli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fr-FR"/>
              </a:p>
            </c:txPr>
            <c:showLegendKey val="0"/>
            <c:showVal val="1"/>
            <c:showCatName val="0"/>
            <c:showSerName val="0"/>
            <c:showPercent val="0"/>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15:layout/>
              </c:ext>
            </c:extLst>
          </c:dLbls>
          <c:cat>
            <c:strRef>
              <c:f>Feuil1!$A$2:$A$4</c:f>
              <c:strCache>
                <c:ptCount val="3"/>
                <c:pt idx="0">
                  <c:v>Coût Fixe</c:v>
                </c:pt>
                <c:pt idx="1">
                  <c:v>Coût proportionnel à la puissance</c:v>
                </c:pt>
                <c:pt idx="2">
                  <c:v>Coût varie comme P^1,35</c:v>
                </c:pt>
              </c:strCache>
            </c:strRef>
          </c:cat>
          <c:val>
            <c:numRef>
              <c:f>Feuil1!$B$2:$B$4</c:f>
              <c:numCache>
                <c:formatCode>0%</c:formatCode>
                <c:ptCount val="3"/>
                <c:pt idx="0" formatCode="0.00%">
                  <c:v>0.40500000000000003</c:v>
                </c:pt>
                <c:pt idx="1">
                  <c:v>0.37</c:v>
                </c:pt>
                <c:pt idx="2" formatCode="0.00%">
                  <c:v>0.22499999999999998</c:v>
                </c:pt>
              </c:numCache>
            </c:numRef>
          </c:val>
        </c:ser>
        <c:dLbls>
          <c:showLegendKey val="0"/>
          <c:showVal val="1"/>
          <c:showCatName val="0"/>
          <c:showSerName val="0"/>
          <c:showPercent val="0"/>
          <c:showBubbleSize val="0"/>
          <c:showLeaderLines val="1"/>
        </c:dLbls>
        <c:firstSliceAng val="0"/>
        <c:holeSize val="70"/>
      </c:doughnutChart>
      <c:spPr>
        <a:noFill/>
        <a:ln>
          <a:noFill/>
        </a:ln>
        <a:effectLst/>
      </c:spPr>
    </c:plotArea>
    <c:legend>
      <c:legendPos val="r"/>
      <c:layout>
        <c:manualLayout>
          <c:xMode val="edge"/>
          <c:yMode val="edge"/>
          <c:x val="0.65144095793995904"/>
          <c:y val="0.3021397076073814"/>
          <c:w val="0.32865854454760318"/>
          <c:h val="0.46702371905284201"/>
        </c:manualLayout>
      </c:layout>
      <c:overlay val="0"/>
      <c:spPr>
        <a:solidFill>
          <a:schemeClr val="lt1">
            <a:alpha val="50000"/>
          </a:schemeClr>
        </a:solidFill>
        <a:ln>
          <a:noFill/>
        </a:ln>
        <a:effectLst/>
      </c:spPr>
      <c:txPr>
        <a:bodyPr rot="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fr-FR"/>
        </a:p>
      </c:txPr>
    </c:legend>
    <c:plotVisOnly val="1"/>
    <c:dispBlanksAs val="gap"/>
    <c:showDLblsOverMax val="0"/>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Feuil1!$B$1</c:f>
              <c:strCache>
                <c:ptCount val="1"/>
                <c:pt idx="0">
                  <c:v>Ventes</c:v>
                </c:pt>
              </c:strCache>
            </c:strRef>
          </c:tx>
          <c:dPt>
            <c:idx val="0"/>
            <c:bubble3D val="0"/>
            <c:spPr>
              <a:solidFill>
                <a:srgbClr val="00B0F0"/>
              </a:solidFill>
              <a:ln w="19050">
                <a:solidFill>
                  <a:schemeClr val="lt1"/>
                </a:solidFill>
              </a:ln>
              <a:effectLst/>
            </c:spPr>
          </c:dPt>
          <c:dPt>
            <c:idx val="1"/>
            <c:bubble3D val="0"/>
            <c:spPr>
              <a:solidFill>
                <a:srgbClr val="FFFF00"/>
              </a:solidFill>
              <a:ln w="19050">
                <a:solidFill>
                  <a:schemeClr val="lt1"/>
                </a:solidFill>
              </a:ln>
              <a:effectLst/>
            </c:spPr>
          </c:dPt>
          <c:dLbls>
            <c:dLbl>
              <c:idx val="0"/>
              <c:layout>
                <c:manualLayout>
                  <c:x val="-0.11621115321692711"/>
                  <c:y val="-0.25105983138863958"/>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9.9697048967154436E-2"/>
                  <c:y val="0.16243789267854852"/>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dk1">
                        <a:lumMod val="75000"/>
                        <a:lumOff val="25000"/>
                      </a:schemeClr>
                    </a:solidFill>
                    <a:latin typeface="Times New Roman" panose="02020603050405020304" pitchFamily="18" charset="0"/>
                    <a:ea typeface="+mn-ea"/>
                    <a:cs typeface="Times New Roman" panose="02020603050405020304" pitchFamily="18" charset="0"/>
                  </a:defRPr>
                </a:pPr>
                <a:endParaRPr lang="fr-FR"/>
              </a:p>
            </c:txPr>
            <c:dLblPos val="bestFit"/>
            <c:showLegendKey val="0"/>
            <c:showVal val="1"/>
            <c:showCatName val="0"/>
            <c:showSerName val="0"/>
            <c:showPercent val="0"/>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Feuil1!$A$2:$A$3</c:f>
              <c:strCache>
                <c:ptCount val="2"/>
                <c:pt idx="0">
                  <c:v>CAPEX</c:v>
                </c:pt>
                <c:pt idx="1">
                  <c:v>OPEX</c:v>
                </c:pt>
              </c:strCache>
            </c:strRef>
          </c:cat>
          <c:val>
            <c:numRef>
              <c:f>Feuil1!$B$2:$B$3</c:f>
              <c:numCache>
                <c:formatCode>0%</c:formatCode>
                <c:ptCount val="2"/>
                <c:pt idx="0">
                  <c:v>0.71</c:v>
                </c:pt>
                <c:pt idx="1">
                  <c:v>0.28999999999999998</c:v>
                </c:pt>
              </c:numCache>
            </c:numRef>
          </c:val>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layout/>
      <c:overlay val="0"/>
      <c:spPr>
        <a:solidFill>
          <a:schemeClr val="lt1">
            <a:alpha val="50000"/>
          </a:schemeClr>
        </a:solid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fr-FR"/>
        </a:p>
      </c:txPr>
    </c:legend>
    <c:plotVisOnly val="1"/>
    <c:dispBlanksAs val="gap"/>
    <c:showDLblsOverMax val="0"/>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c:spPr>
  <c:txPr>
    <a:bodyPr/>
    <a:lstStyle/>
    <a:p>
      <a:pPr>
        <a:defRPr/>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Feuil1!$B$1</c:f>
              <c:strCache>
                <c:ptCount val="1"/>
                <c:pt idx="0">
                  <c:v>Ventes</c:v>
                </c:pt>
              </c:strCache>
            </c:strRef>
          </c:tx>
          <c:dPt>
            <c:idx val="0"/>
            <c:bubble3D val="0"/>
            <c:spPr>
              <a:solidFill>
                <a:srgbClr val="00B0F0"/>
              </a:solidFill>
              <a:ln w="19050">
                <a:solidFill>
                  <a:schemeClr val="lt1"/>
                </a:solidFill>
              </a:ln>
              <a:effectLst/>
            </c:spPr>
          </c:dPt>
          <c:dPt>
            <c:idx val="1"/>
            <c:bubble3D val="0"/>
            <c:spPr>
              <a:solidFill>
                <a:srgbClr val="FFFF00"/>
              </a:solidFill>
              <a:ln w="19050">
                <a:solidFill>
                  <a:schemeClr val="lt1"/>
                </a:solidFill>
              </a:ln>
              <a:effectLst/>
            </c:spPr>
          </c:dPt>
          <c:dLbls>
            <c:dLbl>
              <c:idx val="0"/>
              <c:layout>
                <c:manualLayout>
                  <c:x val="-0.11621115321692711"/>
                  <c:y val="-0.25105983138863958"/>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9.9697048967154436E-2"/>
                  <c:y val="0.16243789267854852"/>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fr-FR"/>
              </a:p>
            </c:txPr>
            <c:dLblPos val="bestFit"/>
            <c:showLegendKey val="0"/>
            <c:showVal val="1"/>
            <c:showCatName val="0"/>
            <c:showSerName val="0"/>
            <c:showPercent val="0"/>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Feuil1!$A$2:$A$3</c:f>
              <c:strCache>
                <c:ptCount val="2"/>
                <c:pt idx="0">
                  <c:v>CAPEX</c:v>
                </c:pt>
                <c:pt idx="1">
                  <c:v>OPEX</c:v>
                </c:pt>
              </c:strCache>
            </c:strRef>
          </c:cat>
          <c:val>
            <c:numRef>
              <c:f>Feuil1!$B$2:$B$3</c:f>
              <c:numCache>
                <c:formatCode>0%</c:formatCode>
                <c:ptCount val="2"/>
                <c:pt idx="0">
                  <c:v>0.71</c:v>
                </c:pt>
                <c:pt idx="1">
                  <c:v>0.28999999999999998</c:v>
                </c:pt>
              </c:numCache>
            </c:numRef>
          </c:val>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layout/>
      <c:overlay val="0"/>
      <c:spPr>
        <a:solidFill>
          <a:schemeClr val="lt1">
            <a:alpha val="50000"/>
          </a:schemeClr>
        </a:solid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fr-FR"/>
        </a:p>
      </c:txPr>
    </c:legend>
    <c:plotVisOnly val="1"/>
    <c:dispBlanksAs val="gap"/>
    <c:showDLblsOverMax val="0"/>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c:spPr>
  <c:txPr>
    <a:bodyPr/>
    <a:lstStyle/>
    <a:p>
      <a:pPr>
        <a:defRPr/>
      </a:pPr>
      <a:endParaRPr lang="fr-F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Feuil1!$B$1</c:f>
              <c:strCache>
                <c:ptCount val="1"/>
                <c:pt idx="0">
                  <c:v>Ventes</c:v>
                </c:pt>
              </c:strCache>
            </c:strRef>
          </c:tx>
          <c:spPr>
            <a:solidFill>
              <a:srgbClr val="00B0F0"/>
            </a:solidFill>
          </c:spPr>
          <c:dPt>
            <c:idx val="0"/>
            <c:bubble3D val="0"/>
            <c:spPr>
              <a:solidFill>
                <a:srgbClr val="00B0F0"/>
              </a:solidFill>
              <a:ln w="19050">
                <a:solidFill>
                  <a:schemeClr val="lt1"/>
                </a:solidFill>
              </a:ln>
              <a:effectLst/>
            </c:spPr>
          </c:dPt>
          <c:dPt>
            <c:idx val="1"/>
            <c:bubble3D val="0"/>
            <c:spPr>
              <a:solidFill>
                <a:srgbClr val="FFFF00"/>
              </a:solidFill>
              <a:ln w="19050">
                <a:solidFill>
                  <a:schemeClr val="lt1"/>
                </a:solidFill>
              </a:ln>
              <a:effectLst/>
            </c:spPr>
          </c:dPt>
          <c:dLbls>
            <c:dLbl>
              <c:idx val="0"/>
              <c:layout>
                <c:manualLayout>
                  <c:x val="-9.7386878149764794E-2"/>
                  <c:y val="-0.20534135912590057"/>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8.5809178803180092E-2"/>
                  <c:y val="0.13956667192550251"/>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fr-FR"/>
              </a:p>
            </c:txPr>
            <c:dLblPos val="bestFit"/>
            <c:showLegendKey val="0"/>
            <c:showVal val="1"/>
            <c:showCatName val="0"/>
            <c:showSerName val="0"/>
            <c:showPercent val="0"/>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Feuil1!$A$2:$A$3</c:f>
              <c:strCache>
                <c:ptCount val="2"/>
                <c:pt idx="0">
                  <c:v>Fixe</c:v>
                </c:pt>
                <c:pt idx="1">
                  <c:v>Proportionelle </c:v>
                </c:pt>
              </c:strCache>
            </c:strRef>
          </c:cat>
          <c:val>
            <c:numRef>
              <c:f>Feuil1!$B$2:$B$3</c:f>
              <c:numCache>
                <c:formatCode>0%</c:formatCode>
                <c:ptCount val="2"/>
                <c:pt idx="0">
                  <c:v>0.8</c:v>
                </c:pt>
                <c:pt idx="1">
                  <c:v>0.2</c:v>
                </c:pt>
              </c:numCache>
            </c:numRef>
          </c:val>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layout/>
      <c:overlay val="0"/>
      <c:spPr>
        <a:solidFill>
          <a:schemeClr val="lt1">
            <a:alpha val="50000"/>
          </a:schemeClr>
        </a:solid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fr-FR"/>
        </a:p>
      </c:txPr>
    </c:legend>
    <c:plotVisOnly val="1"/>
    <c:dispBlanksAs val="gap"/>
    <c:showDLblsOverMax val="0"/>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c:spPr>
  <c:txPr>
    <a:bodyPr/>
    <a:lstStyle/>
    <a:p>
      <a:pPr>
        <a:defRPr/>
      </a:pPr>
      <a:endParaRPr lang="fr-F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'capex-opex'!$J$1</c:f>
              <c:strCache>
                <c:ptCount val="1"/>
                <c:pt idx="0">
                  <c:v> [M€/MWh]</c:v>
                </c:pt>
              </c:strCache>
            </c:strRef>
          </c:tx>
          <c:spPr>
            <a:ln w="19050" cap="rnd">
              <a:solidFill>
                <a:schemeClr val="accent1"/>
              </a:solidFill>
              <a:round/>
            </a:ln>
            <a:effectLst/>
          </c:spPr>
          <c:marker>
            <c:symbol val="none"/>
          </c:marker>
          <c:xVal>
            <c:numRef>
              <c:f>'capex-opex'!$F$2:$F$31</c:f>
              <c:numCache>
                <c:formatCode>General</c:formatCode>
                <c:ptCount val="3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numCache>
            </c:numRef>
          </c:xVal>
          <c:yVal>
            <c:numRef>
              <c:f>'capex-opex'!$L$2:$L$31</c:f>
              <c:numCache>
                <c:formatCode>General</c:formatCode>
                <c:ptCount val="30"/>
                <c:pt idx="0">
                  <c:v>280.08307909181258</c:v>
                </c:pt>
                <c:pt idx="1">
                  <c:v>160.89451322644737</c:v>
                </c:pt>
                <c:pt idx="2">
                  <c:v>122.63207261498921</c:v>
                </c:pt>
                <c:pt idx="3">
                  <c:v>104.33461630193199</c:v>
                </c:pt>
                <c:pt idx="4">
                  <c:v>93.906873162547868</c:v>
                </c:pt>
                <c:pt idx="5">
                  <c:v>87.35120144480176</c:v>
                </c:pt>
                <c:pt idx="6">
                  <c:v>82.969858046366468</c:v>
                </c:pt>
                <c:pt idx="7">
                  <c:v>79.922176773772676</c:v>
                </c:pt>
                <c:pt idx="8">
                  <c:v>77.745907874152323</c:v>
                </c:pt>
                <c:pt idx="9">
                  <c:v>76.166701571927902</c:v>
                </c:pt>
                <c:pt idx="10">
                  <c:v>75.011956879829683</c:v>
                </c:pt>
                <c:pt idx="11">
                  <c:v>74.167977605133458</c:v>
                </c:pt>
                <c:pt idx="12">
                  <c:v>73.55703135764594</c:v>
                </c:pt>
                <c:pt idx="13">
                  <c:v>73.124316307776382</c:v>
                </c:pt>
                <c:pt idx="14">
                  <c:v>72.830188081275523</c:v>
                </c:pt>
                <c:pt idx="15">
                  <c:v>72.645331622900343</c:v>
                </c:pt>
                <c:pt idx="16">
                  <c:v>72.547657039035286</c:v>
                </c:pt>
                <c:pt idx="17">
                  <c:v>72.52024375659947</c:v>
                </c:pt>
                <c:pt idx="18">
                  <c:v>72.549943402367148</c:v>
                </c:pt>
                <c:pt idx="19">
                  <c:v>72.626408611461486</c:v>
                </c:pt>
                <c:pt idx="20">
                  <c:v>72.741404266291582</c:v>
                </c:pt>
                <c:pt idx="21">
                  <c:v>72.888310244200468</c:v>
                </c:pt>
                <c:pt idx="22">
                  <c:v>73.061756639736799</c:v>
                </c:pt>
                <c:pt idx="23">
                  <c:v>73.257352283643542</c:v>
                </c:pt>
                <c:pt idx="24">
                  <c:v>73.471480040727101</c:v>
                </c:pt>
                <c:pt idx="25">
                  <c:v>73.701140614701956</c:v>
                </c:pt>
                <c:pt idx="26">
                  <c:v>73.943832063861933</c:v>
                </c:pt>
                <c:pt idx="27">
                  <c:v>74.197455932302134</c:v>
                </c:pt>
                <c:pt idx="28">
                  <c:v>74.460243443368668</c:v>
                </c:pt>
                <c:pt idx="29">
                  <c:v>74.730696974031602</c:v>
                </c:pt>
              </c:numCache>
            </c:numRef>
          </c:yVal>
          <c:smooth val="1"/>
        </c:ser>
        <c:dLbls>
          <c:showLegendKey val="0"/>
          <c:showVal val="0"/>
          <c:showCatName val="0"/>
          <c:showSerName val="0"/>
          <c:showPercent val="0"/>
          <c:showBubbleSize val="0"/>
        </c:dLbls>
        <c:axId val="406570832"/>
        <c:axId val="406572400"/>
      </c:scatterChart>
      <c:valAx>
        <c:axId val="406570832"/>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Puissance MW</a:t>
                </a:r>
              </a:p>
            </c:rich>
          </c:tx>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r-FR"/>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406572400"/>
        <c:crosses val="autoZero"/>
        <c:crossBetween val="midCat"/>
      </c:valAx>
      <c:valAx>
        <c:axId val="4065724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dirty="0" err="1"/>
                  <a:t>Coût</a:t>
                </a:r>
                <a:r>
                  <a:rPr lang="en-US" dirty="0"/>
                  <a:t> global </a:t>
                </a:r>
                <a:r>
                  <a:rPr lang="en-US" dirty="0" smtClean="0"/>
                  <a:t>€/</a:t>
                </a:r>
                <a:r>
                  <a:rPr lang="en-US" dirty="0"/>
                  <a:t>MWh</a:t>
                </a:r>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r-FR"/>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406570832"/>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6">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8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1600"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6">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8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1600"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56">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56">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56">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8B57A5-6987-45A6-B35B-9A8F50CB4EEC}" type="datetimeFigureOut">
              <a:rPr lang="fr-FR" smtClean="0"/>
              <a:t>02/09/2016</a:t>
            </a:fld>
            <a:endParaRPr lang="fr-FR"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1B297A-B7E4-4BD4-8AE7-791114F817CD}" type="slidenum">
              <a:rPr lang="fr-FR" smtClean="0"/>
              <a:t>‹N°›</a:t>
            </a:fld>
            <a:endParaRPr lang="fr-FR" dirty="0"/>
          </a:p>
        </p:txBody>
      </p:sp>
    </p:spTree>
    <p:extLst>
      <p:ext uri="{BB962C8B-B14F-4D97-AF65-F5344CB8AC3E}">
        <p14:creationId xmlns:p14="http://schemas.microsoft.com/office/powerpoint/2010/main" val="2359664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41B297A-B7E4-4BD4-8AE7-791114F817CD}" type="slidenum">
              <a:rPr lang="fr-FR" smtClean="0"/>
              <a:t>2</a:t>
            </a:fld>
            <a:endParaRPr lang="fr-FR" dirty="0"/>
          </a:p>
        </p:txBody>
      </p:sp>
    </p:spTree>
    <p:extLst>
      <p:ext uri="{BB962C8B-B14F-4D97-AF65-F5344CB8AC3E}">
        <p14:creationId xmlns:p14="http://schemas.microsoft.com/office/powerpoint/2010/main" val="4166314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41B297A-B7E4-4BD4-8AE7-791114F817CD}" type="slidenum">
              <a:rPr lang="fr-FR" smtClean="0"/>
              <a:t>3</a:t>
            </a:fld>
            <a:endParaRPr lang="fr-FR" dirty="0"/>
          </a:p>
        </p:txBody>
      </p:sp>
    </p:spTree>
    <p:extLst>
      <p:ext uri="{BB962C8B-B14F-4D97-AF65-F5344CB8AC3E}">
        <p14:creationId xmlns:p14="http://schemas.microsoft.com/office/powerpoint/2010/main" val="14187106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41B297A-B7E4-4BD4-8AE7-791114F817CD}" type="slidenum">
              <a:rPr lang="fr-FR" smtClean="0"/>
              <a:t>4</a:t>
            </a:fld>
            <a:endParaRPr lang="fr-FR" dirty="0"/>
          </a:p>
        </p:txBody>
      </p:sp>
    </p:spTree>
    <p:extLst>
      <p:ext uri="{BB962C8B-B14F-4D97-AF65-F5344CB8AC3E}">
        <p14:creationId xmlns:p14="http://schemas.microsoft.com/office/powerpoint/2010/main" val="11921973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41B297A-B7E4-4BD4-8AE7-791114F817CD}" type="slidenum">
              <a:rPr lang="fr-FR" smtClean="0"/>
              <a:t>5</a:t>
            </a:fld>
            <a:endParaRPr lang="fr-FR" dirty="0"/>
          </a:p>
        </p:txBody>
      </p:sp>
    </p:spTree>
    <p:extLst>
      <p:ext uri="{BB962C8B-B14F-4D97-AF65-F5344CB8AC3E}">
        <p14:creationId xmlns:p14="http://schemas.microsoft.com/office/powerpoint/2010/main" val="3442329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41B297A-B7E4-4BD4-8AE7-791114F817CD}" type="slidenum">
              <a:rPr lang="fr-FR" smtClean="0"/>
              <a:t>6</a:t>
            </a:fld>
            <a:endParaRPr lang="fr-FR" dirty="0"/>
          </a:p>
        </p:txBody>
      </p:sp>
    </p:spTree>
    <p:extLst>
      <p:ext uri="{BB962C8B-B14F-4D97-AF65-F5344CB8AC3E}">
        <p14:creationId xmlns:p14="http://schemas.microsoft.com/office/powerpoint/2010/main" val="2366099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41B297A-B7E4-4BD4-8AE7-791114F817CD}" type="slidenum">
              <a:rPr lang="fr-FR" smtClean="0"/>
              <a:t>7</a:t>
            </a:fld>
            <a:endParaRPr lang="fr-FR" dirty="0"/>
          </a:p>
        </p:txBody>
      </p:sp>
    </p:spTree>
    <p:extLst>
      <p:ext uri="{BB962C8B-B14F-4D97-AF65-F5344CB8AC3E}">
        <p14:creationId xmlns:p14="http://schemas.microsoft.com/office/powerpoint/2010/main" val="16824499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41B297A-B7E4-4BD4-8AE7-791114F817CD}" type="slidenum">
              <a:rPr lang="fr-FR" smtClean="0"/>
              <a:t>8</a:t>
            </a:fld>
            <a:endParaRPr lang="fr-FR" dirty="0"/>
          </a:p>
        </p:txBody>
      </p:sp>
    </p:spTree>
    <p:extLst>
      <p:ext uri="{BB962C8B-B14F-4D97-AF65-F5344CB8AC3E}">
        <p14:creationId xmlns:p14="http://schemas.microsoft.com/office/powerpoint/2010/main" val="36295611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41B297A-B7E4-4BD4-8AE7-791114F817CD}" type="slidenum">
              <a:rPr lang="fr-FR" smtClean="0"/>
              <a:t>9</a:t>
            </a:fld>
            <a:endParaRPr lang="fr-FR" dirty="0"/>
          </a:p>
        </p:txBody>
      </p:sp>
    </p:spTree>
    <p:extLst>
      <p:ext uri="{BB962C8B-B14F-4D97-AF65-F5344CB8AC3E}">
        <p14:creationId xmlns:p14="http://schemas.microsoft.com/office/powerpoint/2010/main" val="36626961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41B297A-B7E4-4BD4-8AE7-791114F817CD}" type="slidenum">
              <a:rPr lang="fr-FR" smtClean="0"/>
              <a:t>10</a:t>
            </a:fld>
            <a:endParaRPr lang="fr-FR" dirty="0"/>
          </a:p>
        </p:txBody>
      </p:sp>
    </p:spTree>
    <p:extLst>
      <p:ext uri="{BB962C8B-B14F-4D97-AF65-F5344CB8AC3E}">
        <p14:creationId xmlns:p14="http://schemas.microsoft.com/office/powerpoint/2010/main" val="39629484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41B297A-B7E4-4BD4-8AE7-791114F817CD}" type="slidenum">
              <a:rPr lang="fr-FR" smtClean="0"/>
              <a:t>11</a:t>
            </a:fld>
            <a:endParaRPr lang="fr-FR" dirty="0"/>
          </a:p>
        </p:txBody>
      </p:sp>
    </p:spTree>
    <p:extLst>
      <p:ext uri="{BB962C8B-B14F-4D97-AF65-F5344CB8AC3E}">
        <p14:creationId xmlns:p14="http://schemas.microsoft.com/office/powerpoint/2010/main" val="11632917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41B297A-B7E4-4BD4-8AE7-791114F817CD}" type="slidenum">
              <a:rPr lang="fr-FR" smtClean="0"/>
              <a:t>12</a:t>
            </a:fld>
            <a:endParaRPr lang="fr-FR" dirty="0"/>
          </a:p>
        </p:txBody>
      </p:sp>
    </p:spTree>
    <p:extLst>
      <p:ext uri="{BB962C8B-B14F-4D97-AF65-F5344CB8AC3E}">
        <p14:creationId xmlns:p14="http://schemas.microsoft.com/office/powerpoint/2010/main" val="39237687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41B297A-B7E4-4BD4-8AE7-791114F817CD}" type="slidenum">
              <a:rPr lang="fr-FR" smtClean="0"/>
              <a:t>13</a:t>
            </a:fld>
            <a:endParaRPr lang="fr-FR" dirty="0"/>
          </a:p>
        </p:txBody>
      </p:sp>
    </p:spTree>
    <p:extLst>
      <p:ext uri="{BB962C8B-B14F-4D97-AF65-F5344CB8AC3E}">
        <p14:creationId xmlns:p14="http://schemas.microsoft.com/office/powerpoint/2010/main" val="27368400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41B297A-B7E4-4BD4-8AE7-791114F817CD}" type="slidenum">
              <a:rPr lang="fr-FR" smtClean="0"/>
              <a:t>14</a:t>
            </a:fld>
            <a:endParaRPr lang="fr-FR" dirty="0"/>
          </a:p>
        </p:txBody>
      </p:sp>
    </p:spTree>
    <p:extLst>
      <p:ext uri="{BB962C8B-B14F-4D97-AF65-F5344CB8AC3E}">
        <p14:creationId xmlns:p14="http://schemas.microsoft.com/office/powerpoint/2010/main" val="21741332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41B297A-B7E4-4BD4-8AE7-791114F817CD}" type="slidenum">
              <a:rPr lang="fr-FR" smtClean="0"/>
              <a:t>15</a:t>
            </a:fld>
            <a:endParaRPr lang="fr-FR" dirty="0"/>
          </a:p>
        </p:txBody>
      </p:sp>
    </p:spTree>
    <p:extLst>
      <p:ext uri="{BB962C8B-B14F-4D97-AF65-F5344CB8AC3E}">
        <p14:creationId xmlns:p14="http://schemas.microsoft.com/office/powerpoint/2010/main" val="34751748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Cela peut de faire en modifiant la géométrie et les paramètres du modèle de référence. Pour simplifier cette transformation nous avons fixé les mêmes champs magnétiques max que le modèle de référence de </a:t>
            </a:r>
            <a:r>
              <a:rPr lang="fr-FR" sz="1200" kern="1200" dirty="0" err="1" smtClean="0">
                <a:solidFill>
                  <a:schemeClr val="tx1"/>
                </a:solidFill>
                <a:effectLst/>
                <a:latin typeface="+mn-lt"/>
                <a:ea typeface="+mn-ea"/>
                <a:cs typeface="+mn-cs"/>
              </a:rPr>
              <a:t>Terao</a:t>
            </a:r>
            <a:r>
              <a:rPr lang="fr-FR" sz="1200" kern="1200" dirty="0" smtClean="0">
                <a:solidFill>
                  <a:schemeClr val="tx1"/>
                </a:solidFill>
                <a:effectLst/>
                <a:latin typeface="+mn-lt"/>
                <a:ea typeface="+mn-ea"/>
                <a:cs typeface="+mn-cs"/>
              </a:rPr>
              <a:t> pour une température de fonctionnement de 20 K. </a:t>
            </a:r>
            <a:endParaRPr lang="fr-FR" dirty="0"/>
          </a:p>
        </p:txBody>
      </p:sp>
      <p:sp>
        <p:nvSpPr>
          <p:cNvPr id="4" name="Espace réservé du numéro de diapositive 3"/>
          <p:cNvSpPr>
            <a:spLocks noGrp="1"/>
          </p:cNvSpPr>
          <p:nvPr>
            <p:ph type="sldNum" sz="quarter" idx="10"/>
          </p:nvPr>
        </p:nvSpPr>
        <p:spPr/>
        <p:txBody>
          <a:bodyPr/>
          <a:lstStyle/>
          <a:p>
            <a:fld id="{541B297A-B7E4-4BD4-8AE7-791114F817CD}" type="slidenum">
              <a:rPr lang="fr-FR" smtClean="0"/>
              <a:t>16</a:t>
            </a:fld>
            <a:endParaRPr lang="fr-FR" dirty="0"/>
          </a:p>
        </p:txBody>
      </p:sp>
    </p:spTree>
    <p:extLst>
      <p:ext uri="{BB962C8B-B14F-4D97-AF65-F5344CB8AC3E}">
        <p14:creationId xmlns:p14="http://schemas.microsoft.com/office/powerpoint/2010/main" val="1121494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541B297A-B7E4-4BD4-8AE7-791114F817CD}" type="slidenum">
              <a:rPr lang="fr-FR" smtClean="0"/>
              <a:t>17</a:t>
            </a:fld>
            <a:endParaRPr lang="fr-FR" dirty="0"/>
          </a:p>
        </p:txBody>
      </p:sp>
    </p:spTree>
    <p:extLst>
      <p:ext uri="{BB962C8B-B14F-4D97-AF65-F5344CB8AC3E}">
        <p14:creationId xmlns:p14="http://schemas.microsoft.com/office/powerpoint/2010/main" val="19547210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41B297A-B7E4-4BD4-8AE7-791114F817CD}" type="slidenum">
              <a:rPr lang="fr-FR" smtClean="0"/>
              <a:t>18</a:t>
            </a:fld>
            <a:endParaRPr lang="fr-FR" dirty="0"/>
          </a:p>
        </p:txBody>
      </p:sp>
    </p:spTree>
    <p:extLst>
      <p:ext uri="{BB962C8B-B14F-4D97-AF65-F5344CB8AC3E}">
        <p14:creationId xmlns:p14="http://schemas.microsoft.com/office/powerpoint/2010/main" val="26569950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41B297A-B7E4-4BD4-8AE7-791114F817CD}" type="slidenum">
              <a:rPr lang="fr-FR" smtClean="0"/>
              <a:t>19</a:t>
            </a:fld>
            <a:endParaRPr lang="fr-FR" dirty="0"/>
          </a:p>
        </p:txBody>
      </p:sp>
    </p:spTree>
    <p:extLst>
      <p:ext uri="{BB962C8B-B14F-4D97-AF65-F5344CB8AC3E}">
        <p14:creationId xmlns:p14="http://schemas.microsoft.com/office/powerpoint/2010/main" val="14731677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41B297A-B7E4-4BD4-8AE7-791114F817CD}" type="slidenum">
              <a:rPr lang="fr-FR" smtClean="0"/>
              <a:t>20</a:t>
            </a:fld>
            <a:endParaRPr lang="fr-FR" dirty="0"/>
          </a:p>
        </p:txBody>
      </p:sp>
    </p:spTree>
    <p:extLst>
      <p:ext uri="{BB962C8B-B14F-4D97-AF65-F5344CB8AC3E}">
        <p14:creationId xmlns:p14="http://schemas.microsoft.com/office/powerpoint/2010/main" val="38796920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41B297A-B7E4-4BD4-8AE7-791114F817CD}" type="slidenum">
              <a:rPr lang="fr-FR" smtClean="0"/>
              <a:t>21</a:t>
            </a:fld>
            <a:endParaRPr lang="fr-FR" dirty="0"/>
          </a:p>
        </p:txBody>
      </p:sp>
    </p:spTree>
    <p:extLst>
      <p:ext uri="{BB962C8B-B14F-4D97-AF65-F5344CB8AC3E}">
        <p14:creationId xmlns:p14="http://schemas.microsoft.com/office/powerpoint/2010/main" val="7920056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jpeg"/><Relationship Id="rId9" Type="http://schemas.openxmlformats.org/officeDocument/2006/relationships/image" Target="../media/image12.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re">
    <p:spTree>
      <p:nvGrpSpPr>
        <p:cNvPr id="1" name=""/>
        <p:cNvGrpSpPr/>
        <p:nvPr/>
      </p:nvGrpSpPr>
      <p:grpSpPr>
        <a:xfrm>
          <a:off x="0" y="0"/>
          <a:ext cx="0" cy="0"/>
          <a:chOff x="0" y="0"/>
          <a:chExt cx="0" cy="0"/>
        </a:xfrm>
      </p:grpSpPr>
      <p:pic>
        <p:nvPicPr>
          <p:cNvPr id="10" name="Image 9" descr="bandeau_titre.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4413504" cy="6858000"/>
          </a:xfrm>
          <a:prstGeom prst="rect">
            <a:avLst/>
          </a:prstGeom>
        </p:spPr>
      </p:pic>
      <p:sp>
        <p:nvSpPr>
          <p:cNvPr id="2" name="Titre 1"/>
          <p:cNvSpPr>
            <a:spLocks noGrp="1"/>
          </p:cNvSpPr>
          <p:nvPr>
            <p:ph type="ctrTitle"/>
          </p:nvPr>
        </p:nvSpPr>
        <p:spPr>
          <a:xfrm>
            <a:off x="5280000" y="1855288"/>
            <a:ext cx="6384619" cy="2653832"/>
          </a:xfrm>
        </p:spPr>
        <p:txBody>
          <a:bodyPr anchor="t" anchorCtr="0"/>
          <a:lstStyle>
            <a:lvl1pPr>
              <a:lnSpc>
                <a:spcPts val="3800"/>
              </a:lnSpc>
              <a:defRPr sz="2800" b="0" cap="all" baseline="0">
                <a:solidFill>
                  <a:srgbClr val="666666"/>
                </a:solidFill>
              </a:defRPr>
            </a:lvl1pPr>
          </a:lstStyle>
          <a:p>
            <a:r>
              <a:rPr lang="fr-FR" smtClean="0"/>
              <a:t>Modifiez le style du titre</a:t>
            </a:r>
            <a:endParaRPr lang="fr-FR" dirty="0"/>
          </a:p>
        </p:txBody>
      </p:sp>
      <p:sp>
        <p:nvSpPr>
          <p:cNvPr id="3" name="Sous-titre 2"/>
          <p:cNvSpPr>
            <a:spLocks noGrp="1"/>
          </p:cNvSpPr>
          <p:nvPr>
            <p:ph type="subTitle" idx="1"/>
          </p:nvPr>
        </p:nvSpPr>
        <p:spPr>
          <a:xfrm>
            <a:off x="5280000" y="5805264"/>
            <a:ext cx="4080363" cy="504056"/>
          </a:xfrm>
        </p:spPr>
        <p:txBody>
          <a:bodyPr anchor="b" anchorCtr="0"/>
          <a:lstStyle>
            <a:lvl1pPr marL="0" indent="0" algn="l">
              <a:buNone/>
              <a:defRPr sz="1550" cap="all" baseline="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dirty="0"/>
          </a:p>
        </p:txBody>
      </p:sp>
      <p:sp>
        <p:nvSpPr>
          <p:cNvPr id="9" name="Espace réservé du texte 8"/>
          <p:cNvSpPr>
            <a:spLocks noGrp="1"/>
          </p:cNvSpPr>
          <p:nvPr>
            <p:ph type="body" sz="quarter" idx="13" hasCustomPrompt="1"/>
          </p:nvPr>
        </p:nvSpPr>
        <p:spPr>
          <a:xfrm>
            <a:off x="5280000" y="4509120"/>
            <a:ext cx="6384619" cy="1224136"/>
          </a:xfrm>
        </p:spPr>
        <p:txBody>
          <a:bodyPr anchor="b" anchorCtr="0"/>
          <a:lstStyle>
            <a:lvl1pPr marL="0" indent="0">
              <a:buFont typeface="Arial" pitchFamily="34" charset="0"/>
              <a:buNone/>
              <a:defRPr sz="850" b="0">
                <a:solidFill>
                  <a:srgbClr val="666666"/>
                </a:solidFill>
              </a:defRPr>
            </a:lvl1pPr>
          </a:lstStyle>
          <a:p>
            <a:pPr lvl="0"/>
            <a:r>
              <a:rPr lang="fr-FR" dirty="0" smtClean="0"/>
              <a:t>Nom événement | Prénom Nom</a:t>
            </a:r>
            <a:endParaRPr lang="fr-FR" dirty="0"/>
          </a:p>
        </p:txBody>
      </p:sp>
      <p:pic>
        <p:nvPicPr>
          <p:cNvPr id="1027" name="Picture 3" descr="C:\Users\eb137366\Downloads\logoirfu02quadri.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827848" y="6008004"/>
            <a:ext cx="1740760" cy="589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2269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re 1 visuel">
    <p:spTree>
      <p:nvGrpSpPr>
        <p:cNvPr id="1" name=""/>
        <p:cNvGrpSpPr/>
        <p:nvPr/>
      </p:nvGrpSpPr>
      <p:grpSpPr>
        <a:xfrm>
          <a:off x="0" y="0"/>
          <a:ext cx="0" cy="0"/>
          <a:chOff x="0" y="0"/>
          <a:chExt cx="0" cy="0"/>
        </a:xfrm>
      </p:grpSpPr>
      <p:pic>
        <p:nvPicPr>
          <p:cNvPr id="10" name="Image 9" descr="bandeau_titre.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4413504" cy="6858000"/>
          </a:xfrm>
          <a:prstGeom prst="rect">
            <a:avLst/>
          </a:prstGeom>
        </p:spPr>
      </p:pic>
      <p:sp>
        <p:nvSpPr>
          <p:cNvPr id="2" name="Titre 1"/>
          <p:cNvSpPr>
            <a:spLocks noGrp="1"/>
          </p:cNvSpPr>
          <p:nvPr>
            <p:ph type="ctrTitle"/>
          </p:nvPr>
        </p:nvSpPr>
        <p:spPr>
          <a:xfrm>
            <a:off x="5280000" y="1855288"/>
            <a:ext cx="6384619" cy="1429696"/>
          </a:xfrm>
        </p:spPr>
        <p:txBody>
          <a:bodyPr anchor="t" anchorCtr="0"/>
          <a:lstStyle>
            <a:lvl1pPr>
              <a:lnSpc>
                <a:spcPts val="3800"/>
              </a:lnSpc>
              <a:defRPr sz="2800" b="0" cap="all" baseline="0">
                <a:solidFill>
                  <a:srgbClr val="666666"/>
                </a:solidFill>
              </a:defRPr>
            </a:lvl1pPr>
          </a:lstStyle>
          <a:p>
            <a:r>
              <a:rPr lang="fr-FR" smtClean="0"/>
              <a:t>Modifiez le style du titre</a:t>
            </a:r>
            <a:endParaRPr lang="fr-FR" dirty="0"/>
          </a:p>
        </p:txBody>
      </p:sp>
      <p:sp>
        <p:nvSpPr>
          <p:cNvPr id="9" name="Espace réservé du texte 8"/>
          <p:cNvSpPr>
            <a:spLocks noGrp="1"/>
          </p:cNvSpPr>
          <p:nvPr>
            <p:ph type="body" sz="quarter" idx="13" hasCustomPrompt="1"/>
          </p:nvPr>
        </p:nvSpPr>
        <p:spPr>
          <a:xfrm>
            <a:off x="5280000" y="5445224"/>
            <a:ext cx="6384619" cy="288032"/>
          </a:xfrm>
        </p:spPr>
        <p:txBody>
          <a:bodyPr anchor="b" anchorCtr="0"/>
          <a:lstStyle>
            <a:lvl1pPr marL="0" indent="0">
              <a:buFont typeface="Arial" pitchFamily="34" charset="0"/>
              <a:buNone/>
              <a:defRPr sz="850" b="0">
                <a:solidFill>
                  <a:srgbClr val="666666"/>
                </a:solidFill>
              </a:defRPr>
            </a:lvl1pPr>
          </a:lstStyle>
          <a:p>
            <a:pPr lvl="0"/>
            <a:r>
              <a:rPr lang="fr-FR" dirty="0" smtClean="0"/>
              <a:t>Nom événement | Prénom Nom</a:t>
            </a:r>
            <a:endParaRPr lang="fr-FR" dirty="0"/>
          </a:p>
        </p:txBody>
      </p:sp>
      <p:sp>
        <p:nvSpPr>
          <p:cNvPr id="11" name="Sous-titre 2"/>
          <p:cNvSpPr>
            <a:spLocks noGrp="1"/>
          </p:cNvSpPr>
          <p:nvPr>
            <p:ph type="subTitle" idx="1"/>
          </p:nvPr>
        </p:nvSpPr>
        <p:spPr>
          <a:xfrm>
            <a:off x="5280000" y="5805264"/>
            <a:ext cx="4080363" cy="504056"/>
          </a:xfrm>
        </p:spPr>
        <p:txBody>
          <a:bodyPr anchor="b" anchorCtr="0"/>
          <a:lstStyle>
            <a:lvl1pPr marL="0" indent="0" algn="l">
              <a:buNone/>
              <a:defRPr sz="1550" cap="all" baseline="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dirty="0"/>
          </a:p>
        </p:txBody>
      </p:sp>
      <p:pic>
        <p:nvPicPr>
          <p:cNvPr id="16" name="Picture 3" descr="C:\Users\eb137366\Downloads\logoirfu02quadri.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827848" y="6008004"/>
            <a:ext cx="1740760" cy="589349"/>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19"/>
          <p:cNvGrpSpPr>
            <a:grpSpLocks/>
          </p:cNvGrpSpPr>
          <p:nvPr/>
        </p:nvGrpSpPr>
        <p:grpSpPr bwMode="auto">
          <a:xfrm>
            <a:off x="1303864" y="3356993"/>
            <a:ext cx="10888137" cy="2117727"/>
            <a:chOff x="528" y="2578"/>
            <a:chExt cx="5144" cy="1334"/>
          </a:xfrm>
        </p:grpSpPr>
        <p:pic>
          <p:nvPicPr>
            <p:cNvPr id="13" name="Picture 5" descr="solenoide_at_100K"/>
            <p:cNvPicPr preferRelativeResize="0">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4717" y="2578"/>
              <a:ext cx="883" cy="1206"/>
            </a:xfrm>
            <a:prstGeom prst="rect">
              <a:avLst/>
            </a:prstGeom>
            <a:noFill/>
            <a:ln w="9525">
              <a:solidFill>
                <a:schemeClr val="tx1"/>
              </a:solidFill>
              <a:miter lim="800000"/>
              <a:headEnd/>
              <a:tailEnd/>
            </a:ln>
          </p:spPr>
        </p:pic>
        <p:pic>
          <p:nvPicPr>
            <p:cNvPr id="14" name="Picture 6" descr="Edelweiss2"/>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2228" y="2578"/>
              <a:ext cx="836" cy="1206"/>
            </a:xfrm>
            <a:prstGeom prst="rect">
              <a:avLst/>
            </a:prstGeom>
            <a:noFill/>
            <a:ln w="9525">
              <a:solidFill>
                <a:schemeClr val="tx1"/>
              </a:solidFill>
              <a:miter lim="800000"/>
              <a:headEnd/>
              <a:tailEnd/>
            </a:ln>
          </p:spPr>
        </p:pic>
        <p:sp>
          <p:nvSpPr>
            <p:cNvPr id="15" name="Text Box 7"/>
            <p:cNvSpPr txBox="1">
              <a:spLocks noChangeArrowheads="1"/>
            </p:cNvSpPr>
            <p:nvPr userDrawn="1"/>
          </p:nvSpPr>
          <p:spPr bwMode="auto">
            <a:xfrm>
              <a:off x="4798" y="3640"/>
              <a:ext cx="249" cy="174"/>
            </a:xfrm>
            <a:prstGeom prst="rect">
              <a:avLst/>
            </a:prstGeom>
            <a:noFill/>
            <a:ln w="9525">
              <a:noFill/>
              <a:miter lim="800000"/>
              <a:headEnd/>
              <a:tailEnd/>
            </a:ln>
            <a:effectLst>
              <a:outerShdw dist="17961" dir="2700000" algn="ctr" rotWithShape="0">
                <a:schemeClr val="tx1"/>
              </a:outerShdw>
            </a:effectLst>
          </p:spPr>
          <p:txBody>
            <a:bodyPr wrap="non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spcBef>
                  <a:spcPct val="0"/>
                </a:spcBef>
                <a:defRPr/>
              </a:pPr>
              <a:r>
                <a:rPr lang="en-US" sz="1200" b="1" i="1" dirty="0">
                  <a:solidFill>
                    <a:schemeClr val="bg1"/>
                  </a:solidFill>
                </a:rPr>
                <a:t>CMS</a:t>
              </a:r>
            </a:p>
          </p:txBody>
        </p:sp>
        <p:pic>
          <p:nvPicPr>
            <p:cNvPr id="17" name="Picture 8" descr="DoubleChooz"/>
            <p:cNvPicPr>
              <a:picLocks noChangeAspect="1" noChangeArrowheads="1"/>
            </p:cNvPicPr>
            <p:nvPr userDrawn="1"/>
          </p:nvPicPr>
          <p:blipFill>
            <a:blip r:embed="rId6" cstate="email">
              <a:extLst>
                <a:ext uri="{28A0092B-C50C-407E-A947-70E740481C1C}">
                  <a14:useLocalDpi xmlns:a14="http://schemas.microsoft.com/office/drawing/2010/main"/>
                </a:ext>
              </a:extLst>
            </a:blip>
            <a:srcRect/>
            <a:stretch>
              <a:fillRect/>
            </a:stretch>
          </p:blipFill>
          <p:spPr bwMode="auto">
            <a:xfrm>
              <a:off x="528" y="2579"/>
              <a:ext cx="845" cy="1205"/>
            </a:xfrm>
            <a:prstGeom prst="rect">
              <a:avLst/>
            </a:prstGeom>
            <a:noFill/>
            <a:ln w="9525">
              <a:solidFill>
                <a:schemeClr val="tx1"/>
              </a:solidFill>
              <a:miter lim="800000"/>
              <a:headEnd/>
              <a:tailEnd/>
            </a:ln>
          </p:spPr>
        </p:pic>
        <p:sp>
          <p:nvSpPr>
            <p:cNvPr id="18" name="Text Box 9"/>
            <p:cNvSpPr txBox="1">
              <a:spLocks noChangeArrowheads="1"/>
            </p:cNvSpPr>
            <p:nvPr userDrawn="1"/>
          </p:nvSpPr>
          <p:spPr bwMode="auto">
            <a:xfrm>
              <a:off x="533" y="3642"/>
              <a:ext cx="577" cy="174"/>
            </a:xfrm>
            <a:prstGeom prst="rect">
              <a:avLst/>
            </a:prstGeom>
            <a:noFill/>
            <a:ln w="9525">
              <a:noFill/>
              <a:miter lim="800000"/>
              <a:headEnd/>
              <a:tailEnd/>
            </a:ln>
            <a:effectLst>
              <a:outerShdw dist="17961" dir="2700000" algn="ctr" rotWithShape="0">
                <a:schemeClr val="tx1"/>
              </a:outerShdw>
            </a:effectLst>
          </p:spPr>
          <p:txBody>
            <a:bodyPr wrap="non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spcBef>
                  <a:spcPct val="0"/>
                </a:spcBef>
                <a:defRPr/>
              </a:pPr>
              <a:r>
                <a:rPr lang="en-US" sz="1200" b="1" i="1" dirty="0">
                  <a:solidFill>
                    <a:schemeClr val="bg1"/>
                  </a:solidFill>
                </a:rPr>
                <a:t>Double Chooz</a:t>
              </a:r>
            </a:p>
          </p:txBody>
        </p:sp>
        <p:pic>
          <p:nvPicPr>
            <p:cNvPr id="19" name="Picture 10"/>
            <p:cNvPicPr>
              <a:picLocks noChangeAspect="1" noChangeArrowheads="1"/>
            </p:cNvPicPr>
            <p:nvPr userDrawn="1"/>
          </p:nvPicPr>
          <p:blipFill>
            <a:blip r:embed="rId7" cstate="email">
              <a:extLst>
                <a:ext uri="{28A0092B-C50C-407E-A947-70E740481C1C}">
                  <a14:useLocalDpi xmlns:a14="http://schemas.microsoft.com/office/drawing/2010/main"/>
                </a:ext>
              </a:extLst>
            </a:blip>
            <a:srcRect/>
            <a:stretch>
              <a:fillRect/>
            </a:stretch>
          </p:blipFill>
          <p:spPr bwMode="auto">
            <a:xfrm>
              <a:off x="3912" y="2578"/>
              <a:ext cx="845" cy="1206"/>
            </a:xfrm>
            <a:prstGeom prst="rect">
              <a:avLst/>
            </a:prstGeom>
            <a:noFill/>
            <a:ln w="9525">
              <a:solidFill>
                <a:schemeClr val="tx1"/>
              </a:solidFill>
              <a:miter lim="800000"/>
              <a:headEnd/>
              <a:tailEnd/>
            </a:ln>
          </p:spPr>
        </p:pic>
        <p:pic>
          <p:nvPicPr>
            <p:cNvPr id="20" name="Picture 11" descr="hess-new-small"/>
            <p:cNvPicPr>
              <a:picLocks noChangeAspect="1" noChangeArrowheads="1"/>
            </p:cNvPicPr>
            <p:nvPr userDrawn="1"/>
          </p:nvPicPr>
          <p:blipFill>
            <a:blip r:embed="rId8" cstate="email">
              <a:extLst>
                <a:ext uri="{28A0092B-C50C-407E-A947-70E740481C1C}">
                  <a14:useLocalDpi xmlns:a14="http://schemas.microsoft.com/office/drawing/2010/main"/>
                </a:ext>
              </a:extLst>
            </a:blip>
            <a:srcRect/>
            <a:stretch>
              <a:fillRect/>
            </a:stretch>
          </p:blipFill>
          <p:spPr bwMode="auto">
            <a:xfrm>
              <a:off x="3068" y="2578"/>
              <a:ext cx="844" cy="1206"/>
            </a:xfrm>
            <a:prstGeom prst="rect">
              <a:avLst/>
            </a:prstGeom>
            <a:noFill/>
            <a:ln w="9525">
              <a:solidFill>
                <a:schemeClr val="tx1"/>
              </a:solidFill>
              <a:miter lim="800000"/>
              <a:headEnd/>
              <a:tailEnd/>
            </a:ln>
          </p:spPr>
        </p:pic>
        <p:sp>
          <p:nvSpPr>
            <p:cNvPr id="21" name="Rectangle 20"/>
            <p:cNvSpPr>
              <a:spLocks noChangeArrowheads="1"/>
            </p:cNvSpPr>
            <p:nvPr userDrawn="1"/>
          </p:nvSpPr>
          <p:spPr bwMode="auto">
            <a:xfrm>
              <a:off x="3106" y="3640"/>
              <a:ext cx="285" cy="174"/>
            </a:xfrm>
            <a:prstGeom prst="rect">
              <a:avLst/>
            </a:prstGeom>
            <a:noFill/>
            <a:ln w="9525" algn="ctr">
              <a:noFill/>
              <a:miter lim="800000"/>
              <a:headEnd/>
              <a:tailEnd/>
            </a:ln>
            <a:effectLst>
              <a:outerShdw dist="17961" dir="2700000" algn="ctr" rotWithShape="0">
                <a:schemeClr val="tx1"/>
              </a:outerShdw>
            </a:effectLst>
          </p:spPr>
          <p:txBody>
            <a:bodyPr wrap="non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spcBef>
                  <a:spcPct val="0"/>
                </a:spcBef>
                <a:defRPr/>
              </a:pPr>
              <a:r>
                <a:rPr lang="en-US" sz="1200" b="1" i="1" dirty="0">
                  <a:solidFill>
                    <a:schemeClr val="bg1"/>
                  </a:solidFill>
                </a:rPr>
                <a:t>HESS</a:t>
              </a:r>
            </a:p>
          </p:txBody>
        </p:sp>
        <p:sp>
          <p:nvSpPr>
            <p:cNvPr id="22" name="Rectangle 21"/>
            <p:cNvSpPr>
              <a:spLocks noChangeArrowheads="1"/>
            </p:cNvSpPr>
            <p:nvPr userDrawn="1"/>
          </p:nvSpPr>
          <p:spPr bwMode="auto">
            <a:xfrm>
              <a:off x="2424" y="3640"/>
              <a:ext cx="439" cy="174"/>
            </a:xfrm>
            <a:prstGeom prst="rect">
              <a:avLst/>
            </a:prstGeom>
            <a:noFill/>
            <a:ln w="9525" algn="ctr">
              <a:noFill/>
              <a:miter lim="800000"/>
              <a:headEnd/>
              <a:tailEnd/>
            </a:ln>
            <a:effectLst>
              <a:outerShdw dist="35921" dir="2700000" algn="ctr" rotWithShape="0">
                <a:schemeClr val="tx1"/>
              </a:outerShdw>
            </a:effectLst>
          </p:spPr>
          <p:txBody>
            <a:bodyPr wrap="non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spcBef>
                  <a:spcPct val="0"/>
                </a:spcBef>
                <a:defRPr/>
              </a:pPr>
              <a:r>
                <a:rPr lang="en-US" sz="1200" b="1" i="1" dirty="0" smtClean="0">
                  <a:solidFill>
                    <a:schemeClr val="bg1"/>
                  </a:solidFill>
                </a:rPr>
                <a:t>Edelweiss</a:t>
              </a:r>
              <a:endParaRPr lang="en-US" sz="1200" b="1" i="1" dirty="0">
                <a:solidFill>
                  <a:schemeClr val="bg1"/>
                </a:solidFill>
              </a:endParaRPr>
            </a:p>
          </p:txBody>
        </p:sp>
        <p:sp>
          <p:nvSpPr>
            <p:cNvPr id="23" name="Rectangle 22"/>
            <p:cNvSpPr>
              <a:spLocks noChangeArrowheads="1"/>
            </p:cNvSpPr>
            <p:nvPr userDrawn="1"/>
          </p:nvSpPr>
          <p:spPr bwMode="auto">
            <a:xfrm>
              <a:off x="3953" y="3640"/>
              <a:ext cx="393" cy="174"/>
            </a:xfrm>
            <a:prstGeom prst="rect">
              <a:avLst/>
            </a:prstGeom>
            <a:noFill/>
            <a:ln w="9525" algn="ctr">
              <a:noFill/>
              <a:miter lim="800000"/>
              <a:headEnd/>
              <a:tailEnd/>
            </a:ln>
            <a:effectLst>
              <a:outerShdw dist="35921" dir="2700000" algn="ctr" rotWithShape="0">
                <a:schemeClr val="tx1"/>
              </a:outerShdw>
            </a:effectLst>
          </p:spPr>
          <p:txBody>
            <a:bodyPr wrap="non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spcBef>
                  <a:spcPct val="0"/>
                </a:spcBef>
                <a:defRPr/>
              </a:pPr>
              <a:r>
                <a:rPr lang="en-US" sz="1200" b="1" i="1" dirty="0">
                  <a:solidFill>
                    <a:schemeClr val="bg1"/>
                  </a:solidFill>
                </a:rPr>
                <a:t>Herschel</a:t>
              </a:r>
            </a:p>
          </p:txBody>
        </p:sp>
        <p:pic>
          <p:nvPicPr>
            <p:cNvPr id="24" name="Picture 15" descr="alice_tracking chamber"/>
            <p:cNvPicPr>
              <a:picLocks noChangeAspect="1" noChangeArrowheads="1"/>
            </p:cNvPicPr>
            <p:nvPr userDrawn="1"/>
          </p:nvPicPr>
          <p:blipFill>
            <a:blip r:embed="rId9" cstate="email">
              <a:extLst>
                <a:ext uri="{28A0092B-C50C-407E-A947-70E740481C1C}">
                  <a14:useLocalDpi xmlns:a14="http://schemas.microsoft.com/office/drawing/2010/main"/>
                </a:ext>
              </a:extLst>
            </a:blip>
            <a:srcRect/>
            <a:stretch>
              <a:fillRect/>
            </a:stretch>
          </p:blipFill>
          <p:spPr bwMode="auto">
            <a:xfrm>
              <a:off x="1377" y="2578"/>
              <a:ext cx="845" cy="1204"/>
            </a:xfrm>
            <a:prstGeom prst="rect">
              <a:avLst/>
            </a:prstGeom>
            <a:noFill/>
            <a:ln w="9525">
              <a:solidFill>
                <a:schemeClr val="tx1"/>
              </a:solidFill>
              <a:miter lim="800000"/>
              <a:headEnd/>
              <a:tailEnd/>
            </a:ln>
          </p:spPr>
        </p:pic>
        <p:sp>
          <p:nvSpPr>
            <p:cNvPr id="25" name="Text Box 16"/>
            <p:cNvSpPr txBox="1">
              <a:spLocks noChangeArrowheads="1"/>
            </p:cNvSpPr>
            <p:nvPr userDrawn="1"/>
          </p:nvSpPr>
          <p:spPr bwMode="auto">
            <a:xfrm>
              <a:off x="1377" y="3641"/>
              <a:ext cx="679" cy="173"/>
            </a:xfrm>
            <a:prstGeom prst="rect">
              <a:avLst/>
            </a:prstGeom>
            <a:noFill/>
            <a:ln w="9525">
              <a:noFill/>
              <a:miter lim="800000"/>
              <a:headEnd/>
              <a:tailEnd/>
            </a:ln>
            <a:effectLst>
              <a:outerShdw dist="17961" dir="2700000" algn="ctr" rotWithShape="0">
                <a:schemeClr val="tx1"/>
              </a:outerShdw>
            </a:effectLst>
          </p:spPr>
          <p:txBody>
            <a:bodyPr>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spcBef>
                  <a:spcPct val="0"/>
                </a:spcBef>
                <a:defRPr/>
              </a:pPr>
              <a:r>
                <a:rPr lang="en-US" sz="1200" b="1" i="1" dirty="0">
                  <a:solidFill>
                    <a:schemeClr val="bg1"/>
                  </a:solidFill>
                </a:rPr>
                <a:t>ALICE</a:t>
              </a:r>
            </a:p>
          </p:txBody>
        </p:sp>
        <p:sp>
          <p:nvSpPr>
            <p:cNvPr id="26" name="Rectangle 25"/>
            <p:cNvSpPr>
              <a:spLocks noChangeArrowheads="1"/>
            </p:cNvSpPr>
            <p:nvPr userDrawn="1"/>
          </p:nvSpPr>
          <p:spPr bwMode="auto">
            <a:xfrm>
              <a:off x="3528" y="3816"/>
              <a:ext cx="2144" cy="96"/>
            </a:xfrm>
            <a:prstGeom prst="rect">
              <a:avLst/>
            </a:prstGeom>
            <a:noFill/>
            <a:ln w="12700">
              <a:noFill/>
              <a:miter lim="800000"/>
              <a:headEnd/>
              <a:tailEnd/>
            </a:ln>
          </p:spPr>
          <p:txBody>
            <a:bodyPr lIns="90487" tIns="44450" rIns="90487" bIns="4445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ct val="0"/>
                </a:spcBef>
              </a:pPr>
              <a:r>
                <a:rPr lang="en-US" sz="1200" b="1" i="1" dirty="0">
                  <a:solidFill>
                    <a:srgbClr val="000000"/>
                  </a:solidFill>
                </a:rPr>
                <a:t>Detecting radiations from the Universe.  </a:t>
              </a:r>
            </a:p>
          </p:txBody>
        </p:sp>
      </p:grpSp>
    </p:spTree>
    <p:extLst>
      <p:ext uri="{BB962C8B-B14F-4D97-AF65-F5344CB8AC3E}">
        <p14:creationId xmlns:p14="http://schemas.microsoft.com/office/powerpoint/2010/main" val="28806489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re 3 visuels">
    <p:spTree>
      <p:nvGrpSpPr>
        <p:cNvPr id="1" name=""/>
        <p:cNvGrpSpPr/>
        <p:nvPr/>
      </p:nvGrpSpPr>
      <p:grpSpPr>
        <a:xfrm>
          <a:off x="0" y="0"/>
          <a:ext cx="0" cy="0"/>
          <a:chOff x="0" y="0"/>
          <a:chExt cx="0" cy="0"/>
        </a:xfrm>
      </p:grpSpPr>
      <p:pic>
        <p:nvPicPr>
          <p:cNvPr id="10" name="Image 9" descr="bandeau_titre.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4413504" cy="6858000"/>
          </a:xfrm>
          <a:prstGeom prst="rect">
            <a:avLst/>
          </a:prstGeom>
        </p:spPr>
      </p:pic>
      <p:sp>
        <p:nvSpPr>
          <p:cNvPr id="2" name="Titre 1"/>
          <p:cNvSpPr>
            <a:spLocks noGrp="1"/>
          </p:cNvSpPr>
          <p:nvPr>
            <p:ph type="ctrTitle"/>
          </p:nvPr>
        </p:nvSpPr>
        <p:spPr>
          <a:xfrm>
            <a:off x="5280000" y="1855288"/>
            <a:ext cx="6384619" cy="1429696"/>
          </a:xfrm>
        </p:spPr>
        <p:txBody>
          <a:bodyPr anchor="t" anchorCtr="0"/>
          <a:lstStyle>
            <a:lvl1pPr>
              <a:lnSpc>
                <a:spcPts val="3800"/>
              </a:lnSpc>
              <a:defRPr sz="2800" b="0" cap="all" baseline="0">
                <a:solidFill>
                  <a:srgbClr val="666666"/>
                </a:solidFill>
              </a:defRPr>
            </a:lvl1pPr>
          </a:lstStyle>
          <a:p>
            <a:r>
              <a:rPr lang="fr-FR" smtClean="0"/>
              <a:t>Modifiez le style du titre</a:t>
            </a:r>
            <a:endParaRPr lang="fr-FR" dirty="0"/>
          </a:p>
        </p:txBody>
      </p:sp>
      <p:sp>
        <p:nvSpPr>
          <p:cNvPr id="9" name="Espace réservé du texte 8"/>
          <p:cNvSpPr>
            <a:spLocks noGrp="1"/>
          </p:cNvSpPr>
          <p:nvPr>
            <p:ph type="body" sz="quarter" idx="13" hasCustomPrompt="1"/>
          </p:nvPr>
        </p:nvSpPr>
        <p:spPr>
          <a:xfrm>
            <a:off x="5280000" y="5445224"/>
            <a:ext cx="6384619" cy="288032"/>
          </a:xfrm>
        </p:spPr>
        <p:txBody>
          <a:bodyPr anchor="b" anchorCtr="0"/>
          <a:lstStyle>
            <a:lvl1pPr marL="0" indent="0">
              <a:buFont typeface="Arial" pitchFamily="34" charset="0"/>
              <a:buNone/>
              <a:defRPr sz="850" b="0">
                <a:solidFill>
                  <a:srgbClr val="666666"/>
                </a:solidFill>
              </a:defRPr>
            </a:lvl1pPr>
          </a:lstStyle>
          <a:p>
            <a:pPr lvl="0"/>
            <a:r>
              <a:rPr lang="fr-FR" dirty="0" smtClean="0"/>
              <a:t>Nom événement | Prénom Nom</a:t>
            </a:r>
            <a:endParaRPr lang="fr-FR" dirty="0"/>
          </a:p>
        </p:txBody>
      </p:sp>
      <p:sp>
        <p:nvSpPr>
          <p:cNvPr id="21" name="Espace réservé du contenu 20"/>
          <p:cNvSpPr>
            <a:spLocks noGrp="1"/>
          </p:cNvSpPr>
          <p:nvPr>
            <p:ph sz="quarter" idx="20" hasCustomPrompt="1"/>
          </p:nvPr>
        </p:nvSpPr>
        <p:spPr>
          <a:xfrm>
            <a:off x="4416000" y="3312000"/>
            <a:ext cx="2592000" cy="2124000"/>
          </a:xfrm>
          <a:solidFill>
            <a:srgbClr val="666666"/>
          </a:solidFill>
        </p:spPr>
        <p:txBody>
          <a:bodyPr anchor="ctr"/>
          <a:lstStyle>
            <a:lvl1pPr marL="0" indent="0" algn="ctr">
              <a:defRPr sz="1200">
                <a:solidFill>
                  <a:schemeClr val="bg1"/>
                </a:solidFill>
              </a:defRPr>
            </a:lvl1pPr>
          </a:lstStyle>
          <a:p>
            <a:r>
              <a:rPr lang="fr-FR" dirty="0" smtClean="0"/>
              <a:t>Visuel</a:t>
            </a:r>
            <a:endParaRPr lang="fr-FR" dirty="0"/>
          </a:p>
        </p:txBody>
      </p:sp>
      <p:sp>
        <p:nvSpPr>
          <p:cNvPr id="22" name="Espace réservé du contenu 20"/>
          <p:cNvSpPr>
            <a:spLocks noGrp="1"/>
          </p:cNvSpPr>
          <p:nvPr>
            <p:ph sz="quarter" idx="21" hasCustomPrompt="1"/>
          </p:nvPr>
        </p:nvSpPr>
        <p:spPr>
          <a:xfrm>
            <a:off x="7008000" y="3312000"/>
            <a:ext cx="2592000" cy="2124000"/>
          </a:xfrm>
          <a:solidFill>
            <a:srgbClr val="808080"/>
          </a:solidFill>
        </p:spPr>
        <p:txBody>
          <a:bodyPr anchor="ctr"/>
          <a:lstStyle>
            <a:lvl1pPr marL="0" indent="0" algn="ctr">
              <a:defRPr sz="1200">
                <a:solidFill>
                  <a:schemeClr val="bg1"/>
                </a:solidFill>
              </a:defRPr>
            </a:lvl1pPr>
          </a:lstStyle>
          <a:p>
            <a:r>
              <a:rPr lang="fr-FR" dirty="0" smtClean="0"/>
              <a:t>Visuel</a:t>
            </a:r>
            <a:endParaRPr lang="fr-FR" dirty="0"/>
          </a:p>
        </p:txBody>
      </p:sp>
      <p:sp>
        <p:nvSpPr>
          <p:cNvPr id="23" name="Espace réservé du contenu 20"/>
          <p:cNvSpPr>
            <a:spLocks noGrp="1"/>
          </p:cNvSpPr>
          <p:nvPr>
            <p:ph sz="quarter" idx="22" hasCustomPrompt="1"/>
          </p:nvPr>
        </p:nvSpPr>
        <p:spPr>
          <a:xfrm>
            <a:off x="9600000" y="3312000"/>
            <a:ext cx="2592000" cy="2124000"/>
          </a:xfrm>
          <a:solidFill>
            <a:srgbClr val="B2B2B2"/>
          </a:solidFill>
        </p:spPr>
        <p:txBody>
          <a:bodyPr anchor="ctr"/>
          <a:lstStyle>
            <a:lvl1pPr marL="0" indent="0" algn="ctr">
              <a:defRPr sz="1200">
                <a:solidFill>
                  <a:schemeClr val="bg1"/>
                </a:solidFill>
              </a:defRPr>
            </a:lvl1pPr>
          </a:lstStyle>
          <a:p>
            <a:r>
              <a:rPr lang="fr-FR" dirty="0" smtClean="0"/>
              <a:t>Visuel</a:t>
            </a:r>
            <a:endParaRPr lang="fr-FR" dirty="0"/>
          </a:p>
        </p:txBody>
      </p:sp>
      <p:sp>
        <p:nvSpPr>
          <p:cNvPr id="12" name="Sous-titre 2"/>
          <p:cNvSpPr>
            <a:spLocks noGrp="1"/>
          </p:cNvSpPr>
          <p:nvPr>
            <p:ph type="subTitle" idx="1"/>
          </p:nvPr>
        </p:nvSpPr>
        <p:spPr>
          <a:xfrm>
            <a:off x="5280000" y="5805264"/>
            <a:ext cx="4080363" cy="504056"/>
          </a:xfrm>
        </p:spPr>
        <p:txBody>
          <a:bodyPr anchor="b" anchorCtr="0"/>
          <a:lstStyle>
            <a:lvl1pPr marL="0" indent="0" algn="l">
              <a:buNone/>
              <a:defRPr sz="1550" cap="all" baseline="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dirty="0"/>
          </a:p>
        </p:txBody>
      </p:sp>
      <p:pic>
        <p:nvPicPr>
          <p:cNvPr id="14" name="Picture 3" descr="C:\Users\eb137366\Downloads\logoirfu02quadri.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827848" y="6008004"/>
            <a:ext cx="1740760" cy="589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92617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Intercalaires">
    <p:spTree>
      <p:nvGrpSpPr>
        <p:cNvPr id="1" name=""/>
        <p:cNvGrpSpPr/>
        <p:nvPr/>
      </p:nvGrpSpPr>
      <p:grpSpPr>
        <a:xfrm>
          <a:off x="0" y="0"/>
          <a:ext cx="0" cy="0"/>
          <a:chOff x="0" y="0"/>
          <a:chExt cx="0" cy="0"/>
        </a:xfrm>
      </p:grpSpPr>
      <p:pic>
        <p:nvPicPr>
          <p:cNvPr id="12" name="Image 11" descr="bandeau_intercalaire.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413504" y="0"/>
            <a:ext cx="7778496" cy="6858000"/>
          </a:xfrm>
          <a:prstGeom prst="rect">
            <a:avLst/>
          </a:prstGeom>
        </p:spPr>
      </p:pic>
      <p:sp>
        <p:nvSpPr>
          <p:cNvPr id="2" name="Titre 1"/>
          <p:cNvSpPr>
            <a:spLocks noGrp="1"/>
          </p:cNvSpPr>
          <p:nvPr>
            <p:ph type="title"/>
          </p:nvPr>
        </p:nvSpPr>
        <p:spPr>
          <a:xfrm>
            <a:off x="4896000" y="1949599"/>
            <a:ext cx="7152661" cy="4719761"/>
          </a:xfrm>
        </p:spPr>
        <p:txBody>
          <a:bodyPr anchor="t"/>
          <a:lstStyle>
            <a:lvl1pPr algn="l">
              <a:lnSpc>
                <a:spcPts val="2800"/>
              </a:lnSpc>
              <a:defRPr sz="2200" b="1" cap="all"/>
            </a:lvl1pPr>
          </a:lstStyle>
          <a:p>
            <a:r>
              <a:rPr lang="fr-FR" smtClean="0"/>
              <a:t>Modifiez le style du titre</a:t>
            </a:r>
            <a:endParaRPr lang="fr-FR" dirty="0"/>
          </a:p>
        </p:txBody>
      </p:sp>
      <p:sp>
        <p:nvSpPr>
          <p:cNvPr id="3" name="Espace réservé du texte 2"/>
          <p:cNvSpPr>
            <a:spLocks noGrp="1"/>
          </p:cNvSpPr>
          <p:nvPr>
            <p:ph type="body" idx="1"/>
          </p:nvPr>
        </p:nvSpPr>
        <p:spPr>
          <a:xfrm>
            <a:off x="4896000" y="260649"/>
            <a:ext cx="7056651" cy="1584176"/>
          </a:xfrm>
        </p:spPr>
        <p:txBody>
          <a:bodyPr anchor="t" anchorCtr="0"/>
          <a:lstStyle>
            <a:lvl1pPr marL="0" indent="0">
              <a:lnSpc>
                <a:spcPts val="1200"/>
              </a:lnSpc>
              <a:spcAft>
                <a:spcPts val="0"/>
              </a:spcAft>
              <a:buNone/>
              <a:defRPr sz="85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8" name="Espace réservé du numéro de diapositive 7"/>
          <p:cNvSpPr>
            <a:spLocks noGrp="1"/>
          </p:cNvSpPr>
          <p:nvPr>
            <p:ph type="sldNum" sz="quarter" idx="11"/>
          </p:nvPr>
        </p:nvSpPr>
        <p:spPr>
          <a:xfrm>
            <a:off x="768000" y="5877273"/>
            <a:ext cx="3599808" cy="365125"/>
          </a:xfrm>
        </p:spPr>
        <p:txBody>
          <a:bodyPr/>
          <a:lstStyle>
            <a:lvl1pPr>
              <a:defRPr>
                <a:solidFill>
                  <a:schemeClr val="bg1"/>
                </a:solidFill>
              </a:defRPr>
            </a:lvl1pPr>
          </a:lstStyle>
          <a:p>
            <a:fld id="{A18FAA2F-414A-41AB-9102-14A918F968BC}" type="slidenum">
              <a:rPr lang="fr-FR" smtClean="0"/>
              <a:t>‹N°›</a:t>
            </a:fld>
            <a:endParaRPr lang="fr-FR" dirty="0"/>
          </a:p>
        </p:txBody>
      </p:sp>
      <p:sp>
        <p:nvSpPr>
          <p:cNvPr id="9" name="Espace réservé du pied de page 8"/>
          <p:cNvSpPr>
            <a:spLocks noGrp="1"/>
          </p:cNvSpPr>
          <p:nvPr>
            <p:ph type="ftr" sz="quarter" idx="12"/>
          </p:nvPr>
        </p:nvSpPr>
        <p:spPr>
          <a:xfrm>
            <a:off x="768000" y="5445225"/>
            <a:ext cx="3599808" cy="365125"/>
          </a:xfrm>
        </p:spPr>
        <p:txBody>
          <a:bodyPr/>
          <a:lstStyle>
            <a:lvl1pPr>
              <a:defRPr>
                <a:solidFill>
                  <a:schemeClr val="bg1"/>
                </a:solidFill>
              </a:defRPr>
            </a:lvl1pPr>
          </a:lstStyle>
          <a:p>
            <a:endParaRPr lang="fr-FR" dirty="0"/>
          </a:p>
        </p:txBody>
      </p:sp>
    </p:spTree>
    <p:extLst>
      <p:ext uri="{BB962C8B-B14F-4D97-AF65-F5344CB8AC3E}">
        <p14:creationId xmlns:p14="http://schemas.microsoft.com/office/powerpoint/2010/main" val="6421115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Sommair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dirty="0"/>
          </a:p>
        </p:txBody>
      </p:sp>
      <p:sp>
        <p:nvSpPr>
          <p:cNvPr id="3" name="Espace réservé du contenu 2"/>
          <p:cNvSpPr>
            <a:spLocks noGrp="1"/>
          </p:cNvSpPr>
          <p:nvPr>
            <p:ph idx="1"/>
          </p:nvPr>
        </p:nvSpPr>
        <p:spPr/>
        <p:txBody>
          <a:bodyPr/>
          <a:lstStyle>
            <a:lvl1pPr>
              <a:spcBef>
                <a:spcPts val="2000"/>
              </a:spcBef>
              <a:spcAft>
                <a:spcPts val="1500"/>
              </a:spcAft>
              <a:defRPr/>
            </a:lvl1pPr>
            <a:lvl2pPr marL="361950" indent="0">
              <a:lnSpc>
                <a:spcPts val="2800"/>
              </a:lnSpc>
              <a:buFont typeface="Arial" pitchFamily="34" charset="0"/>
              <a:buNone/>
              <a:tabLst>
                <a:tab pos="8077200" algn="r"/>
              </a:tabLst>
              <a:defRPr sz="2200"/>
            </a:lvl2pPr>
            <a:lvl3pPr marL="361950" indent="0">
              <a:lnSpc>
                <a:spcPts val="2800"/>
              </a:lnSpc>
              <a:buFont typeface="Arial" pitchFamily="34" charset="0"/>
              <a:buNone/>
              <a:tabLst>
                <a:tab pos="8077200" algn="r"/>
              </a:tabLst>
              <a:defRPr sz="2200"/>
            </a:lvl3pPr>
            <a:lvl4pPr marL="361950" indent="0">
              <a:lnSpc>
                <a:spcPts val="2800"/>
              </a:lnSpc>
              <a:buFont typeface="Arial" pitchFamily="34" charset="0"/>
              <a:buNone/>
              <a:tabLst>
                <a:tab pos="8077200" algn="r"/>
              </a:tabLst>
              <a:defRPr sz="2200"/>
            </a:lvl4pPr>
            <a:lvl5pPr marL="361950" indent="0">
              <a:lnSpc>
                <a:spcPts val="2800"/>
              </a:lnSpc>
              <a:buNone/>
              <a:tabLst>
                <a:tab pos="8077200" algn="r"/>
              </a:tabLst>
              <a:defRPr sz="2200"/>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11" name="Espace réservé du numéro de diapositive 10"/>
          <p:cNvSpPr>
            <a:spLocks noGrp="1"/>
          </p:cNvSpPr>
          <p:nvPr>
            <p:ph type="sldNum" sz="quarter" idx="11"/>
          </p:nvPr>
        </p:nvSpPr>
        <p:spPr/>
        <p:txBody>
          <a:bodyPr/>
          <a:lstStyle/>
          <a:p>
            <a:fld id="{A18FAA2F-414A-41AB-9102-14A918F968BC}" type="slidenum">
              <a:rPr lang="fr-FR" smtClean="0"/>
              <a:t>‹N°›</a:t>
            </a:fld>
            <a:endParaRPr lang="fr-FR" dirty="0"/>
          </a:p>
        </p:txBody>
      </p:sp>
      <p:sp>
        <p:nvSpPr>
          <p:cNvPr id="12" name="Espace réservé du pied de page 11"/>
          <p:cNvSpPr>
            <a:spLocks noGrp="1"/>
          </p:cNvSpPr>
          <p:nvPr>
            <p:ph type="ftr" sz="quarter" idx="12"/>
          </p:nvPr>
        </p:nvSpPr>
        <p:spPr/>
        <p:txBody>
          <a:bodyPr/>
          <a:lstStyle/>
          <a:p>
            <a:endParaRPr lang="fr-FR" dirty="0"/>
          </a:p>
        </p:txBody>
      </p:sp>
    </p:spTree>
    <p:extLst>
      <p:ext uri="{BB962C8B-B14F-4D97-AF65-F5344CB8AC3E}">
        <p14:creationId xmlns:p14="http://schemas.microsoft.com/office/powerpoint/2010/main" val="2269234378"/>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2" name="Titre 1"/>
          <p:cNvSpPr>
            <a:spLocks noGrp="1"/>
          </p:cNvSpPr>
          <p:nvPr>
            <p:ph type="title"/>
          </p:nvPr>
        </p:nvSpPr>
        <p:spPr>
          <a:xfrm>
            <a:off x="2276669" y="-30903"/>
            <a:ext cx="9305731" cy="908720"/>
          </a:xfrm>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11" name="Espace réservé du numéro de diapositive 10"/>
          <p:cNvSpPr>
            <a:spLocks noGrp="1"/>
          </p:cNvSpPr>
          <p:nvPr>
            <p:ph type="sldNum" sz="quarter" idx="11"/>
          </p:nvPr>
        </p:nvSpPr>
        <p:spPr/>
        <p:txBody>
          <a:bodyPr/>
          <a:lstStyle/>
          <a:p>
            <a:fld id="{A18FAA2F-414A-41AB-9102-14A918F968BC}" type="slidenum">
              <a:rPr lang="fr-FR" smtClean="0"/>
              <a:t>‹N°›</a:t>
            </a:fld>
            <a:endParaRPr lang="fr-FR" dirty="0"/>
          </a:p>
        </p:txBody>
      </p:sp>
      <p:sp>
        <p:nvSpPr>
          <p:cNvPr id="12" name="Espace réservé du pied de page 11"/>
          <p:cNvSpPr>
            <a:spLocks noGrp="1"/>
          </p:cNvSpPr>
          <p:nvPr>
            <p:ph type="ftr" sz="quarter" idx="12"/>
          </p:nvPr>
        </p:nvSpPr>
        <p:spPr/>
        <p:txBody>
          <a:bodyPr/>
          <a:lstStyle/>
          <a:p>
            <a:endParaRPr lang="fr-FR" dirty="0"/>
          </a:p>
        </p:txBody>
      </p:sp>
    </p:spTree>
    <p:extLst>
      <p:ext uri="{BB962C8B-B14F-4D97-AF65-F5344CB8AC3E}">
        <p14:creationId xmlns:p14="http://schemas.microsoft.com/office/powerpoint/2010/main" val="314767640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exte 1 visue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a:xfrm>
            <a:off x="768000" y="1268760"/>
            <a:ext cx="5904064" cy="496855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13" name="Espace réservé du numéro de diapositive 12"/>
          <p:cNvSpPr>
            <a:spLocks noGrp="1"/>
          </p:cNvSpPr>
          <p:nvPr>
            <p:ph type="sldNum" sz="quarter" idx="17"/>
          </p:nvPr>
        </p:nvSpPr>
        <p:spPr/>
        <p:txBody>
          <a:bodyPr/>
          <a:lstStyle/>
          <a:p>
            <a:fld id="{A18FAA2F-414A-41AB-9102-14A918F968BC}" type="slidenum">
              <a:rPr lang="fr-FR" smtClean="0"/>
              <a:t>‹N°›</a:t>
            </a:fld>
            <a:endParaRPr lang="fr-FR" dirty="0"/>
          </a:p>
        </p:txBody>
      </p:sp>
      <p:sp>
        <p:nvSpPr>
          <p:cNvPr id="14" name="Espace réservé du pied de page 13"/>
          <p:cNvSpPr>
            <a:spLocks noGrp="1"/>
          </p:cNvSpPr>
          <p:nvPr>
            <p:ph type="ftr" sz="quarter" idx="18"/>
          </p:nvPr>
        </p:nvSpPr>
        <p:spPr/>
        <p:txBody>
          <a:bodyPr/>
          <a:lstStyle/>
          <a:p>
            <a:endParaRPr lang="fr-FR" dirty="0"/>
          </a:p>
        </p:txBody>
      </p:sp>
      <p:sp>
        <p:nvSpPr>
          <p:cNvPr id="11" name="Espace réservé du contenu 20"/>
          <p:cNvSpPr>
            <a:spLocks noGrp="1"/>
          </p:cNvSpPr>
          <p:nvPr>
            <p:ph sz="quarter" idx="20" hasCustomPrompt="1"/>
          </p:nvPr>
        </p:nvSpPr>
        <p:spPr>
          <a:xfrm>
            <a:off x="6864000" y="2016000"/>
            <a:ext cx="4656000" cy="3690000"/>
          </a:xfrm>
          <a:solidFill>
            <a:srgbClr val="666666"/>
          </a:solidFill>
        </p:spPr>
        <p:txBody>
          <a:bodyPr anchor="ctr"/>
          <a:lstStyle>
            <a:lvl1pPr marL="0" indent="0" algn="ctr">
              <a:defRPr sz="1200">
                <a:solidFill>
                  <a:schemeClr val="bg1"/>
                </a:solidFill>
              </a:defRPr>
            </a:lvl1pPr>
          </a:lstStyle>
          <a:p>
            <a:r>
              <a:rPr lang="fr-FR" dirty="0" smtClean="0"/>
              <a:t>Visuel</a:t>
            </a:r>
            <a:endParaRPr lang="fr-FR" dirty="0"/>
          </a:p>
        </p:txBody>
      </p:sp>
    </p:spTree>
    <p:extLst>
      <p:ext uri="{BB962C8B-B14F-4D97-AF65-F5344CB8AC3E}">
        <p14:creationId xmlns:p14="http://schemas.microsoft.com/office/powerpoint/2010/main" val="14995633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exte 3 visuel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a:xfrm>
            <a:off x="768000" y="1268760"/>
            <a:ext cx="5904064" cy="496855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13" name="Espace réservé du numéro de diapositive 12"/>
          <p:cNvSpPr>
            <a:spLocks noGrp="1"/>
          </p:cNvSpPr>
          <p:nvPr>
            <p:ph type="sldNum" sz="quarter" idx="19"/>
          </p:nvPr>
        </p:nvSpPr>
        <p:spPr/>
        <p:txBody>
          <a:bodyPr/>
          <a:lstStyle/>
          <a:p>
            <a:fld id="{A18FAA2F-414A-41AB-9102-14A918F968BC}" type="slidenum">
              <a:rPr lang="fr-FR" smtClean="0"/>
              <a:t>‹N°›</a:t>
            </a:fld>
            <a:endParaRPr lang="fr-FR" dirty="0"/>
          </a:p>
        </p:txBody>
      </p:sp>
      <p:sp>
        <p:nvSpPr>
          <p:cNvPr id="14" name="Espace réservé du pied de page 13"/>
          <p:cNvSpPr>
            <a:spLocks noGrp="1"/>
          </p:cNvSpPr>
          <p:nvPr>
            <p:ph type="ftr" sz="quarter" idx="20"/>
          </p:nvPr>
        </p:nvSpPr>
        <p:spPr/>
        <p:txBody>
          <a:bodyPr/>
          <a:lstStyle/>
          <a:p>
            <a:endParaRPr lang="fr-FR" dirty="0"/>
          </a:p>
        </p:txBody>
      </p:sp>
      <p:sp>
        <p:nvSpPr>
          <p:cNvPr id="15" name="Espace réservé du contenu 20"/>
          <p:cNvSpPr>
            <a:spLocks noGrp="1"/>
          </p:cNvSpPr>
          <p:nvPr>
            <p:ph sz="quarter" idx="21" hasCustomPrompt="1"/>
          </p:nvPr>
        </p:nvSpPr>
        <p:spPr>
          <a:xfrm>
            <a:off x="6864000" y="2016000"/>
            <a:ext cx="4656000" cy="1980000"/>
          </a:xfrm>
          <a:solidFill>
            <a:srgbClr val="666666"/>
          </a:solidFill>
        </p:spPr>
        <p:txBody>
          <a:bodyPr anchor="ctr"/>
          <a:lstStyle>
            <a:lvl1pPr marL="0" indent="0" algn="ctr">
              <a:defRPr sz="1200">
                <a:solidFill>
                  <a:schemeClr val="bg1"/>
                </a:solidFill>
              </a:defRPr>
            </a:lvl1pPr>
          </a:lstStyle>
          <a:p>
            <a:r>
              <a:rPr lang="fr-FR" dirty="0" smtClean="0"/>
              <a:t>Visuel</a:t>
            </a:r>
            <a:endParaRPr lang="fr-FR" dirty="0"/>
          </a:p>
        </p:txBody>
      </p:sp>
      <p:sp>
        <p:nvSpPr>
          <p:cNvPr id="16" name="Espace réservé du contenu 20"/>
          <p:cNvSpPr>
            <a:spLocks noGrp="1"/>
          </p:cNvSpPr>
          <p:nvPr>
            <p:ph sz="quarter" idx="22" hasCustomPrompt="1"/>
          </p:nvPr>
        </p:nvSpPr>
        <p:spPr>
          <a:xfrm>
            <a:off x="6864000" y="3999600"/>
            <a:ext cx="2328000" cy="1695600"/>
          </a:xfrm>
          <a:solidFill>
            <a:srgbClr val="808080"/>
          </a:solidFill>
        </p:spPr>
        <p:txBody>
          <a:bodyPr anchor="ctr"/>
          <a:lstStyle>
            <a:lvl1pPr marL="0" indent="0" algn="ctr">
              <a:defRPr sz="1200">
                <a:solidFill>
                  <a:schemeClr val="bg1"/>
                </a:solidFill>
              </a:defRPr>
            </a:lvl1pPr>
          </a:lstStyle>
          <a:p>
            <a:r>
              <a:rPr lang="fr-FR" dirty="0" smtClean="0"/>
              <a:t>Visuel</a:t>
            </a:r>
            <a:endParaRPr lang="fr-FR" dirty="0"/>
          </a:p>
        </p:txBody>
      </p:sp>
      <p:sp>
        <p:nvSpPr>
          <p:cNvPr id="17" name="Espace réservé du contenu 20"/>
          <p:cNvSpPr>
            <a:spLocks noGrp="1"/>
          </p:cNvSpPr>
          <p:nvPr>
            <p:ph sz="quarter" idx="23" hasCustomPrompt="1"/>
          </p:nvPr>
        </p:nvSpPr>
        <p:spPr>
          <a:xfrm>
            <a:off x="9192000" y="3999600"/>
            <a:ext cx="2328000" cy="1695600"/>
          </a:xfrm>
          <a:solidFill>
            <a:srgbClr val="B2B2B2"/>
          </a:solidFill>
        </p:spPr>
        <p:txBody>
          <a:bodyPr anchor="ctr"/>
          <a:lstStyle>
            <a:lvl1pPr marL="0" indent="0" algn="ctr">
              <a:defRPr sz="1200">
                <a:solidFill>
                  <a:schemeClr val="bg1"/>
                </a:solidFill>
              </a:defRPr>
            </a:lvl1pPr>
          </a:lstStyle>
          <a:p>
            <a:r>
              <a:rPr lang="fr-FR" dirty="0" smtClean="0"/>
              <a:t>Visuel</a:t>
            </a:r>
            <a:endParaRPr lang="fr-FR" dirty="0"/>
          </a:p>
        </p:txBody>
      </p:sp>
    </p:spTree>
    <p:extLst>
      <p:ext uri="{BB962C8B-B14F-4D97-AF65-F5344CB8AC3E}">
        <p14:creationId xmlns:p14="http://schemas.microsoft.com/office/powerpoint/2010/main" val="2270169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exte graphiqu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a:xfrm>
            <a:off x="768000" y="3707507"/>
            <a:ext cx="10896619" cy="2529805"/>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11" name="Espace réservé du numéro de diapositive 10"/>
          <p:cNvSpPr>
            <a:spLocks noGrp="1"/>
          </p:cNvSpPr>
          <p:nvPr>
            <p:ph type="sldNum" sz="quarter" idx="11"/>
          </p:nvPr>
        </p:nvSpPr>
        <p:spPr/>
        <p:txBody>
          <a:bodyPr/>
          <a:lstStyle/>
          <a:p>
            <a:fld id="{A18FAA2F-414A-41AB-9102-14A918F968BC}" type="slidenum">
              <a:rPr lang="fr-FR" smtClean="0"/>
              <a:t>‹N°›</a:t>
            </a:fld>
            <a:endParaRPr lang="fr-FR" dirty="0"/>
          </a:p>
        </p:txBody>
      </p:sp>
      <p:sp>
        <p:nvSpPr>
          <p:cNvPr id="12" name="Espace réservé du pied de page 11"/>
          <p:cNvSpPr>
            <a:spLocks noGrp="1"/>
          </p:cNvSpPr>
          <p:nvPr>
            <p:ph type="ftr" sz="quarter" idx="12"/>
          </p:nvPr>
        </p:nvSpPr>
        <p:spPr/>
        <p:txBody>
          <a:bodyPr/>
          <a:lstStyle/>
          <a:p>
            <a:endParaRPr lang="fr-FR" dirty="0"/>
          </a:p>
        </p:txBody>
      </p:sp>
      <p:sp>
        <p:nvSpPr>
          <p:cNvPr id="9" name="Espace réservé du contenu 20"/>
          <p:cNvSpPr>
            <a:spLocks noGrp="1"/>
          </p:cNvSpPr>
          <p:nvPr>
            <p:ph sz="quarter" idx="21" hasCustomPrompt="1"/>
          </p:nvPr>
        </p:nvSpPr>
        <p:spPr>
          <a:xfrm>
            <a:off x="768000" y="1458000"/>
            <a:ext cx="10752000" cy="1908000"/>
          </a:xfrm>
          <a:solidFill>
            <a:srgbClr val="666666"/>
          </a:solidFill>
        </p:spPr>
        <p:txBody>
          <a:bodyPr anchor="ctr"/>
          <a:lstStyle>
            <a:lvl1pPr marL="0" indent="0" algn="ctr">
              <a:defRPr sz="1200">
                <a:solidFill>
                  <a:schemeClr val="bg1"/>
                </a:solidFill>
              </a:defRPr>
            </a:lvl1pPr>
          </a:lstStyle>
          <a:p>
            <a:r>
              <a:rPr lang="fr-FR" dirty="0" smtClean="0"/>
              <a:t>Visuel</a:t>
            </a:r>
            <a:endParaRPr lang="fr-FR" dirty="0"/>
          </a:p>
        </p:txBody>
      </p:sp>
    </p:spTree>
    <p:extLst>
      <p:ext uri="{BB962C8B-B14F-4D97-AF65-F5344CB8AC3E}">
        <p14:creationId xmlns:p14="http://schemas.microsoft.com/office/powerpoint/2010/main" val="36612775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ge vierge">
    <p:spTree>
      <p:nvGrpSpPr>
        <p:cNvPr id="1" name=""/>
        <p:cNvGrpSpPr/>
        <p:nvPr/>
      </p:nvGrpSpPr>
      <p:grpSpPr>
        <a:xfrm>
          <a:off x="0" y="0"/>
          <a:ext cx="0" cy="0"/>
          <a:chOff x="0" y="0"/>
          <a:chExt cx="0" cy="0"/>
        </a:xfrm>
      </p:grpSpPr>
      <p:pic>
        <p:nvPicPr>
          <p:cNvPr id="9" name="Image 8" descr="bandeau_page_carte.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251460"/>
          </a:xfrm>
          <a:prstGeom prst="rect">
            <a:avLst/>
          </a:prstGeom>
        </p:spPr>
      </p:pic>
      <p:sp>
        <p:nvSpPr>
          <p:cNvPr id="7" name="Espace réservé du numéro de diapositive 6"/>
          <p:cNvSpPr>
            <a:spLocks noGrp="1"/>
          </p:cNvSpPr>
          <p:nvPr>
            <p:ph type="sldNum" sz="quarter" idx="11"/>
          </p:nvPr>
        </p:nvSpPr>
        <p:spPr/>
        <p:txBody>
          <a:bodyPr/>
          <a:lstStyle/>
          <a:p>
            <a:fld id="{A18FAA2F-414A-41AB-9102-14A918F968BC}" type="slidenum">
              <a:rPr lang="fr-FR" smtClean="0"/>
              <a:t>‹N°›</a:t>
            </a:fld>
            <a:endParaRPr lang="fr-FR" dirty="0"/>
          </a:p>
        </p:txBody>
      </p:sp>
      <p:sp>
        <p:nvSpPr>
          <p:cNvPr id="8" name="Espace réservé du pied de page 7"/>
          <p:cNvSpPr>
            <a:spLocks noGrp="1"/>
          </p:cNvSpPr>
          <p:nvPr>
            <p:ph type="ftr" sz="quarter" idx="12"/>
          </p:nvPr>
        </p:nvSpPr>
        <p:spPr/>
        <p:txBody>
          <a:bodyPr/>
          <a:lstStyle/>
          <a:p>
            <a:endParaRPr lang="fr-FR" dirty="0"/>
          </a:p>
        </p:txBody>
      </p:sp>
      <p:sp>
        <p:nvSpPr>
          <p:cNvPr id="17" name="Espace réservé du contenu 15"/>
          <p:cNvSpPr>
            <a:spLocks noGrp="1"/>
          </p:cNvSpPr>
          <p:nvPr>
            <p:ph sz="quarter" idx="15"/>
          </p:nvPr>
        </p:nvSpPr>
        <p:spPr>
          <a:xfrm>
            <a:off x="504000" y="836614"/>
            <a:ext cx="11280000" cy="5184775"/>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1036145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arte">
    <p:spTree>
      <p:nvGrpSpPr>
        <p:cNvPr id="1" name=""/>
        <p:cNvGrpSpPr/>
        <p:nvPr/>
      </p:nvGrpSpPr>
      <p:grpSpPr>
        <a:xfrm>
          <a:off x="0" y="0"/>
          <a:ext cx="0" cy="0"/>
          <a:chOff x="0" y="0"/>
          <a:chExt cx="0" cy="0"/>
        </a:xfrm>
      </p:grpSpPr>
      <p:pic>
        <p:nvPicPr>
          <p:cNvPr id="10" name="Image 9" descr="carte.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1981" y="846238"/>
            <a:ext cx="11280000" cy="4156911"/>
          </a:xfrm>
          <a:prstGeom prst="rect">
            <a:avLst/>
          </a:prstGeom>
        </p:spPr>
      </p:pic>
      <p:pic>
        <p:nvPicPr>
          <p:cNvPr id="9" name="Image 8" descr="bandeau_page_carte.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251460"/>
          </a:xfrm>
          <a:prstGeom prst="rect">
            <a:avLst/>
          </a:prstGeom>
        </p:spPr>
      </p:pic>
      <p:sp>
        <p:nvSpPr>
          <p:cNvPr id="7" name="Espace réservé du numéro de diapositive 6"/>
          <p:cNvSpPr>
            <a:spLocks noGrp="1"/>
          </p:cNvSpPr>
          <p:nvPr>
            <p:ph type="sldNum" sz="quarter" idx="11"/>
          </p:nvPr>
        </p:nvSpPr>
        <p:spPr/>
        <p:txBody>
          <a:bodyPr/>
          <a:lstStyle/>
          <a:p>
            <a:fld id="{A18FAA2F-414A-41AB-9102-14A918F968BC}" type="slidenum">
              <a:rPr lang="fr-FR" smtClean="0"/>
              <a:t>‹N°›</a:t>
            </a:fld>
            <a:endParaRPr lang="fr-FR" dirty="0"/>
          </a:p>
        </p:txBody>
      </p:sp>
      <p:sp>
        <p:nvSpPr>
          <p:cNvPr id="8" name="Espace réservé du pied de page 7"/>
          <p:cNvSpPr>
            <a:spLocks noGrp="1"/>
          </p:cNvSpPr>
          <p:nvPr>
            <p:ph type="ftr" sz="quarter" idx="12"/>
          </p:nvPr>
        </p:nvSpPr>
        <p:spPr/>
        <p:txBody>
          <a:bodyPr/>
          <a:lstStyle/>
          <a:p>
            <a:endParaRPr lang="fr-FR" dirty="0"/>
          </a:p>
        </p:txBody>
      </p:sp>
      <p:sp>
        <p:nvSpPr>
          <p:cNvPr id="33" name="Espace réservé du graphique 32"/>
          <p:cNvSpPr>
            <a:spLocks noGrp="1"/>
          </p:cNvSpPr>
          <p:nvPr>
            <p:ph type="chart" sz="quarter" idx="13" hasCustomPrompt="1"/>
          </p:nvPr>
        </p:nvSpPr>
        <p:spPr>
          <a:xfrm>
            <a:off x="1199456" y="5157788"/>
            <a:ext cx="4320480" cy="863600"/>
          </a:xfrm>
        </p:spPr>
        <p:txBody>
          <a:bodyPr anchor="ctr"/>
          <a:lstStyle>
            <a:lvl1pPr marL="0" indent="0" algn="ctr">
              <a:defRPr sz="1200"/>
            </a:lvl1pPr>
          </a:lstStyle>
          <a:p>
            <a:r>
              <a:rPr lang="fr-FR" dirty="0" smtClean="0"/>
              <a:t> Graphique</a:t>
            </a:r>
            <a:endParaRPr lang="fr-FR" dirty="0"/>
          </a:p>
        </p:txBody>
      </p:sp>
    </p:spTree>
    <p:extLst>
      <p:ext uri="{BB962C8B-B14F-4D97-AF65-F5344CB8AC3E}">
        <p14:creationId xmlns:p14="http://schemas.microsoft.com/office/powerpoint/2010/main" val="1375606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reserve="1">
  <p:cSld name="1_Texte">
    <p:spTree>
      <p:nvGrpSpPr>
        <p:cNvPr id="1" name=""/>
        <p:cNvGrpSpPr/>
        <p:nvPr/>
      </p:nvGrpSpPr>
      <p:grpSpPr>
        <a:xfrm>
          <a:off x="0" y="0"/>
          <a:ext cx="0" cy="0"/>
          <a:chOff x="0" y="0"/>
          <a:chExt cx="0" cy="0"/>
        </a:xfrm>
      </p:grpSpPr>
      <p:pic>
        <p:nvPicPr>
          <p:cNvPr id="8" name="Image 7" descr="bandeau_intercalaire.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413504" y="0"/>
            <a:ext cx="7778496" cy="6858000"/>
          </a:xfrm>
          <a:prstGeom prst="rect">
            <a:avLst/>
          </a:prstGeom>
        </p:spPr>
      </p:pic>
      <p:pic>
        <p:nvPicPr>
          <p:cNvPr id="7" name="Image 6" descr="bandeau_dernière.p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4413504" y="0"/>
            <a:ext cx="7778496" cy="5805264"/>
          </a:xfrm>
          <a:prstGeom prst="rect">
            <a:avLst/>
          </a:prstGeom>
        </p:spPr>
      </p:pic>
      <p:sp>
        <p:nvSpPr>
          <p:cNvPr id="2" name="Titre 1"/>
          <p:cNvSpPr>
            <a:spLocks noGrp="1"/>
          </p:cNvSpPr>
          <p:nvPr>
            <p:ph type="title"/>
          </p:nvPr>
        </p:nvSpPr>
        <p:spPr>
          <a:xfrm>
            <a:off x="9518400" y="5799600"/>
            <a:ext cx="2529600" cy="943200"/>
          </a:xfrm>
        </p:spPr>
        <p:txBody>
          <a:bodyPr anchor="t" anchorCtr="0"/>
          <a:lstStyle>
            <a:lvl1pPr>
              <a:lnSpc>
                <a:spcPts val="1200"/>
              </a:lnSpc>
              <a:defRPr sz="850" b="0" cap="none" baseline="0">
                <a:solidFill>
                  <a:schemeClr val="bg2"/>
                </a:solidFill>
              </a:defRPr>
            </a:lvl1pPr>
          </a:lstStyle>
          <a:p>
            <a:r>
              <a:rPr lang="fr-FR" smtClean="0"/>
              <a:t>Modifiez le style du titre</a:t>
            </a:r>
            <a:endParaRPr lang="fr-FR" dirty="0"/>
          </a:p>
        </p:txBody>
      </p:sp>
      <p:sp>
        <p:nvSpPr>
          <p:cNvPr id="3" name="Espace réservé du contenu 2"/>
          <p:cNvSpPr>
            <a:spLocks noGrp="1"/>
          </p:cNvSpPr>
          <p:nvPr>
            <p:ph idx="1"/>
          </p:nvPr>
        </p:nvSpPr>
        <p:spPr>
          <a:xfrm>
            <a:off x="4719341" y="5799600"/>
            <a:ext cx="4737033" cy="943200"/>
          </a:xfrm>
        </p:spPr>
        <p:txBody>
          <a:bodyPr/>
          <a:lstStyle>
            <a:lvl1pPr marL="0" indent="0">
              <a:lnSpc>
                <a:spcPts val="1200"/>
              </a:lnSpc>
              <a:spcAft>
                <a:spcPts val="0"/>
              </a:spcAft>
              <a:buFont typeface="Arial" pitchFamily="34" charset="0"/>
              <a:buNone/>
              <a:defRPr sz="800">
                <a:solidFill>
                  <a:schemeClr val="bg1"/>
                </a:solidFill>
              </a:defRPr>
            </a:lvl1pPr>
            <a:lvl2pPr marL="0" indent="0">
              <a:lnSpc>
                <a:spcPts val="1200"/>
              </a:lnSpc>
              <a:spcBef>
                <a:spcPts val="800"/>
              </a:spcBef>
              <a:buFont typeface="Arial" pitchFamily="34" charset="0"/>
              <a:buNone/>
              <a:defRPr sz="650">
                <a:solidFill>
                  <a:schemeClr val="bg1"/>
                </a:solidFill>
              </a:defRPr>
            </a:lvl2pPr>
            <a:lvl3pPr marL="0" indent="0">
              <a:lnSpc>
                <a:spcPts val="1200"/>
              </a:lnSpc>
              <a:buFont typeface="Arial" pitchFamily="34" charset="0"/>
              <a:buNone/>
              <a:defRPr sz="650">
                <a:solidFill>
                  <a:schemeClr val="bg1"/>
                </a:solidFill>
              </a:defRPr>
            </a:lvl3pPr>
            <a:lvl4pPr marL="0" indent="0">
              <a:lnSpc>
                <a:spcPts val="1200"/>
              </a:lnSpc>
              <a:buFont typeface="Arial" pitchFamily="34" charset="0"/>
              <a:buNone/>
              <a:defRPr sz="650">
                <a:solidFill>
                  <a:schemeClr val="bg1"/>
                </a:solidFill>
              </a:defRPr>
            </a:lvl4pPr>
            <a:lvl5pPr marL="0" indent="0">
              <a:lnSpc>
                <a:spcPts val="1200"/>
              </a:lnSpc>
              <a:buFont typeface="Arial" pitchFamily="34" charset="0"/>
              <a:buNone/>
              <a:defRPr sz="650">
                <a:solidFill>
                  <a:schemeClr val="bg1"/>
                </a:solidFill>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11" name="Espace réservé du numéro de diapositive 10"/>
          <p:cNvSpPr>
            <a:spLocks noGrp="1"/>
          </p:cNvSpPr>
          <p:nvPr>
            <p:ph type="sldNum" sz="quarter" idx="11"/>
          </p:nvPr>
        </p:nvSpPr>
        <p:spPr>
          <a:xfrm>
            <a:off x="768000" y="5445225"/>
            <a:ext cx="1491595" cy="365125"/>
          </a:xfrm>
        </p:spPr>
        <p:txBody>
          <a:bodyPr/>
          <a:lstStyle>
            <a:lvl1pPr algn="l">
              <a:defRPr>
                <a:solidFill>
                  <a:schemeClr val="bg1"/>
                </a:solidFill>
              </a:defRPr>
            </a:lvl1pPr>
          </a:lstStyle>
          <a:p>
            <a:fld id="{A18FAA2F-414A-41AB-9102-14A918F968BC}" type="slidenum">
              <a:rPr lang="fr-FR" smtClean="0"/>
              <a:t>‹N°›</a:t>
            </a:fld>
            <a:endParaRPr lang="fr-FR" dirty="0"/>
          </a:p>
        </p:txBody>
      </p:sp>
      <p:sp>
        <p:nvSpPr>
          <p:cNvPr id="12" name="Espace réservé du pied de page 11"/>
          <p:cNvSpPr>
            <a:spLocks noGrp="1"/>
          </p:cNvSpPr>
          <p:nvPr>
            <p:ph type="ftr" sz="quarter" idx="12"/>
          </p:nvPr>
        </p:nvSpPr>
        <p:spPr>
          <a:xfrm>
            <a:off x="768000" y="5877273"/>
            <a:ext cx="3552395" cy="365125"/>
          </a:xfrm>
        </p:spPr>
        <p:txBody>
          <a:bodyPr/>
          <a:lstStyle>
            <a:lvl1pPr algn="l">
              <a:defRPr>
                <a:solidFill>
                  <a:schemeClr val="bg1"/>
                </a:solidFill>
              </a:defRPr>
            </a:lvl1pPr>
          </a:lstStyle>
          <a:p>
            <a:endParaRPr lang="fr-FR" dirty="0"/>
          </a:p>
        </p:txBody>
      </p:sp>
    </p:spTree>
    <p:extLst>
      <p:ext uri="{BB962C8B-B14F-4D97-AF65-F5344CB8AC3E}">
        <p14:creationId xmlns:p14="http://schemas.microsoft.com/office/powerpoint/2010/main" val="16133131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Image 7" descr="bandeau_texte.png"/>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0" y="-4463"/>
            <a:ext cx="12192000" cy="955548"/>
          </a:xfrm>
          <a:prstGeom prst="rect">
            <a:avLst/>
          </a:prstGeom>
        </p:spPr>
      </p:pic>
      <p:sp>
        <p:nvSpPr>
          <p:cNvPr id="2" name="Espace réservé du titre 1"/>
          <p:cNvSpPr>
            <a:spLocks noGrp="1"/>
          </p:cNvSpPr>
          <p:nvPr>
            <p:ph type="title"/>
          </p:nvPr>
        </p:nvSpPr>
        <p:spPr>
          <a:xfrm>
            <a:off x="2276669" y="3931"/>
            <a:ext cx="9305731" cy="908720"/>
          </a:xfrm>
          <a:prstGeom prst="rect">
            <a:avLst/>
          </a:prstGeom>
        </p:spPr>
        <p:txBody>
          <a:bodyPr vert="horz" lIns="0" tIns="0" rIns="0" bIns="0" rtlCol="0" anchor="ctr" anchorCtr="0">
            <a:noAutofit/>
          </a:bodyPr>
          <a:lstStyle/>
          <a:p>
            <a:r>
              <a:rPr lang="fr-FR" dirty="0" smtClean="0"/>
              <a:t>Cliquez pour modifier le style du titre</a:t>
            </a:r>
            <a:endParaRPr lang="fr-FR" dirty="0"/>
          </a:p>
        </p:txBody>
      </p:sp>
      <p:sp>
        <p:nvSpPr>
          <p:cNvPr id="3" name="Espace réservé du texte 2"/>
          <p:cNvSpPr>
            <a:spLocks noGrp="1"/>
          </p:cNvSpPr>
          <p:nvPr>
            <p:ph type="body" idx="1"/>
          </p:nvPr>
        </p:nvSpPr>
        <p:spPr>
          <a:xfrm>
            <a:off x="768000" y="1268760"/>
            <a:ext cx="10896619" cy="4968552"/>
          </a:xfrm>
          <a:prstGeom prst="rect">
            <a:avLst/>
          </a:prstGeom>
        </p:spPr>
        <p:txBody>
          <a:bodyPr vert="horz" lIns="0" tIns="0" rIns="0" bIns="0" rtlCol="0">
            <a:noAutofit/>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pied de page 4"/>
          <p:cNvSpPr>
            <a:spLocks noGrp="1"/>
          </p:cNvSpPr>
          <p:nvPr>
            <p:ph type="ftr" sz="quarter" idx="3"/>
          </p:nvPr>
        </p:nvSpPr>
        <p:spPr>
          <a:xfrm>
            <a:off x="2136118" y="6301477"/>
            <a:ext cx="6874351" cy="365125"/>
          </a:xfrm>
          <a:prstGeom prst="rect">
            <a:avLst/>
          </a:prstGeom>
        </p:spPr>
        <p:txBody>
          <a:bodyPr vert="horz" lIns="0" tIns="0" rIns="0" bIns="0" rtlCol="0" anchor="ctr"/>
          <a:lstStyle>
            <a:lvl1pPr algn="r">
              <a:defRPr sz="1000">
                <a:solidFill>
                  <a:srgbClr val="666666"/>
                </a:solidFill>
              </a:defRPr>
            </a:lvl1pPr>
          </a:lstStyle>
          <a:p>
            <a:endParaRPr lang="fr-FR" dirty="0"/>
          </a:p>
        </p:txBody>
      </p:sp>
      <p:sp>
        <p:nvSpPr>
          <p:cNvPr id="6" name="Espace réservé du numéro de diapositive 5"/>
          <p:cNvSpPr>
            <a:spLocks noGrp="1"/>
          </p:cNvSpPr>
          <p:nvPr>
            <p:ph type="sldNum" sz="quarter" idx="4"/>
          </p:nvPr>
        </p:nvSpPr>
        <p:spPr>
          <a:xfrm>
            <a:off x="9881325" y="6301477"/>
            <a:ext cx="1701075" cy="365125"/>
          </a:xfrm>
          <a:prstGeom prst="rect">
            <a:avLst/>
          </a:prstGeom>
        </p:spPr>
        <p:txBody>
          <a:bodyPr vert="horz" lIns="0" tIns="0" rIns="0" bIns="0" rtlCol="0" anchor="ctr"/>
          <a:lstStyle>
            <a:lvl1pPr algn="l">
              <a:defRPr sz="1000">
                <a:solidFill>
                  <a:srgbClr val="666666"/>
                </a:solidFill>
              </a:defRPr>
            </a:lvl1pPr>
          </a:lstStyle>
          <a:p>
            <a:fld id="{4C922248-4147-4AF2-9E7B-7AA8DC7EA7BA}" type="slidenum">
              <a:rPr lang="fr-FR" smtClean="0"/>
              <a:pPr/>
              <a:t>‹N°›</a:t>
            </a:fld>
            <a:endParaRPr lang="fr-FR" dirty="0"/>
          </a:p>
        </p:txBody>
      </p:sp>
      <p:pic>
        <p:nvPicPr>
          <p:cNvPr id="2050" name="Picture 2" descr="C:\Users\eb137366\Downloads\irfu_signature.jpg"/>
          <p:cNvPicPr>
            <a:picLocks noChangeAspect="1"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a:off x="1344366" y="142540"/>
            <a:ext cx="861415" cy="644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91041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iming>
    <p:tnLst>
      <p:par>
        <p:cTn id="1" dur="indefinite" restart="never" nodeType="tmRoot"/>
      </p:par>
    </p:tnLst>
  </p:timing>
  <p:hf hdr="0" dt="0"/>
  <p:txStyles>
    <p:titleStyle>
      <a:lvl1pPr algn="l" defTabSz="914400" rtl="0" eaLnBrk="1" latinLnBrk="0" hangingPunct="1">
        <a:spcBef>
          <a:spcPct val="0"/>
        </a:spcBef>
        <a:buNone/>
        <a:defRPr sz="2200" b="1" kern="1200" cap="all" baseline="0">
          <a:solidFill>
            <a:schemeClr val="bg1"/>
          </a:solidFill>
          <a:latin typeface="+mj-lt"/>
          <a:ea typeface="+mj-ea"/>
          <a:cs typeface="+mj-cs"/>
        </a:defRPr>
      </a:lvl1pPr>
    </p:titleStyle>
    <p:bodyStyle>
      <a:lvl1pPr marL="923925" indent="0" algn="l" defTabSz="914400" rtl="0" eaLnBrk="1" latinLnBrk="0" hangingPunct="1">
        <a:lnSpc>
          <a:spcPct val="100000"/>
        </a:lnSpc>
        <a:spcBef>
          <a:spcPts val="0"/>
        </a:spcBef>
        <a:spcAft>
          <a:spcPts val="400"/>
        </a:spcAft>
        <a:buFont typeface="Arial" pitchFamily="34" charset="0"/>
        <a:buNone/>
        <a:defRPr sz="2200" kern="1200">
          <a:solidFill>
            <a:schemeClr val="tx2"/>
          </a:solidFill>
          <a:latin typeface="+mn-lt"/>
          <a:ea typeface="+mn-ea"/>
          <a:cs typeface="+mn-cs"/>
        </a:defRPr>
      </a:lvl1pPr>
      <a:lvl2pPr marL="360363" indent="-360363" algn="l" defTabSz="914400" rtl="0" eaLnBrk="1" latinLnBrk="0" hangingPunct="1">
        <a:lnSpc>
          <a:spcPts val="2000"/>
        </a:lnSpc>
        <a:spcBef>
          <a:spcPts val="0"/>
        </a:spcBef>
        <a:buSzPct val="90000"/>
        <a:buFontTx/>
        <a:buBlip>
          <a:blip r:embed="rId16"/>
        </a:buBlip>
        <a:defRPr sz="1600" kern="1200">
          <a:solidFill>
            <a:srgbClr val="666666"/>
          </a:solidFill>
          <a:latin typeface="+mn-lt"/>
          <a:ea typeface="+mn-ea"/>
          <a:cs typeface="+mn-cs"/>
        </a:defRPr>
      </a:lvl2pPr>
      <a:lvl3pPr marL="361950" indent="0" algn="l" defTabSz="914400" rtl="0" eaLnBrk="1" latinLnBrk="0" hangingPunct="1">
        <a:lnSpc>
          <a:spcPts val="2000"/>
        </a:lnSpc>
        <a:spcBef>
          <a:spcPts val="0"/>
        </a:spcBef>
        <a:buSzPct val="36000"/>
        <a:buFont typeface="Arial" pitchFamily="34" charset="0"/>
        <a:buNone/>
        <a:defRPr sz="1600" kern="1200">
          <a:solidFill>
            <a:srgbClr val="666666"/>
          </a:solidFill>
          <a:latin typeface="+mn-lt"/>
          <a:ea typeface="+mn-ea"/>
          <a:cs typeface="+mn-cs"/>
        </a:defRPr>
      </a:lvl3pPr>
      <a:lvl4pPr marL="1009650" indent="-238125" algn="l" defTabSz="914400" rtl="0" eaLnBrk="1" latinLnBrk="0" hangingPunct="1">
        <a:lnSpc>
          <a:spcPts val="2000"/>
        </a:lnSpc>
        <a:spcBef>
          <a:spcPts val="0"/>
        </a:spcBef>
        <a:buClr>
          <a:srgbClr val="666666"/>
        </a:buClr>
        <a:buSzPct val="36000"/>
        <a:buFontTx/>
        <a:buBlip>
          <a:blip r:embed="rId17"/>
        </a:buBlip>
        <a:defRPr sz="1600" kern="1200">
          <a:solidFill>
            <a:srgbClr val="666666"/>
          </a:solidFill>
          <a:latin typeface="+mn-lt"/>
          <a:ea typeface="+mn-ea"/>
          <a:cs typeface="+mn-cs"/>
        </a:defRPr>
      </a:lvl4pPr>
      <a:lvl5pPr marL="1133475" indent="-114300" algn="l" defTabSz="914400" rtl="0" eaLnBrk="1" latinLnBrk="0" hangingPunct="1">
        <a:lnSpc>
          <a:spcPts val="2000"/>
        </a:lnSpc>
        <a:spcBef>
          <a:spcPts val="0"/>
        </a:spcBef>
        <a:buClr>
          <a:srgbClr val="666666"/>
        </a:buClr>
        <a:buFont typeface="Arial" pitchFamily="34" charset="0"/>
        <a:buChar char="-"/>
        <a:defRPr sz="1600" kern="1200">
          <a:solidFill>
            <a:srgbClr val="66666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22.png"/><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chart" Target="../charts/chart3.xml"/><Relationship Id="rId5" Type="http://schemas.openxmlformats.org/officeDocument/2006/relationships/image" Target="../media/image26.png"/><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chart" Target="../charts/chart6.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30.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25.jpeg"/><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31.PNG"/><Relationship Id="rId5" Type="http://schemas.openxmlformats.org/officeDocument/2006/relationships/image" Target="../media/image29.PN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34.pn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35.png"/><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31.PN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38.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6" name="Image 11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46710" y="166212"/>
            <a:ext cx="1628775" cy="981075"/>
          </a:xfrm>
          <a:prstGeom prst="rect">
            <a:avLst/>
          </a:prstGeom>
          <a:noFill/>
          <a:extLst>
            <a:ext uri="{909E8E84-426E-40DD-AFC4-6F175D3DCCD1}">
              <a14:hiddenFill xmlns:a14="http://schemas.microsoft.com/office/drawing/2010/main">
                <a:solidFill>
                  <a:srgbClr val="FFFFFF"/>
                </a:solidFill>
              </a14:hiddenFill>
            </a:ext>
          </a:extLst>
        </p:spPr>
      </p:pic>
      <p:sp>
        <p:nvSpPr>
          <p:cNvPr id="15" name="Text Box 27"/>
          <p:cNvSpPr txBox="1">
            <a:spLocks noChangeArrowheads="1"/>
          </p:cNvSpPr>
          <p:nvPr/>
        </p:nvSpPr>
        <p:spPr bwMode="auto">
          <a:xfrm>
            <a:off x="13096035" y="6326823"/>
            <a:ext cx="1182370" cy="273473"/>
          </a:xfrm>
          <a:prstGeom prst="rect">
            <a:avLst/>
          </a:prstGeom>
          <a:solidFill>
            <a:srgbClr val="FFFFFF"/>
          </a:solidFill>
          <a:ln w="9525">
            <a:solidFill>
              <a:srgbClr val="FFFFFF"/>
            </a:solidFill>
            <a:miter lim="800000"/>
            <a:headEnd/>
            <a:tailEnd/>
          </a:ln>
        </p:spPr>
        <p:txBody>
          <a:bodyPr rot="0" vert="horz" wrap="square" lIns="91440" tIns="45720" rIns="91440" bIns="45720" anchor="t" anchorCtr="0" upright="1">
            <a:spAutoFit/>
          </a:bodyPr>
          <a:lstStyle/>
          <a:p>
            <a:pPr>
              <a:lnSpc>
                <a:spcPct val="107000"/>
              </a:lnSpc>
              <a:spcAft>
                <a:spcPts val="800"/>
              </a:spcAft>
            </a:pPr>
            <a:endParaRPr lang="fr-FR" sz="1100">
              <a:latin typeface="Calibri" panose="020F0502020204030204" pitchFamily="34" charset="0"/>
              <a:ea typeface="Calibri" panose="020F0502020204030204" pitchFamily="34" charset="0"/>
              <a:cs typeface="Times New Roman" panose="02020603050405020304" pitchFamily="18" charset="0"/>
            </a:endParaRPr>
          </a:p>
        </p:txBody>
      </p:sp>
      <p:sp>
        <p:nvSpPr>
          <p:cNvPr id="11" name="Rectangle 9"/>
          <p:cNvSpPr>
            <a:spLocks noChangeArrowheads="1"/>
          </p:cNvSpPr>
          <p:nvPr/>
        </p:nvSpPr>
        <p:spPr bwMode="auto">
          <a:xfrm>
            <a:off x="1524001" y="13181"/>
            <a:ext cx="184731" cy="430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0" numCol="1" anchor="ctr" anchorCtr="0" compatLnSpc="1">
            <a:prstTxWarp prst="textNoShape">
              <a:avLst/>
            </a:prstTxWarp>
            <a:spAutoFit/>
          </a:bodyPr>
          <a:lstStyle/>
          <a:p>
            <a:endParaRPr lang="fr-FR"/>
          </a:p>
        </p:txBody>
      </p:sp>
      <p:sp>
        <p:nvSpPr>
          <p:cNvPr id="16" name="Rectangle 10"/>
          <p:cNvSpPr>
            <a:spLocks noChangeArrowheads="1"/>
          </p:cNvSpPr>
          <p:nvPr/>
        </p:nvSpPr>
        <p:spPr bwMode="auto">
          <a:xfrm>
            <a:off x="1524000" y="457200"/>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fr-FR"/>
          </a:p>
        </p:txBody>
      </p:sp>
      <p:sp>
        <p:nvSpPr>
          <p:cNvPr id="17" name="Rectangle 12"/>
          <p:cNvSpPr>
            <a:spLocks noChangeArrowheads="1"/>
          </p:cNvSpPr>
          <p:nvPr/>
        </p:nvSpPr>
        <p:spPr bwMode="auto">
          <a:xfrm>
            <a:off x="1524000" y="1438275"/>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fr-FR"/>
          </a:p>
        </p:txBody>
      </p:sp>
      <p:sp>
        <p:nvSpPr>
          <p:cNvPr id="18" name="Rectangle 14"/>
          <p:cNvSpPr>
            <a:spLocks noChangeArrowheads="1"/>
          </p:cNvSpPr>
          <p:nvPr/>
        </p:nvSpPr>
        <p:spPr bwMode="auto">
          <a:xfrm>
            <a:off x="4510259" y="791347"/>
            <a:ext cx="7530274" cy="2710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25392" rIns="91440" bIns="0" numCol="1" anchor="ctr" anchorCtr="0" compatLnSpc="1">
            <a:prstTxWarp prst="textNoShape">
              <a:avLst/>
            </a:prstTxWarp>
            <a:spAutoFit/>
          </a:bodyPr>
          <a:lstStyle/>
          <a:p>
            <a:pPr eaLnBrk="0" fontAlgn="base" hangingPunct="0">
              <a:spcBef>
                <a:spcPct val="0"/>
              </a:spcBef>
              <a:spcAft>
                <a:spcPct val="0"/>
              </a:spcAft>
            </a:pPr>
            <a:endParaRPr lang="fr-FR" altLang="fr-FR" sz="1600" dirty="0">
              <a:solidFill>
                <a:srgbClr val="2E74B5"/>
              </a:solidFill>
              <a:latin typeface="Calibri Light" panose="020F0302020204030204" pitchFamily="34" charset="0"/>
              <a:ea typeface="Times New Roman" panose="02020603050405020304" pitchFamily="18" charset="0"/>
              <a:cs typeface="Times New Roman" panose="02020603050405020304" pitchFamily="18" charset="0"/>
            </a:endParaRPr>
          </a:p>
          <a:p>
            <a:pPr eaLnBrk="0" fontAlgn="base" hangingPunct="0">
              <a:spcBef>
                <a:spcPct val="0"/>
              </a:spcBef>
              <a:spcAft>
                <a:spcPct val="0"/>
              </a:spcAft>
            </a:pPr>
            <a:r>
              <a:rPr lang="fr-FR" altLang="fr-FR" sz="600" dirty="0"/>
              <a:t/>
            </a:r>
            <a:br>
              <a:rPr lang="fr-FR" altLang="fr-FR" sz="600" dirty="0"/>
            </a:br>
            <a:endParaRPr lang="fr-FR" altLang="fr-FR" sz="1100" dirty="0">
              <a:solidFill>
                <a:srgbClr val="2E74B5"/>
              </a:solidFill>
              <a:latin typeface="Calibri Light" panose="020F0302020204030204" pitchFamily="34" charset="0"/>
              <a:ea typeface="Times New Roman" panose="02020603050405020304" pitchFamily="18" charset="0"/>
              <a:cs typeface="Times New Roman" panose="02020603050405020304" pitchFamily="18" charset="0"/>
            </a:endParaRPr>
          </a:p>
          <a:p>
            <a:pPr eaLnBrk="0" fontAlgn="base" hangingPunct="0">
              <a:lnSpc>
                <a:spcPct val="150000"/>
              </a:lnSpc>
              <a:spcBef>
                <a:spcPct val="0"/>
              </a:spcBef>
              <a:spcAft>
                <a:spcPct val="0"/>
              </a:spcAft>
            </a:pPr>
            <a:r>
              <a:rPr lang="fr-FR" altLang="fr-FR" b="1" dirty="0">
                <a:latin typeface="High Tower Text" panose="02040502050506030303" pitchFamily="18" charset="0"/>
                <a:ea typeface="Times New Roman" panose="02020603050405020304" pitchFamily="18" charset="0"/>
                <a:cs typeface="Times New Roman" panose="02020603050405020304" pitchFamily="18" charset="0"/>
              </a:rPr>
              <a:t>PROJET DE FIN D</a:t>
            </a:r>
            <a:r>
              <a:rPr lang="fr-FR" altLang="fr-FR" b="1" dirty="0">
                <a:latin typeface="Calibri Light" panose="020F0302020204030204" pitchFamily="34" charset="0"/>
                <a:ea typeface="Times New Roman" panose="02020603050405020304" pitchFamily="18" charset="0"/>
                <a:cs typeface="Times New Roman" panose="02020603050405020304" pitchFamily="18" charset="0"/>
              </a:rPr>
              <a:t>’</a:t>
            </a:r>
            <a:r>
              <a:rPr lang="fr-FR" altLang="fr-FR" b="1" dirty="0">
                <a:latin typeface="High Tower Text" panose="02040502050506030303" pitchFamily="18" charset="0"/>
                <a:ea typeface="Times New Roman" panose="02020603050405020304" pitchFamily="18" charset="0"/>
                <a:cs typeface="Times New Roman" panose="02020603050405020304" pitchFamily="18" charset="0"/>
              </a:rPr>
              <a:t>ETUDES</a:t>
            </a:r>
          </a:p>
          <a:p>
            <a:pPr eaLnBrk="0" fontAlgn="base" hangingPunct="0">
              <a:lnSpc>
                <a:spcPct val="150000"/>
              </a:lnSpc>
              <a:spcBef>
                <a:spcPct val="0"/>
              </a:spcBef>
              <a:spcAft>
                <a:spcPct val="0"/>
              </a:spcAft>
            </a:pPr>
            <a:endParaRPr lang="fr-FR" altLang="fr-FR" sz="1100" dirty="0">
              <a:solidFill>
                <a:srgbClr val="2E74B5"/>
              </a:solidFill>
              <a:latin typeface="Calibri Light" panose="020F0302020204030204" pitchFamily="34" charset="0"/>
              <a:ea typeface="Times New Roman" panose="02020603050405020304" pitchFamily="18" charset="0"/>
              <a:cs typeface="Times New Roman" panose="02020603050405020304" pitchFamily="18" charset="0"/>
            </a:endParaRPr>
          </a:p>
          <a:p>
            <a:pPr eaLnBrk="0" fontAlgn="base" hangingPunct="0">
              <a:spcBef>
                <a:spcPct val="0"/>
              </a:spcBef>
              <a:spcAft>
                <a:spcPct val="0"/>
              </a:spcAft>
            </a:pPr>
            <a:r>
              <a:rPr lang="fr-FR" altLang="fr-FR" sz="1600" dirty="0">
                <a:latin typeface="High Tower Text" panose="02040502050506030303" pitchFamily="18" charset="0"/>
                <a:ea typeface="Calibri" panose="020F0502020204030204" pitchFamily="34" charset="0"/>
                <a:cs typeface="Times New Roman" panose="02020603050405020304" pitchFamily="18" charset="0"/>
              </a:rPr>
              <a:t>Présenté à </a:t>
            </a:r>
            <a:r>
              <a:rPr lang="fr-FR" altLang="fr-FR" sz="1600" dirty="0" smtClean="0">
                <a:latin typeface="High Tower Text" panose="02040502050506030303" pitchFamily="18" charset="0"/>
                <a:ea typeface="Calibri" panose="020F0502020204030204" pitchFamily="34" charset="0"/>
                <a:cs typeface="Times New Roman" panose="02020603050405020304" pitchFamily="18" charset="0"/>
              </a:rPr>
              <a:t>l’Université </a:t>
            </a:r>
            <a:r>
              <a:rPr lang="fr-FR" altLang="fr-FR" sz="1600" dirty="0">
                <a:latin typeface="High Tower Text" panose="02040502050506030303" pitchFamily="18" charset="0"/>
                <a:ea typeface="Calibri" panose="020F0502020204030204" pitchFamily="34" charset="0"/>
                <a:cs typeface="Times New Roman" panose="02020603050405020304" pitchFamily="18" charset="0"/>
              </a:rPr>
              <a:t>Paris-Sud pour obtenir le diplôme </a:t>
            </a:r>
            <a:r>
              <a:rPr lang="fr-FR" altLang="fr-FR" sz="1100" dirty="0">
                <a:latin typeface="High Tower Text" panose="02040502050506030303" pitchFamily="18" charset="0"/>
                <a:ea typeface="Calibri" panose="020F0502020204030204" pitchFamily="34" charset="0"/>
                <a:cs typeface="Times New Roman" panose="02020603050405020304" pitchFamily="18" charset="0"/>
              </a:rPr>
              <a:t>:</a:t>
            </a:r>
            <a:endParaRPr lang="fr-FR" altLang="fr-FR" sz="1100" dirty="0"/>
          </a:p>
          <a:p>
            <a:pPr eaLnBrk="0" fontAlgn="base" hangingPunct="0">
              <a:spcBef>
                <a:spcPct val="0"/>
              </a:spcBef>
              <a:spcAft>
                <a:spcPct val="0"/>
              </a:spcAft>
            </a:pPr>
            <a:r>
              <a:rPr lang="fr-FR" altLang="fr-FR" b="1">
                <a:latin typeface="High Tower Text" panose="02040502050506030303" pitchFamily="18" charset="0"/>
                <a:ea typeface="Calibri" panose="020F0502020204030204" pitchFamily="34" charset="0"/>
                <a:cs typeface="Times New Roman" panose="02020603050405020304" pitchFamily="18" charset="0"/>
              </a:rPr>
              <a:t>MASTER </a:t>
            </a:r>
            <a:r>
              <a:rPr lang="fr-FR" altLang="fr-FR" sz="2400" b="1" smtClean="0">
                <a:latin typeface="High Tower Text" panose="02040502050506030303" pitchFamily="18" charset="0"/>
                <a:ea typeface="Calibri" panose="020F0502020204030204" pitchFamily="34" charset="0"/>
                <a:cs typeface="Times New Roman" panose="02020603050405020304" pitchFamily="18" charset="0"/>
              </a:rPr>
              <a:t>2</a:t>
            </a:r>
            <a:r>
              <a:rPr lang="fr-FR" altLang="fr-FR" sz="600"/>
              <a:t> </a:t>
            </a:r>
            <a:r>
              <a:rPr lang="fr-FR" altLang="fr-FR" b="1" smtClean="0">
                <a:latin typeface="High Tower Text" panose="02040502050506030303" pitchFamily="18" charset="0"/>
                <a:ea typeface="Calibri" panose="020F0502020204030204" pitchFamily="34" charset="0"/>
                <a:cs typeface="Times New Roman" panose="02020603050405020304" pitchFamily="18" charset="0"/>
              </a:rPr>
              <a:t>Physique </a:t>
            </a:r>
            <a:r>
              <a:rPr lang="fr-FR" altLang="fr-FR" b="1" dirty="0">
                <a:latin typeface="High Tower Text" panose="02040502050506030303" pitchFamily="18" charset="0"/>
                <a:ea typeface="Calibri" panose="020F0502020204030204" pitchFamily="34" charset="0"/>
                <a:cs typeface="Times New Roman" panose="02020603050405020304" pitchFamily="18" charset="0"/>
              </a:rPr>
              <a:t>et ingénierie de l’énergie</a:t>
            </a:r>
          </a:p>
          <a:p>
            <a:pPr eaLnBrk="0" fontAlgn="base" hangingPunct="0">
              <a:spcBef>
                <a:spcPct val="0"/>
              </a:spcBef>
              <a:spcAft>
                <a:spcPct val="0"/>
              </a:spcAft>
            </a:pPr>
            <a:endParaRPr lang="fr-FR" altLang="fr-FR" b="1" dirty="0">
              <a:latin typeface="High Tower Text" panose="02040502050506030303" pitchFamily="18" charset="0"/>
              <a:ea typeface="Calibri" panose="020F0502020204030204" pitchFamily="34" charset="0"/>
              <a:cs typeface="Times New Roman" panose="02020603050405020304" pitchFamily="18" charset="0"/>
            </a:endParaRPr>
          </a:p>
          <a:p>
            <a:pPr eaLnBrk="0" fontAlgn="base" hangingPunct="0">
              <a:spcBef>
                <a:spcPct val="0"/>
              </a:spcBef>
              <a:spcAft>
                <a:spcPct val="0"/>
              </a:spcAft>
            </a:pPr>
            <a:r>
              <a:rPr lang="fr-FR" altLang="fr-FR" sz="1600" dirty="0">
                <a:latin typeface="High Tower Text" panose="02040502050506030303" pitchFamily="18" charset="0"/>
                <a:ea typeface="Calibri" panose="020F0502020204030204" pitchFamily="34" charset="0"/>
                <a:cs typeface="Times New Roman" panose="02020603050405020304" pitchFamily="18" charset="0"/>
              </a:rPr>
              <a:t>Titre</a:t>
            </a:r>
            <a:r>
              <a:rPr lang="fr-FR" altLang="fr-FR" sz="1600" dirty="0">
                <a:latin typeface="Calibri" panose="020F0502020204030204" pitchFamily="34" charset="0"/>
                <a:ea typeface="Calibri" panose="020F0502020204030204" pitchFamily="34" charset="0"/>
                <a:cs typeface="Times New Roman" panose="02020603050405020304" pitchFamily="18" charset="0"/>
              </a:rPr>
              <a:t> </a:t>
            </a:r>
            <a:r>
              <a:rPr lang="fr-FR" altLang="fr-FR" sz="1600" dirty="0">
                <a:latin typeface="High Tower Text" panose="02040502050506030303" pitchFamily="18" charset="0"/>
                <a:ea typeface="Calibri" panose="020F0502020204030204" pitchFamily="34" charset="0"/>
                <a:cs typeface="Times New Roman" panose="02020603050405020304" pitchFamily="18" charset="0"/>
              </a:rPr>
              <a:t>:</a:t>
            </a:r>
          </a:p>
          <a:p>
            <a:pPr eaLnBrk="0" fontAlgn="base" hangingPunct="0">
              <a:spcBef>
                <a:spcPct val="0"/>
              </a:spcBef>
              <a:spcAft>
                <a:spcPct val="0"/>
              </a:spcAft>
            </a:pPr>
            <a:endParaRPr lang="fr-FR" altLang="fr-FR" sz="600" dirty="0"/>
          </a:p>
          <a:p>
            <a:pPr eaLnBrk="0" fontAlgn="base" hangingPunct="0">
              <a:spcBef>
                <a:spcPct val="0"/>
              </a:spcBef>
              <a:spcAft>
                <a:spcPct val="0"/>
              </a:spcAft>
            </a:pPr>
            <a:endParaRPr lang="fr-FR" altLang="fr-FR" dirty="0">
              <a:latin typeface="Arial" panose="020B0604020202020204" pitchFamily="34" charset="0"/>
            </a:endParaRPr>
          </a:p>
        </p:txBody>
      </p:sp>
      <p:sp>
        <p:nvSpPr>
          <p:cNvPr id="19" name="Rectangle 15"/>
          <p:cNvSpPr>
            <a:spLocks noChangeArrowheads="1"/>
          </p:cNvSpPr>
          <p:nvPr/>
        </p:nvSpPr>
        <p:spPr bwMode="auto">
          <a:xfrm>
            <a:off x="4510259" y="3107033"/>
            <a:ext cx="7530274" cy="35548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fr-FR" altLang="fr-FR" sz="2000" b="1" dirty="0">
                <a:latin typeface="High Tower Text" panose="02040502050506030303" pitchFamily="18" charset="0"/>
                <a:ea typeface="Calibri" panose="020F0502020204030204" pitchFamily="34" charset="0"/>
                <a:cs typeface="Times New Roman" panose="02020603050405020304" pitchFamily="18" charset="0"/>
              </a:rPr>
              <a:t>Etude de faisabilité d</a:t>
            </a:r>
            <a:r>
              <a:rPr lang="fr-FR" altLang="fr-FR" sz="2000" b="1" dirty="0">
                <a:latin typeface="Calibri" panose="020F0502020204030204" pitchFamily="34" charset="0"/>
                <a:ea typeface="Calibri" panose="020F0502020204030204" pitchFamily="34" charset="0"/>
                <a:cs typeface="Times New Roman" panose="02020603050405020304" pitchFamily="18" charset="0"/>
              </a:rPr>
              <a:t>’</a:t>
            </a:r>
            <a:r>
              <a:rPr lang="fr-FR" altLang="fr-FR" sz="2000" b="1" dirty="0">
                <a:latin typeface="High Tower Text" panose="02040502050506030303" pitchFamily="18" charset="0"/>
                <a:ea typeface="Calibri" panose="020F0502020204030204" pitchFamily="34" charset="0"/>
                <a:cs typeface="Times New Roman" panose="02020603050405020304" pitchFamily="18" charset="0"/>
              </a:rPr>
              <a:t>une éolienne </a:t>
            </a:r>
            <a:r>
              <a:rPr lang="fr-FR" altLang="fr-FR" sz="2000" b="1" dirty="0" smtClean="0">
                <a:latin typeface="High Tower Text" panose="02040502050506030303" pitchFamily="18" charset="0"/>
                <a:ea typeface="Calibri" panose="020F0502020204030204" pitchFamily="34" charset="0"/>
                <a:cs typeface="Times New Roman" panose="02020603050405020304" pitchFamily="18" charset="0"/>
              </a:rPr>
              <a:t>supraconductrice de </a:t>
            </a:r>
            <a:r>
              <a:rPr lang="fr-FR" altLang="fr-FR" sz="2800" b="1" dirty="0" smtClean="0">
                <a:latin typeface="High Tower Text" panose="02040502050506030303" pitchFamily="18" charset="0"/>
                <a:ea typeface="Calibri" panose="020F0502020204030204" pitchFamily="34" charset="0"/>
                <a:cs typeface="Times New Roman" panose="02020603050405020304" pitchFamily="18" charset="0"/>
              </a:rPr>
              <a:t>20</a:t>
            </a:r>
            <a:r>
              <a:rPr lang="fr-FR" altLang="fr-FR" sz="2000" b="1" dirty="0" smtClean="0">
                <a:latin typeface="High Tower Text" panose="02040502050506030303" pitchFamily="18" charset="0"/>
                <a:ea typeface="Calibri" panose="020F0502020204030204" pitchFamily="34" charset="0"/>
                <a:cs typeface="Times New Roman" panose="02020603050405020304" pitchFamily="18" charset="0"/>
              </a:rPr>
              <a:t>MW.</a:t>
            </a:r>
            <a:endParaRPr lang="fr-FR" altLang="fr-FR" sz="2000" b="1" dirty="0">
              <a:latin typeface="High Tower Text" panose="02040502050506030303" pitchFamily="18" charset="0"/>
              <a:ea typeface="Calibri" panose="020F0502020204030204" pitchFamily="34" charset="0"/>
              <a:cs typeface="Times New Roman" panose="02020603050405020304" pitchFamily="18" charset="0"/>
            </a:endParaRPr>
          </a:p>
          <a:p>
            <a:pPr algn="ctr" eaLnBrk="0" fontAlgn="base" hangingPunct="0">
              <a:spcBef>
                <a:spcPct val="0"/>
              </a:spcBef>
              <a:spcAft>
                <a:spcPct val="0"/>
              </a:spcAft>
            </a:pPr>
            <a:endParaRPr lang="fr-FR" altLang="fr-FR" b="1" dirty="0">
              <a:solidFill>
                <a:srgbClr val="92D050"/>
              </a:solidFill>
              <a:latin typeface="High Tower Text" panose="02040502050506030303" pitchFamily="18" charset="0"/>
              <a:ea typeface="Calibri" panose="020F0502020204030204" pitchFamily="34" charset="0"/>
              <a:cs typeface="Times New Roman" panose="02020603050405020304" pitchFamily="18" charset="0"/>
            </a:endParaRPr>
          </a:p>
          <a:p>
            <a:pPr algn="ctr" eaLnBrk="0" fontAlgn="base" hangingPunct="0">
              <a:spcBef>
                <a:spcPct val="0"/>
              </a:spcBef>
              <a:spcAft>
                <a:spcPct val="0"/>
              </a:spcAft>
            </a:pPr>
            <a:endParaRPr lang="fr-FR" altLang="fr-FR" b="1" dirty="0">
              <a:latin typeface="High Tower Text" panose="02040502050506030303" pitchFamily="18" charset="0"/>
              <a:ea typeface="Calibri" panose="020F0502020204030204" pitchFamily="34" charset="0"/>
              <a:cs typeface="Times New Roman" panose="02020603050405020304" pitchFamily="18" charset="0"/>
            </a:endParaRPr>
          </a:p>
          <a:p>
            <a:pPr algn="ctr" eaLnBrk="0" fontAlgn="base" hangingPunct="0">
              <a:spcBef>
                <a:spcPct val="0"/>
              </a:spcBef>
              <a:spcAft>
                <a:spcPct val="0"/>
              </a:spcAft>
            </a:pPr>
            <a:r>
              <a:rPr lang="fr-FR" altLang="fr-FR" b="1" dirty="0">
                <a:latin typeface="High Tower Text" panose="02040502050506030303" pitchFamily="18" charset="0"/>
                <a:ea typeface="Calibri" panose="020F0502020204030204" pitchFamily="34" charset="0"/>
                <a:cs typeface="Times New Roman" panose="02020603050405020304" pitchFamily="18" charset="0"/>
              </a:rPr>
              <a:t>Réalisé par</a:t>
            </a:r>
            <a:r>
              <a:rPr lang="fr-FR" altLang="fr-FR" b="1" dirty="0">
                <a:latin typeface="Calibri" panose="020F0502020204030204" pitchFamily="34" charset="0"/>
                <a:ea typeface="Calibri" panose="020F0502020204030204" pitchFamily="34" charset="0"/>
                <a:cs typeface="Times New Roman" panose="02020603050405020304" pitchFamily="18" charset="0"/>
              </a:rPr>
              <a:t> </a:t>
            </a:r>
            <a:r>
              <a:rPr lang="fr-FR" altLang="fr-FR" b="1" dirty="0">
                <a:latin typeface="High Tower Text" panose="02040502050506030303" pitchFamily="18" charset="0"/>
                <a:ea typeface="Calibri" panose="020F0502020204030204" pitchFamily="34" charset="0"/>
                <a:cs typeface="Times New Roman" panose="02020603050405020304" pitchFamily="18" charset="0"/>
              </a:rPr>
              <a:t>:</a:t>
            </a:r>
            <a:endParaRPr lang="fr-FR" altLang="fr-FR" sz="600" dirty="0"/>
          </a:p>
          <a:p>
            <a:pPr algn="ctr" eaLnBrk="0" fontAlgn="base" hangingPunct="0">
              <a:spcBef>
                <a:spcPct val="0"/>
              </a:spcBef>
              <a:spcAft>
                <a:spcPct val="0"/>
              </a:spcAft>
            </a:pPr>
            <a:r>
              <a:rPr lang="fr-FR" altLang="fr-FR" dirty="0">
                <a:latin typeface="High Tower Text" panose="02040502050506030303" pitchFamily="18" charset="0"/>
                <a:ea typeface="Calibri" panose="020F0502020204030204" pitchFamily="34" charset="0"/>
                <a:cs typeface="Times New Roman" panose="02020603050405020304" pitchFamily="18" charset="0"/>
              </a:rPr>
              <a:t>CHAARA Atar</a:t>
            </a:r>
            <a:endParaRPr lang="fr-FR" altLang="fr-FR" sz="600" dirty="0"/>
          </a:p>
          <a:p>
            <a:pPr algn="ctr" eaLnBrk="0" fontAlgn="base" hangingPunct="0">
              <a:spcBef>
                <a:spcPct val="0"/>
              </a:spcBef>
              <a:spcAft>
                <a:spcPct val="0"/>
              </a:spcAft>
            </a:pPr>
            <a:endParaRPr lang="fr-FR" altLang="fr-FR" b="1" dirty="0">
              <a:latin typeface="High Tower Text" panose="02040502050506030303" pitchFamily="18" charset="0"/>
              <a:ea typeface="Calibri" panose="020F0502020204030204" pitchFamily="34" charset="0"/>
              <a:cs typeface="Times New Roman" panose="02020603050405020304" pitchFamily="18" charset="0"/>
            </a:endParaRPr>
          </a:p>
          <a:p>
            <a:pPr algn="ctr" eaLnBrk="0" fontAlgn="base" hangingPunct="0">
              <a:spcBef>
                <a:spcPct val="0"/>
              </a:spcBef>
              <a:spcAft>
                <a:spcPct val="0"/>
              </a:spcAft>
            </a:pPr>
            <a:r>
              <a:rPr lang="fr-FR" altLang="fr-FR" b="1" dirty="0">
                <a:latin typeface="High Tower Text" panose="02040502050506030303" pitchFamily="18" charset="0"/>
                <a:ea typeface="Calibri" panose="020F0502020204030204" pitchFamily="34" charset="0"/>
                <a:cs typeface="Times New Roman" panose="02020603050405020304" pitchFamily="18" charset="0"/>
              </a:rPr>
              <a:t>Encadré par</a:t>
            </a:r>
            <a:r>
              <a:rPr lang="fr-FR" altLang="fr-FR" b="1" dirty="0">
                <a:latin typeface="Calibri" panose="020F0502020204030204" pitchFamily="34" charset="0"/>
                <a:ea typeface="Calibri" panose="020F0502020204030204" pitchFamily="34" charset="0"/>
                <a:cs typeface="Times New Roman" panose="02020603050405020304" pitchFamily="18" charset="0"/>
              </a:rPr>
              <a:t> </a:t>
            </a:r>
            <a:r>
              <a:rPr lang="fr-FR" altLang="fr-FR" b="1" dirty="0">
                <a:latin typeface="High Tower Text" panose="02040502050506030303" pitchFamily="18" charset="0"/>
                <a:ea typeface="Calibri" panose="020F0502020204030204" pitchFamily="34" charset="0"/>
                <a:cs typeface="Times New Roman" panose="02020603050405020304" pitchFamily="18" charset="0"/>
              </a:rPr>
              <a:t>:</a:t>
            </a:r>
            <a:endParaRPr lang="fr-FR" altLang="fr-FR" dirty="0">
              <a:latin typeface="High Tower Text" panose="02040502050506030303" pitchFamily="18" charset="0"/>
              <a:ea typeface="Calibri" panose="020F0502020204030204" pitchFamily="34" charset="0"/>
              <a:cs typeface="Times New Roman" panose="02020603050405020304" pitchFamily="18" charset="0"/>
            </a:endParaRPr>
          </a:p>
          <a:p>
            <a:pPr algn="ctr" eaLnBrk="0" fontAlgn="base" hangingPunct="0">
              <a:spcBef>
                <a:spcPct val="0"/>
              </a:spcBef>
              <a:spcAft>
                <a:spcPct val="0"/>
              </a:spcAft>
            </a:pPr>
            <a:r>
              <a:rPr lang="fr-FR" altLang="fr-FR" dirty="0">
                <a:latin typeface="High Tower Text" panose="02040502050506030303" pitchFamily="18" charset="0"/>
                <a:ea typeface="Calibri" panose="020F0502020204030204" pitchFamily="34" charset="0"/>
                <a:cs typeface="Times New Roman" panose="02020603050405020304" pitchFamily="18" charset="0"/>
              </a:rPr>
              <a:t>M. BERRIAUD Christophe</a:t>
            </a:r>
          </a:p>
          <a:p>
            <a:pPr algn="ctr" eaLnBrk="0" fontAlgn="base" hangingPunct="0">
              <a:spcBef>
                <a:spcPct val="0"/>
              </a:spcBef>
              <a:spcAft>
                <a:spcPct val="0"/>
              </a:spcAft>
            </a:pPr>
            <a:endParaRPr lang="fr-FR" altLang="fr-FR" dirty="0">
              <a:latin typeface="High Tower Text" panose="02040502050506030303" pitchFamily="18" charset="0"/>
              <a:cs typeface="Times New Roman" panose="02020603050405020304" pitchFamily="18" charset="0"/>
            </a:endParaRPr>
          </a:p>
          <a:p>
            <a:pPr algn="ctr" eaLnBrk="0" fontAlgn="base" hangingPunct="0">
              <a:spcBef>
                <a:spcPct val="0"/>
              </a:spcBef>
              <a:spcAft>
                <a:spcPct val="0"/>
              </a:spcAft>
            </a:pPr>
            <a:endParaRPr lang="fr-FR" altLang="fr-FR" sz="600" dirty="0">
              <a:latin typeface="High Tower Text" panose="02040502050506030303" pitchFamily="18" charset="0"/>
              <a:cs typeface="Times New Roman" panose="02020603050405020304" pitchFamily="18" charset="0"/>
            </a:endParaRPr>
          </a:p>
          <a:p>
            <a:pPr algn="ctr" eaLnBrk="0" fontAlgn="base" hangingPunct="0">
              <a:spcBef>
                <a:spcPct val="0"/>
              </a:spcBef>
              <a:spcAft>
                <a:spcPct val="0"/>
              </a:spcAft>
            </a:pPr>
            <a:endParaRPr lang="fr-FR" altLang="fr-FR" sz="600" dirty="0">
              <a:latin typeface="High Tower Text" panose="02040502050506030303" pitchFamily="18" charset="0"/>
              <a:cs typeface="Times New Roman" panose="02020603050405020304" pitchFamily="18" charset="0"/>
            </a:endParaRPr>
          </a:p>
          <a:p>
            <a:pPr algn="ctr" eaLnBrk="0" fontAlgn="base" hangingPunct="0">
              <a:spcBef>
                <a:spcPct val="0"/>
              </a:spcBef>
              <a:spcAft>
                <a:spcPct val="0"/>
              </a:spcAft>
            </a:pPr>
            <a:endParaRPr lang="fr-FR" altLang="fr-FR" sz="600" dirty="0">
              <a:latin typeface="High Tower Text" panose="02040502050506030303" pitchFamily="18" charset="0"/>
              <a:cs typeface="Times New Roman" panose="02020603050405020304" pitchFamily="18" charset="0"/>
            </a:endParaRPr>
          </a:p>
          <a:p>
            <a:pPr algn="ctr" eaLnBrk="0" fontAlgn="base" hangingPunct="0">
              <a:spcBef>
                <a:spcPct val="0"/>
              </a:spcBef>
              <a:spcAft>
                <a:spcPct val="0"/>
              </a:spcAft>
            </a:pPr>
            <a:endParaRPr lang="fr-FR" altLang="fr-FR" sz="600" dirty="0">
              <a:latin typeface="High Tower Text" panose="02040502050506030303" pitchFamily="18" charset="0"/>
              <a:cs typeface="Times New Roman" panose="02020603050405020304" pitchFamily="18" charset="0"/>
            </a:endParaRPr>
          </a:p>
          <a:p>
            <a:pPr algn="ctr" eaLnBrk="0" fontAlgn="base" hangingPunct="0">
              <a:spcBef>
                <a:spcPct val="0"/>
              </a:spcBef>
              <a:spcAft>
                <a:spcPct val="0"/>
              </a:spcAft>
            </a:pPr>
            <a:endParaRPr lang="fr-FR" altLang="fr-FR" sz="600" dirty="0">
              <a:latin typeface="High Tower Text" panose="02040502050506030303" pitchFamily="18" charset="0"/>
              <a:cs typeface="Times New Roman" panose="02020603050405020304" pitchFamily="18" charset="0"/>
            </a:endParaRPr>
          </a:p>
          <a:p>
            <a:pPr algn="ctr" eaLnBrk="0" fontAlgn="base" hangingPunct="0">
              <a:spcBef>
                <a:spcPct val="0"/>
              </a:spcBef>
              <a:spcAft>
                <a:spcPct val="0"/>
              </a:spcAft>
            </a:pPr>
            <a:endParaRPr lang="fr-FR" altLang="fr-FR" sz="600" dirty="0">
              <a:latin typeface="High Tower Text" panose="02040502050506030303" pitchFamily="18" charset="0"/>
              <a:cs typeface="Times New Roman" panose="02020603050405020304" pitchFamily="18" charset="0"/>
            </a:endParaRPr>
          </a:p>
          <a:p>
            <a:pPr algn="ctr" eaLnBrk="0" fontAlgn="base" hangingPunct="0">
              <a:spcBef>
                <a:spcPct val="0"/>
              </a:spcBef>
              <a:spcAft>
                <a:spcPct val="0"/>
              </a:spcAft>
            </a:pPr>
            <a:endParaRPr lang="fr-FR" altLang="fr-FR" sz="600" dirty="0"/>
          </a:p>
          <a:p>
            <a:pPr algn="ctr" eaLnBrk="0" fontAlgn="base" hangingPunct="0">
              <a:spcBef>
                <a:spcPct val="0"/>
              </a:spcBef>
              <a:spcAft>
                <a:spcPct val="0"/>
              </a:spcAft>
            </a:pPr>
            <a:r>
              <a:rPr lang="fr-FR" altLang="fr-FR" sz="1100" dirty="0">
                <a:latin typeface="High Tower Text" panose="02040502050506030303" pitchFamily="18" charset="0"/>
                <a:ea typeface="Calibri" panose="020F0502020204030204" pitchFamily="34" charset="0"/>
                <a:cs typeface="Times New Roman" panose="02020603050405020304" pitchFamily="18" charset="0"/>
              </a:rPr>
              <a:t>Soutenu le</a:t>
            </a:r>
            <a:r>
              <a:rPr lang="fr-FR" altLang="fr-FR" sz="1100" dirty="0">
                <a:latin typeface="Calibri" panose="020F0502020204030204" pitchFamily="34" charset="0"/>
                <a:ea typeface="Calibri" panose="020F0502020204030204" pitchFamily="34" charset="0"/>
                <a:cs typeface="Times New Roman" panose="02020603050405020304" pitchFamily="18" charset="0"/>
              </a:rPr>
              <a:t> </a:t>
            </a:r>
            <a:r>
              <a:rPr lang="fr-FR" altLang="fr-FR" sz="1100" dirty="0">
                <a:latin typeface="Cambria" panose="02040503050406030204" pitchFamily="18" charset="0"/>
                <a:ea typeface="Calibri" panose="020F0502020204030204" pitchFamily="34" charset="0"/>
                <a:cs typeface="Times New Roman" panose="02020603050405020304" pitchFamily="18" charset="0"/>
              </a:rPr>
              <a:t>07/09/2016</a:t>
            </a:r>
            <a:endParaRPr lang="fr-FR" altLang="fr-FR" dirty="0">
              <a:latin typeface="Arial" panose="020B0604020202020204" pitchFamily="34" charset="0"/>
            </a:endParaRPr>
          </a:p>
        </p:txBody>
      </p:sp>
      <p:sp>
        <p:nvSpPr>
          <p:cNvPr id="20" name="ZoneTexte 19"/>
          <p:cNvSpPr txBox="1"/>
          <p:nvPr/>
        </p:nvSpPr>
        <p:spPr>
          <a:xfrm>
            <a:off x="8557885" y="1045123"/>
            <a:ext cx="3752193" cy="461665"/>
          </a:xfrm>
          <a:prstGeom prst="rect">
            <a:avLst/>
          </a:prstGeom>
          <a:noFill/>
        </p:spPr>
        <p:txBody>
          <a:bodyPr wrap="square" rtlCol="0">
            <a:spAutoFit/>
          </a:bodyPr>
          <a:lstStyle/>
          <a:p>
            <a:r>
              <a:rPr lang="fr-FR" sz="1200" b="1" dirty="0" smtClean="0">
                <a:latin typeface="High Tower Text" panose="02040502050506030303" pitchFamily="18" charset="0"/>
                <a:ea typeface="Times New Roman" panose="02020603050405020304" pitchFamily="18" charset="0"/>
                <a:cs typeface="Times New Roman" panose="02020603050405020304" pitchFamily="18" charset="0"/>
              </a:rPr>
              <a:t>UNIVERSITE </a:t>
            </a:r>
            <a:r>
              <a:rPr lang="fr-FR" sz="1200" b="1" dirty="0">
                <a:latin typeface="High Tower Text" panose="02040502050506030303" pitchFamily="18" charset="0"/>
                <a:ea typeface="Times New Roman" panose="02020603050405020304" pitchFamily="18" charset="0"/>
                <a:cs typeface="Times New Roman" panose="02020603050405020304" pitchFamily="18" charset="0"/>
              </a:rPr>
              <a:t>PARIS SUD</a:t>
            </a:r>
            <a:endParaRPr lang="fr-FR" sz="1200" b="1" dirty="0">
              <a:latin typeface="Comic Sans MS" panose="030F0702030302020204" pitchFamily="66" charset="0"/>
              <a:ea typeface="Times New Roman" panose="02020603050405020304" pitchFamily="18" charset="0"/>
              <a:cs typeface="Times New Roman" panose="02020603050405020304" pitchFamily="18" charset="0"/>
            </a:endParaRPr>
          </a:p>
          <a:p>
            <a:endParaRPr lang="fr-FR" sz="1200" dirty="0"/>
          </a:p>
        </p:txBody>
      </p:sp>
    </p:spTree>
    <p:extLst>
      <p:ext uri="{BB962C8B-B14F-4D97-AF65-F5344CB8AC3E}">
        <p14:creationId xmlns:p14="http://schemas.microsoft.com/office/powerpoint/2010/main" val="42849344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1"/>
          </p:nvPr>
        </p:nvSpPr>
        <p:spPr>
          <a:xfrm>
            <a:off x="9987203" y="6305589"/>
            <a:ext cx="1701075" cy="365125"/>
          </a:xfrm>
        </p:spPr>
        <p:txBody>
          <a:bodyPr/>
          <a:lstStyle/>
          <a:p>
            <a:pPr algn="r"/>
            <a:fld id="{A18FAA2F-414A-41AB-9102-14A918F968BC}" type="slidenum">
              <a:rPr lang="fr-FR" smtClean="0"/>
              <a:pPr algn="r"/>
              <a:t>2</a:t>
            </a:fld>
            <a:endParaRPr lang="fr-FR" dirty="0"/>
          </a:p>
        </p:txBody>
      </p:sp>
      <p:sp>
        <p:nvSpPr>
          <p:cNvPr id="7" name="Titre 1"/>
          <p:cNvSpPr txBox="1">
            <a:spLocks/>
          </p:cNvSpPr>
          <p:nvPr/>
        </p:nvSpPr>
        <p:spPr>
          <a:xfrm>
            <a:off x="3451528" y="0"/>
            <a:ext cx="7216472" cy="929640"/>
          </a:xfrm>
          <a:prstGeom prst="rect">
            <a:avLst/>
          </a:prstGeom>
        </p:spPr>
        <p:txBody>
          <a:bodyPr vert="horz" lIns="0" tIns="0" rIns="0" bIns="0" rtlCol="0" anchor="ctr" anchorCtr="0">
            <a:noAutofit/>
          </a:bodyPr>
          <a:lstStyle>
            <a:lvl1pPr algn="l" defTabSz="914400" rtl="0" eaLnBrk="1" latinLnBrk="0" hangingPunct="1">
              <a:spcBef>
                <a:spcPct val="0"/>
              </a:spcBef>
              <a:buNone/>
              <a:defRPr sz="2200" b="1" kern="1200" cap="all" baseline="0">
                <a:solidFill>
                  <a:schemeClr val="bg1"/>
                </a:solidFill>
                <a:latin typeface="+mj-lt"/>
                <a:ea typeface="+mj-ea"/>
                <a:cs typeface="+mj-cs"/>
              </a:defRPr>
            </a:lvl1pPr>
          </a:lstStyle>
          <a:p>
            <a:endParaRPr lang="fr-FR" dirty="0">
              <a:latin typeface="Times New Roman" panose="02020603050405020304" pitchFamily="18" charset="0"/>
              <a:cs typeface="Times New Roman" panose="02020603050405020304" pitchFamily="18" charset="0"/>
            </a:endParaRPr>
          </a:p>
        </p:txBody>
      </p:sp>
      <p:sp>
        <p:nvSpPr>
          <p:cNvPr id="25" name="Titre 1"/>
          <p:cNvSpPr txBox="1">
            <a:spLocks/>
          </p:cNvSpPr>
          <p:nvPr/>
        </p:nvSpPr>
        <p:spPr>
          <a:xfrm>
            <a:off x="0" y="0"/>
            <a:ext cx="12192000" cy="929640"/>
          </a:xfrm>
          <a:prstGeom prst="rect">
            <a:avLst/>
          </a:prstGeom>
        </p:spPr>
        <p:txBody>
          <a:bodyPr vert="horz" lIns="0" tIns="0" rIns="0" bIns="0" rtlCol="0" anchor="ctr" anchorCtr="0">
            <a:noAutofit/>
          </a:bodyPr>
          <a:lstStyle>
            <a:lvl1pPr algn="l" defTabSz="914400" rtl="0" eaLnBrk="1" latinLnBrk="0" hangingPunct="1">
              <a:spcBef>
                <a:spcPct val="0"/>
              </a:spcBef>
              <a:buNone/>
              <a:defRPr sz="2200" b="1" kern="1200" cap="all" baseline="0">
                <a:solidFill>
                  <a:schemeClr val="bg1"/>
                </a:solidFill>
                <a:latin typeface="+mj-lt"/>
                <a:ea typeface="+mj-ea"/>
                <a:cs typeface="+mj-cs"/>
              </a:defRPr>
            </a:lvl1pPr>
          </a:lstStyle>
          <a:p>
            <a:pPr algn="ctr"/>
            <a:r>
              <a:rPr lang="fr-FR" sz="2000" dirty="0" smtClean="0">
                <a:latin typeface="Times New Roman" panose="02020603050405020304" pitchFamily="18" charset="0"/>
                <a:cs typeface="Times New Roman" panose="02020603050405020304" pitchFamily="18" charset="0"/>
              </a:rPr>
              <a:t>Introduction</a:t>
            </a:r>
            <a:endParaRPr lang="fr-FR" sz="20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ZoneTexte 2"/>
              <p:cNvSpPr txBox="1"/>
              <p:nvPr/>
            </p:nvSpPr>
            <p:spPr>
              <a:xfrm>
                <a:off x="1948688" y="4688224"/>
                <a:ext cx="1227644" cy="2800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FR" i="1">
                              <a:latin typeface="Cambria Math" panose="02040503050406030204" pitchFamily="18" charset="0"/>
                            </a:rPr>
                          </m:ctrlPr>
                        </m:sSubPr>
                        <m:e>
                          <m:r>
                            <a:rPr lang="fr-FR" i="1">
                              <a:latin typeface="Cambria Math" panose="02040503050406030204" pitchFamily="18" charset="0"/>
                            </a:rPr>
                            <m:t>𝑀</m:t>
                          </m:r>
                        </m:e>
                        <m:sub>
                          <m:r>
                            <a:rPr lang="fr-FR" i="1">
                              <a:latin typeface="Cambria Math" panose="02040503050406030204" pitchFamily="18" charset="0"/>
                            </a:rPr>
                            <m:t>𝑇𝐻</m:t>
                          </m:r>
                        </m:sub>
                      </m:sSub>
                      <m:r>
                        <a:rPr lang="fr-FR" i="1">
                          <a:latin typeface="Cambria Math" panose="02040503050406030204" pitchFamily="18" charset="0"/>
                        </a:rPr>
                        <m:t> # </m:t>
                      </m:r>
                      <m:sSup>
                        <m:sSupPr>
                          <m:ctrlPr>
                            <a:rPr lang="fr-FR" i="1">
                              <a:latin typeface="Cambria Math" panose="02040503050406030204" pitchFamily="18" charset="0"/>
                            </a:rPr>
                          </m:ctrlPr>
                        </m:sSupPr>
                        <m:e>
                          <m:r>
                            <a:rPr lang="fr-FR" i="1">
                              <a:latin typeface="Cambria Math" panose="02040503050406030204" pitchFamily="18" charset="0"/>
                            </a:rPr>
                            <m:t>𝑃</m:t>
                          </m:r>
                        </m:e>
                        <m:sup>
                          <m:r>
                            <a:rPr lang="fr-FR" i="1">
                              <a:latin typeface="Cambria Math" panose="02040503050406030204" pitchFamily="18" charset="0"/>
                            </a:rPr>
                            <m:t>1.35</m:t>
                          </m:r>
                        </m:sup>
                      </m:sSup>
                    </m:oMath>
                  </m:oMathPara>
                </a14:m>
                <a:endParaRPr lang="fr-FR" dirty="0"/>
              </a:p>
            </p:txBody>
          </p:sp>
        </mc:Choice>
        <mc:Fallback xmlns="">
          <p:sp>
            <p:nvSpPr>
              <p:cNvPr id="3" name="ZoneTexte 2"/>
              <p:cNvSpPr txBox="1">
                <a:spLocks noRot="1" noChangeAspect="1" noMove="1" noResize="1" noEditPoints="1" noAdjustHandles="1" noChangeArrowheads="1" noChangeShapeType="1" noTextEdit="1"/>
              </p:cNvSpPr>
              <p:nvPr/>
            </p:nvSpPr>
            <p:spPr>
              <a:xfrm>
                <a:off x="1948688" y="4688224"/>
                <a:ext cx="1227644" cy="280077"/>
              </a:xfrm>
              <a:prstGeom prst="rect">
                <a:avLst/>
              </a:prstGeom>
              <a:blipFill rotWithShape="0">
                <a:blip r:embed="rId3"/>
                <a:stretch>
                  <a:fillRect l="-3980" t="-2174" r="-1990" b="-19565"/>
                </a:stretch>
              </a:blipFill>
            </p:spPr>
            <p:txBody>
              <a:bodyPr/>
              <a:lstStyle/>
              <a:p>
                <a:r>
                  <a:rPr lang="fr-FR">
                    <a:noFill/>
                  </a:rPr>
                  <a:t> </a:t>
                </a:r>
              </a:p>
            </p:txBody>
          </p:sp>
        </mc:Fallback>
      </mc:AlternateContent>
      <p:sp>
        <p:nvSpPr>
          <p:cNvPr id="4" name="Rectangle 3"/>
          <p:cNvSpPr/>
          <p:nvPr/>
        </p:nvSpPr>
        <p:spPr>
          <a:xfrm>
            <a:off x="1455604" y="4395122"/>
            <a:ext cx="2213811" cy="86627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p:cNvSpPr txBox="1"/>
          <p:nvPr/>
        </p:nvSpPr>
        <p:spPr>
          <a:xfrm>
            <a:off x="511457" y="2573422"/>
            <a:ext cx="4629752" cy="1477328"/>
          </a:xfrm>
          <a:prstGeom prst="rect">
            <a:avLst/>
          </a:prstGeom>
          <a:noFill/>
        </p:spPr>
        <p:txBody>
          <a:bodyPr wrap="square" rtlCol="0">
            <a:spAutoFit/>
          </a:bodyPr>
          <a:lstStyle/>
          <a:p>
            <a:pPr marL="285750" indent="-285750" algn="just">
              <a:buFont typeface="Wingdings" panose="05000000000000000000" pitchFamily="2" charset="2"/>
              <a:buChar char="§"/>
            </a:pPr>
            <a:r>
              <a:rPr lang="fr-FR" dirty="0" smtClean="0">
                <a:latin typeface="Times New Roman" panose="02020603050405020304" pitchFamily="18" charset="0"/>
                <a:ea typeface="Calibri" panose="020F0502020204030204" pitchFamily="34" charset="0"/>
                <a:cs typeface="Times New Roman" panose="02020603050405020304" pitchFamily="18" charset="0"/>
              </a:rPr>
              <a:t>Les </a:t>
            </a:r>
            <a:r>
              <a:rPr lang="fr-FR" dirty="0">
                <a:latin typeface="Times New Roman" panose="02020603050405020304" pitchFamily="18" charset="0"/>
                <a:ea typeface="Calibri" panose="020F0502020204030204" pitchFamily="34" charset="0"/>
                <a:cs typeface="Times New Roman" panose="02020603050405020304" pitchFamily="18" charset="0"/>
              </a:rPr>
              <a:t>génératrices synchrone à entraînement </a:t>
            </a:r>
            <a:r>
              <a:rPr lang="fr-FR" dirty="0" smtClean="0">
                <a:latin typeface="Times New Roman" panose="02020603050405020304" pitchFamily="18" charset="0"/>
                <a:ea typeface="Calibri" panose="020F0502020204030204" pitchFamily="34" charset="0"/>
                <a:cs typeface="Times New Roman" panose="02020603050405020304" pitchFamily="18" charset="0"/>
              </a:rPr>
              <a:t>direct sont les plus utilisées en offshore.</a:t>
            </a:r>
          </a:p>
          <a:p>
            <a:pPr marL="285750" indent="-285750" algn="just">
              <a:buFont typeface="Wingdings" panose="05000000000000000000" pitchFamily="2" charset="2"/>
              <a:buChar char="§"/>
            </a:pPr>
            <a:endParaRPr lang="fr-FR"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fr-FR" dirty="0" smtClean="0">
                <a:latin typeface="Times New Roman" panose="02020603050405020304" pitchFamily="18" charset="0"/>
                <a:cs typeface="Times New Roman" panose="02020603050405020304" pitchFamily="18" charset="0"/>
              </a:rPr>
              <a:t>Le poids de la tête de l’éolienne augmente plus vite que sa puissance :</a:t>
            </a:r>
            <a:endParaRPr lang="fr-FR" dirty="0"/>
          </a:p>
        </p:txBody>
      </p:sp>
      <p:pic>
        <p:nvPicPr>
          <p:cNvPr id="2050" name="Picture 2" descr="Afficher l'image d'origi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69713" y="1876927"/>
            <a:ext cx="5826485" cy="4981074"/>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536391" y="1633996"/>
            <a:ext cx="7401827" cy="646331"/>
          </a:xfrm>
          <a:prstGeom prst="rect">
            <a:avLst/>
          </a:prstGeom>
          <a:noFill/>
        </p:spPr>
        <p:txBody>
          <a:bodyPr wrap="square" rtlCol="0">
            <a:spAutoFit/>
          </a:bodyPr>
          <a:lstStyle/>
          <a:p>
            <a:r>
              <a:rPr lang="fr-FR" dirty="0" smtClean="0">
                <a:latin typeface="Engravers MT" panose="02090707080505020304" pitchFamily="18" charset="0"/>
              </a:rPr>
              <a:t>Pourquoi utiliser du supraconducteur dans un générateur d’éolienne ?</a:t>
            </a:r>
            <a:endParaRPr lang="fr-FR" dirty="0">
              <a:latin typeface="Engravers MT" panose="02090707080505020304" pitchFamily="18" charset="0"/>
            </a:endParaRPr>
          </a:p>
        </p:txBody>
      </p:sp>
    </p:spTree>
    <p:extLst>
      <p:ext uri="{BB962C8B-B14F-4D97-AF65-F5344CB8AC3E}">
        <p14:creationId xmlns:p14="http://schemas.microsoft.com/office/powerpoint/2010/main" val="29288138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1"/>
          </p:nvPr>
        </p:nvSpPr>
        <p:spPr>
          <a:xfrm>
            <a:off x="9987203" y="6305589"/>
            <a:ext cx="1701075" cy="365125"/>
          </a:xfrm>
        </p:spPr>
        <p:txBody>
          <a:bodyPr/>
          <a:lstStyle/>
          <a:p>
            <a:pPr algn="r"/>
            <a:fld id="{A18FAA2F-414A-41AB-9102-14A918F968BC}" type="slidenum">
              <a:rPr lang="fr-FR" smtClean="0"/>
              <a:pPr algn="r"/>
              <a:t>3</a:t>
            </a:fld>
            <a:endParaRPr lang="fr-FR" dirty="0"/>
          </a:p>
        </p:txBody>
      </p:sp>
      <p:sp>
        <p:nvSpPr>
          <p:cNvPr id="7" name="Titre 1"/>
          <p:cNvSpPr txBox="1">
            <a:spLocks/>
          </p:cNvSpPr>
          <p:nvPr/>
        </p:nvSpPr>
        <p:spPr>
          <a:xfrm>
            <a:off x="3451528" y="0"/>
            <a:ext cx="7216472" cy="929640"/>
          </a:xfrm>
          <a:prstGeom prst="rect">
            <a:avLst/>
          </a:prstGeom>
        </p:spPr>
        <p:txBody>
          <a:bodyPr vert="horz" lIns="0" tIns="0" rIns="0" bIns="0" rtlCol="0" anchor="ctr" anchorCtr="0">
            <a:noAutofit/>
          </a:bodyPr>
          <a:lstStyle>
            <a:lvl1pPr algn="l" defTabSz="914400" rtl="0" eaLnBrk="1" latinLnBrk="0" hangingPunct="1">
              <a:spcBef>
                <a:spcPct val="0"/>
              </a:spcBef>
              <a:buNone/>
              <a:defRPr sz="2200" b="1" kern="1200" cap="all" baseline="0">
                <a:solidFill>
                  <a:schemeClr val="bg1"/>
                </a:solidFill>
                <a:latin typeface="+mj-lt"/>
                <a:ea typeface="+mj-ea"/>
                <a:cs typeface="+mj-cs"/>
              </a:defRPr>
            </a:lvl1pPr>
          </a:lstStyle>
          <a:p>
            <a:endParaRPr lang="fr-FR" dirty="0">
              <a:latin typeface="Times New Roman" panose="02020603050405020304" pitchFamily="18" charset="0"/>
              <a:cs typeface="Times New Roman" panose="02020603050405020304" pitchFamily="18" charset="0"/>
            </a:endParaRPr>
          </a:p>
        </p:txBody>
      </p:sp>
      <p:sp>
        <p:nvSpPr>
          <p:cNvPr id="25" name="Titre 1"/>
          <p:cNvSpPr txBox="1">
            <a:spLocks/>
          </p:cNvSpPr>
          <p:nvPr/>
        </p:nvSpPr>
        <p:spPr>
          <a:xfrm>
            <a:off x="0" y="0"/>
            <a:ext cx="12192000" cy="929640"/>
          </a:xfrm>
          <a:prstGeom prst="rect">
            <a:avLst/>
          </a:prstGeom>
        </p:spPr>
        <p:txBody>
          <a:bodyPr vert="horz" lIns="0" tIns="0" rIns="0" bIns="0" rtlCol="0" anchor="ctr" anchorCtr="0">
            <a:noAutofit/>
          </a:bodyPr>
          <a:lstStyle>
            <a:lvl1pPr algn="l" defTabSz="914400" rtl="0" eaLnBrk="1" latinLnBrk="0" hangingPunct="1">
              <a:spcBef>
                <a:spcPct val="0"/>
              </a:spcBef>
              <a:buNone/>
              <a:defRPr sz="2200" b="1" kern="1200" cap="all" baseline="0">
                <a:solidFill>
                  <a:schemeClr val="bg1"/>
                </a:solidFill>
                <a:latin typeface="+mj-lt"/>
                <a:ea typeface="+mj-ea"/>
                <a:cs typeface="+mj-cs"/>
              </a:defRPr>
            </a:lvl1pPr>
          </a:lstStyle>
          <a:p>
            <a:pPr algn="ctr"/>
            <a:r>
              <a:rPr lang="fr-FR" sz="2000" dirty="0" smtClean="0">
                <a:latin typeface="Times New Roman" panose="02020603050405020304" pitchFamily="18" charset="0"/>
                <a:cs typeface="Times New Roman" panose="02020603050405020304" pitchFamily="18" charset="0"/>
              </a:rPr>
              <a:t>Introduction</a:t>
            </a:r>
            <a:endParaRPr lang="fr-FR" sz="2000" dirty="0">
              <a:latin typeface="Times New Roman" panose="02020603050405020304" pitchFamily="18" charset="0"/>
              <a:cs typeface="Times New Roman" panose="02020603050405020304" pitchFamily="18" charset="0"/>
            </a:endParaRPr>
          </a:p>
        </p:txBody>
      </p:sp>
      <p:graphicFrame>
        <p:nvGraphicFramePr>
          <p:cNvPr id="15" name="Graphique 14"/>
          <p:cNvGraphicFramePr/>
          <p:nvPr>
            <p:extLst>
              <p:ext uri="{D42A27DB-BD31-4B8C-83A1-F6EECF244321}">
                <p14:modId xmlns:p14="http://schemas.microsoft.com/office/powerpoint/2010/main" val="4288601634"/>
              </p:ext>
            </p:extLst>
          </p:nvPr>
        </p:nvGraphicFramePr>
        <p:xfrm>
          <a:off x="2033236" y="2429818"/>
          <a:ext cx="7184557" cy="3739565"/>
        </p:xfrm>
        <a:graphic>
          <a:graphicData uri="http://schemas.openxmlformats.org/drawingml/2006/chart">
            <c:chart xmlns:c="http://schemas.openxmlformats.org/drawingml/2006/chart" xmlns:r="http://schemas.openxmlformats.org/officeDocument/2006/relationships" r:id="rId3"/>
          </a:graphicData>
        </a:graphic>
      </p:graphicFrame>
      <p:sp>
        <p:nvSpPr>
          <p:cNvPr id="5" name="ZoneTexte 4"/>
          <p:cNvSpPr txBox="1"/>
          <p:nvPr/>
        </p:nvSpPr>
        <p:spPr>
          <a:xfrm>
            <a:off x="3724159" y="6198665"/>
            <a:ext cx="3017068" cy="338554"/>
          </a:xfrm>
          <a:prstGeom prst="rect">
            <a:avLst/>
          </a:prstGeom>
          <a:noFill/>
        </p:spPr>
        <p:txBody>
          <a:bodyPr wrap="square" rtlCol="0">
            <a:spAutoFit/>
          </a:bodyPr>
          <a:lstStyle/>
          <a:p>
            <a:r>
              <a:rPr lang="fr-FR" sz="1600" dirty="0" smtClean="0">
                <a:latin typeface="Times New Roman" panose="02020603050405020304" pitchFamily="18" charset="0"/>
                <a:cs typeface="Times New Roman" panose="02020603050405020304" pitchFamily="18" charset="0"/>
              </a:rPr>
              <a:t>Distribution CAPEX offshore </a:t>
            </a:r>
            <a:endParaRPr lang="fr-FR" sz="1600" dirty="0">
              <a:latin typeface="Times New Roman" panose="02020603050405020304" pitchFamily="18" charset="0"/>
              <a:cs typeface="Times New Roman" panose="02020603050405020304" pitchFamily="18" charset="0"/>
            </a:endParaRPr>
          </a:p>
        </p:txBody>
      </p:sp>
      <p:sp>
        <p:nvSpPr>
          <p:cNvPr id="12" name="ZoneTexte 11"/>
          <p:cNvSpPr txBox="1"/>
          <p:nvPr/>
        </p:nvSpPr>
        <p:spPr>
          <a:xfrm>
            <a:off x="536391" y="1633996"/>
            <a:ext cx="7401827" cy="646331"/>
          </a:xfrm>
          <a:prstGeom prst="rect">
            <a:avLst/>
          </a:prstGeom>
          <a:noFill/>
        </p:spPr>
        <p:txBody>
          <a:bodyPr wrap="square" rtlCol="0">
            <a:spAutoFit/>
          </a:bodyPr>
          <a:lstStyle/>
          <a:p>
            <a:r>
              <a:rPr lang="fr-FR" dirty="0" smtClean="0">
                <a:latin typeface="Engravers MT" panose="02090707080505020304" pitchFamily="18" charset="0"/>
              </a:rPr>
              <a:t>Pourquoi utiliser du supraconducteur dans un générateur d’éolienne ?</a:t>
            </a:r>
            <a:endParaRPr lang="fr-FR" dirty="0">
              <a:latin typeface="Engravers MT" panose="02090707080505020304" pitchFamily="18" charset="0"/>
            </a:endParaRPr>
          </a:p>
        </p:txBody>
      </p:sp>
    </p:spTree>
    <p:extLst>
      <p:ext uri="{BB962C8B-B14F-4D97-AF65-F5344CB8AC3E}">
        <p14:creationId xmlns:p14="http://schemas.microsoft.com/office/powerpoint/2010/main" val="17019232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1"/>
          </p:nvPr>
        </p:nvSpPr>
        <p:spPr/>
        <p:txBody>
          <a:bodyPr/>
          <a:lstStyle/>
          <a:p>
            <a:pPr algn="r"/>
            <a:fld id="{A18FAA2F-414A-41AB-9102-14A918F968BC}" type="slidenum">
              <a:rPr lang="fr-FR" smtClean="0"/>
              <a:pPr algn="r"/>
              <a:t>4</a:t>
            </a:fld>
            <a:endParaRPr lang="fr-FR" dirty="0"/>
          </a:p>
        </p:txBody>
      </p:sp>
      <p:sp>
        <p:nvSpPr>
          <p:cNvPr id="7" name="Titre 1"/>
          <p:cNvSpPr txBox="1">
            <a:spLocks/>
          </p:cNvSpPr>
          <p:nvPr/>
        </p:nvSpPr>
        <p:spPr>
          <a:xfrm>
            <a:off x="3451528" y="0"/>
            <a:ext cx="7216472" cy="929640"/>
          </a:xfrm>
          <a:prstGeom prst="rect">
            <a:avLst/>
          </a:prstGeom>
        </p:spPr>
        <p:txBody>
          <a:bodyPr vert="horz" lIns="0" tIns="0" rIns="0" bIns="0" rtlCol="0" anchor="ctr" anchorCtr="0">
            <a:noAutofit/>
          </a:bodyPr>
          <a:lstStyle>
            <a:lvl1pPr algn="l" defTabSz="914400" rtl="0" eaLnBrk="1" latinLnBrk="0" hangingPunct="1">
              <a:spcBef>
                <a:spcPct val="0"/>
              </a:spcBef>
              <a:buNone/>
              <a:defRPr sz="2200" b="1" kern="1200" cap="all" baseline="0">
                <a:solidFill>
                  <a:schemeClr val="bg1"/>
                </a:solidFill>
                <a:latin typeface="+mj-lt"/>
                <a:ea typeface="+mj-ea"/>
                <a:cs typeface="+mj-cs"/>
              </a:defRPr>
            </a:lvl1pPr>
          </a:lstStyle>
          <a:p>
            <a:endParaRPr lang="fr-FR" dirty="0">
              <a:latin typeface="Times New Roman" panose="02020603050405020304" pitchFamily="18" charset="0"/>
              <a:cs typeface="Times New Roman" panose="02020603050405020304" pitchFamily="18" charset="0"/>
            </a:endParaRPr>
          </a:p>
        </p:txBody>
      </p:sp>
      <p:cxnSp>
        <p:nvCxnSpPr>
          <p:cNvPr id="8" name="Connecteur droit 7"/>
          <p:cNvCxnSpPr/>
          <p:nvPr/>
        </p:nvCxnSpPr>
        <p:spPr>
          <a:xfrm>
            <a:off x="3319975" y="2247523"/>
            <a:ext cx="27689" cy="3283042"/>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1" name="Espace réservé du pied de page 4"/>
          <p:cNvSpPr>
            <a:spLocks noGrp="1"/>
          </p:cNvSpPr>
          <p:nvPr>
            <p:ph type="ftr" sz="quarter" idx="12"/>
          </p:nvPr>
        </p:nvSpPr>
        <p:spPr>
          <a:xfrm>
            <a:off x="2136118" y="6301477"/>
            <a:ext cx="6874351" cy="365125"/>
          </a:xfrm>
        </p:spPr>
        <p:txBody>
          <a:bodyPr/>
          <a:lstStyle/>
          <a:p>
            <a:pPr algn="ctr"/>
            <a:r>
              <a:rPr lang="fr-FR" dirty="0" smtClean="0"/>
              <a:t>02 Septembre 2016</a:t>
            </a:r>
            <a:endParaRPr lang="fr-FR" dirty="0"/>
          </a:p>
        </p:txBody>
      </p:sp>
      <p:sp>
        <p:nvSpPr>
          <p:cNvPr id="15" name="Rectangle 14"/>
          <p:cNvSpPr/>
          <p:nvPr/>
        </p:nvSpPr>
        <p:spPr>
          <a:xfrm>
            <a:off x="3447799" y="2615589"/>
            <a:ext cx="6002288"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p:cNvSpPr/>
          <p:nvPr/>
        </p:nvSpPr>
        <p:spPr>
          <a:xfrm>
            <a:off x="3447799" y="2691061"/>
            <a:ext cx="6002288" cy="369332"/>
          </a:xfrm>
          <a:prstGeom prst="rect">
            <a:avLst/>
          </a:prstGeom>
        </p:spPr>
        <p:txBody>
          <a:bodyPr wrap="square">
            <a:spAutoFit/>
          </a:bodyPr>
          <a:lstStyle/>
          <a:p>
            <a:pPr algn="ctr"/>
            <a:r>
              <a:rPr lang="fr-FR" dirty="0">
                <a:latin typeface="Times New Roman" panose="02020603050405020304" pitchFamily="18" charset="0"/>
                <a:cs typeface="Times New Roman" panose="02020603050405020304" pitchFamily="18" charset="0"/>
              </a:rPr>
              <a:t>Impact financier d’une éolienne supraconductrice 20MW</a:t>
            </a:r>
          </a:p>
        </p:txBody>
      </p:sp>
      <p:sp>
        <p:nvSpPr>
          <p:cNvPr id="18" name="Rectangle 17"/>
          <p:cNvSpPr/>
          <p:nvPr/>
        </p:nvSpPr>
        <p:spPr>
          <a:xfrm>
            <a:off x="3634711" y="3351923"/>
            <a:ext cx="5628464" cy="369332"/>
          </a:xfrm>
          <a:prstGeom prst="rect">
            <a:avLst/>
          </a:prstGeom>
        </p:spPr>
        <p:txBody>
          <a:bodyPr wrap="none">
            <a:spAutoFit/>
          </a:bodyPr>
          <a:lstStyle/>
          <a:p>
            <a:r>
              <a:rPr lang="fr-FR" dirty="0">
                <a:latin typeface="Times New Roman" panose="02020603050405020304" pitchFamily="18" charset="0"/>
                <a:cs typeface="Times New Roman" panose="02020603050405020304" pitchFamily="18" charset="0"/>
              </a:rPr>
              <a:t>Modélisation du générateur supraconducteur MgB</a:t>
            </a:r>
            <a:r>
              <a:rPr lang="fr-FR" sz="1400" dirty="0">
                <a:latin typeface="Times New Roman" panose="02020603050405020304" pitchFamily="18" charset="0"/>
                <a:cs typeface="Times New Roman" panose="02020603050405020304" pitchFamily="18" charset="0"/>
              </a:rPr>
              <a:t>2 </a:t>
            </a:r>
            <a:r>
              <a:rPr lang="fr-FR" dirty="0">
                <a:latin typeface="Times New Roman" panose="02020603050405020304" pitchFamily="18" charset="0"/>
                <a:cs typeface="Times New Roman" panose="02020603050405020304" pitchFamily="18" charset="0"/>
              </a:rPr>
              <a:t>20MW</a:t>
            </a:r>
          </a:p>
        </p:txBody>
      </p:sp>
      <p:sp>
        <p:nvSpPr>
          <p:cNvPr id="19" name="Rectangle 18"/>
          <p:cNvSpPr/>
          <p:nvPr/>
        </p:nvSpPr>
        <p:spPr>
          <a:xfrm>
            <a:off x="3447799" y="3295223"/>
            <a:ext cx="6002288"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p:cNvSpPr/>
          <p:nvPr/>
        </p:nvSpPr>
        <p:spPr>
          <a:xfrm>
            <a:off x="5341351" y="4005490"/>
            <a:ext cx="2191626" cy="369332"/>
          </a:xfrm>
          <a:prstGeom prst="rect">
            <a:avLst/>
          </a:prstGeom>
        </p:spPr>
        <p:txBody>
          <a:bodyPr wrap="none">
            <a:spAutoFit/>
          </a:bodyPr>
          <a:lstStyle/>
          <a:p>
            <a:r>
              <a:rPr lang="fr-FR" dirty="0">
                <a:latin typeface="Times New Roman" panose="02020603050405020304" pitchFamily="18" charset="0"/>
                <a:cs typeface="Times New Roman" panose="02020603050405020304" pitchFamily="18" charset="0"/>
              </a:rPr>
              <a:t>Analyse des résultats </a:t>
            </a:r>
          </a:p>
        </p:txBody>
      </p:sp>
      <p:sp>
        <p:nvSpPr>
          <p:cNvPr id="21" name="Rectangle 20"/>
          <p:cNvSpPr/>
          <p:nvPr/>
        </p:nvSpPr>
        <p:spPr>
          <a:xfrm>
            <a:off x="5090237" y="4684909"/>
            <a:ext cx="2717411" cy="369332"/>
          </a:xfrm>
          <a:prstGeom prst="rect">
            <a:avLst/>
          </a:prstGeom>
        </p:spPr>
        <p:txBody>
          <a:bodyPr wrap="none">
            <a:spAutoFit/>
          </a:bodyPr>
          <a:lstStyle/>
          <a:p>
            <a:r>
              <a:rPr lang="fr-FR" dirty="0">
                <a:latin typeface="Times New Roman" panose="02020603050405020304" pitchFamily="18" charset="0"/>
                <a:cs typeface="Times New Roman" panose="02020603050405020304" pitchFamily="18" charset="0"/>
              </a:rPr>
              <a:t>Conclusion et perspectives </a:t>
            </a:r>
          </a:p>
        </p:txBody>
      </p:sp>
      <p:sp>
        <p:nvSpPr>
          <p:cNvPr id="22" name="Rectangle 21"/>
          <p:cNvSpPr/>
          <p:nvPr/>
        </p:nvSpPr>
        <p:spPr>
          <a:xfrm>
            <a:off x="3447799" y="3952623"/>
            <a:ext cx="6002288"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p:cNvSpPr/>
          <p:nvPr/>
        </p:nvSpPr>
        <p:spPr>
          <a:xfrm>
            <a:off x="3447799" y="4631806"/>
            <a:ext cx="6002288"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Titre 1"/>
          <p:cNvSpPr txBox="1">
            <a:spLocks/>
          </p:cNvSpPr>
          <p:nvPr/>
        </p:nvSpPr>
        <p:spPr>
          <a:xfrm>
            <a:off x="0" y="0"/>
            <a:ext cx="12192000" cy="929640"/>
          </a:xfrm>
          <a:prstGeom prst="rect">
            <a:avLst/>
          </a:prstGeom>
        </p:spPr>
        <p:txBody>
          <a:bodyPr vert="horz" lIns="0" tIns="0" rIns="0" bIns="0" rtlCol="0" anchor="ctr" anchorCtr="0">
            <a:noAutofit/>
          </a:bodyPr>
          <a:lstStyle>
            <a:lvl1pPr algn="l" defTabSz="914400" rtl="0" eaLnBrk="1" latinLnBrk="0" hangingPunct="1">
              <a:spcBef>
                <a:spcPct val="0"/>
              </a:spcBef>
              <a:buNone/>
              <a:defRPr sz="2200" b="1" kern="1200" cap="all" baseline="0">
                <a:solidFill>
                  <a:schemeClr val="bg1"/>
                </a:solidFill>
                <a:latin typeface="+mj-lt"/>
                <a:ea typeface="+mj-ea"/>
                <a:cs typeface="+mj-cs"/>
              </a:defRPr>
            </a:lvl1pPr>
          </a:lstStyle>
          <a:p>
            <a:pPr algn="ctr"/>
            <a:r>
              <a:rPr lang="fr-FR" sz="2000" dirty="0" smtClean="0">
                <a:latin typeface="Times New Roman" panose="02020603050405020304" pitchFamily="18" charset="0"/>
                <a:cs typeface="Times New Roman" panose="02020603050405020304" pitchFamily="18" charset="0"/>
              </a:rPr>
              <a:t>Plan de la présentation </a:t>
            </a:r>
            <a:endParaRPr lang="fr-FR" sz="2000" dirty="0">
              <a:latin typeface="Times New Roman" panose="02020603050405020304" pitchFamily="18" charset="0"/>
              <a:cs typeface="Times New Roman" panose="02020603050405020304" pitchFamily="18" charset="0"/>
            </a:endParaRPr>
          </a:p>
        </p:txBody>
      </p:sp>
      <p:pic>
        <p:nvPicPr>
          <p:cNvPr id="1026" name="Picture 2" descr="Afficher l'image d'orig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 y="3018320"/>
            <a:ext cx="3310372" cy="16551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2201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5"/>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19"/>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22"/>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9" grpId="0" animBg="1"/>
      <p:bldP spid="19" grpId="1" animBg="1"/>
      <p:bldP spid="22" grpId="0" animBg="1"/>
      <p:bldP spid="22" grpId="1" animBg="1"/>
      <p:bldP spid="2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1"/>
          </p:nvPr>
        </p:nvSpPr>
        <p:spPr/>
        <p:txBody>
          <a:bodyPr/>
          <a:lstStyle/>
          <a:p>
            <a:pPr algn="r"/>
            <a:fld id="{A18FAA2F-414A-41AB-9102-14A918F968BC}" type="slidenum">
              <a:rPr lang="fr-FR" smtClean="0"/>
              <a:pPr algn="r"/>
              <a:t>5</a:t>
            </a:fld>
            <a:endParaRPr lang="fr-FR" dirty="0"/>
          </a:p>
        </p:txBody>
      </p:sp>
      <p:sp>
        <p:nvSpPr>
          <p:cNvPr id="7" name="Titre 1"/>
          <p:cNvSpPr txBox="1">
            <a:spLocks/>
          </p:cNvSpPr>
          <p:nvPr/>
        </p:nvSpPr>
        <p:spPr>
          <a:xfrm>
            <a:off x="3451528" y="0"/>
            <a:ext cx="7216472" cy="929640"/>
          </a:xfrm>
          <a:prstGeom prst="rect">
            <a:avLst/>
          </a:prstGeom>
        </p:spPr>
        <p:txBody>
          <a:bodyPr vert="horz" lIns="0" tIns="0" rIns="0" bIns="0" rtlCol="0" anchor="ctr" anchorCtr="0">
            <a:noAutofit/>
          </a:bodyPr>
          <a:lstStyle>
            <a:lvl1pPr algn="l" defTabSz="914400" rtl="0" eaLnBrk="1" latinLnBrk="0" hangingPunct="1">
              <a:spcBef>
                <a:spcPct val="0"/>
              </a:spcBef>
              <a:buNone/>
              <a:defRPr sz="2200" b="1" kern="1200" cap="all" baseline="0">
                <a:solidFill>
                  <a:schemeClr val="bg1"/>
                </a:solidFill>
                <a:latin typeface="+mj-lt"/>
                <a:ea typeface="+mj-ea"/>
                <a:cs typeface="+mj-cs"/>
              </a:defRPr>
            </a:lvl1pPr>
          </a:lstStyle>
          <a:p>
            <a:pPr algn="ctr"/>
            <a:r>
              <a:rPr lang="fr-FR" sz="2000" dirty="0">
                <a:latin typeface="Times New Roman" panose="02020603050405020304" pitchFamily="18" charset="0"/>
                <a:cs typeface="Times New Roman" panose="02020603050405020304" pitchFamily="18" charset="0"/>
              </a:rPr>
              <a:t>Impact financier d’une éolienne </a:t>
            </a:r>
          </a:p>
          <a:p>
            <a:pPr algn="ctr"/>
            <a:r>
              <a:rPr lang="fr-FR" sz="2000" dirty="0">
                <a:latin typeface="Times New Roman" panose="02020603050405020304" pitchFamily="18" charset="0"/>
                <a:cs typeface="Times New Roman" panose="02020603050405020304" pitchFamily="18" charset="0"/>
              </a:rPr>
              <a:t>supraconductrice 20MW</a:t>
            </a:r>
          </a:p>
        </p:txBody>
      </p:sp>
      <p:cxnSp>
        <p:nvCxnSpPr>
          <p:cNvPr id="8" name="Connecteur droit 7"/>
          <p:cNvCxnSpPr/>
          <p:nvPr/>
        </p:nvCxnSpPr>
        <p:spPr>
          <a:xfrm>
            <a:off x="3081341" y="2123699"/>
            <a:ext cx="27250" cy="323096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1" name="Espace réservé du pied de page 4"/>
          <p:cNvSpPr>
            <a:spLocks noGrp="1"/>
          </p:cNvSpPr>
          <p:nvPr>
            <p:ph type="ftr" sz="quarter" idx="12"/>
          </p:nvPr>
        </p:nvSpPr>
        <p:spPr>
          <a:xfrm>
            <a:off x="2136118" y="6301477"/>
            <a:ext cx="6874351" cy="365125"/>
          </a:xfrm>
        </p:spPr>
        <p:txBody>
          <a:bodyPr/>
          <a:lstStyle/>
          <a:p>
            <a:pPr algn="ctr"/>
            <a:r>
              <a:rPr lang="fr-FR" dirty="0" smtClean="0"/>
              <a:t>02 Septembre 2016</a:t>
            </a:r>
            <a:endParaRPr lang="fr-FR" dirty="0"/>
          </a:p>
        </p:txBody>
      </p:sp>
      <p:sp>
        <p:nvSpPr>
          <p:cNvPr id="9" name="Rectangle 8"/>
          <p:cNvSpPr/>
          <p:nvPr/>
        </p:nvSpPr>
        <p:spPr>
          <a:xfrm>
            <a:off x="95251" y="2123699"/>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p:cNvSpPr/>
          <p:nvPr/>
        </p:nvSpPr>
        <p:spPr>
          <a:xfrm>
            <a:off x="95251" y="4143219"/>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p:cNvSpPr/>
          <p:nvPr/>
        </p:nvSpPr>
        <p:spPr>
          <a:xfrm>
            <a:off x="95251" y="3474704"/>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p:cNvSpPr/>
          <p:nvPr/>
        </p:nvSpPr>
        <p:spPr>
          <a:xfrm>
            <a:off x="95251" y="2801456"/>
            <a:ext cx="2819399" cy="542925"/>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p:cNvSpPr/>
          <p:nvPr/>
        </p:nvSpPr>
        <p:spPr>
          <a:xfrm>
            <a:off x="95251" y="4811734"/>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p:nvSpPr>
        <p:spPr>
          <a:xfrm>
            <a:off x="112652" y="2228464"/>
            <a:ext cx="2801998" cy="338554"/>
          </a:xfrm>
          <a:prstGeom prst="rect">
            <a:avLst/>
          </a:prstGeom>
          <a:noFill/>
        </p:spPr>
        <p:txBody>
          <a:bodyPr wrap="square" rtlCol="0">
            <a:spAutoFit/>
          </a:bodyPr>
          <a:lstStyle/>
          <a:p>
            <a:pPr algn="ctr"/>
            <a:r>
              <a:rPr lang="fr-FR" sz="1600" dirty="0" smtClean="0">
                <a:latin typeface="Times New Roman" panose="02020603050405020304" pitchFamily="18" charset="0"/>
                <a:cs typeface="Times New Roman" panose="02020603050405020304" pitchFamily="18" charset="0"/>
              </a:rPr>
              <a:t>Contexte général du stage </a:t>
            </a:r>
            <a:endParaRPr lang="fr-FR" sz="1600" dirty="0">
              <a:latin typeface="Times New Roman" panose="02020603050405020304" pitchFamily="18" charset="0"/>
              <a:cs typeface="Times New Roman" panose="02020603050405020304" pitchFamily="18" charset="0"/>
            </a:endParaRPr>
          </a:p>
        </p:txBody>
      </p:sp>
      <p:pic>
        <p:nvPicPr>
          <p:cNvPr id="36" name="Image 35"/>
          <p:cNvPicPr>
            <a:picLocks noChangeAspect="1"/>
          </p:cNvPicPr>
          <p:nvPr/>
        </p:nvPicPr>
        <p:blipFill>
          <a:blip r:embed="rId3"/>
          <a:stretch>
            <a:fillRect/>
          </a:stretch>
        </p:blipFill>
        <p:spPr>
          <a:xfrm flipV="1">
            <a:off x="2933699" y="3003833"/>
            <a:ext cx="104775" cy="103420"/>
          </a:xfrm>
          <a:prstGeom prst="rect">
            <a:avLst/>
          </a:prstGeom>
        </p:spPr>
      </p:pic>
      <p:sp>
        <p:nvSpPr>
          <p:cNvPr id="41" name="Rectangle 40"/>
          <p:cNvSpPr/>
          <p:nvPr/>
        </p:nvSpPr>
        <p:spPr>
          <a:xfrm>
            <a:off x="190501" y="4881157"/>
            <a:ext cx="2717411" cy="369332"/>
          </a:xfrm>
          <a:prstGeom prst="rect">
            <a:avLst/>
          </a:prstGeom>
        </p:spPr>
        <p:txBody>
          <a:bodyPr wrap="none">
            <a:spAutoFit/>
          </a:bodyPr>
          <a:lstStyle/>
          <a:p>
            <a:r>
              <a:rPr lang="fr-FR" dirty="0">
                <a:latin typeface="Times New Roman" panose="02020603050405020304" pitchFamily="18" charset="0"/>
                <a:cs typeface="Times New Roman" panose="02020603050405020304" pitchFamily="18" charset="0"/>
              </a:rPr>
              <a:t>Conclusion et perspectives </a:t>
            </a:r>
          </a:p>
        </p:txBody>
      </p:sp>
      <p:sp>
        <p:nvSpPr>
          <p:cNvPr id="42" name="Rectangle 41"/>
          <p:cNvSpPr/>
          <p:nvPr/>
        </p:nvSpPr>
        <p:spPr>
          <a:xfrm>
            <a:off x="54572" y="2778129"/>
            <a:ext cx="2860078" cy="584775"/>
          </a:xfrm>
          <a:prstGeom prst="rect">
            <a:avLst/>
          </a:prstGeom>
        </p:spPr>
        <p:txBody>
          <a:bodyPr wrap="none">
            <a:spAutoFit/>
          </a:bodyPr>
          <a:lstStyle/>
          <a:p>
            <a:pPr algn="ctr"/>
            <a:r>
              <a:rPr lang="fr-FR" sz="1600" dirty="0">
                <a:latin typeface="Times New Roman" panose="02020603050405020304" pitchFamily="18" charset="0"/>
                <a:cs typeface="Times New Roman" panose="02020603050405020304" pitchFamily="18" charset="0"/>
              </a:rPr>
              <a:t>Impact financier d’une éolienne </a:t>
            </a:r>
            <a:endParaRPr lang="fr-FR" sz="1600" dirty="0" smtClean="0">
              <a:latin typeface="Times New Roman" panose="02020603050405020304" pitchFamily="18" charset="0"/>
              <a:cs typeface="Times New Roman" panose="02020603050405020304" pitchFamily="18" charset="0"/>
            </a:endParaRPr>
          </a:p>
          <a:p>
            <a:pPr algn="ctr"/>
            <a:r>
              <a:rPr lang="fr-FR" sz="1600" dirty="0" smtClean="0">
                <a:latin typeface="Times New Roman" panose="02020603050405020304" pitchFamily="18" charset="0"/>
                <a:cs typeface="Times New Roman" panose="02020603050405020304" pitchFamily="18" charset="0"/>
              </a:rPr>
              <a:t>supraconductrice </a:t>
            </a:r>
            <a:r>
              <a:rPr lang="fr-FR" sz="1600" dirty="0">
                <a:latin typeface="Times New Roman" panose="02020603050405020304" pitchFamily="18" charset="0"/>
                <a:cs typeface="Times New Roman" panose="02020603050405020304" pitchFamily="18" charset="0"/>
              </a:rPr>
              <a:t>20MW</a:t>
            </a:r>
          </a:p>
        </p:txBody>
      </p:sp>
      <p:sp>
        <p:nvSpPr>
          <p:cNvPr id="43" name="Rectangle 42"/>
          <p:cNvSpPr/>
          <p:nvPr/>
        </p:nvSpPr>
        <p:spPr>
          <a:xfrm>
            <a:off x="112652" y="3448603"/>
            <a:ext cx="2752677" cy="584775"/>
          </a:xfrm>
          <a:prstGeom prst="rect">
            <a:avLst/>
          </a:prstGeom>
        </p:spPr>
        <p:txBody>
          <a:bodyPr wrap="none">
            <a:spAutoFit/>
          </a:bodyPr>
          <a:lstStyle/>
          <a:p>
            <a:pPr algn="ctr"/>
            <a:r>
              <a:rPr lang="fr-FR" sz="1600" dirty="0">
                <a:latin typeface="Times New Roman" panose="02020603050405020304" pitchFamily="18" charset="0"/>
                <a:cs typeface="Times New Roman" panose="02020603050405020304" pitchFamily="18" charset="0"/>
              </a:rPr>
              <a:t>Modélisation du </a:t>
            </a:r>
            <a:r>
              <a:rPr lang="fr-FR" sz="1600" dirty="0" smtClean="0">
                <a:latin typeface="Times New Roman" panose="02020603050405020304" pitchFamily="18" charset="0"/>
                <a:cs typeface="Times New Roman" panose="02020603050405020304" pitchFamily="18" charset="0"/>
              </a:rPr>
              <a:t>générateur </a:t>
            </a:r>
          </a:p>
          <a:p>
            <a:pPr algn="ctr"/>
            <a:r>
              <a:rPr lang="fr-FR" sz="1600" dirty="0" smtClean="0">
                <a:latin typeface="Times New Roman" panose="02020603050405020304" pitchFamily="18" charset="0"/>
                <a:cs typeface="Times New Roman" panose="02020603050405020304" pitchFamily="18" charset="0"/>
              </a:rPr>
              <a:t>supraconducteur </a:t>
            </a:r>
            <a:r>
              <a:rPr lang="fr-FR" sz="1600" dirty="0">
                <a:latin typeface="Times New Roman" panose="02020603050405020304" pitchFamily="18" charset="0"/>
                <a:cs typeface="Times New Roman" panose="02020603050405020304" pitchFamily="18" charset="0"/>
              </a:rPr>
              <a:t>MgB</a:t>
            </a:r>
            <a:r>
              <a:rPr lang="fr-FR" sz="1100" dirty="0">
                <a:latin typeface="Times New Roman" panose="02020603050405020304" pitchFamily="18" charset="0"/>
                <a:cs typeface="Times New Roman" panose="02020603050405020304" pitchFamily="18" charset="0"/>
              </a:rPr>
              <a:t>2</a:t>
            </a:r>
            <a:r>
              <a:rPr lang="fr-FR" sz="1600" dirty="0">
                <a:latin typeface="Times New Roman" panose="02020603050405020304" pitchFamily="18" charset="0"/>
                <a:cs typeface="Times New Roman" panose="02020603050405020304" pitchFamily="18" charset="0"/>
              </a:rPr>
              <a:t> 20MW</a:t>
            </a:r>
          </a:p>
        </p:txBody>
      </p:sp>
      <p:sp>
        <p:nvSpPr>
          <p:cNvPr id="44" name="Rectangle 43"/>
          <p:cNvSpPr/>
          <p:nvPr/>
        </p:nvSpPr>
        <p:spPr>
          <a:xfrm>
            <a:off x="562397" y="4240610"/>
            <a:ext cx="1973617" cy="338554"/>
          </a:xfrm>
          <a:prstGeom prst="rect">
            <a:avLst/>
          </a:prstGeom>
        </p:spPr>
        <p:txBody>
          <a:bodyPr wrap="none">
            <a:spAutoFit/>
          </a:bodyPr>
          <a:lstStyle/>
          <a:p>
            <a:r>
              <a:rPr lang="fr-FR" sz="1600" dirty="0">
                <a:latin typeface="Times New Roman" panose="02020603050405020304" pitchFamily="18" charset="0"/>
                <a:cs typeface="Times New Roman" panose="02020603050405020304" pitchFamily="18" charset="0"/>
              </a:rPr>
              <a:t>Analyse des résultats </a:t>
            </a:r>
          </a:p>
        </p:txBody>
      </p:sp>
      <p:sp>
        <p:nvSpPr>
          <p:cNvPr id="46" name="Rectangle 45"/>
          <p:cNvSpPr/>
          <p:nvPr/>
        </p:nvSpPr>
        <p:spPr>
          <a:xfrm>
            <a:off x="3188231" y="1541511"/>
            <a:ext cx="4092723" cy="307777"/>
          </a:xfrm>
          <a:prstGeom prst="rect">
            <a:avLst/>
          </a:prstGeom>
        </p:spPr>
        <p:txBody>
          <a:bodyPr wrap="none">
            <a:spAutoFit/>
          </a:bodyPr>
          <a:lstStyle/>
          <a:p>
            <a:r>
              <a:rPr lang="fr-FR" sz="1400" dirty="0" smtClean="0">
                <a:solidFill>
                  <a:schemeClr val="tx1">
                    <a:lumMod val="50000"/>
                    <a:lumOff val="50000"/>
                  </a:schemeClr>
                </a:solidFill>
                <a:latin typeface="Times New Roman" panose="02020603050405020304" pitchFamily="18" charset="0"/>
                <a:cs typeface="Times New Roman" panose="02020603050405020304" pitchFamily="18" charset="0"/>
              </a:rPr>
              <a:t>Coût global d’une éolienne offshore supraconductrice </a:t>
            </a:r>
            <a:endParaRPr lang="fr-FR" sz="1400"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sp>
        <p:nvSpPr>
          <p:cNvPr id="47" name="Rectangle 46"/>
          <p:cNvSpPr/>
          <p:nvPr/>
        </p:nvSpPr>
        <p:spPr>
          <a:xfrm>
            <a:off x="3195636" y="1270859"/>
            <a:ext cx="3525260" cy="307777"/>
          </a:xfrm>
          <a:prstGeom prst="rect">
            <a:avLst/>
          </a:prstGeom>
        </p:spPr>
        <p:txBody>
          <a:bodyPr wrap="none">
            <a:spAutoFit/>
          </a:bodyPr>
          <a:lstStyle/>
          <a:p>
            <a:r>
              <a:rPr lang="fr-FR" sz="1400" dirty="0" smtClean="0">
                <a:latin typeface="Times New Roman" panose="02020603050405020304" pitchFamily="18" charset="0"/>
                <a:cs typeface="Times New Roman" panose="02020603050405020304" pitchFamily="18" charset="0"/>
              </a:rPr>
              <a:t>Coût global d’une éolienne offshore classique </a:t>
            </a:r>
            <a:endParaRPr lang="fr-FR" sz="1400" dirty="0">
              <a:latin typeface="Times New Roman" panose="02020603050405020304" pitchFamily="18" charset="0"/>
              <a:cs typeface="Times New Roman" panose="02020603050405020304" pitchFamily="18" charset="0"/>
            </a:endParaRPr>
          </a:p>
        </p:txBody>
      </p:sp>
      <p:cxnSp>
        <p:nvCxnSpPr>
          <p:cNvPr id="29" name="Connecteur droit 28"/>
          <p:cNvCxnSpPr/>
          <p:nvPr/>
        </p:nvCxnSpPr>
        <p:spPr>
          <a:xfrm>
            <a:off x="2981324" y="1436273"/>
            <a:ext cx="1571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Connecteur droit 29"/>
          <p:cNvCxnSpPr/>
          <p:nvPr/>
        </p:nvCxnSpPr>
        <p:spPr>
          <a:xfrm>
            <a:off x="2984766" y="1737621"/>
            <a:ext cx="1571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Connecteur droit 33"/>
          <p:cNvCxnSpPr/>
          <p:nvPr/>
        </p:nvCxnSpPr>
        <p:spPr>
          <a:xfrm flipV="1">
            <a:off x="2981324" y="1442740"/>
            <a:ext cx="0" cy="15610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ZoneTexte 36"/>
          <p:cNvSpPr txBox="1"/>
          <p:nvPr/>
        </p:nvSpPr>
        <p:spPr>
          <a:xfrm>
            <a:off x="3038475" y="1288850"/>
            <a:ext cx="1416584" cy="307777"/>
          </a:xfrm>
          <a:prstGeom prst="rect">
            <a:avLst/>
          </a:prstGeom>
          <a:noFill/>
        </p:spPr>
        <p:txBody>
          <a:bodyPr wrap="square" rtlCol="0">
            <a:spAutoFit/>
          </a:bodyPr>
          <a:lstStyle/>
          <a:p>
            <a:pPr marL="285750" indent="-285750">
              <a:buFont typeface="Wingdings" panose="05000000000000000000" pitchFamily="2" charset="2"/>
              <a:buChar char="§"/>
            </a:pPr>
            <a:r>
              <a:rPr lang="fr-FR" sz="1400" dirty="0" smtClean="0">
                <a:latin typeface="Times New Roman" panose="02020603050405020304" pitchFamily="18" charset="0"/>
                <a:cs typeface="Times New Roman" panose="02020603050405020304" pitchFamily="18" charset="0"/>
              </a:rPr>
              <a:t> </a:t>
            </a:r>
            <a:endParaRPr lang="fr-FR" sz="1400" dirty="0">
              <a:latin typeface="Times New Roman" panose="02020603050405020304" pitchFamily="18" charset="0"/>
              <a:cs typeface="Times New Roman" panose="02020603050405020304" pitchFamily="18" charset="0"/>
            </a:endParaRPr>
          </a:p>
        </p:txBody>
      </p:sp>
      <p:sp>
        <p:nvSpPr>
          <p:cNvPr id="45" name="ZoneTexte 44"/>
          <p:cNvSpPr txBox="1"/>
          <p:nvPr/>
        </p:nvSpPr>
        <p:spPr>
          <a:xfrm>
            <a:off x="3038473" y="1583697"/>
            <a:ext cx="1266827" cy="307777"/>
          </a:xfrm>
          <a:prstGeom prst="rect">
            <a:avLst/>
          </a:prstGeom>
          <a:noFill/>
        </p:spPr>
        <p:txBody>
          <a:bodyPr wrap="square" rtlCol="0">
            <a:spAutoFit/>
          </a:bodyPr>
          <a:lstStyle/>
          <a:p>
            <a:pPr marL="285750" indent="-285750">
              <a:buFont typeface="Wingdings" panose="05000000000000000000" pitchFamily="2" charset="2"/>
              <a:buChar char="§"/>
            </a:pPr>
            <a:r>
              <a:rPr lang="fr-FR" sz="1400" dirty="0" smtClean="0">
                <a:latin typeface="Times New Roman" panose="02020603050405020304" pitchFamily="18" charset="0"/>
                <a:cs typeface="Times New Roman" panose="02020603050405020304" pitchFamily="18" charset="0"/>
              </a:rPr>
              <a:t> </a:t>
            </a:r>
            <a:endParaRPr lang="fr-FR" sz="14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1" name="Rectangle 30"/>
              <p:cNvSpPr/>
              <p:nvPr/>
            </p:nvSpPr>
            <p:spPr>
              <a:xfrm>
                <a:off x="4041988" y="3292061"/>
                <a:ext cx="6306065" cy="717889"/>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fr-FR" sz="1400" i="1" smtClean="0">
                          <a:latin typeface="Cambria Math" panose="02040503050406030204" pitchFamily="18" charset="0"/>
                        </a:rPr>
                        <m:t>𝐶𝑜</m:t>
                      </m:r>
                      <m:r>
                        <a:rPr lang="en-US" sz="1400" i="1">
                          <a:latin typeface="Cambria Math" panose="02040503050406030204" pitchFamily="18" charset="0"/>
                        </a:rPr>
                        <m:t>û</m:t>
                      </m:r>
                      <m:r>
                        <a:rPr lang="fr-FR" sz="1400" i="1">
                          <a:latin typeface="Cambria Math" panose="02040503050406030204" pitchFamily="18" charset="0"/>
                        </a:rPr>
                        <m:t>𝑡</m:t>
                      </m:r>
                      <m:r>
                        <a:rPr lang="fr-FR" sz="1400" i="1">
                          <a:latin typeface="Cambria Math" panose="02040503050406030204" pitchFamily="18" charset="0"/>
                        </a:rPr>
                        <m:t> </m:t>
                      </m:r>
                      <m:r>
                        <a:rPr lang="fr-FR" sz="1400" i="1">
                          <a:latin typeface="Cambria Math" panose="02040503050406030204" pitchFamily="18" charset="0"/>
                        </a:rPr>
                        <m:t>𝑔𝑙𝑜𝑏𝑎𝑙</m:t>
                      </m:r>
                      <m:r>
                        <a:rPr lang="fr-FR" sz="1400" i="1">
                          <a:latin typeface="Cambria Math" panose="02040503050406030204" pitchFamily="18" charset="0"/>
                        </a:rPr>
                        <m:t> </m:t>
                      </m:r>
                      <m:r>
                        <a:rPr lang="en-US" sz="1400">
                          <a:latin typeface="Cambria Math" panose="02040503050406030204" pitchFamily="18" charset="0"/>
                        </a:rPr>
                        <m:t>[€/</m:t>
                      </m:r>
                      <m:r>
                        <m:rPr>
                          <m:sty m:val="p"/>
                        </m:rPr>
                        <a:rPr lang="en-US" sz="1400">
                          <a:latin typeface="Cambria Math" panose="02040503050406030204" pitchFamily="18" charset="0"/>
                        </a:rPr>
                        <m:t>MWh</m:t>
                      </m:r>
                      <m:r>
                        <a:rPr lang="en-US" sz="1400">
                          <a:latin typeface="Cambria Math" panose="02040503050406030204" pitchFamily="18" charset="0"/>
                        </a:rPr>
                        <m:t>]</m:t>
                      </m:r>
                      <m:r>
                        <a:rPr lang="en-US" sz="1400" i="1">
                          <a:latin typeface="Cambria Math" panose="02040503050406030204" pitchFamily="18" charset="0"/>
                        </a:rPr>
                        <m:t>=</m:t>
                      </m:r>
                      <m:f>
                        <m:fPr>
                          <m:ctrlPr>
                            <a:rPr lang="fr-FR" sz="1400" i="1">
                              <a:latin typeface="Cambria Math" panose="02040503050406030204" pitchFamily="18" charset="0"/>
                            </a:rPr>
                          </m:ctrlPr>
                        </m:fPr>
                        <m:num>
                          <m:r>
                            <a:rPr lang="fr-FR" sz="1400" i="1">
                              <a:latin typeface="Cambria Math" panose="02040503050406030204" pitchFamily="18" charset="0"/>
                            </a:rPr>
                            <m:t>𝐶𝑜</m:t>
                          </m:r>
                          <m:r>
                            <a:rPr lang="en-US" sz="1400" i="1">
                              <a:latin typeface="Cambria Math" panose="02040503050406030204" pitchFamily="18" charset="0"/>
                            </a:rPr>
                            <m:t>û</m:t>
                          </m:r>
                          <m:r>
                            <a:rPr lang="fr-FR" sz="1400" i="1">
                              <a:latin typeface="Cambria Math" panose="02040503050406030204" pitchFamily="18" charset="0"/>
                            </a:rPr>
                            <m:t>𝑡</m:t>
                          </m:r>
                          <m:r>
                            <a:rPr lang="fr-FR" sz="1400" i="1">
                              <a:latin typeface="Cambria Math" panose="02040503050406030204" pitchFamily="18" charset="0"/>
                            </a:rPr>
                            <m:t> </m:t>
                          </m:r>
                          <m:r>
                            <a:rPr lang="fr-FR" sz="1400" i="1">
                              <a:latin typeface="Cambria Math" panose="02040503050406030204" pitchFamily="18" charset="0"/>
                            </a:rPr>
                            <m:t>𝑂𝑝𝑒𝑥</m:t>
                          </m:r>
                          <m:r>
                            <a:rPr lang="en-US" sz="1400" i="1">
                              <a:latin typeface="Cambria Math" panose="02040503050406030204" pitchFamily="18" charset="0"/>
                            </a:rPr>
                            <m:t>+</m:t>
                          </m:r>
                          <m:r>
                            <a:rPr lang="fr-FR" sz="1400" i="1">
                              <a:latin typeface="Cambria Math" panose="02040503050406030204" pitchFamily="18" charset="0"/>
                            </a:rPr>
                            <m:t>𝐶𝑜</m:t>
                          </m:r>
                          <m:r>
                            <a:rPr lang="en-US" sz="1400" i="1">
                              <a:latin typeface="Cambria Math" panose="02040503050406030204" pitchFamily="18" charset="0"/>
                            </a:rPr>
                            <m:t>û</m:t>
                          </m:r>
                          <m:r>
                            <a:rPr lang="fr-FR" sz="1400" i="1">
                              <a:latin typeface="Cambria Math" panose="02040503050406030204" pitchFamily="18" charset="0"/>
                            </a:rPr>
                            <m:t>𝑡</m:t>
                          </m:r>
                          <m:r>
                            <a:rPr lang="fr-FR" sz="1400" b="0" i="1" smtClean="0">
                              <a:latin typeface="Cambria Math" panose="02040503050406030204" pitchFamily="18" charset="0"/>
                            </a:rPr>
                            <m:t> </m:t>
                          </m:r>
                          <m:r>
                            <a:rPr lang="fr-FR" sz="1400" i="1">
                              <a:latin typeface="Cambria Math" panose="02040503050406030204" pitchFamily="18" charset="0"/>
                            </a:rPr>
                            <m:t>𝐶𝑎𝑝𝑒𝑥</m:t>
                          </m:r>
                          <m:r>
                            <a:rPr lang="en-US" sz="1400" i="1" smtClean="0">
                              <a:latin typeface="Cambria Math" panose="02040503050406030204" pitchFamily="18" charset="0"/>
                              <a:ea typeface="Cambria Math" panose="02040503050406030204" pitchFamily="18" charset="0"/>
                            </a:rPr>
                            <m:t>×</m:t>
                          </m:r>
                          <m:r>
                            <a:rPr lang="fr-FR" sz="1400" b="0" i="1" smtClean="0">
                              <a:latin typeface="Cambria Math" panose="02040503050406030204" pitchFamily="18" charset="0"/>
                            </a:rPr>
                            <m:t>𝐾</m:t>
                          </m:r>
                        </m:num>
                        <m:den>
                          <m:r>
                            <a:rPr lang="fr-FR" sz="1400" i="1">
                              <a:latin typeface="Cambria Math" panose="02040503050406030204" pitchFamily="18" charset="0"/>
                            </a:rPr>
                            <m:t>𝑃𝑟𝑜𝑑𝑢𝑐𝑡𝑖𝑜𝑛</m:t>
                          </m:r>
                          <m:r>
                            <a:rPr lang="fr-FR" sz="1400" i="1">
                              <a:latin typeface="Cambria Math" panose="02040503050406030204" pitchFamily="18" charset="0"/>
                            </a:rPr>
                            <m:t> </m:t>
                          </m:r>
                          <m:r>
                            <a:rPr lang="fr-FR" sz="1400" i="1">
                              <a:latin typeface="Cambria Math" panose="02040503050406030204" pitchFamily="18" charset="0"/>
                            </a:rPr>
                            <m:t>𝑛𝑜𝑚𝑖𝑛𝑎𝑙𝑒</m:t>
                          </m:r>
                          <m:r>
                            <a:rPr lang="fr-FR" sz="1400" i="1">
                              <a:latin typeface="Cambria Math" panose="02040503050406030204" pitchFamily="18" charset="0"/>
                            </a:rPr>
                            <m:t> </m:t>
                          </m:r>
                          <m:r>
                            <a:rPr lang="fr-FR" sz="1400" i="1">
                              <a:latin typeface="Cambria Math" panose="02040503050406030204" pitchFamily="18" charset="0"/>
                            </a:rPr>
                            <m:t>𝑠𝑢𝑟</m:t>
                          </m:r>
                          <m:r>
                            <a:rPr lang="en-US" sz="1400" i="1">
                              <a:latin typeface="Cambria Math" panose="02040503050406030204" pitchFamily="18" charset="0"/>
                            </a:rPr>
                            <m:t> </m:t>
                          </m:r>
                          <m:r>
                            <a:rPr lang="fr-FR" sz="1400" b="0" i="1" smtClean="0">
                              <a:latin typeface="Cambria Math" panose="02040503050406030204" pitchFamily="18" charset="0"/>
                            </a:rPr>
                            <m:t>𝑙𝑎</m:t>
                          </m:r>
                          <m:r>
                            <a:rPr lang="fr-FR" sz="1400" b="0" i="1" smtClean="0">
                              <a:latin typeface="Cambria Math" panose="02040503050406030204" pitchFamily="18" charset="0"/>
                            </a:rPr>
                            <m:t> </m:t>
                          </m:r>
                          <m:r>
                            <a:rPr lang="fr-FR" sz="1400" b="0" i="1" smtClean="0">
                              <a:latin typeface="Cambria Math" panose="02040503050406030204" pitchFamily="18" charset="0"/>
                            </a:rPr>
                            <m:t>𝑑𝑢𝑟</m:t>
                          </m:r>
                          <m:r>
                            <a:rPr lang="fr-FR" sz="1400" b="0" i="1" smtClean="0">
                              <a:latin typeface="Cambria Math" panose="02040503050406030204" pitchFamily="18" charset="0"/>
                            </a:rPr>
                            <m:t>é</m:t>
                          </m:r>
                          <m:r>
                            <a:rPr lang="fr-FR" sz="1400" b="0" i="1" smtClean="0">
                              <a:latin typeface="Cambria Math" panose="02040503050406030204" pitchFamily="18" charset="0"/>
                            </a:rPr>
                            <m:t>𝑒</m:t>
                          </m:r>
                          <m:r>
                            <a:rPr lang="fr-FR" sz="1400" b="0" i="1" smtClean="0">
                              <a:latin typeface="Cambria Math" panose="02040503050406030204" pitchFamily="18" charset="0"/>
                            </a:rPr>
                            <m:t> </m:t>
                          </m:r>
                          <m:r>
                            <a:rPr lang="fr-FR" sz="1400" b="0" i="1" smtClean="0">
                              <a:latin typeface="Cambria Math" panose="02040503050406030204" pitchFamily="18" charset="0"/>
                            </a:rPr>
                            <m:t>𝑑𝑒</m:t>
                          </m:r>
                          <m:r>
                            <a:rPr lang="fr-FR" sz="1400" b="0" i="1" smtClean="0">
                              <a:latin typeface="Cambria Math" panose="02040503050406030204" pitchFamily="18" charset="0"/>
                            </a:rPr>
                            <m:t> </m:t>
                          </m:r>
                          <m:r>
                            <a:rPr lang="fr-FR" sz="1400" b="0" i="1" smtClean="0">
                              <a:latin typeface="Cambria Math" panose="02040503050406030204" pitchFamily="18" charset="0"/>
                            </a:rPr>
                            <m:t>𝑣𝑖𝑒</m:t>
                          </m:r>
                        </m:den>
                      </m:f>
                    </m:oMath>
                  </m:oMathPara>
                </a14:m>
                <a:endParaRPr lang="fr-FR" sz="1400" dirty="0"/>
              </a:p>
              <a:p>
                <a:endParaRPr lang="fr-FR" sz="1400" dirty="0"/>
              </a:p>
            </p:txBody>
          </p:sp>
        </mc:Choice>
        <mc:Fallback xmlns="">
          <p:sp>
            <p:nvSpPr>
              <p:cNvPr id="31" name="Rectangle 30"/>
              <p:cNvSpPr>
                <a:spLocks noRot="1" noChangeAspect="1" noMove="1" noResize="1" noEditPoints="1" noAdjustHandles="1" noChangeArrowheads="1" noChangeShapeType="1" noTextEdit="1"/>
              </p:cNvSpPr>
              <p:nvPr/>
            </p:nvSpPr>
            <p:spPr>
              <a:xfrm>
                <a:off x="4041988" y="3292061"/>
                <a:ext cx="6306065" cy="717889"/>
              </a:xfrm>
              <a:prstGeom prst="rect">
                <a:avLst/>
              </a:prstGeom>
              <a:blipFill rotWithShape="0">
                <a:blip r:embed="rId4"/>
                <a:stretch>
                  <a:fillRect/>
                </a:stretch>
              </a:blipFill>
            </p:spPr>
            <p:txBody>
              <a:bodyPr/>
              <a:lstStyle/>
              <a:p>
                <a:r>
                  <a:rPr lang="fr-FR">
                    <a:noFill/>
                  </a:rPr>
                  <a:t> </a:t>
                </a:r>
              </a:p>
            </p:txBody>
          </p:sp>
        </mc:Fallback>
      </mc:AlternateContent>
      <p:sp>
        <p:nvSpPr>
          <p:cNvPr id="10" name="Rectangle 9"/>
          <p:cNvSpPr/>
          <p:nvPr/>
        </p:nvSpPr>
        <p:spPr>
          <a:xfrm>
            <a:off x="3201008" y="2302672"/>
            <a:ext cx="8571892" cy="830997"/>
          </a:xfrm>
          <a:prstGeom prst="rect">
            <a:avLst/>
          </a:prstGeom>
        </p:spPr>
        <p:txBody>
          <a:bodyPr wrap="square">
            <a:spAutoFit/>
          </a:bodyPr>
          <a:lstStyle/>
          <a:p>
            <a:pPr lvl="0">
              <a:lnSpc>
                <a:spcPct val="150000"/>
              </a:lnSpc>
              <a:defRPr/>
            </a:pPr>
            <a:r>
              <a:rPr lang="fr-FR" sz="1600" dirty="0">
                <a:latin typeface="Times New Roman" panose="02020603050405020304" pitchFamily="18" charset="0"/>
                <a:cs typeface="Times New Roman" panose="02020603050405020304" pitchFamily="18" charset="0"/>
              </a:rPr>
              <a:t>Pour calculer le coût global d’une éolienne offshore, nous avons développé un tableau Excel basé sur la formule suivante : </a:t>
            </a:r>
          </a:p>
        </p:txBody>
      </p:sp>
      <p:pic>
        <p:nvPicPr>
          <p:cNvPr id="14" name="Image 13"/>
          <p:cNvPicPr>
            <a:picLocks noChangeAspect="1"/>
          </p:cNvPicPr>
          <p:nvPr/>
        </p:nvPicPr>
        <p:blipFill>
          <a:blip r:embed="rId5"/>
          <a:stretch>
            <a:fillRect/>
          </a:stretch>
        </p:blipFill>
        <p:spPr>
          <a:xfrm>
            <a:off x="4157662" y="4287903"/>
            <a:ext cx="1128713" cy="1205908"/>
          </a:xfrm>
          <a:prstGeom prst="rect">
            <a:avLst/>
          </a:prstGeom>
        </p:spPr>
      </p:pic>
      <p:sp>
        <p:nvSpPr>
          <p:cNvPr id="15" name="ZoneTexte 14"/>
          <p:cNvSpPr txBox="1"/>
          <p:nvPr/>
        </p:nvSpPr>
        <p:spPr>
          <a:xfrm>
            <a:off x="3138487" y="5421823"/>
            <a:ext cx="3326866" cy="584775"/>
          </a:xfrm>
          <a:prstGeom prst="rect">
            <a:avLst/>
          </a:prstGeom>
          <a:noFill/>
        </p:spPr>
        <p:txBody>
          <a:bodyPr wrap="square" rtlCol="0">
            <a:spAutoFit/>
          </a:bodyPr>
          <a:lstStyle/>
          <a:p>
            <a:pPr algn="ctr"/>
            <a:r>
              <a:rPr lang="fr-FR" sz="1600" dirty="0" smtClean="0">
                <a:latin typeface="Times New Roman" panose="02020603050405020304" pitchFamily="18" charset="0"/>
                <a:cs typeface="Times New Roman" panose="02020603050405020304" pitchFamily="18" charset="0"/>
              </a:rPr>
              <a:t>Comment varient ces coût en fonction de la puissance ?  </a:t>
            </a:r>
            <a:endParaRPr lang="fr-FR" sz="1600" dirty="0">
              <a:latin typeface="Times New Roman" panose="02020603050405020304" pitchFamily="18" charset="0"/>
              <a:cs typeface="Times New Roman" panose="02020603050405020304" pitchFamily="18" charset="0"/>
            </a:endParaRPr>
          </a:p>
        </p:txBody>
      </p:sp>
      <p:sp>
        <p:nvSpPr>
          <p:cNvPr id="17" name="Rectangle 16"/>
          <p:cNvSpPr/>
          <p:nvPr/>
        </p:nvSpPr>
        <p:spPr>
          <a:xfrm>
            <a:off x="9881325" y="3331774"/>
            <a:ext cx="2194319" cy="338554"/>
          </a:xfrm>
          <a:prstGeom prst="rect">
            <a:avLst/>
          </a:prstGeom>
        </p:spPr>
        <p:txBody>
          <a:bodyPr wrap="none">
            <a:spAutoFit/>
          </a:bodyPr>
          <a:lstStyle/>
          <a:p>
            <a:r>
              <a:rPr lang="fr-FR" sz="1600" dirty="0" smtClean="0">
                <a:latin typeface="Times New Roman" panose="02020603050405020304" pitchFamily="18" charset="0"/>
                <a:ea typeface="Times New Roman" panose="02020603050405020304" pitchFamily="18" charset="0"/>
              </a:rPr>
              <a:t>K: Coefficient d’intérêts</a:t>
            </a:r>
            <a:endParaRPr lang="fr-FR" sz="1600" dirty="0"/>
          </a:p>
        </p:txBody>
      </p:sp>
      <p:sp>
        <p:nvSpPr>
          <p:cNvPr id="32" name="Rectangle 31"/>
          <p:cNvSpPr/>
          <p:nvPr/>
        </p:nvSpPr>
        <p:spPr>
          <a:xfrm>
            <a:off x="54572" y="6275409"/>
            <a:ext cx="2106667" cy="553998"/>
          </a:xfrm>
          <a:prstGeom prst="rect">
            <a:avLst/>
          </a:prstGeom>
        </p:spPr>
        <p:txBody>
          <a:bodyPr wrap="none">
            <a:spAutoFit/>
          </a:bodyPr>
          <a:lstStyle/>
          <a:p>
            <a:pPr>
              <a:lnSpc>
                <a:spcPct val="150000"/>
              </a:lnSpc>
            </a:pPr>
            <a:r>
              <a:rPr lang="fr-FR" sz="1000" dirty="0">
                <a:solidFill>
                  <a:srgbClr val="252525"/>
                </a:solidFill>
                <a:latin typeface="Times New Roman" panose="02020603050405020304" pitchFamily="18" charset="0"/>
                <a:ea typeface="Tahoma" panose="020B0604030504040204" pitchFamily="34" charset="0"/>
                <a:cs typeface="Times New Roman" panose="02020603050405020304" pitchFamily="18" charset="0"/>
              </a:rPr>
              <a:t>*OPEX: dépenses d'exploitation</a:t>
            </a:r>
          </a:p>
          <a:p>
            <a:pPr>
              <a:lnSpc>
                <a:spcPct val="150000"/>
              </a:lnSpc>
            </a:pPr>
            <a:r>
              <a:rPr lang="fr-FR" sz="1000" dirty="0" smtClean="0">
                <a:solidFill>
                  <a:srgbClr val="252525"/>
                </a:solidFill>
                <a:latin typeface="Times New Roman" panose="02020603050405020304" pitchFamily="18" charset="0"/>
                <a:ea typeface="Tahoma" panose="020B0604030504040204" pitchFamily="34" charset="0"/>
                <a:cs typeface="Times New Roman" panose="02020603050405020304" pitchFamily="18" charset="0"/>
              </a:rPr>
              <a:t>*CAPEX: dépenses </a:t>
            </a:r>
            <a:r>
              <a:rPr lang="fr-FR" sz="1000" dirty="0">
                <a:solidFill>
                  <a:srgbClr val="252525"/>
                </a:solidFill>
                <a:latin typeface="Times New Roman" panose="02020603050405020304" pitchFamily="18" charset="0"/>
                <a:ea typeface="Tahoma" panose="020B0604030504040204" pitchFamily="34" charset="0"/>
                <a:cs typeface="Times New Roman" panose="02020603050405020304" pitchFamily="18" charset="0"/>
              </a:rPr>
              <a:t>d'investissement </a:t>
            </a:r>
          </a:p>
        </p:txBody>
      </p:sp>
    </p:spTree>
    <p:extLst>
      <p:ext uri="{BB962C8B-B14F-4D97-AF65-F5344CB8AC3E}">
        <p14:creationId xmlns:p14="http://schemas.microsoft.com/office/powerpoint/2010/main" val="3862682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1"/>
          </p:nvPr>
        </p:nvSpPr>
        <p:spPr/>
        <p:txBody>
          <a:bodyPr/>
          <a:lstStyle/>
          <a:p>
            <a:pPr algn="r"/>
            <a:fld id="{A18FAA2F-414A-41AB-9102-14A918F968BC}" type="slidenum">
              <a:rPr lang="fr-FR" smtClean="0"/>
              <a:pPr algn="r"/>
              <a:t>6</a:t>
            </a:fld>
            <a:endParaRPr lang="fr-FR" dirty="0"/>
          </a:p>
        </p:txBody>
      </p:sp>
      <p:cxnSp>
        <p:nvCxnSpPr>
          <p:cNvPr id="8" name="Connecteur droit 7"/>
          <p:cNvCxnSpPr/>
          <p:nvPr/>
        </p:nvCxnSpPr>
        <p:spPr>
          <a:xfrm>
            <a:off x="3081341" y="2123699"/>
            <a:ext cx="27250" cy="323096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1" name="Espace réservé du pied de page 4"/>
          <p:cNvSpPr>
            <a:spLocks noGrp="1"/>
          </p:cNvSpPr>
          <p:nvPr>
            <p:ph type="ftr" sz="quarter" idx="12"/>
          </p:nvPr>
        </p:nvSpPr>
        <p:spPr>
          <a:xfrm>
            <a:off x="2136118" y="6301477"/>
            <a:ext cx="6874351" cy="365125"/>
          </a:xfrm>
        </p:spPr>
        <p:txBody>
          <a:bodyPr/>
          <a:lstStyle/>
          <a:p>
            <a:pPr algn="ctr"/>
            <a:r>
              <a:rPr lang="fr-FR" dirty="0" smtClean="0"/>
              <a:t>02 Septembre 2016</a:t>
            </a:r>
            <a:endParaRPr lang="fr-FR" dirty="0"/>
          </a:p>
        </p:txBody>
      </p:sp>
      <p:sp>
        <p:nvSpPr>
          <p:cNvPr id="9" name="Rectangle 8"/>
          <p:cNvSpPr/>
          <p:nvPr/>
        </p:nvSpPr>
        <p:spPr>
          <a:xfrm>
            <a:off x="95251" y="2123699"/>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p:cNvSpPr/>
          <p:nvPr/>
        </p:nvSpPr>
        <p:spPr>
          <a:xfrm>
            <a:off x="95251" y="4143219"/>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p:cNvSpPr/>
          <p:nvPr/>
        </p:nvSpPr>
        <p:spPr>
          <a:xfrm>
            <a:off x="95251" y="3474704"/>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p:cNvSpPr/>
          <p:nvPr/>
        </p:nvSpPr>
        <p:spPr>
          <a:xfrm>
            <a:off x="95251" y="2801456"/>
            <a:ext cx="2819399" cy="542925"/>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p:cNvSpPr/>
          <p:nvPr/>
        </p:nvSpPr>
        <p:spPr>
          <a:xfrm>
            <a:off x="95251" y="4811734"/>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p:nvSpPr>
        <p:spPr>
          <a:xfrm>
            <a:off x="112652" y="2228464"/>
            <a:ext cx="2801998" cy="338554"/>
          </a:xfrm>
          <a:prstGeom prst="rect">
            <a:avLst/>
          </a:prstGeom>
          <a:noFill/>
        </p:spPr>
        <p:txBody>
          <a:bodyPr wrap="square" rtlCol="0">
            <a:spAutoFit/>
          </a:bodyPr>
          <a:lstStyle/>
          <a:p>
            <a:pPr algn="ctr"/>
            <a:r>
              <a:rPr lang="fr-FR" sz="1600" dirty="0" smtClean="0">
                <a:latin typeface="Times New Roman" panose="02020603050405020304" pitchFamily="18" charset="0"/>
                <a:cs typeface="Times New Roman" panose="02020603050405020304" pitchFamily="18" charset="0"/>
              </a:rPr>
              <a:t>Contexte général du stage </a:t>
            </a:r>
            <a:endParaRPr lang="fr-FR" sz="1600" dirty="0">
              <a:latin typeface="Times New Roman" panose="02020603050405020304" pitchFamily="18" charset="0"/>
              <a:cs typeface="Times New Roman" panose="02020603050405020304" pitchFamily="18" charset="0"/>
            </a:endParaRPr>
          </a:p>
        </p:txBody>
      </p:sp>
      <p:pic>
        <p:nvPicPr>
          <p:cNvPr id="36" name="Image 35"/>
          <p:cNvPicPr>
            <a:picLocks noChangeAspect="1"/>
          </p:cNvPicPr>
          <p:nvPr/>
        </p:nvPicPr>
        <p:blipFill>
          <a:blip r:embed="rId3"/>
          <a:stretch>
            <a:fillRect/>
          </a:stretch>
        </p:blipFill>
        <p:spPr>
          <a:xfrm flipV="1">
            <a:off x="2933699" y="3003833"/>
            <a:ext cx="104775" cy="103420"/>
          </a:xfrm>
          <a:prstGeom prst="rect">
            <a:avLst/>
          </a:prstGeom>
        </p:spPr>
      </p:pic>
      <p:sp>
        <p:nvSpPr>
          <p:cNvPr id="41" name="Rectangle 40"/>
          <p:cNvSpPr/>
          <p:nvPr/>
        </p:nvSpPr>
        <p:spPr>
          <a:xfrm>
            <a:off x="190501" y="4881157"/>
            <a:ext cx="2717411" cy="369332"/>
          </a:xfrm>
          <a:prstGeom prst="rect">
            <a:avLst/>
          </a:prstGeom>
        </p:spPr>
        <p:txBody>
          <a:bodyPr wrap="none">
            <a:spAutoFit/>
          </a:bodyPr>
          <a:lstStyle/>
          <a:p>
            <a:r>
              <a:rPr lang="fr-FR" dirty="0">
                <a:latin typeface="Times New Roman" panose="02020603050405020304" pitchFamily="18" charset="0"/>
                <a:cs typeface="Times New Roman" panose="02020603050405020304" pitchFamily="18" charset="0"/>
              </a:rPr>
              <a:t>Conclusion et perspectives </a:t>
            </a:r>
          </a:p>
        </p:txBody>
      </p:sp>
      <p:sp>
        <p:nvSpPr>
          <p:cNvPr id="42" name="Rectangle 41"/>
          <p:cNvSpPr/>
          <p:nvPr/>
        </p:nvSpPr>
        <p:spPr>
          <a:xfrm>
            <a:off x="54572" y="2778129"/>
            <a:ext cx="2860078" cy="584775"/>
          </a:xfrm>
          <a:prstGeom prst="rect">
            <a:avLst/>
          </a:prstGeom>
        </p:spPr>
        <p:txBody>
          <a:bodyPr wrap="none">
            <a:spAutoFit/>
          </a:bodyPr>
          <a:lstStyle/>
          <a:p>
            <a:pPr algn="ctr"/>
            <a:r>
              <a:rPr lang="fr-FR" sz="1600" dirty="0">
                <a:latin typeface="Times New Roman" panose="02020603050405020304" pitchFamily="18" charset="0"/>
                <a:cs typeface="Times New Roman" panose="02020603050405020304" pitchFamily="18" charset="0"/>
              </a:rPr>
              <a:t>Impact financier d’une éolienne </a:t>
            </a:r>
            <a:endParaRPr lang="fr-FR" sz="1600" dirty="0" smtClean="0">
              <a:latin typeface="Times New Roman" panose="02020603050405020304" pitchFamily="18" charset="0"/>
              <a:cs typeface="Times New Roman" panose="02020603050405020304" pitchFamily="18" charset="0"/>
            </a:endParaRPr>
          </a:p>
          <a:p>
            <a:pPr algn="ctr"/>
            <a:r>
              <a:rPr lang="fr-FR" sz="1600" dirty="0" smtClean="0">
                <a:latin typeface="Times New Roman" panose="02020603050405020304" pitchFamily="18" charset="0"/>
                <a:cs typeface="Times New Roman" panose="02020603050405020304" pitchFamily="18" charset="0"/>
              </a:rPr>
              <a:t>supraconductrice </a:t>
            </a:r>
            <a:r>
              <a:rPr lang="fr-FR" sz="1600" dirty="0">
                <a:latin typeface="Times New Roman" panose="02020603050405020304" pitchFamily="18" charset="0"/>
                <a:cs typeface="Times New Roman" panose="02020603050405020304" pitchFamily="18" charset="0"/>
              </a:rPr>
              <a:t>20MW</a:t>
            </a:r>
          </a:p>
        </p:txBody>
      </p:sp>
      <p:sp>
        <p:nvSpPr>
          <p:cNvPr id="43" name="Rectangle 42"/>
          <p:cNvSpPr/>
          <p:nvPr/>
        </p:nvSpPr>
        <p:spPr>
          <a:xfrm>
            <a:off x="112652" y="3448603"/>
            <a:ext cx="2752677" cy="584775"/>
          </a:xfrm>
          <a:prstGeom prst="rect">
            <a:avLst/>
          </a:prstGeom>
        </p:spPr>
        <p:txBody>
          <a:bodyPr wrap="none">
            <a:spAutoFit/>
          </a:bodyPr>
          <a:lstStyle/>
          <a:p>
            <a:pPr algn="ctr"/>
            <a:r>
              <a:rPr lang="fr-FR" sz="1600" dirty="0">
                <a:latin typeface="Times New Roman" panose="02020603050405020304" pitchFamily="18" charset="0"/>
                <a:cs typeface="Times New Roman" panose="02020603050405020304" pitchFamily="18" charset="0"/>
              </a:rPr>
              <a:t>Modélisation du </a:t>
            </a:r>
            <a:r>
              <a:rPr lang="fr-FR" sz="1600" dirty="0" smtClean="0">
                <a:latin typeface="Times New Roman" panose="02020603050405020304" pitchFamily="18" charset="0"/>
                <a:cs typeface="Times New Roman" panose="02020603050405020304" pitchFamily="18" charset="0"/>
              </a:rPr>
              <a:t>générateur </a:t>
            </a:r>
          </a:p>
          <a:p>
            <a:pPr algn="ctr"/>
            <a:r>
              <a:rPr lang="fr-FR" sz="1600" dirty="0" smtClean="0">
                <a:latin typeface="Times New Roman" panose="02020603050405020304" pitchFamily="18" charset="0"/>
                <a:cs typeface="Times New Roman" panose="02020603050405020304" pitchFamily="18" charset="0"/>
              </a:rPr>
              <a:t>supraconducteur </a:t>
            </a:r>
            <a:r>
              <a:rPr lang="fr-FR" sz="1600" dirty="0">
                <a:latin typeface="Times New Roman" panose="02020603050405020304" pitchFamily="18" charset="0"/>
                <a:cs typeface="Times New Roman" panose="02020603050405020304" pitchFamily="18" charset="0"/>
              </a:rPr>
              <a:t>MgB</a:t>
            </a:r>
            <a:r>
              <a:rPr lang="fr-FR" sz="1100" dirty="0">
                <a:latin typeface="Times New Roman" panose="02020603050405020304" pitchFamily="18" charset="0"/>
                <a:cs typeface="Times New Roman" panose="02020603050405020304" pitchFamily="18" charset="0"/>
              </a:rPr>
              <a:t>2</a:t>
            </a:r>
            <a:r>
              <a:rPr lang="fr-FR" sz="1600" dirty="0">
                <a:latin typeface="Times New Roman" panose="02020603050405020304" pitchFamily="18" charset="0"/>
                <a:cs typeface="Times New Roman" panose="02020603050405020304" pitchFamily="18" charset="0"/>
              </a:rPr>
              <a:t> 20MW</a:t>
            </a:r>
          </a:p>
        </p:txBody>
      </p:sp>
      <p:sp>
        <p:nvSpPr>
          <p:cNvPr id="44" name="Rectangle 43"/>
          <p:cNvSpPr/>
          <p:nvPr/>
        </p:nvSpPr>
        <p:spPr>
          <a:xfrm>
            <a:off x="562397" y="4240610"/>
            <a:ext cx="1973617" cy="338554"/>
          </a:xfrm>
          <a:prstGeom prst="rect">
            <a:avLst/>
          </a:prstGeom>
        </p:spPr>
        <p:txBody>
          <a:bodyPr wrap="none">
            <a:spAutoFit/>
          </a:bodyPr>
          <a:lstStyle/>
          <a:p>
            <a:r>
              <a:rPr lang="fr-FR" sz="1600" dirty="0">
                <a:latin typeface="Times New Roman" panose="02020603050405020304" pitchFamily="18" charset="0"/>
                <a:cs typeface="Times New Roman" panose="02020603050405020304" pitchFamily="18" charset="0"/>
              </a:rPr>
              <a:t>Analyse des résultats </a:t>
            </a:r>
          </a:p>
        </p:txBody>
      </p:sp>
      <p:sp>
        <p:nvSpPr>
          <p:cNvPr id="46" name="Rectangle 45"/>
          <p:cNvSpPr/>
          <p:nvPr/>
        </p:nvSpPr>
        <p:spPr>
          <a:xfrm>
            <a:off x="3188231" y="1541511"/>
            <a:ext cx="4092723" cy="307777"/>
          </a:xfrm>
          <a:prstGeom prst="rect">
            <a:avLst/>
          </a:prstGeom>
        </p:spPr>
        <p:txBody>
          <a:bodyPr wrap="none">
            <a:spAutoFit/>
          </a:bodyPr>
          <a:lstStyle/>
          <a:p>
            <a:r>
              <a:rPr lang="fr-FR" sz="1400" dirty="0" smtClean="0">
                <a:solidFill>
                  <a:schemeClr val="tx1">
                    <a:lumMod val="50000"/>
                    <a:lumOff val="50000"/>
                  </a:schemeClr>
                </a:solidFill>
                <a:latin typeface="Times New Roman" panose="02020603050405020304" pitchFamily="18" charset="0"/>
                <a:cs typeface="Times New Roman" panose="02020603050405020304" pitchFamily="18" charset="0"/>
              </a:rPr>
              <a:t>Coût global d’une éolienne offshore supraconductrice </a:t>
            </a:r>
            <a:endParaRPr lang="fr-FR" sz="1400"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sp>
        <p:nvSpPr>
          <p:cNvPr id="47" name="Rectangle 46"/>
          <p:cNvSpPr/>
          <p:nvPr/>
        </p:nvSpPr>
        <p:spPr>
          <a:xfrm>
            <a:off x="3195636" y="1270859"/>
            <a:ext cx="3525260" cy="307777"/>
          </a:xfrm>
          <a:prstGeom prst="rect">
            <a:avLst/>
          </a:prstGeom>
        </p:spPr>
        <p:txBody>
          <a:bodyPr wrap="none">
            <a:spAutoFit/>
          </a:bodyPr>
          <a:lstStyle/>
          <a:p>
            <a:r>
              <a:rPr lang="fr-FR" sz="1400" dirty="0" smtClean="0">
                <a:latin typeface="Times New Roman" panose="02020603050405020304" pitchFamily="18" charset="0"/>
                <a:cs typeface="Times New Roman" panose="02020603050405020304" pitchFamily="18" charset="0"/>
              </a:rPr>
              <a:t>Coût global d’une éolienne offshore classique </a:t>
            </a:r>
            <a:endParaRPr lang="fr-FR" sz="1400" dirty="0">
              <a:latin typeface="Times New Roman" panose="02020603050405020304" pitchFamily="18" charset="0"/>
              <a:cs typeface="Times New Roman" panose="02020603050405020304" pitchFamily="18" charset="0"/>
            </a:endParaRPr>
          </a:p>
        </p:txBody>
      </p:sp>
      <p:cxnSp>
        <p:nvCxnSpPr>
          <p:cNvPr id="29" name="Connecteur droit 28"/>
          <p:cNvCxnSpPr/>
          <p:nvPr/>
        </p:nvCxnSpPr>
        <p:spPr>
          <a:xfrm>
            <a:off x="2981324" y="1436273"/>
            <a:ext cx="1571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Connecteur droit 29"/>
          <p:cNvCxnSpPr/>
          <p:nvPr/>
        </p:nvCxnSpPr>
        <p:spPr>
          <a:xfrm>
            <a:off x="2984766" y="1737621"/>
            <a:ext cx="1571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Connecteur droit 33"/>
          <p:cNvCxnSpPr/>
          <p:nvPr/>
        </p:nvCxnSpPr>
        <p:spPr>
          <a:xfrm flipV="1">
            <a:off x="2981324" y="1442740"/>
            <a:ext cx="0" cy="15610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ZoneTexte 36"/>
          <p:cNvSpPr txBox="1"/>
          <p:nvPr/>
        </p:nvSpPr>
        <p:spPr>
          <a:xfrm>
            <a:off x="3038475" y="1288850"/>
            <a:ext cx="1416584" cy="307777"/>
          </a:xfrm>
          <a:prstGeom prst="rect">
            <a:avLst/>
          </a:prstGeom>
          <a:noFill/>
        </p:spPr>
        <p:txBody>
          <a:bodyPr wrap="square" rtlCol="0">
            <a:spAutoFit/>
          </a:bodyPr>
          <a:lstStyle/>
          <a:p>
            <a:pPr marL="285750" indent="-285750">
              <a:buFont typeface="Wingdings" panose="05000000000000000000" pitchFamily="2" charset="2"/>
              <a:buChar char="§"/>
            </a:pPr>
            <a:r>
              <a:rPr lang="fr-FR" sz="1400" dirty="0" smtClean="0">
                <a:latin typeface="Times New Roman" panose="02020603050405020304" pitchFamily="18" charset="0"/>
                <a:cs typeface="Times New Roman" panose="02020603050405020304" pitchFamily="18" charset="0"/>
              </a:rPr>
              <a:t> </a:t>
            </a:r>
            <a:endParaRPr lang="fr-FR" sz="1400" dirty="0">
              <a:latin typeface="Times New Roman" panose="02020603050405020304" pitchFamily="18" charset="0"/>
              <a:cs typeface="Times New Roman" panose="02020603050405020304" pitchFamily="18" charset="0"/>
            </a:endParaRPr>
          </a:p>
        </p:txBody>
      </p:sp>
      <p:sp>
        <p:nvSpPr>
          <p:cNvPr id="45" name="ZoneTexte 44"/>
          <p:cNvSpPr txBox="1"/>
          <p:nvPr/>
        </p:nvSpPr>
        <p:spPr>
          <a:xfrm>
            <a:off x="3038473" y="1583697"/>
            <a:ext cx="1266827" cy="307777"/>
          </a:xfrm>
          <a:prstGeom prst="rect">
            <a:avLst/>
          </a:prstGeom>
          <a:noFill/>
        </p:spPr>
        <p:txBody>
          <a:bodyPr wrap="square" rtlCol="0">
            <a:spAutoFit/>
          </a:bodyPr>
          <a:lstStyle/>
          <a:p>
            <a:pPr marL="285750" indent="-285750">
              <a:buFont typeface="Wingdings" panose="05000000000000000000" pitchFamily="2" charset="2"/>
              <a:buChar char="§"/>
            </a:pPr>
            <a:r>
              <a:rPr lang="fr-FR" sz="1400" dirty="0" smtClean="0">
                <a:latin typeface="Times New Roman" panose="02020603050405020304" pitchFamily="18" charset="0"/>
                <a:cs typeface="Times New Roman" panose="02020603050405020304" pitchFamily="18" charset="0"/>
              </a:rPr>
              <a:t> </a:t>
            </a:r>
            <a:endParaRPr lang="fr-FR" sz="1400" dirty="0">
              <a:latin typeface="Times New Roman" panose="02020603050405020304" pitchFamily="18" charset="0"/>
              <a:cs typeface="Times New Roman" panose="02020603050405020304" pitchFamily="18" charset="0"/>
            </a:endParaRPr>
          </a:p>
        </p:txBody>
      </p:sp>
      <p:graphicFrame>
        <p:nvGraphicFramePr>
          <p:cNvPr id="32" name="Graphique 31"/>
          <p:cNvGraphicFramePr/>
          <p:nvPr>
            <p:extLst>
              <p:ext uri="{D42A27DB-BD31-4B8C-83A1-F6EECF244321}">
                <p14:modId xmlns:p14="http://schemas.microsoft.com/office/powerpoint/2010/main" val="3369616078"/>
              </p:ext>
            </p:extLst>
          </p:nvPr>
        </p:nvGraphicFramePr>
        <p:xfrm>
          <a:off x="7738200" y="2665988"/>
          <a:ext cx="3829050" cy="2493565"/>
        </p:xfrm>
        <a:graphic>
          <a:graphicData uri="http://schemas.openxmlformats.org/drawingml/2006/chart">
            <c:chart xmlns:c="http://schemas.openxmlformats.org/drawingml/2006/chart" xmlns:r="http://schemas.openxmlformats.org/officeDocument/2006/relationships" r:id="rId4"/>
          </a:graphicData>
        </a:graphic>
      </p:graphicFrame>
      <p:cxnSp>
        <p:nvCxnSpPr>
          <p:cNvPr id="4" name="Connecteur droit 3"/>
          <p:cNvCxnSpPr/>
          <p:nvPr/>
        </p:nvCxnSpPr>
        <p:spPr>
          <a:xfrm flipH="1">
            <a:off x="9652725" y="2395161"/>
            <a:ext cx="662850" cy="953859"/>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Connecteur droit 15"/>
          <p:cNvCxnSpPr/>
          <p:nvPr/>
        </p:nvCxnSpPr>
        <p:spPr>
          <a:xfrm>
            <a:off x="10315575" y="2395161"/>
            <a:ext cx="1181100"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ZoneTexte 16"/>
          <p:cNvSpPr txBox="1"/>
          <p:nvPr/>
        </p:nvSpPr>
        <p:spPr>
          <a:xfrm>
            <a:off x="10248900" y="2058723"/>
            <a:ext cx="2085975" cy="338554"/>
          </a:xfrm>
          <a:prstGeom prst="rect">
            <a:avLst/>
          </a:prstGeom>
          <a:noFill/>
        </p:spPr>
        <p:txBody>
          <a:bodyPr wrap="square" rtlCol="0">
            <a:spAutoFit/>
          </a:bodyPr>
          <a:lstStyle/>
          <a:p>
            <a:r>
              <a:rPr lang="fr-FR" sz="1600" dirty="0" smtClean="0">
                <a:latin typeface="Times New Roman" panose="02020603050405020304" pitchFamily="18" charset="0"/>
                <a:cs typeface="Times New Roman" panose="02020603050405020304" pitchFamily="18" charset="0"/>
              </a:rPr>
              <a:t>Main </a:t>
            </a:r>
            <a:r>
              <a:rPr lang="fr-FR" sz="1600" dirty="0">
                <a:latin typeface="Times New Roman" panose="02020603050405020304" pitchFamily="18" charset="0"/>
                <a:cs typeface="Times New Roman" panose="02020603050405020304" pitchFamily="18" charset="0"/>
              </a:rPr>
              <a:t>d’œuvre </a:t>
            </a:r>
          </a:p>
        </p:txBody>
      </p:sp>
      <p:cxnSp>
        <p:nvCxnSpPr>
          <p:cNvPr id="20" name="Connecteur droit 19"/>
          <p:cNvCxnSpPr/>
          <p:nvPr/>
        </p:nvCxnSpPr>
        <p:spPr>
          <a:xfrm>
            <a:off x="7810500" y="2395161"/>
            <a:ext cx="498338" cy="1010756"/>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Connecteur droit 47"/>
          <p:cNvCxnSpPr/>
          <p:nvPr/>
        </p:nvCxnSpPr>
        <p:spPr>
          <a:xfrm>
            <a:off x="6629400" y="2395161"/>
            <a:ext cx="1181100" cy="0"/>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9" name="ZoneTexte 48"/>
              <p:cNvSpPr txBox="1"/>
              <p:nvPr/>
            </p:nvSpPr>
            <p:spPr>
              <a:xfrm>
                <a:off x="6245362" y="2032961"/>
                <a:ext cx="2085975" cy="36330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fr-FR" sz="1600" i="1">
                              <a:latin typeface="Cambria Math" panose="02040503050406030204" pitchFamily="18" charset="0"/>
                            </a:rPr>
                          </m:ctrlPr>
                        </m:sSubPr>
                        <m:e>
                          <m:r>
                            <a:rPr lang="fr-FR" sz="1600" i="1">
                              <a:latin typeface="Cambria Math" panose="02040503050406030204" pitchFamily="18" charset="0"/>
                            </a:rPr>
                            <m:t>𝑀</m:t>
                          </m:r>
                        </m:e>
                        <m:sub>
                          <m:r>
                            <a:rPr lang="fr-FR" sz="1600" i="1">
                              <a:latin typeface="Cambria Math" panose="02040503050406030204" pitchFamily="18" charset="0"/>
                            </a:rPr>
                            <m:t>𝑇𝐻</m:t>
                          </m:r>
                        </m:sub>
                      </m:sSub>
                      <m:r>
                        <a:rPr lang="fr-FR" sz="1600" i="1">
                          <a:latin typeface="Cambria Math" panose="02040503050406030204" pitchFamily="18" charset="0"/>
                        </a:rPr>
                        <m:t> # </m:t>
                      </m:r>
                      <m:sSup>
                        <m:sSupPr>
                          <m:ctrlPr>
                            <a:rPr lang="fr-FR" sz="1600" i="1">
                              <a:latin typeface="Cambria Math" panose="02040503050406030204" pitchFamily="18" charset="0"/>
                            </a:rPr>
                          </m:ctrlPr>
                        </m:sSupPr>
                        <m:e>
                          <m:r>
                            <a:rPr lang="fr-FR" sz="1600" i="1">
                              <a:latin typeface="Cambria Math" panose="02040503050406030204" pitchFamily="18" charset="0"/>
                            </a:rPr>
                            <m:t>𝑃</m:t>
                          </m:r>
                        </m:e>
                        <m:sup>
                          <m:r>
                            <a:rPr lang="fr-FR" sz="1600" i="1">
                              <a:latin typeface="Cambria Math" panose="02040503050406030204" pitchFamily="18" charset="0"/>
                            </a:rPr>
                            <m:t>1.35</m:t>
                          </m:r>
                        </m:sup>
                      </m:sSup>
                    </m:oMath>
                  </m:oMathPara>
                </a14:m>
                <a:endParaRPr lang="fr-FR" sz="1600" dirty="0"/>
              </a:p>
            </p:txBody>
          </p:sp>
        </mc:Choice>
        <mc:Fallback xmlns="">
          <p:sp>
            <p:nvSpPr>
              <p:cNvPr id="49" name="ZoneTexte 48"/>
              <p:cNvSpPr txBox="1">
                <a:spLocks noRot="1" noChangeAspect="1" noMove="1" noResize="1" noEditPoints="1" noAdjustHandles="1" noChangeArrowheads="1" noChangeShapeType="1" noTextEdit="1"/>
              </p:cNvSpPr>
              <p:nvPr/>
            </p:nvSpPr>
            <p:spPr>
              <a:xfrm>
                <a:off x="6245362" y="2032961"/>
                <a:ext cx="2085975" cy="363305"/>
              </a:xfrm>
              <a:prstGeom prst="rect">
                <a:avLst/>
              </a:prstGeom>
              <a:blipFill rotWithShape="0">
                <a:blip r:embed="rId5"/>
                <a:stretch>
                  <a:fillRect/>
                </a:stretch>
              </a:blipFill>
            </p:spPr>
            <p:txBody>
              <a:bodyPr/>
              <a:lstStyle/>
              <a:p>
                <a:r>
                  <a:rPr lang="fr-FR">
                    <a:noFill/>
                  </a:rPr>
                  <a:t> </a:t>
                </a:r>
              </a:p>
            </p:txBody>
          </p:sp>
        </mc:Fallback>
      </mc:AlternateContent>
      <p:graphicFrame>
        <p:nvGraphicFramePr>
          <p:cNvPr id="39" name="Graphique 38"/>
          <p:cNvGraphicFramePr/>
          <p:nvPr>
            <p:extLst>
              <p:ext uri="{D42A27DB-BD31-4B8C-83A1-F6EECF244321}">
                <p14:modId xmlns:p14="http://schemas.microsoft.com/office/powerpoint/2010/main" val="4065517473"/>
              </p:ext>
            </p:extLst>
          </p:nvPr>
        </p:nvGraphicFramePr>
        <p:xfrm>
          <a:off x="3420107" y="2663873"/>
          <a:ext cx="4078877" cy="2495680"/>
        </p:xfrm>
        <a:graphic>
          <a:graphicData uri="http://schemas.openxmlformats.org/drawingml/2006/chart">
            <c:chart xmlns:c="http://schemas.openxmlformats.org/drawingml/2006/chart" xmlns:r="http://schemas.openxmlformats.org/officeDocument/2006/relationships" r:id="rId6"/>
          </a:graphicData>
        </a:graphic>
      </p:graphicFrame>
      <p:sp>
        <p:nvSpPr>
          <p:cNvPr id="52" name="ZoneTexte 51"/>
          <p:cNvSpPr txBox="1"/>
          <p:nvPr/>
        </p:nvSpPr>
        <p:spPr>
          <a:xfrm>
            <a:off x="3420107" y="5170366"/>
            <a:ext cx="4078877" cy="338554"/>
          </a:xfrm>
          <a:prstGeom prst="rect">
            <a:avLst/>
          </a:prstGeom>
          <a:noFill/>
        </p:spPr>
        <p:txBody>
          <a:bodyPr wrap="square" rtlCol="0">
            <a:spAutoFit/>
          </a:bodyPr>
          <a:lstStyle/>
          <a:p>
            <a:pPr algn="ctr"/>
            <a:r>
              <a:rPr lang="fr-FR" sz="1600" dirty="0" smtClean="0">
                <a:latin typeface="Times New Roman" panose="02020603050405020304" pitchFamily="18" charset="0"/>
                <a:cs typeface="Times New Roman" panose="02020603050405020304" pitchFamily="18" charset="0"/>
              </a:rPr>
              <a:t>Distribution CAPEX/OPEX</a:t>
            </a:r>
            <a:endParaRPr lang="fr-FR" sz="1600" dirty="0">
              <a:latin typeface="Times New Roman" panose="02020603050405020304" pitchFamily="18" charset="0"/>
              <a:cs typeface="Times New Roman" panose="02020603050405020304" pitchFamily="18" charset="0"/>
            </a:endParaRPr>
          </a:p>
        </p:txBody>
      </p:sp>
      <p:sp>
        <p:nvSpPr>
          <p:cNvPr id="53" name="ZoneTexte 52"/>
          <p:cNvSpPr txBox="1"/>
          <p:nvPr/>
        </p:nvSpPr>
        <p:spPr>
          <a:xfrm>
            <a:off x="7613286" y="5182981"/>
            <a:ext cx="4078877" cy="338554"/>
          </a:xfrm>
          <a:prstGeom prst="rect">
            <a:avLst/>
          </a:prstGeom>
          <a:noFill/>
        </p:spPr>
        <p:txBody>
          <a:bodyPr wrap="square" rtlCol="0">
            <a:spAutoFit/>
          </a:bodyPr>
          <a:lstStyle/>
          <a:p>
            <a:pPr algn="ctr"/>
            <a:r>
              <a:rPr lang="fr-FR" sz="1600" dirty="0" smtClean="0">
                <a:latin typeface="Times New Roman" panose="02020603050405020304" pitchFamily="18" charset="0"/>
                <a:cs typeface="Times New Roman" panose="02020603050405020304" pitchFamily="18" charset="0"/>
              </a:rPr>
              <a:t>Distribution CAPEX</a:t>
            </a:r>
            <a:endParaRPr lang="fr-FR" sz="1600" dirty="0">
              <a:latin typeface="Times New Roman" panose="02020603050405020304" pitchFamily="18" charset="0"/>
              <a:cs typeface="Times New Roman" panose="02020603050405020304" pitchFamily="18" charset="0"/>
            </a:endParaRPr>
          </a:p>
        </p:txBody>
      </p:sp>
      <p:sp>
        <p:nvSpPr>
          <p:cNvPr id="54" name="Titre 1"/>
          <p:cNvSpPr txBox="1">
            <a:spLocks/>
          </p:cNvSpPr>
          <p:nvPr/>
        </p:nvSpPr>
        <p:spPr>
          <a:xfrm>
            <a:off x="3451528" y="0"/>
            <a:ext cx="7216472" cy="929640"/>
          </a:xfrm>
          <a:prstGeom prst="rect">
            <a:avLst/>
          </a:prstGeom>
        </p:spPr>
        <p:txBody>
          <a:bodyPr vert="horz" lIns="0" tIns="0" rIns="0" bIns="0" rtlCol="0" anchor="ctr" anchorCtr="0">
            <a:noAutofit/>
          </a:bodyPr>
          <a:lstStyle>
            <a:lvl1pPr algn="l" defTabSz="914400" rtl="0" eaLnBrk="1" latinLnBrk="0" hangingPunct="1">
              <a:spcBef>
                <a:spcPct val="0"/>
              </a:spcBef>
              <a:buNone/>
              <a:defRPr sz="2200" b="1" kern="1200" cap="all" baseline="0">
                <a:solidFill>
                  <a:schemeClr val="bg1"/>
                </a:solidFill>
                <a:latin typeface="+mj-lt"/>
                <a:ea typeface="+mj-ea"/>
                <a:cs typeface="+mj-cs"/>
              </a:defRPr>
            </a:lvl1pPr>
          </a:lstStyle>
          <a:p>
            <a:pPr algn="ctr"/>
            <a:r>
              <a:rPr lang="fr-FR" sz="2000" dirty="0">
                <a:latin typeface="Times New Roman" panose="02020603050405020304" pitchFamily="18" charset="0"/>
                <a:cs typeface="Times New Roman" panose="02020603050405020304" pitchFamily="18" charset="0"/>
              </a:rPr>
              <a:t>Impact financier d’une éolienne </a:t>
            </a:r>
          </a:p>
          <a:p>
            <a:pPr algn="ctr"/>
            <a:r>
              <a:rPr lang="fr-FR" sz="2000" dirty="0">
                <a:latin typeface="Times New Roman" panose="02020603050405020304" pitchFamily="18" charset="0"/>
                <a:cs typeface="Times New Roman" panose="02020603050405020304" pitchFamily="18" charset="0"/>
              </a:rPr>
              <a:t>supraconductrice 20MW</a:t>
            </a:r>
          </a:p>
        </p:txBody>
      </p:sp>
      <p:sp>
        <p:nvSpPr>
          <p:cNvPr id="2" name="Rectangle 1"/>
          <p:cNvSpPr/>
          <p:nvPr/>
        </p:nvSpPr>
        <p:spPr>
          <a:xfrm>
            <a:off x="54572" y="6275409"/>
            <a:ext cx="2106667" cy="553998"/>
          </a:xfrm>
          <a:prstGeom prst="rect">
            <a:avLst/>
          </a:prstGeom>
        </p:spPr>
        <p:txBody>
          <a:bodyPr wrap="none">
            <a:spAutoFit/>
          </a:bodyPr>
          <a:lstStyle/>
          <a:p>
            <a:pPr>
              <a:lnSpc>
                <a:spcPct val="150000"/>
              </a:lnSpc>
            </a:pPr>
            <a:r>
              <a:rPr lang="fr-FR" sz="1000" dirty="0">
                <a:solidFill>
                  <a:srgbClr val="252525"/>
                </a:solidFill>
                <a:latin typeface="Times New Roman" panose="02020603050405020304" pitchFamily="18" charset="0"/>
                <a:ea typeface="Tahoma" panose="020B0604030504040204" pitchFamily="34" charset="0"/>
                <a:cs typeface="Times New Roman" panose="02020603050405020304" pitchFamily="18" charset="0"/>
              </a:rPr>
              <a:t>*OPEX: dépenses d'exploitation</a:t>
            </a:r>
          </a:p>
          <a:p>
            <a:pPr>
              <a:lnSpc>
                <a:spcPct val="150000"/>
              </a:lnSpc>
            </a:pPr>
            <a:r>
              <a:rPr lang="fr-FR" sz="1000" dirty="0" smtClean="0">
                <a:solidFill>
                  <a:srgbClr val="252525"/>
                </a:solidFill>
                <a:latin typeface="Times New Roman" panose="02020603050405020304" pitchFamily="18" charset="0"/>
                <a:ea typeface="Tahoma" panose="020B0604030504040204" pitchFamily="34" charset="0"/>
                <a:cs typeface="Times New Roman" panose="02020603050405020304" pitchFamily="18" charset="0"/>
              </a:rPr>
              <a:t>*CAPEX: dépenses </a:t>
            </a:r>
            <a:r>
              <a:rPr lang="fr-FR" sz="1000" dirty="0">
                <a:solidFill>
                  <a:srgbClr val="252525"/>
                </a:solidFill>
                <a:latin typeface="Times New Roman" panose="02020603050405020304" pitchFamily="18" charset="0"/>
                <a:ea typeface="Tahoma" panose="020B0604030504040204" pitchFamily="34" charset="0"/>
                <a:cs typeface="Times New Roman" panose="02020603050405020304" pitchFamily="18" charset="0"/>
              </a:rPr>
              <a:t>d'investissement </a:t>
            </a:r>
          </a:p>
        </p:txBody>
      </p:sp>
    </p:spTree>
    <p:extLst>
      <p:ext uri="{BB962C8B-B14F-4D97-AF65-F5344CB8AC3E}">
        <p14:creationId xmlns:p14="http://schemas.microsoft.com/office/powerpoint/2010/main" val="80707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2" grpId="0">
        <p:bldAsOne/>
      </p:bldGraphic>
      <p:bldP spid="17" grpId="0"/>
      <p:bldP spid="49" grpId="0"/>
      <p:bldP spid="5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1"/>
          </p:nvPr>
        </p:nvSpPr>
        <p:spPr/>
        <p:txBody>
          <a:bodyPr/>
          <a:lstStyle/>
          <a:p>
            <a:pPr algn="r"/>
            <a:fld id="{A18FAA2F-414A-41AB-9102-14A918F968BC}" type="slidenum">
              <a:rPr lang="fr-FR" smtClean="0"/>
              <a:pPr algn="r"/>
              <a:t>7</a:t>
            </a:fld>
            <a:endParaRPr lang="fr-FR" dirty="0"/>
          </a:p>
        </p:txBody>
      </p:sp>
      <p:cxnSp>
        <p:nvCxnSpPr>
          <p:cNvPr id="8" name="Connecteur droit 7"/>
          <p:cNvCxnSpPr/>
          <p:nvPr/>
        </p:nvCxnSpPr>
        <p:spPr>
          <a:xfrm>
            <a:off x="3081341" y="2123699"/>
            <a:ext cx="27250" cy="323096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1" name="Espace réservé du pied de page 4"/>
          <p:cNvSpPr>
            <a:spLocks noGrp="1"/>
          </p:cNvSpPr>
          <p:nvPr>
            <p:ph type="ftr" sz="quarter" idx="12"/>
          </p:nvPr>
        </p:nvSpPr>
        <p:spPr>
          <a:xfrm>
            <a:off x="2136118" y="6301477"/>
            <a:ext cx="6874351" cy="365125"/>
          </a:xfrm>
        </p:spPr>
        <p:txBody>
          <a:bodyPr/>
          <a:lstStyle/>
          <a:p>
            <a:pPr algn="ctr"/>
            <a:r>
              <a:rPr lang="fr-FR" dirty="0" smtClean="0"/>
              <a:t>02 Septembre 2016</a:t>
            </a:r>
            <a:endParaRPr lang="fr-FR" dirty="0"/>
          </a:p>
        </p:txBody>
      </p:sp>
      <p:sp>
        <p:nvSpPr>
          <p:cNvPr id="9" name="Rectangle 8"/>
          <p:cNvSpPr/>
          <p:nvPr/>
        </p:nvSpPr>
        <p:spPr>
          <a:xfrm>
            <a:off x="95251" y="2123699"/>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p:cNvSpPr/>
          <p:nvPr/>
        </p:nvSpPr>
        <p:spPr>
          <a:xfrm>
            <a:off x="95251" y="4143219"/>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p:cNvSpPr/>
          <p:nvPr/>
        </p:nvSpPr>
        <p:spPr>
          <a:xfrm>
            <a:off x="95251" y="3474704"/>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p:cNvSpPr/>
          <p:nvPr/>
        </p:nvSpPr>
        <p:spPr>
          <a:xfrm>
            <a:off x="95251" y="2801456"/>
            <a:ext cx="2819399" cy="542925"/>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p:cNvSpPr/>
          <p:nvPr/>
        </p:nvSpPr>
        <p:spPr>
          <a:xfrm>
            <a:off x="95251" y="4811734"/>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p:nvSpPr>
        <p:spPr>
          <a:xfrm>
            <a:off x="112652" y="2228464"/>
            <a:ext cx="2801998" cy="338554"/>
          </a:xfrm>
          <a:prstGeom prst="rect">
            <a:avLst/>
          </a:prstGeom>
          <a:noFill/>
        </p:spPr>
        <p:txBody>
          <a:bodyPr wrap="square" rtlCol="0">
            <a:spAutoFit/>
          </a:bodyPr>
          <a:lstStyle/>
          <a:p>
            <a:pPr algn="ctr"/>
            <a:r>
              <a:rPr lang="fr-FR" sz="1600" dirty="0" smtClean="0">
                <a:latin typeface="Times New Roman" panose="02020603050405020304" pitchFamily="18" charset="0"/>
                <a:cs typeface="Times New Roman" panose="02020603050405020304" pitchFamily="18" charset="0"/>
              </a:rPr>
              <a:t>Contexte général du stage </a:t>
            </a:r>
            <a:endParaRPr lang="fr-FR" sz="1600" dirty="0">
              <a:latin typeface="Times New Roman" panose="02020603050405020304" pitchFamily="18" charset="0"/>
              <a:cs typeface="Times New Roman" panose="02020603050405020304" pitchFamily="18" charset="0"/>
            </a:endParaRPr>
          </a:p>
        </p:txBody>
      </p:sp>
      <p:pic>
        <p:nvPicPr>
          <p:cNvPr id="36" name="Image 35"/>
          <p:cNvPicPr>
            <a:picLocks noChangeAspect="1"/>
          </p:cNvPicPr>
          <p:nvPr/>
        </p:nvPicPr>
        <p:blipFill>
          <a:blip r:embed="rId3"/>
          <a:stretch>
            <a:fillRect/>
          </a:stretch>
        </p:blipFill>
        <p:spPr>
          <a:xfrm flipV="1">
            <a:off x="2933699" y="3003833"/>
            <a:ext cx="104775" cy="103420"/>
          </a:xfrm>
          <a:prstGeom prst="rect">
            <a:avLst/>
          </a:prstGeom>
        </p:spPr>
      </p:pic>
      <p:sp>
        <p:nvSpPr>
          <p:cNvPr id="41" name="Rectangle 40"/>
          <p:cNvSpPr/>
          <p:nvPr/>
        </p:nvSpPr>
        <p:spPr>
          <a:xfrm>
            <a:off x="190501" y="4881157"/>
            <a:ext cx="2717411" cy="369332"/>
          </a:xfrm>
          <a:prstGeom prst="rect">
            <a:avLst/>
          </a:prstGeom>
        </p:spPr>
        <p:txBody>
          <a:bodyPr wrap="none">
            <a:spAutoFit/>
          </a:bodyPr>
          <a:lstStyle/>
          <a:p>
            <a:r>
              <a:rPr lang="fr-FR" dirty="0">
                <a:latin typeface="Times New Roman" panose="02020603050405020304" pitchFamily="18" charset="0"/>
                <a:cs typeface="Times New Roman" panose="02020603050405020304" pitchFamily="18" charset="0"/>
              </a:rPr>
              <a:t>Conclusion et perspectives </a:t>
            </a:r>
          </a:p>
        </p:txBody>
      </p:sp>
      <p:sp>
        <p:nvSpPr>
          <p:cNvPr id="42" name="Rectangle 41"/>
          <p:cNvSpPr/>
          <p:nvPr/>
        </p:nvSpPr>
        <p:spPr>
          <a:xfrm>
            <a:off x="54572" y="2778129"/>
            <a:ext cx="2860078" cy="584775"/>
          </a:xfrm>
          <a:prstGeom prst="rect">
            <a:avLst/>
          </a:prstGeom>
        </p:spPr>
        <p:txBody>
          <a:bodyPr wrap="none">
            <a:spAutoFit/>
          </a:bodyPr>
          <a:lstStyle/>
          <a:p>
            <a:pPr algn="ctr"/>
            <a:r>
              <a:rPr lang="fr-FR" sz="1600" dirty="0">
                <a:latin typeface="Times New Roman" panose="02020603050405020304" pitchFamily="18" charset="0"/>
                <a:cs typeface="Times New Roman" panose="02020603050405020304" pitchFamily="18" charset="0"/>
              </a:rPr>
              <a:t>Impact financier d’une éolienne </a:t>
            </a:r>
            <a:endParaRPr lang="fr-FR" sz="1600" dirty="0" smtClean="0">
              <a:latin typeface="Times New Roman" panose="02020603050405020304" pitchFamily="18" charset="0"/>
              <a:cs typeface="Times New Roman" panose="02020603050405020304" pitchFamily="18" charset="0"/>
            </a:endParaRPr>
          </a:p>
          <a:p>
            <a:pPr algn="ctr"/>
            <a:r>
              <a:rPr lang="fr-FR" sz="1600" dirty="0" smtClean="0">
                <a:latin typeface="Times New Roman" panose="02020603050405020304" pitchFamily="18" charset="0"/>
                <a:cs typeface="Times New Roman" panose="02020603050405020304" pitchFamily="18" charset="0"/>
              </a:rPr>
              <a:t>supraconductrice </a:t>
            </a:r>
            <a:r>
              <a:rPr lang="fr-FR" sz="1600" dirty="0">
                <a:latin typeface="Times New Roman" panose="02020603050405020304" pitchFamily="18" charset="0"/>
                <a:cs typeface="Times New Roman" panose="02020603050405020304" pitchFamily="18" charset="0"/>
              </a:rPr>
              <a:t>20MW</a:t>
            </a:r>
          </a:p>
        </p:txBody>
      </p:sp>
      <p:sp>
        <p:nvSpPr>
          <p:cNvPr id="43" name="Rectangle 42"/>
          <p:cNvSpPr/>
          <p:nvPr/>
        </p:nvSpPr>
        <p:spPr>
          <a:xfrm>
            <a:off x="112652" y="3448603"/>
            <a:ext cx="2752677" cy="584775"/>
          </a:xfrm>
          <a:prstGeom prst="rect">
            <a:avLst/>
          </a:prstGeom>
        </p:spPr>
        <p:txBody>
          <a:bodyPr wrap="none">
            <a:spAutoFit/>
          </a:bodyPr>
          <a:lstStyle/>
          <a:p>
            <a:pPr algn="ctr"/>
            <a:r>
              <a:rPr lang="fr-FR" sz="1600" dirty="0">
                <a:latin typeface="Times New Roman" panose="02020603050405020304" pitchFamily="18" charset="0"/>
                <a:cs typeface="Times New Roman" panose="02020603050405020304" pitchFamily="18" charset="0"/>
              </a:rPr>
              <a:t>Modélisation du </a:t>
            </a:r>
            <a:r>
              <a:rPr lang="fr-FR" sz="1600" dirty="0" smtClean="0">
                <a:latin typeface="Times New Roman" panose="02020603050405020304" pitchFamily="18" charset="0"/>
                <a:cs typeface="Times New Roman" panose="02020603050405020304" pitchFamily="18" charset="0"/>
              </a:rPr>
              <a:t>générateur </a:t>
            </a:r>
          </a:p>
          <a:p>
            <a:pPr algn="ctr"/>
            <a:r>
              <a:rPr lang="fr-FR" sz="1600" dirty="0" smtClean="0">
                <a:latin typeface="Times New Roman" panose="02020603050405020304" pitchFamily="18" charset="0"/>
                <a:cs typeface="Times New Roman" panose="02020603050405020304" pitchFamily="18" charset="0"/>
              </a:rPr>
              <a:t>supraconducteur </a:t>
            </a:r>
            <a:r>
              <a:rPr lang="fr-FR" sz="1600" dirty="0">
                <a:latin typeface="Times New Roman" panose="02020603050405020304" pitchFamily="18" charset="0"/>
                <a:cs typeface="Times New Roman" panose="02020603050405020304" pitchFamily="18" charset="0"/>
              </a:rPr>
              <a:t>MgB</a:t>
            </a:r>
            <a:r>
              <a:rPr lang="fr-FR" sz="1100" dirty="0">
                <a:latin typeface="Times New Roman" panose="02020603050405020304" pitchFamily="18" charset="0"/>
                <a:cs typeface="Times New Roman" panose="02020603050405020304" pitchFamily="18" charset="0"/>
              </a:rPr>
              <a:t>2</a:t>
            </a:r>
            <a:r>
              <a:rPr lang="fr-FR" sz="1600" dirty="0">
                <a:latin typeface="Times New Roman" panose="02020603050405020304" pitchFamily="18" charset="0"/>
                <a:cs typeface="Times New Roman" panose="02020603050405020304" pitchFamily="18" charset="0"/>
              </a:rPr>
              <a:t> 20MW</a:t>
            </a:r>
          </a:p>
        </p:txBody>
      </p:sp>
      <p:sp>
        <p:nvSpPr>
          <p:cNvPr id="44" name="Rectangle 43"/>
          <p:cNvSpPr/>
          <p:nvPr/>
        </p:nvSpPr>
        <p:spPr>
          <a:xfrm>
            <a:off x="562397" y="4240610"/>
            <a:ext cx="1973617" cy="338554"/>
          </a:xfrm>
          <a:prstGeom prst="rect">
            <a:avLst/>
          </a:prstGeom>
        </p:spPr>
        <p:txBody>
          <a:bodyPr wrap="none">
            <a:spAutoFit/>
          </a:bodyPr>
          <a:lstStyle/>
          <a:p>
            <a:r>
              <a:rPr lang="fr-FR" sz="1600" dirty="0">
                <a:latin typeface="Times New Roman" panose="02020603050405020304" pitchFamily="18" charset="0"/>
                <a:cs typeface="Times New Roman" panose="02020603050405020304" pitchFamily="18" charset="0"/>
              </a:rPr>
              <a:t>Analyse des résultats </a:t>
            </a:r>
          </a:p>
        </p:txBody>
      </p:sp>
      <p:sp>
        <p:nvSpPr>
          <p:cNvPr id="46" name="Rectangle 45"/>
          <p:cNvSpPr/>
          <p:nvPr/>
        </p:nvSpPr>
        <p:spPr>
          <a:xfrm>
            <a:off x="3188231" y="1541511"/>
            <a:ext cx="4092723" cy="307777"/>
          </a:xfrm>
          <a:prstGeom prst="rect">
            <a:avLst/>
          </a:prstGeom>
        </p:spPr>
        <p:txBody>
          <a:bodyPr wrap="none">
            <a:spAutoFit/>
          </a:bodyPr>
          <a:lstStyle/>
          <a:p>
            <a:r>
              <a:rPr lang="fr-FR" sz="1400" dirty="0" smtClean="0">
                <a:solidFill>
                  <a:schemeClr val="tx1">
                    <a:lumMod val="50000"/>
                    <a:lumOff val="50000"/>
                  </a:schemeClr>
                </a:solidFill>
                <a:latin typeface="Times New Roman" panose="02020603050405020304" pitchFamily="18" charset="0"/>
                <a:cs typeface="Times New Roman" panose="02020603050405020304" pitchFamily="18" charset="0"/>
              </a:rPr>
              <a:t>Coût global d’une éolienne offshore supraconductrice </a:t>
            </a:r>
            <a:endParaRPr lang="fr-FR" sz="1400"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sp>
        <p:nvSpPr>
          <p:cNvPr id="47" name="Rectangle 46"/>
          <p:cNvSpPr/>
          <p:nvPr/>
        </p:nvSpPr>
        <p:spPr>
          <a:xfrm>
            <a:off x="3195636" y="1270859"/>
            <a:ext cx="3525260" cy="307777"/>
          </a:xfrm>
          <a:prstGeom prst="rect">
            <a:avLst/>
          </a:prstGeom>
        </p:spPr>
        <p:txBody>
          <a:bodyPr wrap="none">
            <a:spAutoFit/>
          </a:bodyPr>
          <a:lstStyle/>
          <a:p>
            <a:r>
              <a:rPr lang="fr-FR" sz="1400" dirty="0" smtClean="0">
                <a:latin typeface="Times New Roman" panose="02020603050405020304" pitchFamily="18" charset="0"/>
                <a:cs typeface="Times New Roman" panose="02020603050405020304" pitchFamily="18" charset="0"/>
              </a:rPr>
              <a:t>Coût global d’une éolienne offshore classique </a:t>
            </a:r>
            <a:endParaRPr lang="fr-FR" sz="1400" dirty="0">
              <a:latin typeface="Times New Roman" panose="02020603050405020304" pitchFamily="18" charset="0"/>
              <a:cs typeface="Times New Roman" panose="02020603050405020304" pitchFamily="18" charset="0"/>
            </a:endParaRPr>
          </a:p>
        </p:txBody>
      </p:sp>
      <p:cxnSp>
        <p:nvCxnSpPr>
          <p:cNvPr id="29" name="Connecteur droit 28"/>
          <p:cNvCxnSpPr/>
          <p:nvPr/>
        </p:nvCxnSpPr>
        <p:spPr>
          <a:xfrm>
            <a:off x="2981324" y="1436273"/>
            <a:ext cx="1571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Connecteur droit 29"/>
          <p:cNvCxnSpPr/>
          <p:nvPr/>
        </p:nvCxnSpPr>
        <p:spPr>
          <a:xfrm>
            <a:off x="2984766" y="1737621"/>
            <a:ext cx="1571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Connecteur droit 33"/>
          <p:cNvCxnSpPr/>
          <p:nvPr/>
        </p:nvCxnSpPr>
        <p:spPr>
          <a:xfrm flipV="1">
            <a:off x="2981324" y="1442740"/>
            <a:ext cx="0" cy="15610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ZoneTexte 36"/>
          <p:cNvSpPr txBox="1"/>
          <p:nvPr/>
        </p:nvSpPr>
        <p:spPr>
          <a:xfrm>
            <a:off x="3038475" y="1288850"/>
            <a:ext cx="1416584" cy="307777"/>
          </a:xfrm>
          <a:prstGeom prst="rect">
            <a:avLst/>
          </a:prstGeom>
          <a:noFill/>
        </p:spPr>
        <p:txBody>
          <a:bodyPr wrap="square" rtlCol="0">
            <a:spAutoFit/>
          </a:bodyPr>
          <a:lstStyle/>
          <a:p>
            <a:pPr marL="285750" indent="-285750">
              <a:buFont typeface="Wingdings" panose="05000000000000000000" pitchFamily="2" charset="2"/>
              <a:buChar char="§"/>
            </a:pPr>
            <a:r>
              <a:rPr lang="fr-FR" sz="1400" dirty="0" smtClean="0">
                <a:latin typeface="Times New Roman" panose="02020603050405020304" pitchFamily="18" charset="0"/>
                <a:cs typeface="Times New Roman" panose="02020603050405020304" pitchFamily="18" charset="0"/>
              </a:rPr>
              <a:t> </a:t>
            </a:r>
            <a:endParaRPr lang="fr-FR" sz="1400" dirty="0">
              <a:latin typeface="Times New Roman" panose="02020603050405020304" pitchFamily="18" charset="0"/>
              <a:cs typeface="Times New Roman" panose="02020603050405020304" pitchFamily="18" charset="0"/>
            </a:endParaRPr>
          </a:p>
        </p:txBody>
      </p:sp>
      <p:sp>
        <p:nvSpPr>
          <p:cNvPr id="45" name="ZoneTexte 44"/>
          <p:cNvSpPr txBox="1"/>
          <p:nvPr/>
        </p:nvSpPr>
        <p:spPr>
          <a:xfrm>
            <a:off x="3038473" y="1583697"/>
            <a:ext cx="1266827" cy="307777"/>
          </a:xfrm>
          <a:prstGeom prst="rect">
            <a:avLst/>
          </a:prstGeom>
          <a:noFill/>
        </p:spPr>
        <p:txBody>
          <a:bodyPr wrap="square" rtlCol="0">
            <a:spAutoFit/>
          </a:bodyPr>
          <a:lstStyle/>
          <a:p>
            <a:pPr marL="285750" indent="-285750">
              <a:buFont typeface="Wingdings" panose="05000000000000000000" pitchFamily="2" charset="2"/>
              <a:buChar char="§"/>
            </a:pPr>
            <a:r>
              <a:rPr lang="fr-FR" sz="1400" dirty="0" smtClean="0">
                <a:latin typeface="Times New Roman" panose="02020603050405020304" pitchFamily="18" charset="0"/>
                <a:cs typeface="Times New Roman" panose="02020603050405020304" pitchFamily="18" charset="0"/>
              </a:rPr>
              <a:t> </a:t>
            </a:r>
            <a:endParaRPr lang="fr-FR" sz="1400" dirty="0">
              <a:latin typeface="Times New Roman" panose="02020603050405020304" pitchFamily="18" charset="0"/>
              <a:cs typeface="Times New Roman" panose="02020603050405020304" pitchFamily="18" charset="0"/>
            </a:endParaRPr>
          </a:p>
        </p:txBody>
      </p:sp>
      <p:sp>
        <p:nvSpPr>
          <p:cNvPr id="17" name="ZoneTexte 16"/>
          <p:cNvSpPr txBox="1"/>
          <p:nvPr/>
        </p:nvSpPr>
        <p:spPr>
          <a:xfrm>
            <a:off x="10248900" y="2058723"/>
            <a:ext cx="2085975" cy="338554"/>
          </a:xfrm>
          <a:prstGeom prst="rect">
            <a:avLst/>
          </a:prstGeom>
          <a:noFill/>
        </p:spPr>
        <p:txBody>
          <a:bodyPr wrap="square" rtlCol="0">
            <a:spAutoFit/>
          </a:bodyPr>
          <a:lstStyle/>
          <a:p>
            <a:r>
              <a:rPr lang="fr-FR" sz="1600" dirty="0" smtClean="0">
                <a:latin typeface="Times New Roman" panose="02020603050405020304" pitchFamily="18" charset="0"/>
                <a:cs typeface="Times New Roman" panose="02020603050405020304" pitchFamily="18" charset="0"/>
              </a:rPr>
              <a:t>Main </a:t>
            </a:r>
            <a:r>
              <a:rPr lang="fr-FR" sz="1600" dirty="0">
                <a:latin typeface="Times New Roman" panose="02020603050405020304" pitchFamily="18" charset="0"/>
                <a:cs typeface="Times New Roman" panose="02020603050405020304" pitchFamily="18" charset="0"/>
              </a:rPr>
              <a:t>d’œuvre </a:t>
            </a:r>
          </a:p>
        </p:txBody>
      </p:sp>
      <p:cxnSp>
        <p:nvCxnSpPr>
          <p:cNvPr id="48" name="Connecteur droit 47"/>
          <p:cNvCxnSpPr/>
          <p:nvPr/>
        </p:nvCxnSpPr>
        <p:spPr>
          <a:xfrm>
            <a:off x="6629400" y="2395161"/>
            <a:ext cx="1181100" cy="0"/>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9" name="ZoneTexte 48"/>
              <p:cNvSpPr txBox="1"/>
              <p:nvPr/>
            </p:nvSpPr>
            <p:spPr>
              <a:xfrm>
                <a:off x="6245362" y="2032961"/>
                <a:ext cx="2085975"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fr-FR" sz="1600" i="1">
                          <a:latin typeface="Cambria Math" panose="02040503050406030204" pitchFamily="18" charset="0"/>
                        </a:rPr>
                        <m:t>𝑀𝑎𝑡𝑒𝑟𝑖𝑒𝑙𝑠</m:t>
                      </m:r>
                    </m:oMath>
                  </m:oMathPara>
                </a14:m>
                <a:endParaRPr lang="fr-FR" sz="1600" dirty="0"/>
              </a:p>
            </p:txBody>
          </p:sp>
        </mc:Choice>
        <mc:Fallback xmlns="">
          <p:sp>
            <p:nvSpPr>
              <p:cNvPr id="49" name="ZoneTexte 48"/>
              <p:cNvSpPr txBox="1">
                <a:spLocks noRot="1" noChangeAspect="1" noMove="1" noResize="1" noEditPoints="1" noAdjustHandles="1" noChangeArrowheads="1" noChangeShapeType="1" noTextEdit="1"/>
              </p:cNvSpPr>
              <p:nvPr/>
            </p:nvSpPr>
            <p:spPr>
              <a:xfrm>
                <a:off x="6245362" y="2032961"/>
                <a:ext cx="2085975" cy="338554"/>
              </a:xfrm>
              <a:prstGeom prst="rect">
                <a:avLst/>
              </a:prstGeom>
              <a:blipFill rotWithShape="0">
                <a:blip r:embed="rId4"/>
                <a:stretch>
                  <a:fillRect/>
                </a:stretch>
              </a:blipFill>
            </p:spPr>
            <p:txBody>
              <a:bodyPr/>
              <a:lstStyle/>
              <a:p>
                <a:r>
                  <a:rPr lang="fr-FR">
                    <a:noFill/>
                  </a:rPr>
                  <a:t> </a:t>
                </a:r>
              </a:p>
            </p:txBody>
          </p:sp>
        </mc:Fallback>
      </mc:AlternateContent>
      <p:graphicFrame>
        <p:nvGraphicFramePr>
          <p:cNvPr id="39" name="Graphique 38"/>
          <p:cNvGraphicFramePr/>
          <p:nvPr>
            <p:extLst>
              <p:ext uri="{D42A27DB-BD31-4B8C-83A1-F6EECF244321}">
                <p14:modId xmlns:p14="http://schemas.microsoft.com/office/powerpoint/2010/main" val="902946268"/>
              </p:ext>
            </p:extLst>
          </p:nvPr>
        </p:nvGraphicFramePr>
        <p:xfrm>
          <a:off x="3420107" y="2663873"/>
          <a:ext cx="4078877" cy="2495680"/>
        </p:xfrm>
        <a:graphic>
          <a:graphicData uri="http://schemas.openxmlformats.org/drawingml/2006/chart">
            <c:chart xmlns:c="http://schemas.openxmlformats.org/drawingml/2006/chart" xmlns:r="http://schemas.openxmlformats.org/officeDocument/2006/relationships" r:id="rId5"/>
          </a:graphicData>
        </a:graphic>
      </p:graphicFrame>
      <p:sp>
        <p:nvSpPr>
          <p:cNvPr id="52" name="ZoneTexte 51"/>
          <p:cNvSpPr txBox="1"/>
          <p:nvPr/>
        </p:nvSpPr>
        <p:spPr>
          <a:xfrm>
            <a:off x="3420107" y="5170366"/>
            <a:ext cx="4078877" cy="338554"/>
          </a:xfrm>
          <a:prstGeom prst="rect">
            <a:avLst/>
          </a:prstGeom>
          <a:noFill/>
        </p:spPr>
        <p:txBody>
          <a:bodyPr wrap="square" rtlCol="0">
            <a:spAutoFit/>
          </a:bodyPr>
          <a:lstStyle/>
          <a:p>
            <a:pPr algn="ctr"/>
            <a:r>
              <a:rPr lang="fr-FR" sz="1600" dirty="0" smtClean="0">
                <a:latin typeface="Times New Roman" panose="02020603050405020304" pitchFamily="18" charset="0"/>
                <a:cs typeface="Times New Roman" panose="02020603050405020304" pitchFamily="18" charset="0"/>
              </a:rPr>
              <a:t>Distribution CAPEX/OPEX</a:t>
            </a:r>
            <a:endParaRPr lang="fr-FR" sz="1600" dirty="0">
              <a:latin typeface="Times New Roman" panose="02020603050405020304" pitchFamily="18" charset="0"/>
              <a:cs typeface="Times New Roman" panose="02020603050405020304" pitchFamily="18" charset="0"/>
            </a:endParaRPr>
          </a:p>
        </p:txBody>
      </p:sp>
      <p:sp>
        <p:nvSpPr>
          <p:cNvPr id="53" name="ZoneTexte 52"/>
          <p:cNvSpPr txBox="1"/>
          <p:nvPr/>
        </p:nvSpPr>
        <p:spPr>
          <a:xfrm>
            <a:off x="7613286" y="5182981"/>
            <a:ext cx="4078877" cy="338554"/>
          </a:xfrm>
          <a:prstGeom prst="rect">
            <a:avLst/>
          </a:prstGeom>
          <a:noFill/>
        </p:spPr>
        <p:txBody>
          <a:bodyPr wrap="square" rtlCol="0">
            <a:spAutoFit/>
          </a:bodyPr>
          <a:lstStyle/>
          <a:p>
            <a:pPr algn="ctr"/>
            <a:r>
              <a:rPr lang="fr-FR" sz="1600" dirty="0" smtClean="0">
                <a:latin typeface="Times New Roman" panose="02020603050405020304" pitchFamily="18" charset="0"/>
                <a:cs typeface="Times New Roman" panose="02020603050405020304" pitchFamily="18" charset="0"/>
              </a:rPr>
              <a:t>Distribution OPEX</a:t>
            </a:r>
            <a:endParaRPr lang="fr-FR" sz="1600" dirty="0">
              <a:latin typeface="Times New Roman" panose="02020603050405020304" pitchFamily="18" charset="0"/>
              <a:cs typeface="Times New Roman" panose="02020603050405020304" pitchFamily="18" charset="0"/>
            </a:endParaRPr>
          </a:p>
        </p:txBody>
      </p:sp>
      <p:graphicFrame>
        <p:nvGraphicFramePr>
          <p:cNvPr id="12" name="Graphique 11"/>
          <p:cNvGraphicFramePr/>
          <p:nvPr>
            <p:extLst>
              <p:ext uri="{D42A27DB-BD31-4B8C-83A1-F6EECF244321}">
                <p14:modId xmlns:p14="http://schemas.microsoft.com/office/powerpoint/2010/main" val="1352276014"/>
              </p:ext>
            </p:extLst>
          </p:nvPr>
        </p:nvGraphicFramePr>
        <p:xfrm>
          <a:off x="7613286" y="2698336"/>
          <a:ext cx="4078876" cy="2472030"/>
        </p:xfrm>
        <a:graphic>
          <a:graphicData uri="http://schemas.openxmlformats.org/drawingml/2006/chart">
            <c:chart xmlns:c="http://schemas.openxmlformats.org/drawingml/2006/chart" xmlns:r="http://schemas.openxmlformats.org/officeDocument/2006/relationships" r:id="rId6"/>
          </a:graphicData>
        </a:graphic>
      </p:graphicFrame>
      <p:cxnSp>
        <p:nvCxnSpPr>
          <p:cNvPr id="20" name="Connecteur droit 19"/>
          <p:cNvCxnSpPr/>
          <p:nvPr/>
        </p:nvCxnSpPr>
        <p:spPr>
          <a:xfrm>
            <a:off x="7810500" y="2395161"/>
            <a:ext cx="589639" cy="1195937"/>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Connecteur droit 15"/>
          <p:cNvCxnSpPr/>
          <p:nvPr/>
        </p:nvCxnSpPr>
        <p:spPr>
          <a:xfrm>
            <a:off x="10315575" y="2395161"/>
            <a:ext cx="11811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 name="Connecteur droit 3"/>
          <p:cNvCxnSpPr/>
          <p:nvPr/>
        </p:nvCxnSpPr>
        <p:spPr>
          <a:xfrm flipH="1">
            <a:off x="9489938" y="2395161"/>
            <a:ext cx="825637" cy="1188114"/>
          </a:xfrm>
          <a:prstGeom prst="line">
            <a:avLst/>
          </a:prstGeom>
        </p:spPr>
        <p:style>
          <a:lnRef idx="1">
            <a:schemeClr val="accent1"/>
          </a:lnRef>
          <a:fillRef idx="0">
            <a:schemeClr val="accent1"/>
          </a:fillRef>
          <a:effectRef idx="0">
            <a:schemeClr val="accent1"/>
          </a:effectRef>
          <a:fontRef idx="minor">
            <a:schemeClr val="tx1"/>
          </a:fontRef>
        </p:style>
      </p:cxnSp>
      <p:sp>
        <p:nvSpPr>
          <p:cNvPr id="40" name="Titre 1"/>
          <p:cNvSpPr txBox="1">
            <a:spLocks/>
          </p:cNvSpPr>
          <p:nvPr/>
        </p:nvSpPr>
        <p:spPr>
          <a:xfrm>
            <a:off x="3451528" y="0"/>
            <a:ext cx="7216472" cy="929640"/>
          </a:xfrm>
          <a:prstGeom prst="rect">
            <a:avLst/>
          </a:prstGeom>
        </p:spPr>
        <p:txBody>
          <a:bodyPr vert="horz" lIns="0" tIns="0" rIns="0" bIns="0" rtlCol="0" anchor="ctr" anchorCtr="0">
            <a:noAutofit/>
          </a:bodyPr>
          <a:lstStyle>
            <a:lvl1pPr algn="l" defTabSz="914400" rtl="0" eaLnBrk="1" latinLnBrk="0" hangingPunct="1">
              <a:spcBef>
                <a:spcPct val="0"/>
              </a:spcBef>
              <a:buNone/>
              <a:defRPr sz="2200" b="1" kern="1200" cap="all" baseline="0">
                <a:solidFill>
                  <a:schemeClr val="bg1"/>
                </a:solidFill>
                <a:latin typeface="+mj-lt"/>
                <a:ea typeface="+mj-ea"/>
                <a:cs typeface="+mj-cs"/>
              </a:defRPr>
            </a:lvl1pPr>
          </a:lstStyle>
          <a:p>
            <a:pPr algn="ctr"/>
            <a:r>
              <a:rPr lang="fr-FR" sz="2000" dirty="0">
                <a:latin typeface="Times New Roman" panose="02020603050405020304" pitchFamily="18" charset="0"/>
                <a:cs typeface="Times New Roman" panose="02020603050405020304" pitchFamily="18" charset="0"/>
              </a:rPr>
              <a:t>Impact financier d’une éolienne </a:t>
            </a:r>
          </a:p>
          <a:p>
            <a:pPr algn="ctr"/>
            <a:r>
              <a:rPr lang="fr-FR" sz="2000" dirty="0">
                <a:latin typeface="Times New Roman" panose="02020603050405020304" pitchFamily="18" charset="0"/>
                <a:cs typeface="Times New Roman" panose="02020603050405020304" pitchFamily="18" charset="0"/>
              </a:rPr>
              <a:t>supraconductrice 20MW</a:t>
            </a:r>
          </a:p>
        </p:txBody>
      </p:sp>
    </p:spTree>
    <p:extLst>
      <p:ext uri="{BB962C8B-B14F-4D97-AF65-F5344CB8AC3E}">
        <p14:creationId xmlns:p14="http://schemas.microsoft.com/office/powerpoint/2010/main" val="3454517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49" grpId="0"/>
      <p:bldP spid="53" grpId="0"/>
      <p:bldGraphic spid="12"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1"/>
          </p:nvPr>
        </p:nvSpPr>
        <p:spPr/>
        <p:txBody>
          <a:bodyPr/>
          <a:lstStyle/>
          <a:p>
            <a:pPr algn="r"/>
            <a:fld id="{A18FAA2F-414A-41AB-9102-14A918F968BC}" type="slidenum">
              <a:rPr lang="fr-FR" smtClean="0"/>
              <a:pPr algn="r"/>
              <a:t>8</a:t>
            </a:fld>
            <a:endParaRPr lang="fr-FR" dirty="0"/>
          </a:p>
        </p:txBody>
      </p:sp>
      <p:sp>
        <p:nvSpPr>
          <p:cNvPr id="7" name="Titre 1"/>
          <p:cNvSpPr txBox="1">
            <a:spLocks/>
          </p:cNvSpPr>
          <p:nvPr/>
        </p:nvSpPr>
        <p:spPr>
          <a:xfrm>
            <a:off x="3451528" y="0"/>
            <a:ext cx="7216472" cy="929640"/>
          </a:xfrm>
          <a:prstGeom prst="rect">
            <a:avLst/>
          </a:prstGeom>
        </p:spPr>
        <p:txBody>
          <a:bodyPr vert="horz" lIns="0" tIns="0" rIns="0" bIns="0" rtlCol="0" anchor="ctr" anchorCtr="0">
            <a:noAutofit/>
          </a:bodyPr>
          <a:lstStyle>
            <a:lvl1pPr algn="l" defTabSz="914400" rtl="0" eaLnBrk="1" latinLnBrk="0" hangingPunct="1">
              <a:spcBef>
                <a:spcPct val="0"/>
              </a:spcBef>
              <a:buNone/>
              <a:defRPr sz="2200" b="1" kern="1200" cap="all" baseline="0">
                <a:solidFill>
                  <a:schemeClr val="bg1"/>
                </a:solidFill>
                <a:latin typeface="+mj-lt"/>
                <a:ea typeface="+mj-ea"/>
                <a:cs typeface="+mj-cs"/>
              </a:defRPr>
            </a:lvl1pPr>
          </a:lstStyle>
          <a:p>
            <a:pPr algn="ctr"/>
            <a:r>
              <a:rPr lang="fr-FR" sz="2000" dirty="0">
                <a:latin typeface="Times New Roman" panose="02020603050405020304" pitchFamily="18" charset="0"/>
                <a:cs typeface="Times New Roman" panose="02020603050405020304" pitchFamily="18" charset="0"/>
              </a:rPr>
              <a:t>Impact financier d’une éolienne </a:t>
            </a:r>
          </a:p>
          <a:p>
            <a:pPr algn="ctr"/>
            <a:r>
              <a:rPr lang="fr-FR" sz="2000" dirty="0">
                <a:latin typeface="Times New Roman" panose="02020603050405020304" pitchFamily="18" charset="0"/>
                <a:cs typeface="Times New Roman" panose="02020603050405020304" pitchFamily="18" charset="0"/>
              </a:rPr>
              <a:t>supraconductrice 20MW</a:t>
            </a:r>
          </a:p>
        </p:txBody>
      </p:sp>
      <p:cxnSp>
        <p:nvCxnSpPr>
          <p:cNvPr id="8" name="Connecteur droit 7"/>
          <p:cNvCxnSpPr/>
          <p:nvPr/>
        </p:nvCxnSpPr>
        <p:spPr>
          <a:xfrm>
            <a:off x="3081341" y="2123699"/>
            <a:ext cx="27250" cy="323096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1" name="Espace réservé du pied de page 4"/>
          <p:cNvSpPr>
            <a:spLocks noGrp="1"/>
          </p:cNvSpPr>
          <p:nvPr>
            <p:ph type="ftr" sz="quarter" idx="12"/>
          </p:nvPr>
        </p:nvSpPr>
        <p:spPr>
          <a:xfrm>
            <a:off x="2136118" y="6301477"/>
            <a:ext cx="6874351" cy="365125"/>
          </a:xfrm>
        </p:spPr>
        <p:txBody>
          <a:bodyPr/>
          <a:lstStyle/>
          <a:p>
            <a:pPr algn="ctr"/>
            <a:r>
              <a:rPr lang="fr-FR" dirty="0" smtClean="0"/>
              <a:t>02 Septembre 2016</a:t>
            </a:r>
            <a:endParaRPr lang="fr-FR" dirty="0"/>
          </a:p>
        </p:txBody>
      </p:sp>
      <p:sp>
        <p:nvSpPr>
          <p:cNvPr id="9" name="Rectangle 8"/>
          <p:cNvSpPr/>
          <p:nvPr/>
        </p:nvSpPr>
        <p:spPr>
          <a:xfrm>
            <a:off x="95251" y="2123699"/>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p:cNvSpPr/>
          <p:nvPr/>
        </p:nvSpPr>
        <p:spPr>
          <a:xfrm>
            <a:off x="95251" y="4143219"/>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p:cNvSpPr/>
          <p:nvPr/>
        </p:nvSpPr>
        <p:spPr>
          <a:xfrm>
            <a:off x="95251" y="3474704"/>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p:cNvSpPr/>
          <p:nvPr/>
        </p:nvSpPr>
        <p:spPr>
          <a:xfrm>
            <a:off x="95251" y="2801456"/>
            <a:ext cx="2819399" cy="542925"/>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p:cNvSpPr/>
          <p:nvPr/>
        </p:nvSpPr>
        <p:spPr>
          <a:xfrm>
            <a:off x="95251" y="4811734"/>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p:nvSpPr>
        <p:spPr>
          <a:xfrm>
            <a:off x="112652" y="2228464"/>
            <a:ext cx="2801998" cy="338554"/>
          </a:xfrm>
          <a:prstGeom prst="rect">
            <a:avLst/>
          </a:prstGeom>
          <a:noFill/>
        </p:spPr>
        <p:txBody>
          <a:bodyPr wrap="square" rtlCol="0">
            <a:spAutoFit/>
          </a:bodyPr>
          <a:lstStyle/>
          <a:p>
            <a:pPr algn="ctr"/>
            <a:r>
              <a:rPr lang="fr-FR" sz="1600" dirty="0" smtClean="0">
                <a:latin typeface="Times New Roman" panose="02020603050405020304" pitchFamily="18" charset="0"/>
                <a:cs typeface="Times New Roman" panose="02020603050405020304" pitchFamily="18" charset="0"/>
              </a:rPr>
              <a:t>Contexte général du stage </a:t>
            </a:r>
            <a:endParaRPr lang="fr-FR" sz="1600" dirty="0">
              <a:latin typeface="Times New Roman" panose="02020603050405020304" pitchFamily="18" charset="0"/>
              <a:cs typeface="Times New Roman" panose="02020603050405020304" pitchFamily="18" charset="0"/>
            </a:endParaRPr>
          </a:p>
        </p:txBody>
      </p:sp>
      <p:pic>
        <p:nvPicPr>
          <p:cNvPr id="36" name="Image 35"/>
          <p:cNvPicPr>
            <a:picLocks noChangeAspect="1"/>
          </p:cNvPicPr>
          <p:nvPr/>
        </p:nvPicPr>
        <p:blipFill>
          <a:blip r:embed="rId3"/>
          <a:stretch>
            <a:fillRect/>
          </a:stretch>
        </p:blipFill>
        <p:spPr>
          <a:xfrm flipV="1">
            <a:off x="2933699" y="3003833"/>
            <a:ext cx="104775" cy="103420"/>
          </a:xfrm>
          <a:prstGeom prst="rect">
            <a:avLst/>
          </a:prstGeom>
        </p:spPr>
      </p:pic>
      <p:sp>
        <p:nvSpPr>
          <p:cNvPr id="41" name="Rectangle 40"/>
          <p:cNvSpPr/>
          <p:nvPr/>
        </p:nvSpPr>
        <p:spPr>
          <a:xfrm>
            <a:off x="190501" y="4881157"/>
            <a:ext cx="2717411" cy="369332"/>
          </a:xfrm>
          <a:prstGeom prst="rect">
            <a:avLst/>
          </a:prstGeom>
        </p:spPr>
        <p:txBody>
          <a:bodyPr wrap="none">
            <a:spAutoFit/>
          </a:bodyPr>
          <a:lstStyle/>
          <a:p>
            <a:r>
              <a:rPr lang="fr-FR" dirty="0">
                <a:latin typeface="Times New Roman" panose="02020603050405020304" pitchFamily="18" charset="0"/>
                <a:cs typeface="Times New Roman" panose="02020603050405020304" pitchFamily="18" charset="0"/>
              </a:rPr>
              <a:t>Conclusion et perspectives </a:t>
            </a:r>
          </a:p>
        </p:txBody>
      </p:sp>
      <p:sp>
        <p:nvSpPr>
          <p:cNvPr id="42" name="Rectangle 41"/>
          <p:cNvSpPr/>
          <p:nvPr/>
        </p:nvSpPr>
        <p:spPr>
          <a:xfrm>
            <a:off x="54572" y="2778129"/>
            <a:ext cx="2860078" cy="584775"/>
          </a:xfrm>
          <a:prstGeom prst="rect">
            <a:avLst/>
          </a:prstGeom>
        </p:spPr>
        <p:txBody>
          <a:bodyPr wrap="none">
            <a:spAutoFit/>
          </a:bodyPr>
          <a:lstStyle/>
          <a:p>
            <a:pPr algn="ctr"/>
            <a:r>
              <a:rPr lang="fr-FR" sz="1600" dirty="0">
                <a:latin typeface="Times New Roman" panose="02020603050405020304" pitchFamily="18" charset="0"/>
                <a:cs typeface="Times New Roman" panose="02020603050405020304" pitchFamily="18" charset="0"/>
              </a:rPr>
              <a:t>Impact financier d’une éolienne </a:t>
            </a:r>
            <a:endParaRPr lang="fr-FR" sz="1600" dirty="0" smtClean="0">
              <a:latin typeface="Times New Roman" panose="02020603050405020304" pitchFamily="18" charset="0"/>
              <a:cs typeface="Times New Roman" panose="02020603050405020304" pitchFamily="18" charset="0"/>
            </a:endParaRPr>
          </a:p>
          <a:p>
            <a:pPr algn="ctr"/>
            <a:r>
              <a:rPr lang="fr-FR" sz="1600" dirty="0" smtClean="0">
                <a:latin typeface="Times New Roman" panose="02020603050405020304" pitchFamily="18" charset="0"/>
                <a:cs typeface="Times New Roman" panose="02020603050405020304" pitchFamily="18" charset="0"/>
              </a:rPr>
              <a:t>supraconductrice </a:t>
            </a:r>
            <a:r>
              <a:rPr lang="fr-FR" sz="1600" dirty="0">
                <a:latin typeface="Times New Roman" panose="02020603050405020304" pitchFamily="18" charset="0"/>
                <a:cs typeface="Times New Roman" panose="02020603050405020304" pitchFamily="18" charset="0"/>
              </a:rPr>
              <a:t>20MW</a:t>
            </a:r>
          </a:p>
        </p:txBody>
      </p:sp>
      <p:sp>
        <p:nvSpPr>
          <p:cNvPr id="43" name="Rectangle 42"/>
          <p:cNvSpPr/>
          <p:nvPr/>
        </p:nvSpPr>
        <p:spPr>
          <a:xfrm>
            <a:off x="112652" y="3448603"/>
            <a:ext cx="2752677" cy="584775"/>
          </a:xfrm>
          <a:prstGeom prst="rect">
            <a:avLst/>
          </a:prstGeom>
        </p:spPr>
        <p:txBody>
          <a:bodyPr wrap="none">
            <a:spAutoFit/>
          </a:bodyPr>
          <a:lstStyle/>
          <a:p>
            <a:pPr algn="ctr"/>
            <a:r>
              <a:rPr lang="fr-FR" sz="1600" dirty="0">
                <a:latin typeface="Times New Roman" panose="02020603050405020304" pitchFamily="18" charset="0"/>
                <a:cs typeface="Times New Roman" panose="02020603050405020304" pitchFamily="18" charset="0"/>
              </a:rPr>
              <a:t>Modélisation du </a:t>
            </a:r>
            <a:r>
              <a:rPr lang="fr-FR" sz="1600" dirty="0" smtClean="0">
                <a:latin typeface="Times New Roman" panose="02020603050405020304" pitchFamily="18" charset="0"/>
                <a:cs typeface="Times New Roman" panose="02020603050405020304" pitchFamily="18" charset="0"/>
              </a:rPr>
              <a:t>générateur </a:t>
            </a:r>
          </a:p>
          <a:p>
            <a:pPr algn="ctr"/>
            <a:r>
              <a:rPr lang="fr-FR" sz="1600" dirty="0" smtClean="0">
                <a:latin typeface="Times New Roman" panose="02020603050405020304" pitchFamily="18" charset="0"/>
                <a:cs typeface="Times New Roman" panose="02020603050405020304" pitchFamily="18" charset="0"/>
              </a:rPr>
              <a:t>supraconducteur </a:t>
            </a:r>
            <a:r>
              <a:rPr lang="fr-FR" sz="1600" dirty="0">
                <a:latin typeface="Times New Roman" panose="02020603050405020304" pitchFamily="18" charset="0"/>
                <a:cs typeface="Times New Roman" panose="02020603050405020304" pitchFamily="18" charset="0"/>
              </a:rPr>
              <a:t>MgB</a:t>
            </a:r>
            <a:r>
              <a:rPr lang="fr-FR" sz="1100" dirty="0">
                <a:latin typeface="Times New Roman" panose="02020603050405020304" pitchFamily="18" charset="0"/>
                <a:cs typeface="Times New Roman" panose="02020603050405020304" pitchFamily="18" charset="0"/>
              </a:rPr>
              <a:t>2</a:t>
            </a:r>
            <a:r>
              <a:rPr lang="fr-FR" sz="1600" dirty="0">
                <a:latin typeface="Times New Roman" panose="02020603050405020304" pitchFamily="18" charset="0"/>
                <a:cs typeface="Times New Roman" panose="02020603050405020304" pitchFamily="18" charset="0"/>
              </a:rPr>
              <a:t> 20MW</a:t>
            </a:r>
          </a:p>
        </p:txBody>
      </p:sp>
      <p:sp>
        <p:nvSpPr>
          <p:cNvPr id="44" name="Rectangle 43"/>
          <p:cNvSpPr/>
          <p:nvPr/>
        </p:nvSpPr>
        <p:spPr>
          <a:xfrm>
            <a:off x="562397" y="4240610"/>
            <a:ext cx="1973617" cy="338554"/>
          </a:xfrm>
          <a:prstGeom prst="rect">
            <a:avLst/>
          </a:prstGeom>
        </p:spPr>
        <p:txBody>
          <a:bodyPr wrap="none">
            <a:spAutoFit/>
          </a:bodyPr>
          <a:lstStyle/>
          <a:p>
            <a:r>
              <a:rPr lang="fr-FR" sz="1600" dirty="0">
                <a:latin typeface="Times New Roman" panose="02020603050405020304" pitchFamily="18" charset="0"/>
                <a:cs typeface="Times New Roman" panose="02020603050405020304" pitchFamily="18" charset="0"/>
              </a:rPr>
              <a:t>Analyse des résultats </a:t>
            </a:r>
          </a:p>
        </p:txBody>
      </p:sp>
      <p:sp>
        <p:nvSpPr>
          <p:cNvPr id="46" name="Rectangle 45"/>
          <p:cNvSpPr/>
          <p:nvPr/>
        </p:nvSpPr>
        <p:spPr>
          <a:xfrm>
            <a:off x="3188231" y="1541511"/>
            <a:ext cx="4092723" cy="307777"/>
          </a:xfrm>
          <a:prstGeom prst="rect">
            <a:avLst/>
          </a:prstGeom>
        </p:spPr>
        <p:txBody>
          <a:bodyPr wrap="none">
            <a:spAutoFit/>
          </a:bodyPr>
          <a:lstStyle/>
          <a:p>
            <a:r>
              <a:rPr lang="fr-FR" sz="1400" dirty="0" smtClean="0">
                <a:solidFill>
                  <a:schemeClr val="tx1">
                    <a:lumMod val="50000"/>
                    <a:lumOff val="50000"/>
                  </a:schemeClr>
                </a:solidFill>
                <a:latin typeface="Times New Roman" panose="02020603050405020304" pitchFamily="18" charset="0"/>
                <a:cs typeface="Times New Roman" panose="02020603050405020304" pitchFamily="18" charset="0"/>
              </a:rPr>
              <a:t>Coût global d’une éolienne offshore supraconductrice </a:t>
            </a:r>
            <a:endParaRPr lang="fr-FR" sz="1400"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sp>
        <p:nvSpPr>
          <p:cNvPr id="47" name="Rectangle 46"/>
          <p:cNvSpPr/>
          <p:nvPr/>
        </p:nvSpPr>
        <p:spPr>
          <a:xfrm>
            <a:off x="3195636" y="1270859"/>
            <a:ext cx="3525260" cy="307777"/>
          </a:xfrm>
          <a:prstGeom prst="rect">
            <a:avLst/>
          </a:prstGeom>
        </p:spPr>
        <p:txBody>
          <a:bodyPr wrap="none">
            <a:spAutoFit/>
          </a:bodyPr>
          <a:lstStyle/>
          <a:p>
            <a:r>
              <a:rPr lang="fr-FR" sz="1400" dirty="0" smtClean="0">
                <a:latin typeface="Times New Roman" panose="02020603050405020304" pitchFamily="18" charset="0"/>
                <a:cs typeface="Times New Roman" panose="02020603050405020304" pitchFamily="18" charset="0"/>
              </a:rPr>
              <a:t>Coût global d’une éolienne offshore classique </a:t>
            </a:r>
            <a:endParaRPr lang="fr-FR" sz="1400" dirty="0">
              <a:latin typeface="Times New Roman" panose="02020603050405020304" pitchFamily="18" charset="0"/>
              <a:cs typeface="Times New Roman" panose="02020603050405020304" pitchFamily="18" charset="0"/>
            </a:endParaRPr>
          </a:p>
        </p:txBody>
      </p:sp>
      <p:cxnSp>
        <p:nvCxnSpPr>
          <p:cNvPr id="29" name="Connecteur droit 28"/>
          <p:cNvCxnSpPr/>
          <p:nvPr/>
        </p:nvCxnSpPr>
        <p:spPr>
          <a:xfrm>
            <a:off x="2981324" y="1436273"/>
            <a:ext cx="1571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Connecteur droit 29"/>
          <p:cNvCxnSpPr/>
          <p:nvPr/>
        </p:nvCxnSpPr>
        <p:spPr>
          <a:xfrm>
            <a:off x="2984766" y="1737621"/>
            <a:ext cx="1571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Connecteur droit 33"/>
          <p:cNvCxnSpPr/>
          <p:nvPr/>
        </p:nvCxnSpPr>
        <p:spPr>
          <a:xfrm flipV="1">
            <a:off x="2981324" y="1442740"/>
            <a:ext cx="0" cy="15610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ZoneTexte 36"/>
          <p:cNvSpPr txBox="1"/>
          <p:nvPr/>
        </p:nvSpPr>
        <p:spPr>
          <a:xfrm>
            <a:off x="3038475" y="1288850"/>
            <a:ext cx="1416584" cy="307777"/>
          </a:xfrm>
          <a:prstGeom prst="rect">
            <a:avLst/>
          </a:prstGeom>
          <a:noFill/>
        </p:spPr>
        <p:txBody>
          <a:bodyPr wrap="square" rtlCol="0">
            <a:spAutoFit/>
          </a:bodyPr>
          <a:lstStyle/>
          <a:p>
            <a:pPr marL="285750" indent="-285750">
              <a:buFont typeface="Wingdings" panose="05000000000000000000" pitchFamily="2" charset="2"/>
              <a:buChar char="§"/>
            </a:pPr>
            <a:r>
              <a:rPr lang="fr-FR" sz="1400" dirty="0" smtClean="0">
                <a:latin typeface="Times New Roman" panose="02020603050405020304" pitchFamily="18" charset="0"/>
                <a:cs typeface="Times New Roman" panose="02020603050405020304" pitchFamily="18" charset="0"/>
              </a:rPr>
              <a:t> </a:t>
            </a:r>
            <a:endParaRPr lang="fr-FR" sz="1400" dirty="0">
              <a:latin typeface="Times New Roman" panose="02020603050405020304" pitchFamily="18" charset="0"/>
              <a:cs typeface="Times New Roman" panose="02020603050405020304" pitchFamily="18" charset="0"/>
            </a:endParaRPr>
          </a:p>
        </p:txBody>
      </p:sp>
      <p:sp>
        <p:nvSpPr>
          <p:cNvPr id="45" name="ZoneTexte 44"/>
          <p:cNvSpPr txBox="1"/>
          <p:nvPr/>
        </p:nvSpPr>
        <p:spPr>
          <a:xfrm>
            <a:off x="3038473" y="1583697"/>
            <a:ext cx="1266827" cy="307777"/>
          </a:xfrm>
          <a:prstGeom prst="rect">
            <a:avLst/>
          </a:prstGeom>
          <a:noFill/>
        </p:spPr>
        <p:txBody>
          <a:bodyPr wrap="square" rtlCol="0">
            <a:spAutoFit/>
          </a:bodyPr>
          <a:lstStyle/>
          <a:p>
            <a:pPr marL="285750" indent="-285750">
              <a:buFont typeface="Wingdings" panose="05000000000000000000" pitchFamily="2" charset="2"/>
              <a:buChar char="§"/>
            </a:pPr>
            <a:r>
              <a:rPr lang="fr-FR" sz="1400" dirty="0" smtClean="0">
                <a:latin typeface="Times New Roman" panose="02020603050405020304" pitchFamily="18" charset="0"/>
                <a:cs typeface="Times New Roman" panose="02020603050405020304" pitchFamily="18" charset="0"/>
              </a:rPr>
              <a:t> </a:t>
            </a:r>
            <a:endParaRPr lang="fr-FR" sz="1400" dirty="0">
              <a:latin typeface="Times New Roman" panose="02020603050405020304" pitchFamily="18" charset="0"/>
              <a:cs typeface="Times New Roman" panose="02020603050405020304" pitchFamily="18" charset="0"/>
            </a:endParaRPr>
          </a:p>
        </p:txBody>
      </p:sp>
      <p:graphicFrame>
        <p:nvGraphicFramePr>
          <p:cNvPr id="35" name="Graphique 34"/>
          <p:cNvGraphicFramePr/>
          <p:nvPr>
            <p:extLst>
              <p:ext uri="{D42A27DB-BD31-4B8C-83A1-F6EECF244321}">
                <p14:modId xmlns:p14="http://schemas.microsoft.com/office/powerpoint/2010/main" val="119998415"/>
              </p:ext>
            </p:extLst>
          </p:nvPr>
        </p:nvGraphicFramePr>
        <p:xfrm>
          <a:off x="3967471" y="1975936"/>
          <a:ext cx="6184584" cy="3540460"/>
        </p:xfrm>
        <a:graphic>
          <a:graphicData uri="http://schemas.openxmlformats.org/drawingml/2006/chart">
            <c:chart xmlns:c="http://schemas.openxmlformats.org/drawingml/2006/chart" xmlns:r="http://schemas.openxmlformats.org/officeDocument/2006/relationships" r:id="rId4"/>
          </a:graphicData>
        </a:graphic>
      </p:graphicFrame>
      <p:sp>
        <p:nvSpPr>
          <p:cNvPr id="2" name="Rectangle 1"/>
          <p:cNvSpPr/>
          <p:nvPr/>
        </p:nvSpPr>
        <p:spPr>
          <a:xfrm>
            <a:off x="3444328" y="5516396"/>
            <a:ext cx="7673251" cy="584775"/>
          </a:xfrm>
          <a:prstGeom prst="rect">
            <a:avLst/>
          </a:prstGeom>
        </p:spPr>
        <p:txBody>
          <a:bodyPr wrap="square">
            <a:spAutoFit/>
          </a:bodyPr>
          <a:lstStyle/>
          <a:p>
            <a:pPr marL="285750" indent="-285750">
              <a:buFont typeface="Wingdings" panose="05000000000000000000" pitchFamily="2" charset="2"/>
              <a:buChar char="§"/>
            </a:pPr>
            <a:r>
              <a:rPr lang="fr-FR" sz="1600" dirty="0">
                <a:latin typeface="Times New Roman" panose="02020603050405020304" pitchFamily="18" charset="0"/>
                <a:ea typeface="Calibri" panose="020F0502020204030204" pitchFamily="34" charset="0"/>
              </a:rPr>
              <a:t>Une éolienne offshore classique présente un meilleur coût projet pour une puissance de l’ordre de 15 MW. </a:t>
            </a:r>
            <a:endParaRPr lang="fr-FR" sz="1600" dirty="0"/>
          </a:p>
        </p:txBody>
      </p:sp>
    </p:spTree>
    <p:extLst>
      <p:ext uri="{BB962C8B-B14F-4D97-AF65-F5344CB8AC3E}">
        <p14:creationId xmlns:p14="http://schemas.microsoft.com/office/powerpoint/2010/main" val="31297254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1"/>
          </p:nvPr>
        </p:nvSpPr>
        <p:spPr/>
        <p:txBody>
          <a:bodyPr/>
          <a:lstStyle/>
          <a:p>
            <a:pPr algn="r"/>
            <a:fld id="{A18FAA2F-414A-41AB-9102-14A918F968BC}" type="slidenum">
              <a:rPr lang="fr-FR" smtClean="0"/>
              <a:pPr algn="r"/>
              <a:t>9</a:t>
            </a:fld>
            <a:endParaRPr lang="fr-FR" dirty="0"/>
          </a:p>
        </p:txBody>
      </p:sp>
      <p:sp>
        <p:nvSpPr>
          <p:cNvPr id="7" name="Titre 1"/>
          <p:cNvSpPr txBox="1">
            <a:spLocks/>
          </p:cNvSpPr>
          <p:nvPr/>
        </p:nvSpPr>
        <p:spPr>
          <a:xfrm>
            <a:off x="3451528" y="0"/>
            <a:ext cx="7216472" cy="929640"/>
          </a:xfrm>
          <a:prstGeom prst="rect">
            <a:avLst/>
          </a:prstGeom>
        </p:spPr>
        <p:txBody>
          <a:bodyPr vert="horz" lIns="0" tIns="0" rIns="0" bIns="0" rtlCol="0" anchor="ctr" anchorCtr="0">
            <a:noAutofit/>
          </a:bodyPr>
          <a:lstStyle>
            <a:lvl1pPr algn="l" defTabSz="914400" rtl="0" eaLnBrk="1" latinLnBrk="0" hangingPunct="1">
              <a:spcBef>
                <a:spcPct val="0"/>
              </a:spcBef>
              <a:buNone/>
              <a:defRPr sz="2200" b="1" kern="1200" cap="all" baseline="0">
                <a:solidFill>
                  <a:schemeClr val="bg1"/>
                </a:solidFill>
                <a:latin typeface="+mj-lt"/>
                <a:ea typeface="+mj-ea"/>
                <a:cs typeface="+mj-cs"/>
              </a:defRPr>
            </a:lvl1pPr>
          </a:lstStyle>
          <a:p>
            <a:pPr algn="ctr"/>
            <a:r>
              <a:rPr lang="fr-FR" sz="2000" dirty="0">
                <a:latin typeface="Times New Roman" panose="02020603050405020304" pitchFamily="18" charset="0"/>
                <a:cs typeface="Times New Roman" panose="02020603050405020304" pitchFamily="18" charset="0"/>
              </a:rPr>
              <a:t>Impact financier d’une éolienne </a:t>
            </a:r>
          </a:p>
          <a:p>
            <a:pPr algn="ctr"/>
            <a:r>
              <a:rPr lang="fr-FR" sz="2000" dirty="0">
                <a:latin typeface="Times New Roman" panose="02020603050405020304" pitchFamily="18" charset="0"/>
                <a:cs typeface="Times New Roman" panose="02020603050405020304" pitchFamily="18" charset="0"/>
              </a:rPr>
              <a:t>supraconductrice </a:t>
            </a:r>
            <a:r>
              <a:rPr lang="fr-FR" sz="2000" dirty="0" smtClean="0">
                <a:latin typeface="Times New Roman" panose="02020603050405020304" pitchFamily="18" charset="0"/>
                <a:cs typeface="Times New Roman" panose="02020603050405020304" pitchFamily="18" charset="0"/>
              </a:rPr>
              <a:t>20MW</a:t>
            </a:r>
            <a:endParaRPr lang="fr-FR" sz="2000" dirty="0">
              <a:latin typeface="Times New Roman" panose="02020603050405020304" pitchFamily="18" charset="0"/>
              <a:cs typeface="Times New Roman" panose="02020603050405020304" pitchFamily="18" charset="0"/>
            </a:endParaRPr>
          </a:p>
        </p:txBody>
      </p:sp>
      <p:cxnSp>
        <p:nvCxnSpPr>
          <p:cNvPr id="8" name="Connecteur droit 7"/>
          <p:cNvCxnSpPr/>
          <p:nvPr/>
        </p:nvCxnSpPr>
        <p:spPr>
          <a:xfrm>
            <a:off x="3081341" y="2123699"/>
            <a:ext cx="27250" cy="323096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1" name="Espace réservé du pied de page 4"/>
          <p:cNvSpPr>
            <a:spLocks noGrp="1"/>
          </p:cNvSpPr>
          <p:nvPr>
            <p:ph type="ftr" sz="quarter" idx="12"/>
          </p:nvPr>
        </p:nvSpPr>
        <p:spPr>
          <a:xfrm>
            <a:off x="2136118" y="6301477"/>
            <a:ext cx="6874351" cy="365125"/>
          </a:xfrm>
        </p:spPr>
        <p:txBody>
          <a:bodyPr/>
          <a:lstStyle/>
          <a:p>
            <a:pPr algn="ctr"/>
            <a:r>
              <a:rPr lang="fr-FR" dirty="0" smtClean="0"/>
              <a:t>02 Septembre 2016</a:t>
            </a:r>
            <a:endParaRPr lang="fr-FR" dirty="0"/>
          </a:p>
        </p:txBody>
      </p:sp>
      <p:sp>
        <p:nvSpPr>
          <p:cNvPr id="9" name="Rectangle 8"/>
          <p:cNvSpPr/>
          <p:nvPr/>
        </p:nvSpPr>
        <p:spPr>
          <a:xfrm>
            <a:off x="95251" y="2123699"/>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p:cNvSpPr/>
          <p:nvPr/>
        </p:nvSpPr>
        <p:spPr>
          <a:xfrm>
            <a:off x="95251" y="4143219"/>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p:cNvSpPr/>
          <p:nvPr/>
        </p:nvSpPr>
        <p:spPr>
          <a:xfrm>
            <a:off x="95251" y="3474704"/>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p:cNvSpPr/>
          <p:nvPr/>
        </p:nvSpPr>
        <p:spPr>
          <a:xfrm>
            <a:off x="95251" y="2801456"/>
            <a:ext cx="2819399" cy="542925"/>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p:cNvSpPr/>
          <p:nvPr/>
        </p:nvSpPr>
        <p:spPr>
          <a:xfrm>
            <a:off x="95251" y="4811734"/>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p:nvSpPr>
        <p:spPr>
          <a:xfrm>
            <a:off x="112652" y="2228464"/>
            <a:ext cx="2801998" cy="338554"/>
          </a:xfrm>
          <a:prstGeom prst="rect">
            <a:avLst/>
          </a:prstGeom>
          <a:noFill/>
        </p:spPr>
        <p:txBody>
          <a:bodyPr wrap="square" rtlCol="0">
            <a:spAutoFit/>
          </a:bodyPr>
          <a:lstStyle/>
          <a:p>
            <a:pPr algn="ctr"/>
            <a:r>
              <a:rPr lang="fr-FR" sz="1600" dirty="0" smtClean="0">
                <a:latin typeface="Times New Roman" panose="02020603050405020304" pitchFamily="18" charset="0"/>
                <a:cs typeface="Times New Roman" panose="02020603050405020304" pitchFamily="18" charset="0"/>
              </a:rPr>
              <a:t>Contexte général du stage </a:t>
            </a:r>
            <a:endParaRPr lang="fr-FR" sz="1600" dirty="0">
              <a:latin typeface="Times New Roman" panose="02020603050405020304" pitchFamily="18" charset="0"/>
              <a:cs typeface="Times New Roman" panose="02020603050405020304" pitchFamily="18" charset="0"/>
            </a:endParaRPr>
          </a:p>
        </p:txBody>
      </p:sp>
      <p:pic>
        <p:nvPicPr>
          <p:cNvPr id="36" name="Image 35"/>
          <p:cNvPicPr>
            <a:picLocks noChangeAspect="1"/>
          </p:cNvPicPr>
          <p:nvPr/>
        </p:nvPicPr>
        <p:blipFill>
          <a:blip r:embed="rId3"/>
          <a:stretch>
            <a:fillRect/>
          </a:stretch>
        </p:blipFill>
        <p:spPr>
          <a:xfrm flipV="1">
            <a:off x="2933699" y="3003833"/>
            <a:ext cx="104775" cy="103420"/>
          </a:xfrm>
          <a:prstGeom prst="rect">
            <a:avLst/>
          </a:prstGeom>
        </p:spPr>
      </p:pic>
      <p:sp>
        <p:nvSpPr>
          <p:cNvPr id="41" name="Rectangle 40"/>
          <p:cNvSpPr/>
          <p:nvPr/>
        </p:nvSpPr>
        <p:spPr>
          <a:xfrm>
            <a:off x="190501" y="4881157"/>
            <a:ext cx="2717411" cy="369332"/>
          </a:xfrm>
          <a:prstGeom prst="rect">
            <a:avLst/>
          </a:prstGeom>
        </p:spPr>
        <p:txBody>
          <a:bodyPr wrap="none">
            <a:spAutoFit/>
          </a:bodyPr>
          <a:lstStyle/>
          <a:p>
            <a:r>
              <a:rPr lang="fr-FR" dirty="0">
                <a:latin typeface="Times New Roman" panose="02020603050405020304" pitchFamily="18" charset="0"/>
                <a:cs typeface="Times New Roman" panose="02020603050405020304" pitchFamily="18" charset="0"/>
              </a:rPr>
              <a:t>Conclusion et perspectives </a:t>
            </a:r>
          </a:p>
        </p:txBody>
      </p:sp>
      <p:sp>
        <p:nvSpPr>
          <p:cNvPr id="42" name="Rectangle 41"/>
          <p:cNvSpPr/>
          <p:nvPr/>
        </p:nvSpPr>
        <p:spPr>
          <a:xfrm>
            <a:off x="54572" y="2778129"/>
            <a:ext cx="2860078" cy="584775"/>
          </a:xfrm>
          <a:prstGeom prst="rect">
            <a:avLst/>
          </a:prstGeom>
        </p:spPr>
        <p:txBody>
          <a:bodyPr wrap="none">
            <a:spAutoFit/>
          </a:bodyPr>
          <a:lstStyle/>
          <a:p>
            <a:pPr algn="ctr"/>
            <a:r>
              <a:rPr lang="fr-FR" sz="1600" dirty="0">
                <a:latin typeface="Times New Roman" panose="02020603050405020304" pitchFamily="18" charset="0"/>
                <a:cs typeface="Times New Roman" panose="02020603050405020304" pitchFamily="18" charset="0"/>
              </a:rPr>
              <a:t>Impact financier d’une éolienne </a:t>
            </a:r>
            <a:endParaRPr lang="fr-FR" sz="1600" dirty="0" smtClean="0">
              <a:latin typeface="Times New Roman" panose="02020603050405020304" pitchFamily="18" charset="0"/>
              <a:cs typeface="Times New Roman" panose="02020603050405020304" pitchFamily="18" charset="0"/>
            </a:endParaRPr>
          </a:p>
          <a:p>
            <a:pPr algn="ctr"/>
            <a:r>
              <a:rPr lang="fr-FR" sz="1600" dirty="0" smtClean="0">
                <a:latin typeface="Times New Roman" panose="02020603050405020304" pitchFamily="18" charset="0"/>
                <a:cs typeface="Times New Roman" panose="02020603050405020304" pitchFamily="18" charset="0"/>
              </a:rPr>
              <a:t>supraconductrice </a:t>
            </a:r>
            <a:r>
              <a:rPr lang="fr-FR" sz="1600" dirty="0">
                <a:latin typeface="Times New Roman" panose="02020603050405020304" pitchFamily="18" charset="0"/>
                <a:cs typeface="Times New Roman" panose="02020603050405020304" pitchFamily="18" charset="0"/>
              </a:rPr>
              <a:t>20MW</a:t>
            </a:r>
          </a:p>
        </p:txBody>
      </p:sp>
      <p:sp>
        <p:nvSpPr>
          <p:cNvPr id="43" name="Rectangle 42"/>
          <p:cNvSpPr/>
          <p:nvPr/>
        </p:nvSpPr>
        <p:spPr>
          <a:xfrm>
            <a:off x="112652" y="3448603"/>
            <a:ext cx="2752677" cy="584775"/>
          </a:xfrm>
          <a:prstGeom prst="rect">
            <a:avLst/>
          </a:prstGeom>
        </p:spPr>
        <p:txBody>
          <a:bodyPr wrap="none">
            <a:spAutoFit/>
          </a:bodyPr>
          <a:lstStyle/>
          <a:p>
            <a:pPr algn="ctr"/>
            <a:r>
              <a:rPr lang="fr-FR" sz="1600" dirty="0">
                <a:latin typeface="Times New Roman" panose="02020603050405020304" pitchFamily="18" charset="0"/>
                <a:cs typeface="Times New Roman" panose="02020603050405020304" pitchFamily="18" charset="0"/>
              </a:rPr>
              <a:t>Modélisation du </a:t>
            </a:r>
            <a:r>
              <a:rPr lang="fr-FR" sz="1600" dirty="0" smtClean="0">
                <a:latin typeface="Times New Roman" panose="02020603050405020304" pitchFamily="18" charset="0"/>
                <a:cs typeface="Times New Roman" panose="02020603050405020304" pitchFamily="18" charset="0"/>
              </a:rPr>
              <a:t>générateur </a:t>
            </a:r>
          </a:p>
          <a:p>
            <a:pPr algn="ctr"/>
            <a:r>
              <a:rPr lang="fr-FR" sz="1600" dirty="0" smtClean="0">
                <a:latin typeface="Times New Roman" panose="02020603050405020304" pitchFamily="18" charset="0"/>
                <a:cs typeface="Times New Roman" panose="02020603050405020304" pitchFamily="18" charset="0"/>
              </a:rPr>
              <a:t>supraconducteur </a:t>
            </a:r>
            <a:r>
              <a:rPr lang="fr-FR" sz="1600" dirty="0">
                <a:latin typeface="Times New Roman" panose="02020603050405020304" pitchFamily="18" charset="0"/>
                <a:cs typeface="Times New Roman" panose="02020603050405020304" pitchFamily="18" charset="0"/>
              </a:rPr>
              <a:t>MgB</a:t>
            </a:r>
            <a:r>
              <a:rPr lang="fr-FR" sz="1100" dirty="0">
                <a:latin typeface="Times New Roman" panose="02020603050405020304" pitchFamily="18" charset="0"/>
                <a:cs typeface="Times New Roman" panose="02020603050405020304" pitchFamily="18" charset="0"/>
              </a:rPr>
              <a:t>2</a:t>
            </a:r>
            <a:r>
              <a:rPr lang="fr-FR" sz="1600" dirty="0">
                <a:latin typeface="Times New Roman" panose="02020603050405020304" pitchFamily="18" charset="0"/>
                <a:cs typeface="Times New Roman" panose="02020603050405020304" pitchFamily="18" charset="0"/>
              </a:rPr>
              <a:t> 20MW</a:t>
            </a:r>
          </a:p>
        </p:txBody>
      </p:sp>
      <p:sp>
        <p:nvSpPr>
          <p:cNvPr id="44" name="Rectangle 43"/>
          <p:cNvSpPr/>
          <p:nvPr/>
        </p:nvSpPr>
        <p:spPr>
          <a:xfrm>
            <a:off x="562397" y="4240610"/>
            <a:ext cx="1973617" cy="338554"/>
          </a:xfrm>
          <a:prstGeom prst="rect">
            <a:avLst/>
          </a:prstGeom>
        </p:spPr>
        <p:txBody>
          <a:bodyPr wrap="none">
            <a:spAutoFit/>
          </a:bodyPr>
          <a:lstStyle/>
          <a:p>
            <a:r>
              <a:rPr lang="fr-FR" sz="1600" dirty="0">
                <a:latin typeface="Times New Roman" panose="02020603050405020304" pitchFamily="18" charset="0"/>
                <a:cs typeface="Times New Roman" panose="02020603050405020304" pitchFamily="18" charset="0"/>
              </a:rPr>
              <a:t>Analyse des résultats </a:t>
            </a:r>
          </a:p>
        </p:txBody>
      </p:sp>
      <p:sp>
        <p:nvSpPr>
          <p:cNvPr id="46" name="Rectangle 45"/>
          <p:cNvSpPr/>
          <p:nvPr/>
        </p:nvSpPr>
        <p:spPr>
          <a:xfrm>
            <a:off x="3188231" y="1541511"/>
            <a:ext cx="4092723" cy="307777"/>
          </a:xfrm>
          <a:prstGeom prst="rect">
            <a:avLst/>
          </a:prstGeom>
        </p:spPr>
        <p:txBody>
          <a:bodyPr wrap="none">
            <a:spAutoFit/>
          </a:bodyPr>
          <a:lstStyle/>
          <a:p>
            <a:r>
              <a:rPr lang="fr-FR" sz="1400" dirty="0" smtClean="0">
                <a:latin typeface="Times New Roman" panose="02020603050405020304" pitchFamily="18" charset="0"/>
                <a:cs typeface="Times New Roman" panose="02020603050405020304" pitchFamily="18" charset="0"/>
              </a:rPr>
              <a:t>Coût global d’une éolienne offshore supraconductrice </a:t>
            </a:r>
            <a:endParaRPr lang="fr-FR" sz="1400" dirty="0">
              <a:latin typeface="Times New Roman" panose="02020603050405020304" pitchFamily="18" charset="0"/>
              <a:cs typeface="Times New Roman" panose="02020603050405020304" pitchFamily="18" charset="0"/>
            </a:endParaRPr>
          </a:p>
        </p:txBody>
      </p:sp>
      <p:sp>
        <p:nvSpPr>
          <p:cNvPr id="47" name="Rectangle 46"/>
          <p:cNvSpPr/>
          <p:nvPr/>
        </p:nvSpPr>
        <p:spPr>
          <a:xfrm>
            <a:off x="3195636" y="1270859"/>
            <a:ext cx="3525260" cy="307777"/>
          </a:xfrm>
          <a:prstGeom prst="rect">
            <a:avLst/>
          </a:prstGeom>
        </p:spPr>
        <p:txBody>
          <a:bodyPr wrap="none">
            <a:spAutoFit/>
          </a:bodyPr>
          <a:lstStyle/>
          <a:p>
            <a:r>
              <a:rPr lang="fr-FR" sz="1400" dirty="0">
                <a:solidFill>
                  <a:schemeClr val="tx1">
                    <a:lumMod val="50000"/>
                    <a:lumOff val="50000"/>
                  </a:schemeClr>
                </a:solidFill>
                <a:latin typeface="Times New Roman" panose="02020603050405020304" pitchFamily="18" charset="0"/>
                <a:cs typeface="Times New Roman" panose="02020603050405020304" pitchFamily="18" charset="0"/>
              </a:rPr>
              <a:t>Coût global d’une éolienne offshore classique </a:t>
            </a:r>
          </a:p>
        </p:txBody>
      </p:sp>
      <p:cxnSp>
        <p:nvCxnSpPr>
          <p:cNvPr id="29" name="Connecteur droit 28"/>
          <p:cNvCxnSpPr/>
          <p:nvPr/>
        </p:nvCxnSpPr>
        <p:spPr>
          <a:xfrm>
            <a:off x="2981324" y="1436273"/>
            <a:ext cx="1571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Connecteur droit 29"/>
          <p:cNvCxnSpPr/>
          <p:nvPr/>
        </p:nvCxnSpPr>
        <p:spPr>
          <a:xfrm>
            <a:off x="2984766" y="1737621"/>
            <a:ext cx="1571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Connecteur droit 33"/>
          <p:cNvCxnSpPr/>
          <p:nvPr/>
        </p:nvCxnSpPr>
        <p:spPr>
          <a:xfrm flipV="1">
            <a:off x="2981324" y="1442740"/>
            <a:ext cx="0" cy="15610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ZoneTexte 36"/>
          <p:cNvSpPr txBox="1"/>
          <p:nvPr/>
        </p:nvSpPr>
        <p:spPr>
          <a:xfrm>
            <a:off x="3038475" y="1288850"/>
            <a:ext cx="1416584" cy="307777"/>
          </a:xfrm>
          <a:prstGeom prst="rect">
            <a:avLst/>
          </a:prstGeom>
          <a:noFill/>
        </p:spPr>
        <p:txBody>
          <a:bodyPr wrap="square" rtlCol="0">
            <a:spAutoFit/>
          </a:bodyPr>
          <a:lstStyle/>
          <a:p>
            <a:pPr marL="285750" indent="-285750">
              <a:buFont typeface="Wingdings" panose="05000000000000000000" pitchFamily="2" charset="2"/>
              <a:buChar char="§"/>
            </a:pPr>
            <a:r>
              <a:rPr lang="fr-FR" sz="1400" dirty="0" smtClean="0">
                <a:latin typeface="Times New Roman" panose="02020603050405020304" pitchFamily="18" charset="0"/>
                <a:cs typeface="Times New Roman" panose="02020603050405020304" pitchFamily="18" charset="0"/>
              </a:rPr>
              <a:t> </a:t>
            </a:r>
            <a:endParaRPr lang="fr-FR" sz="1400" dirty="0">
              <a:latin typeface="Times New Roman" panose="02020603050405020304" pitchFamily="18" charset="0"/>
              <a:cs typeface="Times New Roman" panose="02020603050405020304" pitchFamily="18" charset="0"/>
            </a:endParaRPr>
          </a:p>
        </p:txBody>
      </p:sp>
      <p:sp>
        <p:nvSpPr>
          <p:cNvPr id="45" name="ZoneTexte 44"/>
          <p:cNvSpPr txBox="1"/>
          <p:nvPr/>
        </p:nvSpPr>
        <p:spPr>
          <a:xfrm>
            <a:off x="3038473" y="1583697"/>
            <a:ext cx="1266827" cy="307777"/>
          </a:xfrm>
          <a:prstGeom prst="rect">
            <a:avLst/>
          </a:prstGeom>
          <a:noFill/>
        </p:spPr>
        <p:txBody>
          <a:bodyPr wrap="square" rtlCol="0">
            <a:spAutoFit/>
          </a:bodyPr>
          <a:lstStyle/>
          <a:p>
            <a:pPr marL="285750" indent="-285750">
              <a:buFont typeface="Wingdings" panose="05000000000000000000" pitchFamily="2" charset="2"/>
              <a:buChar char="§"/>
            </a:pPr>
            <a:r>
              <a:rPr lang="fr-FR" sz="1400" dirty="0" smtClean="0">
                <a:latin typeface="Times New Roman" panose="02020603050405020304" pitchFamily="18" charset="0"/>
                <a:cs typeface="Times New Roman" panose="02020603050405020304" pitchFamily="18" charset="0"/>
              </a:rPr>
              <a:t> </a:t>
            </a:r>
            <a:endParaRPr lang="fr-FR" sz="1400" dirty="0">
              <a:latin typeface="Times New Roman" panose="02020603050405020304" pitchFamily="18" charset="0"/>
              <a:cs typeface="Times New Roman" panose="02020603050405020304" pitchFamily="18" charset="0"/>
            </a:endParaRPr>
          </a:p>
        </p:txBody>
      </p:sp>
      <p:pic>
        <p:nvPicPr>
          <p:cNvPr id="28" name="Image 27"/>
          <p:cNvPicPr/>
          <p:nvPr/>
        </p:nvPicPr>
        <p:blipFill>
          <a:blip r:embed="rId4"/>
          <a:stretch>
            <a:fillRect/>
          </a:stretch>
        </p:blipFill>
        <p:spPr>
          <a:xfrm>
            <a:off x="5490832" y="2075361"/>
            <a:ext cx="6091568" cy="3341610"/>
          </a:xfrm>
          <a:prstGeom prst="rect">
            <a:avLst/>
          </a:prstGeom>
        </p:spPr>
      </p:pic>
      <p:sp>
        <p:nvSpPr>
          <p:cNvPr id="31" name="Ellipse 30"/>
          <p:cNvSpPr/>
          <p:nvPr/>
        </p:nvSpPr>
        <p:spPr>
          <a:xfrm>
            <a:off x="3821502" y="4297037"/>
            <a:ext cx="783013" cy="75376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dirty="0">
              <a:latin typeface="Times New Roman" panose="02020603050405020304" pitchFamily="18" charset="0"/>
              <a:cs typeface="Times New Roman" panose="02020603050405020304" pitchFamily="18" charset="0"/>
            </a:endParaRPr>
          </a:p>
        </p:txBody>
      </p:sp>
      <p:sp>
        <p:nvSpPr>
          <p:cNvPr id="32" name="ZoneTexte 31"/>
          <p:cNvSpPr txBox="1"/>
          <p:nvPr/>
        </p:nvSpPr>
        <p:spPr>
          <a:xfrm>
            <a:off x="3893786" y="4479433"/>
            <a:ext cx="1110763" cy="369332"/>
          </a:xfrm>
          <a:prstGeom prst="rect">
            <a:avLst/>
          </a:prstGeom>
          <a:noFill/>
        </p:spPr>
        <p:txBody>
          <a:bodyPr wrap="square" rtlCol="0">
            <a:spAutoFit/>
          </a:bodyPr>
          <a:lstStyle/>
          <a:p>
            <a:r>
              <a:rPr lang="fr-FR" b="1" dirty="0">
                <a:solidFill>
                  <a:schemeClr val="bg1"/>
                </a:solidFill>
                <a:latin typeface="Times New Roman" panose="02020603050405020304" pitchFamily="18" charset="0"/>
                <a:cs typeface="Times New Roman" panose="02020603050405020304" pitchFamily="18" charset="0"/>
              </a:rPr>
              <a:t>-30%</a:t>
            </a:r>
          </a:p>
        </p:txBody>
      </p:sp>
      <p:sp>
        <p:nvSpPr>
          <p:cNvPr id="33" name="Ellipse 32"/>
          <p:cNvSpPr/>
          <p:nvPr/>
        </p:nvSpPr>
        <p:spPr>
          <a:xfrm>
            <a:off x="3781833" y="2254997"/>
            <a:ext cx="783013" cy="75376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dirty="0">
              <a:latin typeface="Times New Roman" panose="02020603050405020304" pitchFamily="18" charset="0"/>
              <a:cs typeface="Times New Roman" panose="02020603050405020304" pitchFamily="18" charset="0"/>
            </a:endParaRPr>
          </a:p>
        </p:txBody>
      </p:sp>
      <p:sp>
        <p:nvSpPr>
          <p:cNvPr id="35" name="ZoneTexte 34"/>
          <p:cNvSpPr txBox="1"/>
          <p:nvPr/>
        </p:nvSpPr>
        <p:spPr>
          <a:xfrm>
            <a:off x="3850161" y="2453739"/>
            <a:ext cx="1110763" cy="369332"/>
          </a:xfrm>
          <a:prstGeom prst="rect">
            <a:avLst/>
          </a:prstGeom>
          <a:noFill/>
        </p:spPr>
        <p:txBody>
          <a:bodyPr wrap="square" rtlCol="0">
            <a:spAutoFit/>
          </a:bodyPr>
          <a:lstStyle/>
          <a:p>
            <a:r>
              <a:rPr lang="fr-FR" b="1" dirty="0" smtClean="0">
                <a:solidFill>
                  <a:schemeClr val="bg1"/>
                </a:solidFill>
                <a:latin typeface="Times New Roman" panose="02020603050405020304" pitchFamily="18" charset="0"/>
                <a:cs typeface="Times New Roman" panose="02020603050405020304" pitchFamily="18" charset="0"/>
              </a:rPr>
              <a:t>-70</a:t>
            </a:r>
            <a:r>
              <a:rPr lang="fr-FR" b="1" dirty="0">
                <a:solidFill>
                  <a:schemeClr val="bg1"/>
                </a:solidFill>
                <a:latin typeface="Times New Roman" panose="02020603050405020304" pitchFamily="18" charset="0"/>
                <a:cs typeface="Times New Roman" panose="02020603050405020304" pitchFamily="18" charset="0"/>
              </a:rPr>
              <a:t>%</a:t>
            </a:r>
          </a:p>
        </p:txBody>
      </p:sp>
      <p:sp>
        <p:nvSpPr>
          <p:cNvPr id="2" name="ZoneTexte 1"/>
          <p:cNvSpPr txBox="1"/>
          <p:nvPr/>
        </p:nvSpPr>
        <p:spPr>
          <a:xfrm>
            <a:off x="3148016" y="2978602"/>
            <a:ext cx="2576182" cy="338554"/>
          </a:xfrm>
          <a:prstGeom prst="rect">
            <a:avLst/>
          </a:prstGeom>
          <a:noFill/>
        </p:spPr>
        <p:txBody>
          <a:bodyPr wrap="square" rtlCol="0">
            <a:spAutoFit/>
          </a:bodyPr>
          <a:lstStyle/>
          <a:p>
            <a:r>
              <a:rPr lang="fr-FR" sz="1600" dirty="0" smtClean="0">
                <a:latin typeface="Times New Roman" panose="02020603050405020304" pitchFamily="18" charset="0"/>
                <a:cs typeface="Times New Roman" panose="02020603050405020304" pitchFamily="18" charset="0"/>
              </a:rPr>
              <a:t>Sur le poids du  générateur </a:t>
            </a:r>
            <a:endParaRPr lang="fr-FR" sz="1600" dirty="0">
              <a:latin typeface="Times New Roman" panose="02020603050405020304" pitchFamily="18" charset="0"/>
              <a:cs typeface="Times New Roman" panose="02020603050405020304" pitchFamily="18" charset="0"/>
            </a:endParaRPr>
          </a:p>
        </p:txBody>
      </p:sp>
      <p:sp>
        <p:nvSpPr>
          <p:cNvPr id="38" name="ZoneTexte 37"/>
          <p:cNvSpPr txBox="1"/>
          <p:nvPr/>
        </p:nvSpPr>
        <p:spPr>
          <a:xfrm>
            <a:off x="3294332" y="5017095"/>
            <a:ext cx="2576182" cy="338554"/>
          </a:xfrm>
          <a:prstGeom prst="rect">
            <a:avLst/>
          </a:prstGeom>
          <a:noFill/>
        </p:spPr>
        <p:txBody>
          <a:bodyPr wrap="square" rtlCol="0">
            <a:spAutoFit/>
          </a:bodyPr>
          <a:lstStyle/>
          <a:p>
            <a:r>
              <a:rPr lang="fr-FR" sz="1600" dirty="0" smtClean="0">
                <a:latin typeface="Times New Roman" panose="02020603050405020304" pitchFamily="18" charset="0"/>
                <a:cs typeface="Times New Roman" panose="02020603050405020304" pitchFamily="18" charset="0"/>
              </a:rPr>
              <a:t>Sur le poids de la tour</a:t>
            </a:r>
            <a:endParaRPr lang="fr-FR" sz="16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4" name="Rectangle 3"/>
              <p:cNvSpPr/>
              <p:nvPr/>
            </p:nvSpPr>
            <p:spPr>
              <a:xfrm>
                <a:off x="5486400" y="5407260"/>
                <a:ext cx="6096000" cy="756489"/>
              </a:xfrm>
              <a:prstGeom prst="rect">
                <a:avLst/>
              </a:prstGeom>
            </p:spPr>
            <p:txBody>
              <a:bodyPr>
                <a:spAutoFit/>
              </a:bodyPr>
              <a:lstStyle/>
              <a:p>
                <a:pPr/>
                <a14:m>
                  <m:oMathPara xmlns:m="http://schemas.openxmlformats.org/officeDocument/2006/math">
                    <m:oMathParaPr>
                      <m:jc m:val="centerGroup"/>
                    </m:oMathParaPr>
                    <m:oMath xmlns:m="http://schemas.openxmlformats.org/officeDocument/2006/math">
                      <m:d>
                        <m:dPr>
                          <m:begChr m:val=""/>
                          <m:ctrlPr>
                            <a:rPr lang="fr-FR" sz="1400" i="1">
                              <a:latin typeface="Cambria Math" panose="02040503050406030204" pitchFamily="18" charset="0"/>
                            </a:rPr>
                          </m:ctrlPr>
                        </m:dPr>
                        <m:e>
                          <m:r>
                            <a:rPr lang="fr-FR" sz="1400" i="1">
                              <a:latin typeface="Cambria Math" panose="02040503050406030204" pitchFamily="18" charset="0"/>
                            </a:rPr>
                            <m:t>𝐸𝑐𝑜𝑛𝑜𝑚𝑖𝑒</m:t>
                          </m:r>
                          <m:r>
                            <a:rPr lang="fr-FR" sz="1400" i="0">
                              <a:latin typeface="Cambria Math" panose="02040503050406030204" pitchFamily="18" charset="0"/>
                            </a:rPr>
                            <m:t>=</m:t>
                          </m:r>
                          <m:d>
                            <m:dPr>
                              <m:ctrlPr>
                                <a:rPr lang="fr-FR" sz="1400" i="1">
                                  <a:latin typeface="Cambria Math" panose="02040503050406030204" pitchFamily="18" charset="0"/>
                                </a:rPr>
                              </m:ctrlPr>
                            </m:dPr>
                            <m:e>
                              <m:r>
                                <a:rPr lang="fr-FR" sz="1400" i="1">
                                  <a:latin typeface="Cambria Math" panose="02040503050406030204" pitchFamily="18" charset="0"/>
                                </a:rPr>
                                <m:t>𝑃𝑟𝑖𝑥</m:t>
                              </m:r>
                              <m:r>
                                <a:rPr lang="fr-FR" sz="1400" i="0">
                                  <a:latin typeface="Cambria Math" panose="02040503050406030204" pitchFamily="18" charset="0"/>
                                </a:rPr>
                                <m:t> </m:t>
                              </m:r>
                              <m:r>
                                <a:rPr lang="fr-FR" sz="1400" i="1">
                                  <a:latin typeface="Cambria Math" panose="02040503050406030204" pitchFamily="18" charset="0"/>
                                </a:rPr>
                                <m:t>𝑔</m:t>
                              </m:r>
                              <m:r>
                                <a:rPr lang="fr-FR" sz="1400" i="0">
                                  <a:latin typeface="Cambria Math" panose="02040503050406030204" pitchFamily="18" charset="0"/>
                                </a:rPr>
                                <m:t>é</m:t>
                              </m:r>
                              <m:r>
                                <a:rPr lang="fr-FR" sz="1400" i="1">
                                  <a:latin typeface="Cambria Math" panose="02040503050406030204" pitchFamily="18" charset="0"/>
                                </a:rPr>
                                <m:t>𝑛</m:t>
                              </m:r>
                              <m:r>
                                <a:rPr lang="fr-FR" sz="1400" i="0">
                                  <a:latin typeface="Cambria Math" panose="02040503050406030204" pitchFamily="18" charset="0"/>
                                </a:rPr>
                                <m:t>é</m:t>
                              </m:r>
                              <m:r>
                                <a:rPr lang="fr-FR" sz="1400" i="1">
                                  <a:latin typeface="Cambria Math" panose="02040503050406030204" pitchFamily="18" charset="0"/>
                                </a:rPr>
                                <m:t>𝑟𝑎𝑡𝑒𝑢𝑟</m:t>
                              </m:r>
                              <m:r>
                                <a:rPr lang="fr-FR" sz="1400" i="0">
                                  <a:latin typeface="Cambria Math" panose="02040503050406030204" pitchFamily="18" charset="0"/>
                                </a:rPr>
                                <m:t> </m:t>
                              </m:r>
                              <m:r>
                                <a:rPr lang="fr-FR" sz="1400" i="1">
                                  <a:latin typeface="Cambria Math" panose="02040503050406030204" pitchFamily="18" charset="0"/>
                                </a:rPr>
                                <m:t>𝑠𝑢𝑝𝑟𝑎</m:t>
                              </m:r>
                              <m:r>
                                <a:rPr lang="fr-FR" sz="1400" i="0">
                                  <a:latin typeface="Cambria Math" panose="02040503050406030204" pitchFamily="18" charset="0"/>
                                </a:rPr>
                                <m:t>−</m:t>
                              </m:r>
                              <m:r>
                                <a:rPr lang="fr-FR" sz="1400" i="1">
                                  <a:latin typeface="Cambria Math" panose="02040503050406030204" pitchFamily="18" charset="0"/>
                                </a:rPr>
                                <m:t>𝑃𝑟𝑖𝑥</m:t>
                              </m:r>
                              <m:r>
                                <a:rPr lang="fr-FR" sz="1400" i="0">
                                  <a:latin typeface="Cambria Math" panose="02040503050406030204" pitchFamily="18" charset="0"/>
                                </a:rPr>
                                <m:t> </m:t>
                              </m:r>
                              <m:r>
                                <a:rPr lang="fr-FR" sz="1400" i="1">
                                  <a:latin typeface="Cambria Math" panose="02040503050406030204" pitchFamily="18" charset="0"/>
                                </a:rPr>
                                <m:t>𝑔</m:t>
                              </m:r>
                              <m:r>
                                <a:rPr lang="fr-FR" sz="1400" i="0">
                                  <a:latin typeface="Cambria Math" panose="02040503050406030204" pitchFamily="18" charset="0"/>
                                </a:rPr>
                                <m:t>é</m:t>
                              </m:r>
                              <m:r>
                                <a:rPr lang="fr-FR" sz="1400" i="1">
                                  <a:latin typeface="Cambria Math" panose="02040503050406030204" pitchFamily="18" charset="0"/>
                                </a:rPr>
                                <m:t>𝑛</m:t>
                              </m:r>
                              <m:r>
                                <a:rPr lang="fr-FR" sz="1400" i="0">
                                  <a:latin typeface="Cambria Math" panose="02040503050406030204" pitchFamily="18" charset="0"/>
                                </a:rPr>
                                <m:t>é</m:t>
                              </m:r>
                              <m:r>
                                <a:rPr lang="fr-FR" sz="1400" i="1">
                                  <a:latin typeface="Cambria Math" panose="02040503050406030204" pitchFamily="18" charset="0"/>
                                </a:rPr>
                                <m:t>𝑟𝑎𝑡𝑒𝑢𝑟</m:t>
                              </m:r>
                              <m:r>
                                <a:rPr lang="fr-FR" sz="1400" i="0">
                                  <a:latin typeface="Cambria Math" panose="02040503050406030204" pitchFamily="18" charset="0"/>
                                </a:rPr>
                                <m:t> </m:t>
                              </m:r>
                              <m:r>
                                <a:rPr lang="fr-FR" sz="1400" i="1">
                                  <a:latin typeface="Cambria Math" panose="02040503050406030204" pitchFamily="18" charset="0"/>
                                </a:rPr>
                                <m:t>𝑎𝑖𝑚𝑎𝑛𝑡𝑠</m:t>
                              </m:r>
                              <m:r>
                                <a:rPr lang="fr-FR" sz="1400" i="0">
                                  <a:latin typeface="Cambria Math" panose="02040503050406030204" pitchFamily="18" charset="0"/>
                                </a:rPr>
                                <m:t> </m:t>
                              </m:r>
                              <m:r>
                                <a:rPr lang="fr-FR" sz="1400" i="1">
                                  <a:latin typeface="Cambria Math" panose="02040503050406030204" pitchFamily="18" charset="0"/>
                                </a:rPr>
                                <m:t>𝑝𝑒𝑟𝑚𝑎𝑛𝑒𝑛𝑡𝑠</m:t>
                              </m:r>
                              <m:r>
                                <a:rPr lang="fr-FR" sz="1400" i="0">
                                  <a:latin typeface="Cambria Math" panose="02040503050406030204" pitchFamily="18" charset="0"/>
                                </a:rPr>
                                <m:t>+(</m:t>
                              </m:r>
                              <m:r>
                                <a:rPr lang="fr-FR" sz="1400" i="1">
                                  <a:latin typeface="Cambria Math" panose="02040503050406030204" pitchFamily="18" charset="0"/>
                                </a:rPr>
                                <m:t>𝑃𝑟𝑖𝑥</m:t>
                              </m:r>
                              <m:r>
                                <a:rPr lang="fr-FR" sz="1400" i="0">
                                  <a:latin typeface="Cambria Math" panose="02040503050406030204" pitchFamily="18" charset="0"/>
                                </a:rPr>
                                <m:t> </m:t>
                              </m:r>
                              <m:r>
                                <a:rPr lang="fr-FR" sz="1400" i="1">
                                  <a:latin typeface="Cambria Math" panose="02040503050406030204" pitchFamily="18" charset="0"/>
                                </a:rPr>
                                <m:t>𝑡𝑜𝑢𝑟</m:t>
                              </m:r>
                              <m:r>
                                <a:rPr lang="fr-FR" sz="1400" i="0">
                                  <a:latin typeface="Cambria Math" panose="02040503050406030204" pitchFamily="18" charset="0"/>
                                </a:rPr>
                                <m:t> </m:t>
                              </m:r>
                              <m:r>
                                <a:rPr lang="fr-FR" sz="1400" i="1">
                                  <a:latin typeface="Cambria Math" panose="02040503050406030204" pitchFamily="18" charset="0"/>
                                </a:rPr>
                                <m:t>𝐴𝑃</m:t>
                              </m:r>
                              <m:r>
                                <a:rPr lang="fr-FR" sz="1400" i="0">
                                  <a:latin typeface="Cambria Math" panose="02040503050406030204" pitchFamily="18" charset="0"/>
                                </a:rPr>
                                <m:t>−</m:t>
                              </m:r>
                              <m:r>
                                <a:rPr lang="fr-FR" sz="1400" i="1">
                                  <a:latin typeface="Cambria Math" panose="02040503050406030204" pitchFamily="18" charset="0"/>
                                </a:rPr>
                                <m:t>𝑝𝑟𝑖𝑥</m:t>
                              </m:r>
                              <m:r>
                                <a:rPr lang="fr-FR" sz="1400" i="0">
                                  <a:latin typeface="Cambria Math" panose="02040503050406030204" pitchFamily="18" charset="0"/>
                                </a:rPr>
                                <m:t> </m:t>
                              </m:r>
                              <m:r>
                                <a:rPr lang="fr-FR" sz="1400" i="1">
                                  <a:latin typeface="Cambria Math" panose="02040503050406030204" pitchFamily="18" charset="0"/>
                                </a:rPr>
                                <m:t>𝑡𝑜𝑢𝑟</m:t>
                              </m:r>
                              <m:r>
                                <a:rPr lang="fr-FR" sz="1400" i="0">
                                  <a:latin typeface="Cambria Math" panose="02040503050406030204" pitchFamily="18" charset="0"/>
                                </a:rPr>
                                <m:t> </m:t>
                              </m:r>
                              <m:r>
                                <a:rPr lang="fr-FR" sz="1400" i="1">
                                  <a:latin typeface="Cambria Math" panose="02040503050406030204" pitchFamily="18" charset="0"/>
                                </a:rPr>
                                <m:t>𝑠𝑢𝑝𝑟𝑎</m:t>
                              </m:r>
                            </m:e>
                          </m:d>
                        </m:e>
                      </m:d>
                    </m:oMath>
                  </m:oMathPara>
                </a14:m>
                <a:endParaRPr lang="fr-FR" dirty="0"/>
              </a:p>
            </p:txBody>
          </p:sp>
        </mc:Choice>
        <mc:Fallback xmlns="">
          <p:sp>
            <p:nvSpPr>
              <p:cNvPr id="4" name="Rectangle 3"/>
              <p:cNvSpPr>
                <a:spLocks noRot="1" noChangeAspect="1" noMove="1" noResize="1" noEditPoints="1" noAdjustHandles="1" noChangeArrowheads="1" noChangeShapeType="1" noTextEdit="1"/>
              </p:cNvSpPr>
              <p:nvPr/>
            </p:nvSpPr>
            <p:spPr>
              <a:xfrm>
                <a:off x="5486400" y="5407260"/>
                <a:ext cx="6096000" cy="756489"/>
              </a:xfrm>
              <a:prstGeom prst="rect">
                <a:avLst/>
              </a:prstGeom>
              <a:blipFill rotWithShape="0">
                <a:blip r:embed="rId5"/>
                <a:stretch>
                  <a:fillRect t="-13710" b="-93548"/>
                </a:stretch>
              </a:blipFill>
            </p:spPr>
            <p:txBody>
              <a:bodyPr/>
              <a:lstStyle/>
              <a:p>
                <a:r>
                  <a:rPr lang="fr-FR">
                    <a:noFill/>
                  </a:rPr>
                  <a:t> </a:t>
                </a:r>
              </a:p>
            </p:txBody>
          </p:sp>
        </mc:Fallback>
      </mc:AlternateContent>
    </p:spTree>
    <p:extLst>
      <p:ext uri="{BB962C8B-B14F-4D97-AF65-F5344CB8AC3E}">
        <p14:creationId xmlns:p14="http://schemas.microsoft.com/office/powerpoint/2010/main" val="4940904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1"/>
          </p:nvPr>
        </p:nvSpPr>
        <p:spPr/>
        <p:txBody>
          <a:bodyPr/>
          <a:lstStyle/>
          <a:p>
            <a:pPr algn="r"/>
            <a:fld id="{A18FAA2F-414A-41AB-9102-14A918F968BC}" type="slidenum">
              <a:rPr lang="fr-FR" smtClean="0"/>
              <a:pPr algn="r"/>
              <a:t>10</a:t>
            </a:fld>
            <a:endParaRPr lang="fr-FR" dirty="0"/>
          </a:p>
        </p:txBody>
      </p:sp>
      <p:sp>
        <p:nvSpPr>
          <p:cNvPr id="7" name="Titre 1"/>
          <p:cNvSpPr txBox="1">
            <a:spLocks/>
          </p:cNvSpPr>
          <p:nvPr/>
        </p:nvSpPr>
        <p:spPr>
          <a:xfrm>
            <a:off x="3451528" y="0"/>
            <a:ext cx="7216472" cy="929640"/>
          </a:xfrm>
          <a:prstGeom prst="rect">
            <a:avLst/>
          </a:prstGeom>
        </p:spPr>
        <p:txBody>
          <a:bodyPr vert="horz" lIns="0" tIns="0" rIns="0" bIns="0" rtlCol="0" anchor="ctr" anchorCtr="0">
            <a:noAutofit/>
          </a:bodyPr>
          <a:lstStyle>
            <a:lvl1pPr algn="l" defTabSz="914400" rtl="0" eaLnBrk="1" latinLnBrk="0" hangingPunct="1">
              <a:spcBef>
                <a:spcPct val="0"/>
              </a:spcBef>
              <a:buNone/>
              <a:defRPr sz="2200" b="1" kern="1200" cap="all" baseline="0">
                <a:solidFill>
                  <a:schemeClr val="bg1"/>
                </a:solidFill>
                <a:latin typeface="+mj-lt"/>
                <a:ea typeface="+mj-ea"/>
                <a:cs typeface="+mj-cs"/>
              </a:defRPr>
            </a:lvl1pPr>
          </a:lstStyle>
          <a:p>
            <a:pPr algn="ctr"/>
            <a:r>
              <a:rPr lang="fr-FR" sz="2000" dirty="0">
                <a:latin typeface="Times New Roman" panose="02020603050405020304" pitchFamily="18" charset="0"/>
                <a:cs typeface="Times New Roman" panose="02020603050405020304" pitchFamily="18" charset="0"/>
              </a:rPr>
              <a:t>Modélisation du générateur </a:t>
            </a:r>
          </a:p>
          <a:p>
            <a:pPr algn="ctr"/>
            <a:r>
              <a:rPr lang="fr-FR" sz="2000" dirty="0">
                <a:latin typeface="Times New Roman" panose="02020603050405020304" pitchFamily="18" charset="0"/>
                <a:cs typeface="Times New Roman" panose="02020603050405020304" pitchFamily="18" charset="0"/>
              </a:rPr>
              <a:t>supraconducteur MgB2 20MW</a:t>
            </a:r>
          </a:p>
        </p:txBody>
      </p:sp>
      <p:cxnSp>
        <p:nvCxnSpPr>
          <p:cNvPr id="8" name="Connecteur droit 7"/>
          <p:cNvCxnSpPr/>
          <p:nvPr/>
        </p:nvCxnSpPr>
        <p:spPr>
          <a:xfrm>
            <a:off x="3081341" y="2306580"/>
            <a:ext cx="27250" cy="323096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1" name="Espace réservé du pied de page 4"/>
          <p:cNvSpPr>
            <a:spLocks noGrp="1"/>
          </p:cNvSpPr>
          <p:nvPr>
            <p:ph type="ftr" sz="quarter" idx="12"/>
          </p:nvPr>
        </p:nvSpPr>
        <p:spPr>
          <a:xfrm>
            <a:off x="2136118" y="6301477"/>
            <a:ext cx="6874351" cy="365125"/>
          </a:xfrm>
        </p:spPr>
        <p:txBody>
          <a:bodyPr/>
          <a:lstStyle/>
          <a:p>
            <a:pPr algn="ctr"/>
            <a:r>
              <a:rPr lang="fr-FR" dirty="0" smtClean="0"/>
              <a:t>02 Septembre 2016</a:t>
            </a:r>
            <a:endParaRPr lang="fr-FR" dirty="0"/>
          </a:p>
        </p:txBody>
      </p:sp>
      <p:sp>
        <p:nvSpPr>
          <p:cNvPr id="9" name="Rectangle 8"/>
          <p:cNvSpPr/>
          <p:nvPr/>
        </p:nvSpPr>
        <p:spPr>
          <a:xfrm>
            <a:off x="95251" y="2123699"/>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p:cNvSpPr/>
          <p:nvPr/>
        </p:nvSpPr>
        <p:spPr>
          <a:xfrm>
            <a:off x="95251" y="4143219"/>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p:cNvSpPr/>
          <p:nvPr/>
        </p:nvSpPr>
        <p:spPr>
          <a:xfrm>
            <a:off x="95251" y="3474704"/>
            <a:ext cx="2819399" cy="542925"/>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p:cNvSpPr/>
          <p:nvPr/>
        </p:nvSpPr>
        <p:spPr>
          <a:xfrm>
            <a:off x="95251" y="2801456"/>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p:cNvSpPr/>
          <p:nvPr/>
        </p:nvSpPr>
        <p:spPr>
          <a:xfrm>
            <a:off x="95251" y="4811734"/>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p:nvSpPr>
        <p:spPr>
          <a:xfrm>
            <a:off x="112652" y="2228464"/>
            <a:ext cx="2801998" cy="338554"/>
          </a:xfrm>
          <a:prstGeom prst="rect">
            <a:avLst/>
          </a:prstGeom>
          <a:noFill/>
        </p:spPr>
        <p:txBody>
          <a:bodyPr wrap="square" rtlCol="0">
            <a:spAutoFit/>
          </a:bodyPr>
          <a:lstStyle/>
          <a:p>
            <a:pPr algn="ctr"/>
            <a:r>
              <a:rPr lang="fr-FR" sz="1600" dirty="0" smtClean="0">
                <a:latin typeface="Times New Roman" panose="02020603050405020304" pitchFamily="18" charset="0"/>
                <a:cs typeface="Times New Roman" panose="02020603050405020304" pitchFamily="18" charset="0"/>
              </a:rPr>
              <a:t>Contexte général du stage </a:t>
            </a:r>
            <a:endParaRPr lang="fr-FR" sz="1600" dirty="0">
              <a:latin typeface="Times New Roman" panose="02020603050405020304" pitchFamily="18" charset="0"/>
              <a:cs typeface="Times New Roman" panose="02020603050405020304" pitchFamily="18" charset="0"/>
            </a:endParaRPr>
          </a:p>
        </p:txBody>
      </p:sp>
      <p:pic>
        <p:nvPicPr>
          <p:cNvPr id="36" name="Image 35"/>
          <p:cNvPicPr>
            <a:picLocks noChangeAspect="1"/>
          </p:cNvPicPr>
          <p:nvPr/>
        </p:nvPicPr>
        <p:blipFill>
          <a:blip r:embed="rId3"/>
          <a:stretch>
            <a:fillRect/>
          </a:stretch>
        </p:blipFill>
        <p:spPr>
          <a:xfrm flipV="1">
            <a:off x="2933699" y="3680108"/>
            <a:ext cx="104775" cy="103420"/>
          </a:xfrm>
          <a:prstGeom prst="rect">
            <a:avLst/>
          </a:prstGeom>
        </p:spPr>
      </p:pic>
      <p:sp>
        <p:nvSpPr>
          <p:cNvPr id="41" name="Rectangle 40"/>
          <p:cNvSpPr/>
          <p:nvPr/>
        </p:nvSpPr>
        <p:spPr>
          <a:xfrm>
            <a:off x="190501" y="4881157"/>
            <a:ext cx="2717411" cy="369332"/>
          </a:xfrm>
          <a:prstGeom prst="rect">
            <a:avLst/>
          </a:prstGeom>
        </p:spPr>
        <p:txBody>
          <a:bodyPr wrap="none">
            <a:spAutoFit/>
          </a:bodyPr>
          <a:lstStyle/>
          <a:p>
            <a:r>
              <a:rPr lang="fr-FR" dirty="0">
                <a:latin typeface="Times New Roman" panose="02020603050405020304" pitchFamily="18" charset="0"/>
                <a:cs typeface="Times New Roman" panose="02020603050405020304" pitchFamily="18" charset="0"/>
              </a:rPr>
              <a:t>Conclusion et perspectives </a:t>
            </a:r>
          </a:p>
        </p:txBody>
      </p:sp>
      <p:sp>
        <p:nvSpPr>
          <p:cNvPr id="42" name="Rectangle 41"/>
          <p:cNvSpPr/>
          <p:nvPr/>
        </p:nvSpPr>
        <p:spPr>
          <a:xfrm>
            <a:off x="54572" y="2778129"/>
            <a:ext cx="2860078" cy="584775"/>
          </a:xfrm>
          <a:prstGeom prst="rect">
            <a:avLst/>
          </a:prstGeom>
        </p:spPr>
        <p:txBody>
          <a:bodyPr wrap="none">
            <a:spAutoFit/>
          </a:bodyPr>
          <a:lstStyle/>
          <a:p>
            <a:pPr algn="ctr"/>
            <a:r>
              <a:rPr lang="fr-FR" sz="1600" dirty="0">
                <a:latin typeface="Times New Roman" panose="02020603050405020304" pitchFamily="18" charset="0"/>
                <a:cs typeface="Times New Roman" panose="02020603050405020304" pitchFamily="18" charset="0"/>
              </a:rPr>
              <a:t>Impact financier d’une éolienne </a:t>
            </a:r>
            <a:endParaRPr lang="fr-FR" sz="1600" dirty="0" smtClean="0">
              <a:latin typeface="Times New Roman" panose="02020603050405020304" pitchFamily="18" charset="0"/>
              <a:cs typeface="Times New Roman" panose="02020603050405020304" pitchFamily="18" charset="0"/>
            </a:endParaRPr>
          </a:p>
          <a:p>
            <a:pPr algn="ctr"/>
            <a:r>
              <a:rPr lang="fr-FR" sz="1600" dirty="0" smtClean="0">
                <a:latin typeface="Times New Roman" panose="02020603050405020304" pitchFamily="18" charset="0"/>
                <a:cs typeface="Times New Roman" panose="02020603050405020304" pitchFamily="18" charset="0"/>
              </a:rPr>
              <a:t>supraconductrice </a:t>
            </a:r>
            <a:r>
              <a:rPr lang="fr-FR" sz="1600" dirty="0">
                <a:latin typeface="Times New Roman" panose="02020603050405020304" pitchFamily="18" charset="0"/>
                <a:cs typeface="Times New Roman" panose="02020603050405020304" pitchFamily="18" charset="0"/>
              </a:rPr>
              <a:t>20MW</a:t>
            </a:r>
          </a:p>
        </p:txBody>
      </p:sp>
      <p:sp>
        <p:nvSpPr>
          <p:cNvPr id="43" name="Rectangle 42"/>
          <p:cNvSpPr/>
          <p:nvPr/>
        </p:nvSpPr>
        <p:spPr>
          <a:xfrm>
            <a:off x="112652" y="3448603"/>
            <a:ext cx="2752677" cy="584775"/>
          </a:xfrm>
          <a:prstGeom prst="rect">
            <a:avLst/>
          </a:prstGeom>
        </p:spPr>
        <p:txBody>
          <a:bodyPr wrap="none">
            <a:spAutoFit/>
          </a:bodyPr>
          <a:lstStyle/>
          <a:p>
            <a:pPr algn="ctr"/>
            <a:r>
              <a:rPr lang="fr-FR" sz="1600" dirty="0" smtClean="0">
                <a:latin typeface="Times New Roman" panose="02020603050405020304" pitchFamily="18" charset="0"/>
                <a:cs typeface="Times New Roman" panose="02020603050405020304" pitchFamily="18" charset="0"/>
              </a:rPr>
              <a:t>Modélisation du générateur </a:t>
            </a:r>
          </a:p>
          <a:p>
            <a:pPr algn="ctr"/>
            <a:r>
              <a:rPr lang="fr-FR" sz="1600" dirty="0" smtClean="0">
                <a:latin typeface="Times New Roman" panose="02020603050405020304" pitchFamily="18" charset="0"/>
                <a:cs typeface="Times New Roman" panose="02020603050405020304" pitchFamily="18" charset="0"/>
              </a:rPr>
              <a:t>supraconducteur MgB</a:t>
            </a:r>
            <a:r>
              <a:rPr lang="fr-FR" sz="1100" dirty="0" smtClean="0">
                <a:latin typeface="Times New Roman" panose="02020603050405020304" pitchFamily="18" charset="0"/>
                <a:cs typeface="Times New Roman" panose="02020603050405020304" pitchFamily="18" charset="0"/>
              </a:rPr>
              <a:t>2</a:t>
            </a:r>
            <a:r>
              <a:rPr lang="fr-FR" sz="1600" dirty="0" smtClean="0">
                <a:latin typeface="Times New Roman" panose="02020603050405020304" pitchFamily="18" charset="0"/>
                <a:cs typeface="Times New Roman" panose="02020603050405020304" pitchFamily="18" charset="0"/>
              </a:rPr>
              <a:t> 20MW</a:t>
            </a:r>
            <a:endParaRPr lang="fr-FR" sz="1600" dirty="0">
              <a:latin typeface="Times New Roman" panose="02020603050405020304" pitchFamily="18" charset="0"/>
              <a:cs typeface="Times New Roman" panose="02020603050405020304" pitchFamily="18" charset="0"/>
            </a:endParaRPr>
          </a:p>
        </p:txBody>
      </p:sp>
      <p:sp>
        <p:nvSpPr>
          <p:cNvPr id="44" name="Rectangle 43"/>
          <p:cNvSpPr/>
          <p:nvPr/>
        </p:nvSpPr>
        <p:spPr>
          <a:xfrm>
            <a:off x="562397" y="4240610"/>
            <a:ext cx="1973617" cy="338554"/>
          </a:xfrm>
          <a:prstGeom prst="rect">
            <a:avLst/>
          </a:prstGeom>
        </p:spPr>
        <p:txBody>
          <a:bodyPr wrap="none">
            <a:spAutoFit/>
          </a:bodyPr>
          <a:lstStyle/>
          <a:p>
            <a:r>
              <a:rPr lang="fr-FR" sz="1600" dirty="0">
                <a:latin typeface="Times New Roman" panose="02020603050405020304" pitchFamily="18" charset="0"/>
                <a:cs typeface="Times New Roman" panose="02020603050405020304" pitchFamily="18" charset="0"/>
              </a:rPr>
              <a:t>Analyse des résultats </a:t>
            </a:r>
          </a:p>
        </p:txBody>
      </p:sp>
      <p:sp>
        <p:nvSpPr>
          <p:cNvPr id="46" name="Rectangle 45"/>
          <p:cNvSpPr/>
          <p:nvPr/>
        </p:nvSpPr>
        <p:spPr>
          <a:xfrm>
            <a:off x="3188231" y="1236711"/>
            <a:ext cx="1939955" cy="307777"/>
          </a:xfrm>
          <a:prstGeom prst="rect">
            <a:avLst/>
          </a:prstGeom>
        </p:spPr>
        <p:txBody>
          <a:bodyPr wrap="none">
            <a:spAutoFit/>
          </a:bodyPr>
          <a:lstStyle/>
          <a:p>
            <a:r>
              <a:rPr lang="fr-FR" sz="1400" dirty="0" smtClean="0">
                <a:solidFill>
                  <a:schemeClr val="tx1">
                    <a:lumMod val="50000"/>
                    <a:lumOff val="50000"/>
                  </a:schemeClr>
                </a:solidFill>
                <a:latin typeface="Times New Roman" panose="02020603050405020304" pitchFamily="18" charset="0"/>
                <a:cs typeface="Times New Roman" panose="02020603050405020304" pitchFamily="18" charset="0"/>
              </a:rPr>
              <a:t>Amélioration du modèle</a:t>
            </a:r>
            <a:endParaRPr lang="fr-FR" sz="1400"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cxnSp>
        <p:nvCxnSpPr>
          <p:cNvPr id="29" name="Connecteur droit 28"/>
          <p:cNvCxnSpPr/>
          <p:nvPr/>
        </p:nvCxnSpPr>
        <p:spPr>
          <a:xfrm>
            <a:off x="2981324" y="1436273"/>
            <a:ext cx="1571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Connecteur droit 29"/>
          <p:cNvCxnSpPr/>
          <p:nvPr/>
        </p:nvCxnSpPr>
        <p:spPr>
          <a:xfrm>
            <a:off x="2984766" y="1737621"/>
            <a:ext cx="1571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Connecteur droit 33"/>
          <p:cNvCxnSpPr/>
          <p:nvPr/>
        </p:nvCxnSpPr>
        <p:spPr>
          <a:xfrm flipV="1">
            <a:off x="2971799" y="1162050"/>
            <a:ext cx="0" cy="26024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ZoneTexte 36"/>
          <p:cNvSpPr txBox="1"/>
          <p:nvPr/>
        </p:nvSpPr>
        <p:spPr>
          <a:xfrm>
            <a:off x="3038474" y="1298375"/>
            <a:ext cx="2038351" cy="307777"/>
          </a:xfrm>
          <a:prstGeom prst="rect">
            <a:avLst/>
          </a:prstGeom>
          <a:noFill/>
        </p:spPr>
        <p:txBody>
          <a:bodyPr wrap="square" rtlCol="0">
            <a:spAutoFit/>
          </a:bodyPr>
          <a:lstStyle/>
          <a:p>
            <a:pPr marL="285750" indent="-285750">
              <a:buFont typeface="Wingdings" panose="05000000000000000000" pitchFamily="2" charset="2"/>
              <a:buChar char="§"/>
            </a:pPr>
            <a:r>
              <a:rPr lang="fr-FR" sz="1400" dirty="0" smtClean="0">
                <a:latin typeface="Times New Roman" panose="02020603050405020304" pitchFamily="18" charset="0"/>
                <a:cs typeface="Times New Roman" panose="02020603050405020304" pitchFamily="18" charset="0"/>
              </a:rPr>
              <a:t> </a:t>
            </a:r>
            <a:endParaRPr lang="fr-FR" sz="1400" dirty="0">
              <a:latin typeface="Times New Roman" panose="02020603050405020304" pitchFamily="18" charset="0"/>
              <a:cs typeface="Times New Roman" panose="02020603050405020304" pitchFamily="18" charset="0"/>
            </a:endParaRPr>
          </a:p>
        </p:txBody>
      </p:sp>
      <p:sp>
        <p:nvSpPr>
          <p:cNvPr id="45" name="ZoneTexte 44"/>
          <p:cNvSpPr txBox="1"/>
          <p:nvPr/>
        </p:nvSpPr>
        <p:spPr>
          <a:xfrm>
            <a:off x="3038473" y="1583697"/>
            <a:ext cx="1266827" cy="307777"/>
          </a:xfrm>
          <a:prstGeom prst="rect">
            <a:avLst/>
          </a:prstGeom>
          <a:noFill/>
        </p:spPr>
        <p:txBody>
          <a:bodyPr wrap="square" rtlCol="0">
            <a:spAutoFit/>
          </a:bodyPr>
          <a:lstStyle/>
          <a:p>
            <a:pPr marL="285750" indent="-285750">
              <a:buFont typeface="Wingdings" panose="05000000000000000000" pitchFamily="2" charset="2"/>
              <a:buChar char="§"/>
            </a:pPr>
            <a:r>
              <a:rPr lang="fr-FR" sz="1400" dirty="0" smtClean="0">
                <a:latin typeface="Times New Roman" panose="02020603050405020304" pitchFamily="18" charset="0"/>
                <a:cs typeface="Times New Roman" panose="02020603050405020304" pitchFamily="18" charset="0"/>
              </a:rPr>
              <a:t> </a:t>
            </a:r>
            <a:endParaRPr lang="fr-FR" sz="1400" dirty="0">
              <a:latin typeface="Times New Roman" panose="02020603050405020304" pitchFamily="18" charset="0"/>
              <a:cs typeface="Times New Roman" panose="02020603050405020304" pitchFamily="18" charset="0"/>
            </a:endParaRPr>
          </a:p>
        </p:txBody>
      </p:sp>
      <p:sp>
        <p:nvSpPr>
          <p:cNvPr id="31" name="Rectangle 30"/>
          <p:cNvSpPr/>
          <p:nvPr/>
        </p:nvSpPr>
        <p:spPr>
          <a:xfrm>
            <a:off x="3195636" y="975584"/>
            <a:ext cx="3134191" cy="307777"/>
          </a:xfrm>
          <a:prstGeom prst="rect">
            <a:avLst/>
          </a:prstGeom>
        </p:spPr>
        <p:txBody>
          <a:bodyPr wrap="none">
            <a:spAutoFit/>
          </a:bodyPr>
          <a:lstStyle/>
          <a:p>
            <a:r>
              <a:rPr lang="fr-FR" sz="1400" dirty="0">
                <a:solidFill>
                  <a:schemeClr val="tx1">
                    <a:lumMod val="50000"/>
                    <a:lumOff val="50000"/>
                  </a:schemeClr>
                </a:solidFill>
                <a:latin typeface="Times New Roman" panose="02020603050405020304" pitchFamily="18" charset="0"/>
                <a:cs typeface="Times New Roman" panose="02020603050405020304" pitchFamily="18" charset="0"/>
              </a:rPr>
              <a:t>Modélisation du générateur de référence </a:t>
            </a:r>
          </a:p>
        </p:txBody>
      </p:sp>
      <p:cxnSp>
        <p:nvCxnSpPr>
          <p:cNvPr id="33" name="Connecteur droit 32"/>
          <p:cNvCxnSpPr/>
          <p:nvPr/>
        </p:nvCxnSpPr>
        <p:spPr>
          <a:xfrm>
            <a:off x="2981324" y="1988723"/>
            <a:ext cx="1571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ZoneTexte 34"/>
          <p:cNvSpPr txBox="1"/>
          <p:nvPr/>
        </p:nvSpPr>
        <p:spPr>
          <a:xfrm>
            <a:off x="3038473" y="1851545"/>
            <a:ext cx="1266827" cy="307777"/>
          </a:xfrm>
          <a:prstGeom prst="rect">
            <a:avLst/>
          </a:prstGeom>
          <a:noFill/>
        </p:spPr>
        <p:txBody>
          <a:bodyPr wrap="square" rtlCol="0">
            <a:spAutoFit/>
          </a:bodyPr>
          <a:lstStyle/>
          <a:p>
            <a:pPr marL="285750" indent="-285750">
              <a:buFont typeface="Wingdings" panose="05000000000000000000" pitchFamily="2" charset="2"/>
              <a:buChar char="§"/>
            </a:pPr>
            <a:r>
              <a:rPr lang="fr-FR" sz="1400" dirty="0" smtClean="0">
                <a:latin typeface="Times New Roman" panose="02020603050405020304" pitchFamily="18" charset="0"/>
                <a:cs typeface="Times New Roman" panose="02020603050405020304" pitchFamily="18" charset="0"/>
              </a:rPr>
              <a:t> </a:t>
            </a:r>
            <a:endParaRPr lang="fr-FR" sz="1400" dirty="0">
              <a:latin typeface="Times New Roman" panose="02020603050405020304" pitchFamily="18" charset="0"/>
              <a:cs typeface="Times New Roman" panose="02020603050405020304" pitchFamily="18" charset="0"/>
            </a:endParaRPr>
          </a:p>
        </p:txBody>
      </p:sp>
      <p:sp>
        <p:nvSpPr>
          <p:cNvPr id="38" name="Rectangle 37"/>
          <p:cNvSpPr/>
          <p:nvPr/>
        </p:nvSpPr>
        <p:spPr>
          <a:xfrm>
            <a:off x="3188231" y="1538022"/>
            <a:ext cx="4599272" cy="307777"/>
          </a:xfrm>
          <a:prstGeom prst="rect">
            <a:avLst/>
          </a:prstGeom>
        </p:spPr>
        <p:txBody>
          <a:bodyPr wrap="none">
            <a:spAutoFit/>
          </a:bodyPr>
          <a:lstStyle/>
          <a:p>
            <a:r>
              <a:rPr lang="fr-FR" sz="1400" dirty="0" smtClean="0">
                <a:solidFill>
                  <a:schemeClr val="tx1">
                    <a:lumMod val="50000"/>
                    <a:lumOff val="50000"/>
                  </a:schemeClr>
                </a:solidFill>
                <a:latin typeface="Times New Roman" panose="02020603050405020304" pitchFamily="18" charset="0"/>
                <a:cs typeface="Times New Roman" panose="02020603050405020304" pitchFamily="18" charset="0"/>
              </a:rPr>
              <a:t>Modélisation d’un générateur supraconducteur 10MW MgB</a:t>
            </a:r>
            <a:r>
              <a:rPr lang="fr-FR" sz="1100" dirty="0" smtClean="0">
                <a:solidFill>
                  <a:schemeClr val="tx1">
                    <a:lumMod val="50000"/>
                    <a:lumOff val="50000"/>
                  </a:schemeClr>
                </a:solidFill>
                <a:latin typeface="Times New Roman" panose="02020603050405020304" pitchFamily="18" charset="0"/>
                <a:cs typeface="Times New Roman" panose="02020603050405020304" pitchFamily="18" charset="0"/>
              </a:rPr>
              <a:t>2</a:t>
            </a:r>
            <a:endParaRPr lang="fr-FR" sz="1100"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cxnSp>
        <p:nvCxnSpPr>
          <p:cNvPr id="48" name="Connecteur droit 47"/>
          <p:cNvCxnSpPr/>
          <p:nvPr/>
        </p:nvCxnSpPr>
        <p:spPr>
          <a:xfrm>
            <a:off x="2981324" y="1162050"/>
            <a:ext cx="1571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ZoneTexte 48"/>
          <p:cNvSpPr txBox="1"/>
          <p:nvPr/>
        </p:nvSpPr>
        <p:spPr>
          <a:xfrm>
            <a:off x="3028949" y="1013412"/>
            <a:ext cx="2038351" cy="307777"/>
          </a:xfrm>
          <a:prstGeom prst="rect">
            <a:avLst/>
          </a:prstGeom>
          <a:noFill/>
        </p:spPr>
        <p:txBody>
          <a:bodyPr wrap="square" rtlCol="0">
            <a:spAutoFit/>
          </a:bodyPr>
          <a:lstStyle/>
          <a:p>
            <a:pPr marL="285750" indent="-285750">
              <a:buFont typeface="Wingdings" panose="05000000000000000000" pitchFamily="2" charset="2"/>
              <a:buChar char="§"/>
            </a:pPr>
            <a:r>
              <a:rPr lang="fr-FR" sz="1400" dirty="0" smtClean="0">
                <a:latin typeface="Times New Roman" panose="02020603050405020304" pitchFamily="18" charset="0"/>
                <a:cs typeface="Times New Roman" panose="02020603050405020304" pitchFamily="18" charset="0"/>
              </a:rPr>
              <a:t> </a:t>
            </a:r>
            <a:endParaRPr lang="fr-FR" sz="1400" dirty="0">
              <a:latin typeface="Times New Roman" panose="02020603050405020304" pitchFamily="18" charset="0"/>
              <a:cs typeface="Times New Roman" panose="02020603050405020304" pitchFamily="18" charset="0"/>
            </a:endParaRPr>
          </a:p>
        </p:txBody>
      </p:sp>
      <p:sp>
        <p:nvSpPr>
          <p:cNvPr id="50" name="Rectangle 49"/>
          <p:cNvSpPr/>
          <p:nvPr/>
        </p:nvSpPr>
        <p:spPr>
          <a:xfrm>
            <a:off x="3188463" y="1813494"/>
            <a:ext cx="4599272" cy="307777"/>
          </a:xfrm>
          <a:prstGeom prst="rect">
            <a:avLst/>
          </a:prstGeom>
        </p:spPr>
        <p:txBody>
          <a:bodyPr wrap="none">
            <a:spAutoFit/>
          </a:bodyPr>
          <a:lstStyle/>
          <a:p>
            <a:r>
              <a:rPr lang="fr-FR" sz="1400" dirty="0" smtClean="0">
                <a:solidFill>
                  <a:schemeClr val="tx1">
                    <a:lumMod val="50000"/>
                    <a:lumOff val="50000"/>
                  </a:schemeClr>
                </a:solidFill>
                <a:latin typeface="Times New Roman" panose="02020603050405020304" pitchFamily="18" charset="0"/>
                <a:cs typeface="Times New Roman" panose="02020603050405020304" pitchFamily="18" charset="0"/>
              </a:rPr>
              <a:t>Modélisation d’un générateur supraconducteur 20MW MgB</a:t>
            </a:r>
            <a:r>
              <a:rPr lang="fr-FR" sz="1100" dirty="0" smtClean="0">
                <a:solidFill>
                  <a:schemeClr val="tx1">
                    <a:lumMod val="50000"/>
                    <a:lumOff val="50000"/>
                  </a:schemeClr>
                </a:solidFill>
                <a:latin typeface="Times New Roman" panose="02020603050405020304" pitchFamily="18" charset="0"/>
                <a:cs typeface="Times New Roman" panose="02020603050405020304" pitchFamily="18" charset="0"/>
              </a:rPr>
              <a:t>2</a:t>
            </a:r>
            <a:endParaRPr lang="fr-FR" sz="1100"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sp>
        <p:nvSpPr>
          <p:cNvPr id="10" name="Rectangle 9"/>
          <p:cNvSpPr/>
          <p:nvPr/>
        </p:nvSpPr>
        <p:spPr>
          <a:xfrm>
            <a:off x="3275281" y="3307751"/>
            <a:ext cx="8515665" cy="2308324"/>
          </a:xfrm>
          <a:prstGeom prst="rect">
            <a:avLst/>
          </a:prstGeom>
        </p:spPr>
        <p:txBody>
          <a:bodyPr wrap="square">
            <a:spAutoFit/>
          </a:bodyPr>
          <a:lstStyle/>
          <a:p>
            <a:pPr marL="342900" lvl="0" indent="-342900" algn="just">
              <a:lnSpc>
                <a:spcPct val="150000"/>
              </a:lnSpc>
              <a:spcAft>
                <a:spcPts val="0"/>
              </a:spcAft>
              <a:buFont typeface="Times New Roman" panose="02020603050405020304" pitchFamily="18" charset="0"/>
              <a:buChar char="-"/>
            </a:pPr>
            <a:r>
              <a:rPr lang="fr-FR"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Modéliser un générateur de </a:t>
            </a:r>
            <a:r>
              <a:rPr lang="fr-FR" sz="16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référence existant 10</a:t>
            </a:r>
            <a:r>
              <a:rPr lang="fr-FR"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MW dont le stator est en MgB</a:t>
            </a:r>
            <a:r>
              <a:rPr lang="fr-FR" sz="1600" baseline="-25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a:t>
            </a:r>
            <a:r>
              <a:rPr lang="fr-FR"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et le rotor en </a:t>
            </a:r>
            <a:r>
              <a:rPr lang="fr-FR" sz="16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YBCO,</a:t>
            </a:r>
            <a:endParaRPr lang="fr-FR"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0"/>
              </a:spcAft>
              <a:buFont typeface="Times New Roman" panose="02020603050405020304" pitchFamily="18" charset="0"/>
              <a:buChar char="-"/>
            </a:pPr>
            <a:r>
              <a:rPr lang="fr-FR"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Améliorer le modèle pour réduire le </a:t>
            </a:r>
            <a:r>
              <a:rPr lang="fr-FR" sz="16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temps </a:t>
            </a:r>
            <a:r>
              <a:rPr lang="fr-FR"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de calcul, cela est indispensable pour faire l’optimisation par la suite,</a:t>
            </a:r>
            <a:endParaRPr lang="fr-FR"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0"/>
              </a:spcAft>
              <a:buFont typeface="Times New Roman" panose="02020603050405020304" pitchFamily="18" charset="0"/>
              <a:buChar char="-"/>
            </a:pPr>
            <a:r>
              <a:rPr lang="fr-FR"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Insérer les données du MgB</a:t>
            </a:r>
            <a:r>
              <a:rPr lang="fr-FR" sz="1600" baseline="-25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a:t>
            </a:r>
            <a:r>
              <a:rPr lang="fr-FR"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dans le stator pour passer à un générateur 10 MW tout-MgB</a:t>
            </a:r>
            <a:r>
              <a:rPr lang="fr-FR" sz="1600" baseline="-25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a:t>
            </a:r>
            <a:r>
              <a:rPr lang="fr-FR"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endParaRPr lang="fr-FR"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0"/>
              </a:spcAft>
              <a:buFont typeface="Times New Roman" panose="02020603050405020304" pitchFamily="18" charset="0"/>
              <a:buChar char="-"/>
            </a:pPr>
            <a:r>
              <a:rPr lang="fr-FR"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Adapter le modèle pour passer à un modèle 20 MW tout-MgB</a:t>
            </a:r>
            <a:r>
              <a:rPr lang="fr-FR" sz="1600" baseline="-25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a:t>
            </a:r>
            <a:r>
              <a:rPr lang="fr-FR"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ZoneTexte 11"/>
          <p:cNvSpPr txBox="1"/>
          <p:nvPr/>
        </p:nvSpPr>
        <p:spPr>
          <a:xfrm>
            <a:off x="3566742" y="2971709"/>
            <a:ext cx="4520897" cy="369332"/>
          </a:xfrm>
          <a:prstGeom prst="rect">
            <a:avLst/>
          </a:prstGeom>
          <a:noFill/>
        </p:spPr>
        <p:txBody>
          <a:bodyPr wrap="square" rtlCol="0">
            <a:spAutoFit/>
          </a:bodyPr>
          <a:lstStyle/>
          <a:p>
            <a:r>
              <a:rPr lang="fr-FR" b="1" dirty="0">
                <a:solidFill>
                  <a:srgbClr val="008EC0"/>
                </a:solidFill>
                <a:latin typeface="Times New Roman" panose="02020603050405020304" pitchFamily="18" charset="0"/>
                <a:cs typeface="Times New Roman" panose="02020603050405020304" pitchFamily="18" charset="0"/>
              </a:rPr>
              <a:t>Une modélisation en 4 </a:t>
            </a:r>
            <a:r>
              <a:rPr lang="fr-FR" b="1" dirty="0" smtClean="0">
                <a:solidFill>
                  <a:srgbClr val="008EC0"/>
                </a:solidFill>
                <a:latin typeface="Times New Roman" panose="02020603050405020304" pitchFamily="18" charset="0"/>
                <a:cs typeface="Times New Roman" panose="02020603050405020304" pitchFamily="18" charset="0"/>
              </a:rPr>
              <a:t>étapes:</a:t>
            </a:r>
            <a:endParaRPr lang="fr-FR" dirty="0">
              <a:latin typeface="Times New Roman" panose="02020603050405020304" pitchFamily="18" charset="0"/>
              <a:cs typeface="Times New Roman" panose="02020603050405020304" pitchFamily="18" charset="0"/>
            </a:endParaRPr>
          </a:p>
        </p:txBody>
      </p:sp>
      <p:pic>
        <p:nvPicPr>
          <p:cNvPr id="1026" name="Picture 2" descr="Afficher l'image d'origin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86097" y="1154224"/>
            <a:ext cx="1339330" cy="68710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fficher l'image d'origin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52319" y="2875430"/>
            <a:ext cx="1870368" cy="466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14928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1"/>
          </p:nvPr>
        </p:nvSpPr>
        <p:spPr/>
        <p:txBody>
          <a:bodyPr/>
          <a:lstStyle/>
          <a:p>
            <a:pPr algn="r"/>
            <a:fld id="{A18FAA2F-414A-41AB-9102-14A918F968BC}" type="slidenum">
              <a:rPr lang="fr-FR" smtClean="0"/>
              <a:pPr algn="r"/>
              <a:t>11</a:t>
            </a:fld>
            <a:endParaRPr lang="fr-FR" dirty="0"/>
          </a:p>
        </p:txBody>
      </p:sp>
      <p:sp>
        <p:nvSpPr>
          <p:cNvPr id="7" name="Titre 1"/>
          <p:cNvSpPr txBox="1">
            <a:spLocks/>
          </p:cNvSpPr>
          <p:nvPr/>
        </p:nvSpPr>
        <p:spPr>
          <a:xfrm>
            <a:off x="3451528" y="0"/>
            <a:ext cx="7216472" cy="929640"/>
          </a:xfrm>
          <a:prstGeom prst="rect">
            <a:avLst/>
          </a:prstGeom>
        </p:spPr>
        <p:txBody>
          <a:bodyPr vert="horz" lIns="0" tIns="0" rIns="0" bIns="0" rtlCol="0" anchor="ctr" anchorCtr="0">
            <a:noAutofit/>
          </a:bodyPr>
          <a:lstStyle>
            <a:lvl1pPr algn="l" defTabSz="914400" rtl="0" eaLnBrk="1" latinLnBrk="0" hangingPunct="1">
              <a:spcBef>
                <a:spcPct val="0"/>
              </a:spcBef>
              <a:buNone/>
              <a:defRPr sz="2200" b="1" kern="1200" cap="all" baseline="0">
                <a:solidFill>
                  <a:schemeClr val="bg1"/>
                </a:solidFill>
                <a:latin typeface="+mj-lt"/>
                <a:ea typeface="+mj-ea"/>
                <a:cs typeface="+mj-cs"/>
              </a:defRPr>
            </a:lvl1pPr>
          </a:lstStyle>
          <a:p>
            <a:pPr algn="ctr"/>
            <a:r>
              <a:rPr lang="fr-FR" sz="2000" dirty="0">
                <a:latin typeface="Times New Roman" panose="02020603050405020304" pitchFamily="18" charset="0"/>
                <a:cs typeface="Times New Roman" panose="02020603050405020304" pitchFamily="18" charset="0"/>
              </a:rPr>
              <a:t>Modélisation du générateur </a:t>
            </a:r>
          </a:p>
          <a:p>
            <a:pPr algn="ctr"/>
            <a:r>
              <a:rPr lang="fr-FR" sz="2000" dirty="0">
                <a:latin typeface="Times New Roman" panose="02020603050405020304" pitchFamily="18" charset="0"/>
                <a:cs typeface="Times New Roman" panose="02020603050405020304" pitchFamily="18" charset="0"/>
              </a:rPr>
              <a:t>supraconducteur MgB2 20MW</a:t>
            </a:r>
          </a:p>
        </p:txBody>
      </p:sp>
      <p:cxnSp>
        <p:nvCxnSpPr>
          <p:cNvPr id="8" name="Connecteur droit 7"/>
          <p:cNvCxnSpPr/>
          <p:nvPr/>
        </p:nvCxnSpPr>
        <p:spPr>
          <a:xfrm>
            <a:off x="3081341" y="2123699"/>
            <a:ext cx="27250" cy="323096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1" name="Espace réservé du pied de page 4"/>
          <p:cNvSpPr>
            <a:spLocks noGrp="1"/>
          </p:cNvSpPr>
          <p:nvPr>
            <p:ph type="ftr" sz="quarter" idx="12"/>
          </p:nvPr>
        </p:nvSpPr>
        <p:spPr>
          <a:xfrm>
            <a:off x="2136118" y="6301477"/>
            <a:ext cx="6874351" cy="365125"/>
          </a:xfrm>
        </p:spPr>
        <p:txBody>
          <a:bodyPr/>
          <a:lstStyle/>
          <a:p>
            <a:pPr algn="ctr"/>
            <a:r>
              <a:rPr lang="fr-FR" dirty="0" smtClean="0"/>
              <a:t>02 Septembre 2016</a:t>
            </a:r>
            <a:endParaRPr lang="fr-FR" dirty="0"/>
          </a:p>
        </p:txBody>
      </p:sp>
      <p:sp>
        <p:nvSpPr>
          <p:cNvPr id="9" name="Rectangle 8"/>
          <p:cNvSpPr/>
          <p:nvPr/>
        </p:nvSpPr>
        <p:spPr>
          <a:xfrm>
            <a:off x="95251" y="2123699"/>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p:cNvSpPr/>
          <p:nvPr/>
        </p:nvSpPr>
        <p:spPr>
          <a:xfrm>
            <a:off x="95251" y="4143219"/>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p:cNvSpPr/>
          <p:nvPr/>
        </p:nvSpPr>
        <p:spPr>
          <a:xfrm>
            <a:off x="95251" y="3474704"/>
            <a:ext cx="2819399" cy="542925"/>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p:cNvSpPr/>
          <p:nvPr/>
        </p:nvSpPr>
        <p:spPr>
          <a:xfrm>
            <a:off x="95251" y="2801456"/>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p:cNvSpPr/>
          <p:nvPr/>
        </p:nvSpPr>
        <p:spPr>
          <a:xfrm>
            <a:off x="95251" y="4811734"/>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p:nvSpPr>
        <p:spPr>
          <a:xfrm>
            <a:off x="112652" y="2228464"/>
            <a:ext cx="2801998" cy="338554"/>
          </a:xfrm>
          <a:prstGeom prst="rect">
            <a:avLst/>
          </a:prstGeom>
          <a:noFill/>
        </p:spPr>
        <p:txBody>
          <a:bodyPr wrap="square" rtlCol="0">
            <a:spAutoFit/>
          </a:bodyPr>
          <a:lstStyle/>
          <a:p>
            <a:pPr algn="ctr"/>
            <a:r>
              <a:rPr lang="fr-FR" sz="1600" dirty="0" smtClean="0">
                <a:latin typeface="Times New Roman" panose="02020603050405020304" pitchFamily="18" charset="0"/>
                <a:cs typeface="Times New Roman" panose="02020603050405020304" pitchFamily="18" charset="0"/>
              </a:rPr>
              <a:t>Contexte général du stage </a:t>
            </a:r>
            <a:endParaRPr lang="fr-FR" sz="1600" dirty="0">
              <a:latin typeface="Times New Roman" panose="02020603050405020304" pitchFamily="18" charset="0"/>
              <a:cs typeface="Times New Roman" panose="02020603050405020304" pitchFamily="18" charset="0"/>
            </a:endParaRPr>
          </a:p>
        </p:txBody>
      </p:sp>
      <p:pic>
        <p:nvPicPr>
          <p:cNvPr id="36" name="Image 35"/>
          <p:cNvPicPr>
            <a:picLocks noChangeAspect="1"/>
          </p:cNvPicPr>
          <p:nvPr/>
        </p:nvPicPr>
        <p:blipFill>
          <a:blip r:embed="rId3"/>
          <a:stretch>
            <a:fillRect/>
          </a:stretch>
        </p:blipFill>
        <p:spPr>
          <a:xfrm flipV="1">
            <a:off x="2933699" y="3680108"/>
            <a:ext cx="104775" cy="103420"/>
          </a:xfrm>
          <a:prstGeom prst="rect">
            <a:avLst/>
          </a:prstGeom>
        </p:spPr>
      </p:pic>
      <p:sp>
        <p:nvSpPr>
          <p:cNvPr id="41" name="Rectangle 40"/>
          <p:cNvSpPr/>
          <p:nvPr/>
        </p:nvSpPr>
        <p:spPr>
          <a:xfrm>
            <a:off x="190501" y="4881157"/>
            <a:ext cx="2717411" cy="369332"/>
          </a:xfrm>
          <a:prstGeom prst="rect">
            <a:avLst/>
          </a:prstGeom>
        </p:spPr>
        <p:txBody>
          <a:bodyPr wrap="none">
            <a:spAutoFit/>
          </a:bodyPr>
          <a:lstStyle/>
          <a:p>
            <a:r>
              <a:rPr lang="fr-FR" dirty="0">
                <a:latin typeface="Times New Roman" panose="02020603050405020304" pitchFamily="18" charset="0"/>
                <a:cs typeface="Times New Roman" panose="02020603050405020304" pitchFamily="18" charset="0"/>
              </a:rPr>
              <a:t>Conclusion et perspectives </a:t>
            </a:r>
          </a:p>
        </p:txBody>
      </p:sp>
      <p:sp>
        <p:nvSpPr>
          <p:cNvPr id="42" name="Rectangle 41"/>
          <p:cNvSpPr/>
          <p:nvPr/>
        </p:nvSpPr>
        <p:spPr>
          <a:xfrm>
            <a:off x="54572" y="2778129"/>
            <a:ext cx="2860078" cy="584775"/>
          </a:xfrm>
          <a:prstGeom prst="rect">
            <a:avLst/>
          </a:prstGeom>
        </p:spPr>
        <p:txBody>
          <a:bodyPr wrap="none">
            <a:spAutoFit/>
          </a:bodyPr>
          <a:lstStyle/>
          <a:p>
            <a:pPr algn="ctr"/>
            <a:r>
              <a:rPr lang="fr-FR" sz="1600" dirty="0">
                <a:latin typeface="Times New Roman" panose="02020603050405020304" pitchFamily="18" charset="0"/>
                <a:cs typeface="Times New Roman" panose="02020603050405020304" pitchFamily="18" charset="0"/>
              </a:rPr>
              <a:t>Impact financier d’une éolienne </a:t>
            </a:r>
            <a:endParaRPr lang="fr-FR" sz="1600" dirty="0" smtClean="0">
              <a:latin typeface="Times New Roman" panose="02020603050405020304" pitchFamily="18" charset="0"/>
              <a:cs typeface="Times New Roman" panose="02020603050405020304" pitchFamily="18" charset="0"/>
            </a:endParaRPr>
          </a:p>
          <a:p>
            <a:pPr algn="ctr"/>
            <a:r>
              <a:rPr lang="fr-FR" sz="1600" dirty="0" smtClean="0">
                <a:latin typeface="Times New Roman" panose="02020603050405020304" pitchFamily="18" charset="0"/>
                <a:cs typeface="Times New Roman" panose="02020603050405020304" pitchFamily="18" charset="0"/>
              </a:rPr>
              <a:t>supraconductrice </a:t>
            </a:r>
            <a:r>
              <a:rPr lang="fr-FR" sz="1600" dirty="0">
                <a:latin typeface="Times New Roman" panose="02020603050405020304" pitchFamily="18" charset="0"/>
                <a:cs typeface="Times New Roman" panose="02020603050405020304" pitchFamily="18" charset="0"/>
              </a:rPr>
              <a:t>20MW</a:t>
            </a:r>
          </a:p>
        </p:txBody>
      </p:sp>
      <p:sp>
        <p:nvSpPr>
          <p:cNvPr id="43" name="Rectangle 42"/>
          <p:cNvSpPr/>
          <p:nvPr/>
        </p:nvSpPr>
        <p:spPr>
          <a:xfrm>
            <a:off x="112652" y="3448603"/>
            <a:ext cx="2752677" cy="584775"/>
          </a:xfrm>
          <a:prstGeom prst="rect">
            <a:avLst/>
          </a:prstGeom>
        </p:spPr>
        <p:txBody>
          <a:bodyPr wrap="none">
            <a:spAutoFit/>
          </a:bodyPr>
          <a:lstStyle/>
          <a:p>
            <a:pPr algn="ctr"/>
            <a:r>
              <a:rPr lang="fr-FR" sz="1600" dirty="0">
                <a:latin typeface="Times New Roman" panose="02020603050405020304" pitchFamily="18" charset="0"/>
                <a:cs typeface="Times New Roman" panose="02020603050405020304" pitchFamily="18" charset="0"/>
              </a:rPr>
              <a:t>Modélisation du </a:t>
            </a:r>
            <a:r>
              <a:rPr lang="fr-FR" sz="1600" dirty="0" smtClean="0">
                <a:latin typeface="Times New Roman" panose="02020603050405020304" pitchFamily="18" charset="0"/>
                <a:cs typeface="Times New Roman" panose="02020603050405020304" pitchFamily="18" charset="0"/>
              </a:rPr>
              <a:t>générateur </a:t>
            </a:r>
          </a:p>
          <a:p>
            <a:pPr algn="ctr"/>
            <a:r>
              <a:rPr lang="fr-FR" sz="1600" dirty="0" smtClean="0">
                <a:latin typeface="Times New Roman" panose="02020603050405020304" pitchFamily="18" charset="0"/>
                <a:cs typeface="Times New Roman" panose="02020603050405020304" pitchFamily="18" charset="0"/>
              </a:rPr>
              <a:t>supraconducteur </a:t>
            </a:r>
            <a:r>
              <a:rPr lang="fr-FR" sz="1600" dirty="0">
                <a:latin typeface="Times New Roman" panose="02020603050405020304" pitchFamily="18" charset="0"/>
                <a:cs typeface="Times New Roman" panose="02020603050405020304" pitchFamily="18" charset="0"/>
              </a:rPr>
              <a:t>MgB</a:t>
            </a:r>
            <a:r>
              <a:rPr lang="fr-FR" sz="1100" dirty="0">
                <a:latin typeface="Times New Roman" panose="02020603050405020304" pitchFamily="18" charset="0"/>
                <a:cs typeface="Times New Roman" panose="02020603050405020304" pitchFamily="18" charset="0"/>
              </a:rPr>
              <a:t>2</a:t>
            </a:r>
            <a:r>
              <a:rPr lang="fr-FR" sz="1600" dirty="0">
                <a:latin typeface="Times New Roman" panose="02020603050405020304" pitchFamily="18" charset="0"/>
                <a:cs typeface="Times New Roman" panose="02020603050405020304" pitchFamily="18" charset="0"/>
              </a:rPr>
              <a:t> 20MW</a:t>
            </a:r>
          </a:p>
        </p:txBody>
      </p:sp>
      <p:sp>
        <p:nvSpPr>
          <p:cNvPr id="44" name="Rectangle 43"/>
          <p:cNvSpPr/>
          <p:nvPr/>
        </p:nvSpPr>
        <p:spPr>
          <a:xfrm>
            <a:off x="562397" y="4240610"/>
            <a:ext cx="1973617" cy="338554"/>
          </a:xfrm>
          <a:prstGeom prst="rect">
            <a:avLst/>
          </a:prstGeom>
        </p:spPr>
        <p:txBody>
          <a:bodyPr wrap="none">
            <a:spAutoFit/>
          </a:bodyPr>
          <a:lstStyle/>
          <a:p>
            <a:r>
              <a:rPr lang="fr-FR" sz="1600" dirty="0">
                <a:latin typeface="Times New Roman" panose="02020603050405020304" pitchFamily="18" charset="0"/>
                <a:cs typeface="Times New Roman" panose="02020603050405020304" pitchFamily="18" charset="0"/>
              </a:rPr>
              <a:t>Analyse des résultats </a:t>
            </a:r>
          </a:p>
        </p:txBody>
      </p:sp>
      <p:sp>
        <p:nvSpPr>
          <p:cNvPr id="46" name="Rectangle 45"/>
          <p:cNvSpPr/>
          <p:nvPr/>
        </p:nvSpPr>
        <p:spPr>
          <a:xfrm>
            <a:off x="3188231" y="1236711"/>
            <a:ext cx="1939955" cy="307777"/>
          </a:xfrm>
          <a:prstGeom prst="rect">
            <a:avLst/>
          </a:prstGeom>
        </p:spPr>
        <p:txBody>
          <a:bodyPr wrap="none">
            <a:spAutoFit/>
          </a:bodyPr>
          <a:lstStyle/>
          <a:p>
            <a:r>
              <a:rPr lang="fr-FR" sz="1400" dirty="0" smtClean="0">
                <a:solidFill>
                  <a:schemeClr val="tx1">
                    <a:lumMod val="50000"/>
                    <a:lumOff val="50000"/>
                  </a:schemeClr>
                </a:solidFill>
                <a:latin typeface="Times New Roman" panose="02020603050405020304" pitchFamily="18" charset="0"/>
                <a:cs typeface="Times New Roman" panose="02020603050405020304" pitchFamily="18" charset="0"/>
              </a:rPr>
              <a:t>Amélioration du modèle</a:t>
            </a:r>
            <a:endParaRPr lang="fr-FR" sz="1400"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cxnSp>
        <p:nvCxnSpPr>
          <p:cNvPr id="29" name="Connecteur droit 28"/>
          <p:cNvCxnSpPr/>
          <p:nvPr/>
        </p:nvCxnSpPr>
        <p:spPr>
          <a:xfrm>
            <a:off x="2981324" y="1436273"/>
            <a:ext cx="1571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Connecteur droit 29"/>
          <p:cNvCxnSpPr/>
          <p:nvPr/>
        </p:nvCxnSpPr>
        <p:spPr>
          <a:xfrm>
            <a:off x="2984766" y="1737621"/>
            <a:ext cx="1571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Connecteur droit 33"/>
          <p:cNvCxnSpPr/>
          <p:nvPr/>
        </p:nvCxnSpPr>
        <p:spPr>
          <a:xfrm flipV="1">
            <a:off x="2971799" y="1162050"/>
            <a:ext cx="0" cy="26024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ZoneTexte 36"/>
          <p:cNvSpPr txBox="1"/>
          <p:nvPr/>
        </p:nvSpPr>
        <p:spPr>
          <a:xfrm>
            <a:off x="3038474" y="1298375"/>
            <a:ext cx="2038351" cy="307777"/>
          </a:xfrm>
          <a:prstGeom prst="rect">
            <a:avLst/>
          </a:prstGeom>
          <a:noFill/>
        </p:spPr>
        <p:txBody>
          <a:bodyPr wrap="square" rtlCol="0">
            <a:spAutoFit/>
          </a:bodyPr>
          <a:lstStyle/>
          <a:p>
            <a:pPr marL="285750" indent="-285750">
              <a:buFont typeface="Wingdings" panose="05000000000000000000" pitchFamily="2" charset="2"/>
              <a:buChar char="§"/>
            </a:pPr>
            <a:r>
              <a:rPr lang="fr-FR" sz="1400" dirty="0" smtClean="0">
                <a:latin typeface="Times New Roman" panose="02020603050405020304" pitchFamily="18" charset="0"/>
                <a:cs typeface="Times New Roman" panose="02020603050405020304" pitchFamily="18" charset="0"/>
              </a:rPr>
              <a:t> </a:t>
            </a:r>
            <a:endParaRPr lang="fr-FR" sz="1400" dirty="0">
              <a:latin typeface="Times New Roman" panose="02020603050405020304" pitchFamily="18" charset="0"/>
              <a:cs typeface="Times New Roman" panose="02020603050405020304" pitchFamily="18" charset="0"/>
            </a:endParaRPr>
          </a:p>
        </p:txBody>
      </p:sp>
      <p:sp>
        <p:nvSpPr>
          <p:cNvPr id="45" name="ZoneTexte 44"/>
          <p:cNvSpPr txBox="1"/>
          <p:nvPr/>
        </p:nvSpPr>
        <p:spPr>
          <a:xfrm>
            <a:off x="3038473" y="1583697"/>
            <a:ext cx="1266827" cy="307777"/>
          </a:xfrm>
          <a:prstGeom prst="rect">
            <a:avLst/>
          </a:prstGeom>
          <a:noFill/>
        </p:spPr>
        <p:txBody>
          <a:bodyPr wrap="square" rtlCol="0">
            <a:spAutoFit/>
          </a:bodyPr>
          <a:lstStyle/>
          <a:p>
            <a:pPr marL="285750" indent="-285750">
              <a:buFont typeface="Wingdings" panose="05000000000000000000" pitchFamily="2" charset="2"/>
              <a:buChar char="§"/>
            </a:pPr>
            <a:r>
              <a:rPr lang="fr-FR" sz="1400" dirty="0" smtClean="0">
                <a:latin typeface="Times New Roman" panose="02020603050405020304" pitchFamily="18" charset="0"/>
                <a:cs typeface="Times New Roman" panose="02020603050405020304" pitchFamily="18" charset="0"/>
              </a:rPr>
              <a:t> </a:t>
            </a:r>
            <a:endParaRPr lang="fr-FR" sz="1400" dirty="0">
              <a:latin typeface="Times New Roman" panose="02020603050405020304" pitchFamily="18" charset="0"/>
              <a:cs typeface="Times New Roman" panose="02020603050405020304" pitchFamily="18" charset="0"/>
            </a:endParaRPr>
          </a:p>
        </p:txBody>
      </p:sp>
      <p:sp>
        <p:nvSpPr>
          <p:cNvPr id="31" name="Rectangle 30"/>
          <p:cNvSpPr/>
          <p:nvPr/>
        </p:nvSpPr>
        <p:spPr>
          <a:xfrm>
            <a:off x="3195636" y="975584"/>
            <a:ext cx="3134191" cy="307777"/>
          </a:xfrm>
          <a:prstGeom prst="rect">
            <a:avLst/>
          </a:prstGeom>
        </p:spPr>
        <p:txBody>
          <a:bodyPr wrap="none">
            <a:spAutoFit/>
          </a:bodyPr>
          <a:lstStyle/>
          <a:p>
            <a:r>
              <a:rPr lang="fr-FR" sz="1400" dirty="0">
                <a:latin typeface="Times New Roman" panose="02020603050405020304" pitchFamily="18" charset="0"/>
                <a:cs typeface="Times New Roman" panose="02020603050405020304" pitchFamily="18" charset="0"/>
              </a:rPr>
              <a:t>Modélisation du générateur de référence </a:t>
            </a:r>
          </a:p>
        </p:txBody>
      </p:sp>
      <p:cxnSp>
        <p:nvCxnSpPr>
          <p:cNvPr id="33" name="Connecteur droit 32"/>
          <p:cNvCxnSpPr/>
          <p:nvPr/>
        </p:nvCxnSpPr>
        <p:spPr>
          <a:xfrm>
            <a:off x="2981324" y="1988723"/>
            <a:ext cx="1571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ZoneTexte 34"/>
          <p:cNvSpPr txBox="1"/>
          <p:nvPr/>
        </p:nvSpPr>
        <p:spPr>
          <a:xfrm>
            <a:off x="3038473" y="1851545"/>
            <a:ext cx="1266827" cy="307777"/>
          </a:xfrm>
          <a:prstGeom prst="rect">
            <a:avLst/>
          </a:prstGeom>
          <a:noFill/>
        </p:spPr>
        <p:txBody>
          <a:bodyPr wrap="square" rtlCol="0">
            <a:spAutoFit/>
          </a:bodyPr>
          <a:lstStyle/>
          <a:p>
            <a:pPr marL="285750" indent="-285750">
              <a:buFont typeface="Wingdings" panose="05000000000000000000" pitchFamily="2" charset="2"/>
              <a:buChar char="§"/>
            </a:pPr>
            <a:r>
              <a:rPr lang="fr-FR" sz="1400" dirty="0" smtClean="0">
                <a:latin typeface="Times New Roman" panose="02020603050405020304" pitchFamily="18" charset="0"/>
                <a:cs typeface="Times New Roman" panose="02020603050405020304" pitchFamily="18" charset="0"/>
              </a:rPr>
              <a:t> </a:t>
            </a:r>
            <a:endParaRPr lang="fr-FR" sz="1400" dirty="0">
              <a:latin typeface="Times New Roman" panose="02020603050405020304" pitchFamily="18" charset="0"/>
              <a:cs typeface="Times New Roman" panose="02020603050405020304" pitchFamily="18" charset="0"/>
            </a:endParaRPr>
          </a:p>
        </p:txBody>
      </p:sp>
      <p:sp>
        <p:nvSpPr>
          <p:cNvPr id="38" name="Rectangle 37"/>
          <p:cNvSpPr/>
          <p:nvPr/>
        </p:nvSpPr>
        <p:spPr>
          <a:xfrm>
            <a:off x="3188231" y="1538022"/>
            <a:ext cx="4599272" cy="307777"/>
          </a:xfrm>
          <a:prstGeom prst="rect">
            <a:avLst/>
          </a:prstGeom>
        </p:spPr>
        <p:txBody>
          <a:bodyPr wrap="none">
            <a:spAutoFit/>
          </a:bodyPr>
          <a:lstStyle/>
          <a:p>
            <a:r>
              <a:rPr lang="fr-FR" sz="1400" dirty="0" smtClean="0">
                <a:solidFill>
                  <a:schemeClr val="tx1">
                    <a:lumMod val="50000"/>
                    <a:lumOff val="50000"/>
                  </a:schemeClr>
                </a:solidFill>
                <a:latin typeface="Times New Roman" panose="02020603050405020304" pitchFamily="18" charset="0"/>
                <a:cs typeface="Times New Roman" panose="02020603050405020304" pitchFamily="18" charset="0"/>
              </a:rPr>
              <a:t>Modélisation d’un générateur supraconducteur 10MW MgB</a:t>
            </a:r>
            <a:r>
              <a:rPr lang="fr-FR" sz="1100" dirty="0" smtClean="0">
                <a:solidFill>
                  <a:schemeClr val="tx1">
                    <a:lumMod val="50000"/>
                    <a:lumOff val="50000"/>
                  </a:schemeClr>
                </a:solidFill>
                <a:latin typeface="Times New Roman" panose="02020603050405020304" pitchFamily="18" charset="0"/>
                <a:cs typeface="Times New Roman" panose="02020603050405020304" pitchFamily="18" charset="0"/>
              </a:rPr>
              <a:t>2</a:t>
            </a:r>
            <a:endParaRPr lang="fr-FR" sz="1100"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cxnSp>
        <p:nvCxnSpPr>
          <p:cNvPr id="48" name="Connecteur droit 47"/>
          <p:cNvCxnSpPr/>
          <p:nvPr/>
        </p:nvCxnSpPr>
        <p:spPr>
          <a:xfrm>
            <a:off x="2981324" y="1162050"/>
            <a:ext cx="1571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ZoneTexte 48"/>
          <p:cNvSpPr txBox="1"/>
          <p:nvPr/>
        </p:nvSpPr>
        <p:spPr>
          <a:xfrm>
            <a:off x="3028949" y="1013412"/>
            <a:ext cx="2038351" cy="307777"/>
          </a:xfrm>
          <a:prstGeom prst="rect">
            <a:avLst/>
          </a:prstGeom>
          <a:noFill/>
        </p:spPr>
        <p:txBody>
          <a:bodyPr wrap="square" rtlCol="0">
            <a:spAutoFit/>
          </a:bodyPr>
          <a:lstStyle/>
          <a:p>
            <a:pPr marL="285750" indent="-285750">
              <a:buFont typeface="Wingdings" panose="05000000000000000000" pitchFamily="2" charset="2"/>
              <a:buChar char="§"/>
            </a:pPr>
            <a:r>
              <a:rPr lang="fr-FR" sz="1400" dirty="0" smtClean="0">
                <a:latin typeface="Times New Roman" panose="02020603050405020304" pitchFamily="18" charset="0"/>
                <a:cs typeface="Times New Roman" panose="02020603050405020304" pitchFamily="18" charset="0"/>
              </a:rPr>
              <a:t> </a:t>
            </a:r>
            <a:endParaRPr lang="fr-FR" sz="1400" dirty="0">
              <a:latin typeface="Times New Roman" panose="02020603050405020304" pitchFamily="18" charset="0"/>
              <a:cs typeface="Times New Roman" panose="02020603050405020304" pitchFamily="18" charset="0"/>
            </a:endParaRPr>
          </a:p>
        </p:txBody>
      </p:sp>
      <p:sp>
        <p:nvSpPr>
          <p:cNvPr id="50" name="Rectangle 49"/>
          <p:cNvSpPr/>
          <p:nvPr/>
        </p:nvSpPr>
        <p:spPr>
          <a:xfrm>
            <a:off x="3188463" y="1813494"/>
            <a:ext cx="4599272" cy="307777"/>
          </a:xfrm>
          <a:prstGeom prst="rect">
            <a:avLst/>
          </a:prstGeom>
        </p:spPr>
        <p:txBody>
          <a:bodyPr wrap="none">
            <a:spAutoFit/>
          </a:bodyPr>
          <a:lstStyle/>
          <a:p>
            <a:r>
              <a:rPr lang="fr-FR" sz="1400" dirty="0" smtClean="0">
                <a:solidFill>
                  <a:schemeClr val="tx1">
                    <a:lumMod val="50000"/>
                    <a:lumOff val="50000"/>
                  </a:schemeClr>
                </a:solidFill>
                <a:latin typeface="Times New Roman" panose="02020603050405020304" pitchFamily="18" charset="0"/>
                <a:cs typeface="Times New Roman" panose="02020603050405020304" pitchFamily="18" charset="0"/>
              </a:rPr>
              <a:t>Modélisation d’un générateur supraconducteur 20MW MgB</a:t>
            </a:r>
            <a:r>
              <a:rPr lang="fr-FR" sz="1100" dirty="0" smtClean="0">
                <a:solidFill>
                  <a:schemeClr val="tx1">
                    <a:lumMod val="50000"/>
                    <a:lumOff val="50000"/>
                  </a:schemeClr>
                </a:solidFill>
                <a:latin typeface="Times New Roman" panose="02020603050405020304" pitchFamily="18" charset="0"/>
                <a:cs typeface="Times New Roman" panose="02020603050405020304" pitchFamily="18" charset="0"/>
              </a:rPr>
              <a:t>2</a:t>
            </a:r>
            <a:endParaRPr lang="fr-FR" sz="1100"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pic>
        <p:nvPicPr>
          <p:cNvPr id="2" name="Image 1"/>
          <p:cNvPicPr>
            <a:picLocks noChangeAspect="1"/>
          </p:cNvPicPr>
          <p:nvPr/>
        </p:nvPicPr>
        <p:blipFill>
          <a:blip r:embed="rId4"/>
          <a:stretch>
            <a:fillRect/>
          </a:stretch>
        </p:blipFill>
        <p:spPr>
          <a:xfrm>
            <a:off x="4467225" y="2807968"/>
            <a:ext cx="6471919" cy="3148049"/>
          </a:xfrm>
          <a:prstGeom prst="rect">
            <a:avLst/>
          </a:prstGeom>
        </p:spPr>
      </p:pic>
      <p:sp>
        <p:nvSpPr>
          <p:cNvPr id="4" name="ZoneTexte 3"/>
          <p:cNvSpPr txBox="1"/>
          <p:nvPr/>
        </p:nvSpPr>
        <p:spPr>
          <a:xfrm>
            <a:off x="3059905" y="2428106"/>
            <a:ext cx="3657600" cy="338554"/>
          </a:xfrm>
          <a:prstGeom prst="rect">
            <a:avLst/>
          </a:prstGeom>
          <a:noFill/>
        </p:spPr>
        <p:txBody>
          <a:bodyPr wrap="square" rtlCol="0">
            <a:spAutoFit/>
          </a:bodyPr>
          <a:lstStyle/>
          <a:p>
            <a:pPr marL="285750" indent="-285750">
              <a:buFont typeface="Wingdings" panose="05000000000000000000" pitchFamily="2" charset="2"/>
              <a:buChar char="§"/>
            </a:pPr>
            <a:r>
              <a:rPr lang="fr-FR" sz="1600" b="1" dirty="0" smtClean="0">
                <a:latin typeface="Times New Roman" panose="02020603050405020304" pitchFamily="18" charset="0"/>
                <a:cs typeface="Times New Roman" panose="02020603050405020304" pitchFamily="18" charset="0"/>
              </a:rPr>
              <a:t>Générateur de référence:  </a:t>
            </a:r>
            <a:endParaRPr lang="fr-FR" sz="1600" b="1" dirty="0">
              <a:latin typeface="Times New Roman" panose="02020603050405020304" pitchFamily="18" charset="0"/>
              <a:cs typeface="Times New Roman" panose="02020603050405020304" pitchFamily="18" charset="0"/>
            </a:endParaRPr>
          </a:p>
        </p:txBody>
      </p:sp>
      <p:pic>
        <p:nvPicPr>
          <p:cNvPr id="5" name="Image 4"/>
          <p:cNvPicPr>
            <a:picLocks noChangeAspect="1"/>
          </p:cNvPicPr>
          <p:nvPr/>
        </p:nvPicPr>
        <p:blipFill rotWithShape="1">
          <a:blip r:embed="rId5">
            <a:extLst>
              <a:ext uri="{28A0092B-C50C-407E-A947-70E740481C1C}">
                <a14:useLocalDpi xmlns:a14="http://schemas.microsoft.com/office/drawing/2010/main" val="0"/>
              </a:ext>
            </a:extLst>
          </a:blip>
          <a:srcRect t="2244"/>
          <a:stretch/>
        </p:blipFill>
        <p:spPr>
          <a:xfrm>
            <a:off x="3434588" y="2838449"/>
            <a:ext cx="4203554" cy="3055331"/>
          </a:xfrm>
          <a:prstGeom prst="rect">
            <a:avLst/>
          </a:prstGeom>
        </p:spPr>
      </p:pic>
      <p:pic>
        <p:nvPicPr>
          <p:cNvPr id="13" name="Image 12"/>
          <p:cNvPicPr>
            <a:picLocks noChangeAspect="1"/>
          </p:cNvPicPr>
          <p:nvPr/>
        </p:nvPicPr>
        <p:blipFill rotWithShape="1">
          <a:blip r:embed="rId6">
            <a:extLst>
              <a:ext uri="{28A0092B-C50C-407E-A947-70E740481C1C}">
                <a14:useLocalDpi xmlns:a14="http://schemas.microsoft.com/office/drawing/2010/main" val="0"/>
              </a:ext>
            </a:extLst>
          </a:blip>
          <a:srcRect t="2256"/>
          <a:stretch/>
        </p:blipFill>
        <p:spPr>
          <a:xfrm>
            <a:off x="7251597" y="2838449"/>
            <a:ext cx="4564807" cy="3166581"/>
          </a:xfrm>
          <a:prstGeom prst="rect">
            <a:avLst/>
          </a:prstGeom>
        </p:spPr>
      </p:pic>
      <p:sp>
        <p:nvSpPr>
          <p:cNvPr id="14" name="Rectangle 13"/>
          <p:cNvSpPr/>
          <p:nvPr/>
        </p:nvSpPr>
        <p:spPr>
          <a:xfrm>
            <a:off x="8882903" y="2459345"/>
            <a:ext cx="3052567" cy="338554"/>
          </a:xfrm>
          <a:prstGeom prst="rect">
            <a:avLst/>
          </a:prstGeom>
        </p:spPr>
        <p:txBody>
          <a:bodyPr wrap="none">
            <a:spAutoFit/>
          </a:bodyPr>
          <a:lstStyle/>
          <a:p>
            <a:r>
              <a:rPr lang="fr-FR" sz="1600" dirty="0" smtClean="0">
                <a:solidFill>
                  <a:srgbClr val="000000"/>
                </a:solidFill>
                <a:latin typeface="Times New Roman" panose="02020603050405020304" pitchFamily="18" charset="0"/>
                <a:ea typeface="Calibri" panose="020F0502020204030204" pitchFamily="34" charset="0"/>
              </a:rPr>
              <a:t>Temps de simulation:40</a:t>
            </a:r>
            <a:r>
              <a:rPr lang="fr-FR" sz="1600" dirty="0">
                <a:solidFill>
                  <a:srgbClr val="000000"/>
                </a:solidFill>
                <a:latin typeface="Times New Roman" panose="02020603050405020304" pitchFamily="18" charset="0"/>
                <a:ea typeface="Calibri" panose="020F0502020204030204" pitchFamily="34" charset="0"/>
              </a:rPr>
              <a:t> </a:t>
            </a:r>
            <a:r>
              <a:rPr lang="fr-FR" sz="1600" dirty="0" smtClean="0">
                <a:solidFill>
                  <a:srgbClr val="000000"/>
                </a:solidFill>
                <a:latin typeface="Times New Roman" panose="02020603050405020304" pitchFamily="18" charset="0"/>
                <a:ea typeface="Calibri" panose="020F0502020204030204" pitchFamily="34" charset="0"/>
              </a:rPr>
              <a:t>minutes!! </a:t>
            </a:r>
            <a:endParaRPr lang="fr-FR" sz="1600" dirty="0"/>
          </a:p>
        </p:txBody>
      </p:sp>
      <p:pic>
        <p:nvPicPr>
          <p:cNvPr id="21506" name="Picture 2" descr="Afficher l'image d'origin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411990" y="2316401"/>
            <a:ext cx="470913" cy="470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7788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150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1"/>
          </p:nvPr>
        </p:nvSpPr>
        <p:spPr/>
        <p:txBody>
          <a:bodyPr/>
          <a:lstStyle/>
          <a:p>
            <a:pPr algn="r"/>
            <a:fld id="{A18FAA2F-414A-41AB-9102-14A918F968BC}" type="slidenum">
              <a:rPr lang="fr-FR" smtClean="0"/>
              <a:pPr algn="r"/>
              <a:t>12</a:t>
            </a:fld>
            <a:endParaRPr lang="fr-FR" dirty="0"/>
          </a:p>
        </p:txBody>
      </p:sp>
      <p:sp>
        <p:nvSpPr>
          <p:cNvPr id="7" name="Titre 1"/>
          <p:cNvSpPr txBox="1">
            <a:spLocks/>
          </p:cNvSpPr>
          <p:nvPr/>
        </p:nvSpPr>
        <p:spPr>
          <a:xfrm>
            <a:off x="3451528" y="0"/>
            <a:ext cx="7216472" cy="929640"/>
          </a:xfrm>
          <a:prstGeom prst="rect">
            <a:avLst/>
          </a:prstGeom>
        </p:spPr>
        <p:txBody>
          <a:bodyPr vert="horz" lIns="0" tIns="0" rIns="0" bIns="0" rtlCol="0" anchor="ctr" anchorCtr="0">
            <a:noAutofit/>
          </a:bodyPr>
          <a:lstStyle>
            <a:lvl1pPr algn="l" defTabSz="914400" rtl="0" eaLnBrk="1" latinLnBrk="0" hangingPunct="1">
              <a:spcBef>
                <a:spcPct val="0"/>
              </a:spcBef>
              <a:buNone/>
              <a:defRPr sz="2200" b="1" kern="1200" cap="all" baseline="0">
                <a:solidFill>
                  <a:schemeClr val="bg1"/>
                </a:solidFill>
                <a:latin typeface="+mj-lt"/>
                <a:ea typeface="+mj-ea"/>
                <a:cs typeface="+mj-cs"/>
              </a:defRPr>
            </a:lvl1pPr>
          </a:lstStyle>
          <a:p>
            <a:pPr algn="ctr"/>
            <a:r>
              <a:rPr lang="fr-FR" sz="2000" dirty="0">
                <a:latin typeface="Times New Roman" panose="02020603050405020304" pitchFamily="18" charset="0"/>
                <a:cs typeface="Times New Roman" panose="02020603050405020304" pitchFamily="18" charset="0"/>
              </a:rPr>
              <a:t>Modélisation du générateur </a:t>
            </a:r>
          </a:p>
          <a:p>
            <a:pPr algn="ctr"/>
            <a:r>
              <a:rPr lang="fr-FR" sz="2000" dirty="0">
                <a:latin typeface="Times New Roman" panose="02020603050405020304" pitchFamily="18" charset="0"/>
                <a:cs typeface="Times New Roman" panose="02020603050405020304" pitchFamily="18" charset="0"/>
              </a:rPr>
              <a:t>supraconducteur MgB2 20MW</a:t>
            </a:r>
          </a:p>
        </p:txBody>
      </p:sp>
      <p:cxnSp>
        <p:nvCxnSpPr>
          <p:cNvPr id="8" name="Connecteur droit 7"/>
          <p:cNvCxnSpPr/>
          <p:nvPr/>
        </p:nvCxnSpPr>
        <p:spPr>
          <a:xfrm>
            <a:off x="3081341" y="2123699"/>
            <a:ext cx="27250" cy="323096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1" name="Espace réservé du pied de page 4"/>
          <p:cNvSpPr>
            <a:spLocks noGrp="1"/>
          </p:cNvSpPr>
          <p:nvPr>
            <p:ph type="ftr" sz="quarter" idx="12"/>
          </p:nvPr>
        </p:nvSpPr>
        <p:spPr>
          <a:xfrm>
            <a:off x="2136118" y="6301477"/>
            <a:ext cx="6874351" cy="365125"/>
          </a:xfrm>
        </p:spPr>
        <p:txBody>
          <a:bodyPr/>
          <a:lstStyle/>
          <a:p>
            <a:pPr algn="ctr"/>
            <a:r>
              <a:rPr lang="fr-FR" dirty="0" smtClean="0"/>
              <a:t>02 Septembre 2016</a:t>
            </a:r>
            <a:endParaRPr lang="fr-FR" dirty="0"/>
          </a:p>
        </p:txBody>
      </p:sp>
      <p:sp>
        <p:nvSpPr>
          <p:cNvPr id="9" name="Rectangle 8"/>
          <p:cNvSpPr/>
          <p:nvPr/>
        </p:nvSpPr>
        <p:spPr>
          <a:xfrm>
            <a:off x="95251" y="2123699"/>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p:cNvSpPr/>
          <p:nvPr/>
        </p:nvSpPr>
        <p:spPr>
          <a:xfrm>
            <a:off x="95251" y="4143219"/>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p:cNvSpPr/>
          <p:nvPr/>
        </p:nvSpPr>
        <p:spPr>
          <a:xfrm>
            <a:off x="95251" y="3474704"/>
            <a:ext cx="2819399" cy="542925"/>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p:cNvSpPr/>
          <p:nvPr/>
        </p:nvSpPr>
        <p:spPr>
          <a:xfrm>
            <a:off x="95251" y="2801456"/>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p:cNvSpPr/>
          <p:nvPr/>
        </p:nvSpPr>
        <p:spPr>
          <a:xfrm>
            <a:off x="95251" y="4811734"/>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p:nvSpPr>
        <p:spPr>
          <a:xfrm>
            <a:off x="112652" y="2228464"/>
            <a:ext cx="2801998" cy="338554"/>
          </a:xfrm>
          <a:prstGeom prst="rect">
            <a:avLst/>
          </a:prstGeom>
          <a:noFill/>
        </p:spPr>
        <p:txBody>
          <a:bodyPr wrap="square" rtlCol="0">
            <a:spAutoFit/>
          </a:bodyPr>
          <a:lstStyle/>
          <a:p>
            <a:pPr algn="ctr"/>
            <a:r>
              <a:rPr lang="fr-FR" sz="1600" dirty="0" smtClean="0">
                <a:latin typeface="Times New Roman" panose="02020603050405020304" pitchFamily="18" charset="0"/>
                <a:cs typeface="Times New Roman" panose="02020603050405020304" pitchFamily="18" charset="0"/>
              </a:rPr>
              <a:t>Contexte général du stage </a:t>
            </a:r>
            <a:endParaRPr lang="fr-FR" sz="1600" dirty="0">
              <a:latin typeface="Times New Roman" panose="02020603050405020304" pitchFamily="18" charset="0"/>
              <a:cs typeface="Times New Roman" panose="02020603050405020304" pitchFamily="18" charset="0"/>
            </a:endParaRPr>
          </a:p>
        </p:txBody>
      </p:sp>
      <p:pic>
        <p:nvPicPr>
          <p:cNvPr id="36" name="Image 35"/>
          <p:cNvPicPr>
            <a:picLocks noChangeAspect="1"/>
          </p:cNvPicPr>
          <p:nvPr/>
        </p:nvPicPr>
        <p:blipFill>
          <a:blip r:embed="rId3"/>
          <a:stretch>
            <a:fillRect/>
          </a:stretch>
        </p:blipFill>
        <p:spPr>
          <a:xfrm flipV="1">
            <a:off x="2933699" y="3680108"/>
            <a:ext cx="104775" cy="103420"/>
          </a:xfrm>
          <a:prstGeom prst="rect">
            <a:avLst/>
          </a:prstGeom>
        </p:spPr>
      </p:pic>
      <p:sp>
        <p:nvSpPr>
          <p:cNvPr id="41" name="Rectangle 40"/>
          <p:cNvSpPr/>
          <p:nvPr/>
        </p:nvSpPr>
        <p:spPr>
          <a:xfrm>
            <a:off x="190501" y="4881157"/>
            <a:ext cx="2717411" cy="369332"/>
          </a:xfrm>
          <a:prstGeom prst="rect">
            <a:avLst/>
          </a:prstGeom>
        </p:spPr>
        <p:txBody>
          <a:bodyPr wrap="none">
            <a:spAutoFit/>
          </a:bodyPr>
          <a:lstStyle/>
          <a:p>
            <a:r>
              <a:rPr lang="fr-FR" dirty="0">
                <a:latin typeface="Times New Roman" panose="02020603050405020304" pitchFamily="18" charset="0"/>
                <a:cs typeface="Times New Roman" panose="02020603050405020304" pitchFamily="18" charset="0"/>
              </a:rPr>
              <a:t>Conclusion et perspectives </a:t>
            </a:r>
          </a:p>
        </p:txBody>
      </p:sp>
      <p:sp>
        <p:nvSpPr>
          <p:cNvPr id="42" name="Rectangle 41"/>
          <p:cNvSpPr/>
          <p:nvPr/>
        </p:nvSpPr>
        <p:spPr>
          <a:xfrm>
            <a:off x="54572" y="2778129"/>
            <a:ext cx="2860078" cy="584775"/>
          </a:xfrm>
          <a:prstGeom prst="rect">
            <a:avLst/>
          </a:prstGeom>
        </p:spPr>
        <p:txBody>
          <a:bodyPr wrap="none">
            <a:spAutoFit/>
          </a:bodyPr>
          <a:lstStyle/>
          <a:p>
            <a:pPr algn="ctr"/>
            <a:r>
              <a:rPr lang="fr-FR" sz="1600" dirty="0">
                <a:latin typeface="Times New Roman" panose="02020603050405020304" pitchFamily="18" charset="0"/>
                <a:cs typeface="Times New Roman" panose="02020603050405020304" pitchFamily="18" charset="0"/>
              </a:rPr>
              <a:t>Impact financier d’une éolienne </a:t>
            </a:r>
            <a:endParaRPr lang="fr-FR" sz="1600" dirty="0" smtClean="0">
              <a:latin typeface="Times New Roman" panose="02020603050405020304" pitchFamily="18" charset="0"/>
              <a:cs typeface="Times New Roman" panose="02020603050405020304" pitchFamily="18" charset="0"/>
            </a:endParaRPr>
          </a:p>
          <a:p>
            <a:pPr algn="ctr"/>
            <a:r>
              <a:rPr lang="fr-FR" sz="1600" dirty="0" smtClean="0">
                <a:latin typeface="Times New Roman" panose="02020603050405020304" pitchFamily="18" charset="0"/>
                <a:cs typeface="Times New Roman" panose="02020603050405020304" pitchFamily="18" charset="0"/>
              </a:rPr>
              <a:t>supraconductrice </a:t>
            </a:r>
            <a:r>
              <a:rPr lang="fr-FR" sz="1600" dirty="0">
                <a:latin typeface="Times New Roman" panose="02020603050405020304" pitchFamily="18" charset="0"/>
                <a:cs typeface="Times New Roman" panose="02020603050405020304" pitchFamily="18" charset="0"/>
              </a:rPr>
              <a:t>20MW</a:t>
            </a:r>
          </a:p>
        </p:txBody>
      </p:sp>
      <p:sp>
        <p:nvSpPr>
          <p:cNvPr id="43" name="Rectangle 42"/>
          <p:cNvSpPr/>
          <p:nvPr/>
        </p:nvSpPr>
        <p:spPr>
          <a:xfrm>
            <a:off x="112652" y="3448603"/>
            <a:ext cx="2752677" cy="584775"/>
          </a:xfrm>
          <a:prstGeom prst="rect">
            <a:avLst/>
          </a:prstGeom>
        </p:spPr>
        <p:txBody>
          <a:bodyPr wrap="none">
            <a:spAutoFit/>
          </a:bodyPr>
          <a:lstStyle/>
          <a:p>
            <a:pPr algn="ctr"/>
            <a:r>
              <a:rPr lang="fr-FR" sz="1600" dirty="0">
                <a:latin typeface="Times New Roman" panose="02020603050405020304" pitchFamily="18" charset="0"/>
                <a:cs typeface="Times New Roman" panose="02020603050405020304" pitchFamily="18" charset="0"/>
              </a:rPr>
              <a:t>Modélisation du </a:t>
            </a:r>
            <a:r>
              <a:rPr lang="fr-FR" sz="1600" dirty="0" smtClean="0">
                <a:latin typeface="Times New Roman" panose="02020603050405020304" pitchFamily="18" charset="0"/>
                <a:cs typeface="Times New Roman" panose="02020603050405020304" pitchFamily="18" charset="0"/>
              </a:rPr>
              <a:t>générateur </a:t>
            </a:r>
          </a:p>
          <a:p>
            <a:pPr algn="ctr"/>
            <a:r>
              <a:rPr lang="fr-FR" sz="1600" dirty="0" smtClean="0">
                <a:latin typeface="Times New Roman" panose="02020603050405020304" pitchFamily="18" charset="0"/>
                <a:cs typeface="Times New Roman" panose="02020603050405020304" pitchFamily="18" charset="0"/>
              </a:rPr>
              <a:t>supraconducteur </a:t>
            </a:r>
            <a:r>
              <a:rPr lang="fr-FR" sz="1600" dirty="0">
                <a:latin typeface="Times New Roman" panose="02020603050405020304" pitchFamily="18" charset="0"/>
                <a:cs typeface="Times New Roman" panose="02020603050405020304" pitchFamily="18" charset="0"/>
              </a:rPr>
              <a:t>MgB</a:t>
            </a:r>
            <a:r>
              <a:rPr lang="fr-FR" sz="1100" dirty="0">
                <a:latin typeface="Times New Roman" panose="02020603050405020304" pitchFamily="18" charset="0"/>
                <a:cs typeface="Times New Roman" panose="02020603050405020304" pitchFamily="18" charset="0"/>
              </a:rPr>
              <a:t>2</a:t>
            </a:r>
            <a:r>
              <a:rPr lang="fr-FR" sz="1600" dirty="0">
                <a:latin typeface="Times New Roman" panose="02020603050405020304" pitchFamily="18" charset="0"/>
                <a:cs typeface="Times New Roman" panose="02020603050405020304" pitchFamily="18" charset="0"/>
              </a:rPr>
              <a:t> 20MW</a:t>
            </a:r>
          </a:p>
        </p:txBody>
      </p:sp>
      <p:sp>
        <p:nvSpPr>
          <p:cNvPr id="44" name="Rectangle 43"/>
          <p:cNvSpPr/>
          <p:nvPr/>
        </p:nvSpPr>
        <p:spPr>
          <a:xfrm>
            <a:off x="562397" y="4240610"/>
            <a:ext cx="1973617" cy="338554"/>
          </a:xfrm>
          <a:prstGeom prst="rect">
            <a:avLst/>
          </a:prstGeom>
        </p:spPr>
        <p:txBody>
          <a:bodyPr wrap="none">
            <a:spAutoFit/>
          </a:bodyPr>
          <a:lstStyle/>
          <a:p>
            <a:r>
              <a:rPr lang="fr-FR" sz="1600" dirty="0">
                <a:latin typeface="Times New Roman" panose="02020603050405020304" pitchFamily="18" charset="0"/>
                <a:cs typeface="Times New Roman" panose="02020603050405020304" pitchFamily="18" charset="0"/>
              </a:rPr>
              <a:t>Analyse des résultats </a:t>
            </a:r>
          </a:p>
        </p:txBody>
      </p:sp>
      <p:sp>
        <p:nvSpPr>
          <p:cNvPr id="46" name="Rectangle 45"/>
          <p:cNvSpPr/>
          <p:nvPr/>
        </p:nvSpPr>
        <p:spPr>
          <a:xfrm>
            <a:off x="3188231" y="1236711"/>
            <a:ext cx="1939955" cy="307777"/>
          </a:xfrm>
          <a:prstGeom prst="rect">
            <a:avLst/>
          </a:prstGeom>
        </p:spPr>
        <p:txBody>
          <a:bodyPr wrap="none">
            <a:spAutoFit/>
          </a:bodyPr>
          <a:lstStyle/>
          <a:p>
            <a:r>
              <a:rPr lang="fr-FR" sz="1400" dirty="0" smtClean="0">
                <a:latin typeface="Times New Roman" panose="02020603050405020304" pitchFamily="18" charset="0"/>
                <a:cs typeface="Times New Roman" panose="02020603050405020304" pitchFamily="18" charset="0"/>
              </a:rPr>
              <a:t>Amélioration du modèle</a:t>
            </a:r>
            <a:endParaRPr lang="fr-FR" sz="1400" dirty="0">
              <a:latin typeface="Times New Roman" panose="02020603050405020304" pitchFamily="18" charset="0"/>
              <a:cs typeface="Times New Roman" panose="02020603050405020304" pitchFamily="18" charset="0"/>
            </a:endParaRPr>
          </a:p>
        </p:txBody>
      </p:sp>
      <p:cxnSp>
        <p:nvCxnSpPr>
          <p:cNvPr id="29" name="Connecteur droit 28"/>
          <p:cNvCxnSpPr/>
          <p:nvPr/>
        </p:nvCxnSpPr>
        <p:spPr>
          <a:xfrm>
            <a:off x="2981324" y="1436273"/>
            <a:ext cx="1571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Connecteur droit 29"/>
          <p:cNvCxnSpPr/>
          <p:nvPr/>
        </p:nvCxnSpPr>
        <p:spPr>
          <a:xfrm>
            <a:off x="2984766" y="1737621"/>
            <a:ext cx="1571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Connecteur droit 33"/>
          <p:cNvCxnSpPr/>
          <p:nvPr/>
        </p:nvCxnSpPr>
        <p:spPr>
          <a:xfrm flipV="1">
            <a:off x="2971799" y="1162050"/>
            <a:ext cx="0" cy="26024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ZoneTexte 36"/>
          <p:cNvSpPr txBox="1"/>
          <p:nvPr/>
        </p:nvSpPr>
        <p:spPr>
          <a:xfrm>
            <a:off x="3038475" y="1298375"/>
            <a:ext cx="1426108" cy="307777"/>
          </a:xfrm>
          <a:prstGeom prst="rect">
            <a:avLst/>
          </a:prstGeom>
          <a:noFill/>
        </p:spPr>
        <p:txBody>
          <a:bodyPr wrap="square" rtlCol="0">
            <a:spAutoFit/>
          </a:bodyPr>
          <a:lstStyle/>
          <a:p>
            <a:pPr marL="285750" indent="-285750">
              <a:buFont typeface="Wingdings" panose="05000000000000000000" pitchFamily="2" charset="2"/>
              <a:buChar char="§"/>
            </a:pPr>
            <a:r>
              <a:rPr lang="fr-FR" sz="1400" dirty="0" smtClean="0">
                <a:latin typeface="Times New Roman" panose="02020603050405020304" pitchFamily="18" charset="0"/>
                <a:cs typeface="Times New Roman" panose="02020603050405020304" pitchFamily="18" charset="0"/>
              </a:rPr>
              <a:t> </a:t>
            </a:r>
            <a:endParaRPr lang="fr-FR" sz="1400" dirty="0">
              <a:latin typeface="Times New Roman" panose="02020603050405020304" pitchFamily="18" charset="0"/>
              <a:cs typeface="Times New Roman" panose="02020603050405020304" pitchFamily="18" charset="0"/>
            </a:endParaRPr>
          </a:p>
        </p:txBody>
      </p:sp>
      <p:sp>
        <p:nvSpPr>
          <p:cNvPr id="45" name="ZoneTexte 44"/>
          <p:cNvSpPr txBox="1"/>
          <p:nvPr/>
        </p:nvSpPr>
        <p:spPr>
          <a:xfrm>
            <a:off x="3038473" y="1583697"/>
            <a:ext cx="1266827" cy="307777"/>
          </a:xfrm>
          <a:prstGeom prst="rect">
            <a:avLst/>
          </a:prstGeom>
          <a:noFill/>
        </p:spPr>
        <p:txBody>
          <a:bodyPr wrap="square" rtlCol="0">
            <a:spAutoFit/>
          </a:bodyPr>
          <a:lstStyle/>
          <a:p>
            <a:pPr marL="285750" indent="-285750">
              <a:buFont typeface="Wingdings" panose="05000000000000000000" pitchFamily="2" charset="2"/>
              <a:buChar char="§"/>
            </a:pPr>
            <a:r>
              <a:rPr lang="fr-FR" sz="1400" dirty="0" smtClean="0">
                <a:latin typeface="Times New Roman" panose="02020603050405020304" pitchFamily="18" charset="0"/>
                <a:cs typeface="Times New Roman" panose="02020603050405020304" pitchFamily="18" charset="0"/>
              </a:rPr>
              <a:t> </a:t>
            </a:r>
            <a:endParaRPr lang="fr-FR" sz="1400" dirty="0">
              <a:latin typeface="Times New Roman" panose="02020603050405020304" pitchFamily="18" charset="0"/>
              <a:cs typeface="Times New Roman" panose="02020603050405020304" pitchFamily="18" charset="0"/>
            </a:endParaRPr>
          </a:p>
        </p:txBody>
      </p:sp>
      <p:sp>
        <p:nvSpPr>
          <p:cNvPr id="31" name="Rectangle 30"/>
          <p:cNvSpPr/>
          <p:nvPr/>
        </p:nvSpPr>
        <p:spPr>
          <a:xfrm>
            <a:off x="3195636" y="975584"/>
            <a:ext cx="3134191" cy="307777"/>
          </a:xfrm>
          <a:prstGeom prst="rect">
            <a:avLst/>
          </a:prstGeom>
        </p:spPr>
        <p:txBody>
          <a:bodyPr wrap="none">
            <a:spAutoFit/>
          </a:bodyPr>
          <a:lstStyle/>
          <a:p>
            <a:r>
              <a:rPr lang="fr-FR" sz="1400" dirty="0" smtClean="0">
                <a:solidFill>
                  <a:schemeClr val="tx1">
                    <a:lumMod val="50000"/>
                    <a:lumOff val="50000"/>
                  </a:schemeClr>
                </a:solidFill>
                <a:latin typeface="Times New Roman" panose="02020603050405020304" pitchFamily="18" charset="0"/>
                <a:cs typeface="Times New Roman" panose="02020603050405020304" pitchFamily="18" charset="0"/>
              </a:rPr>
              <a:t>Modélisation du générateur de référence </a:t>
            </a:r>
            <a:endParaRPr lang="fr-FR" sz="1400"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cxnSp>
        <p:nvCxnSpPr>
          <p:cNvPr id="33" name="Connecteur droit 32"/>
          <p:cNvCxnSpPr/>
          <p:nvPr/>
        </p:nvCxnSpPr>
        <p:spPr>
          <a:xfrm>
            <a:off x="2981324" y="1988723"/>
            <a:ext cx="1571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ZoneTexte 34"/>
          <p:cNvSpPr txBox="1"/>
          <p:nvPr/>
        </p:nvSpPr>
        <p:spPr>
          <a:xfrm>
            <a:off x="3038473" y="1851545"/>
            <a:ext cx="1266827" cy="307777"/>
          </a:xfrm>
          <a:prstGeom prst="rect">
            <a:avLst/>
          </a:prstGeom>
          <a:noFill/>
        </p:spPr>
        <p:txBody>
          <a:bodyPr wrap="square" rtlCol="0">
            <a:spAutoFit/>
          </a:bodyPr>
          <a:lstStyle/>
          <a:p>
            <a:pPr marL="285750" indent="-285750">
              <a:buFont typeface="Wingdings" panose="05000000000000000000" pitchFamily="2" charset="2"/>
              <a:buChar char="§"/>
            </a:pPr>
            <a:r>
              <a:rPr lang="fr-FR" sz="1400" dirty="0" smtClean="0">
                <a:latin typeface="Times New Roman" panose="02020603050405020304" pitchFamily="18" charset="0"/>
                <a:cs typeface="Times New Roman" panose="02020603050405020304" pitchFamily="18" charset="0"/>
              </a:rPr>
              <a:t> </a:t>
            </a:r>
            <a:endParaRPr lang="fr-FR" sz="1400" dirty="0">
              <a:latin typeface="Times New Roman" panose="02020603050405020304" pitchFamily="18" charset="0"/>
              <a:cs typeface="Times New Roman" panose="02020603050405020304" pitchFamily="18" charset="0"/>
            </a:endParaRPr>
          </a:p>
        </p:txBody>
      </p:sp>
      <p:sp>
        <p:nvSpPr>
          <p:cNvPr id="38" name="Rectangle 37"/>
          <p:cNvSpPr/>
          <p:nvPr/>
        </p:nvSpPr>
        <p:spPr>
          <a:xfrm>
            <a:off x="3188231" y="1538022"/>
            <a:ext cx="4599272" cy="307777"/>
          </a:xfrm>
          <a:prstGeom prst="rect">
            <a:avLst/>
          </a:prstGeom>
        </p:spPr>
        <p:txBody>
          <a:bodyPr wrap="none">
            <a:spAutoFit/>
          </a:bodyPr>
          <a:lstStyle/>
          <a:p>
            <a:r>
              <a:rPr lang="fr-FR" sz="1400" dirty="0" smtClean="0">
                <a:solidFill>
                  <a:schemeClr val="tx1">
                    <a:lumMod val="50000"/>
                    <a:lumOff val="50000"/>
                  </a:schemeClr>
                </a:solidFill>
                <a:latin typeface="Times New Roman" panose="02020603050405020304" pitchFamily="18" charset="0"/>
                <a:cs typeface="Times New Roman" panose="02020603050405020304" pitchFamily="18" charset="0"/>
              </a:rPr>
              <a:t>Modélisation d’un générateur supraconducteur 10MW MgB</a:t>
            </a:r>
            <a:r>
              <a:rPr lang="fr-FR" sz="1100" dirty="0" smtClean="0">
                <a:solidFill>
                  <a:schemeClr val="tx1">
                    <a:lumMod val="50000"/>
                    <a:lumOff val="50000"/>
                  </a:schemeClr>
                </a:solidFill>
                <a:latin typeface="Times New Roman" panose="02020603050405020304" pitchFamily="18" charset="0"/>
                <a:cs typeface="Times New Roman" panose="02020603050405020304" pitchFamily="18" charset="0"/>
              </a:rPr>
              <a:t>2</a:t>
            </a:r>
            <a:endParaRPr lang="fr-FR" sz="1100"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cxnSp>
        <p:nvCxnSpPr>
          <p:cNvPr id="48" name="Connecteur droit 47"/>
          <p:cNvCxnSpPr/>
          <p:nvPr/>
        </p:nvCxnSpPr>
        <p:spPr>
          <a:xfrm>
            <a:off x="2981324" y="1162050"/>
            <a:ext cx="1571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ZoneTexte 48"/>
          <p:cNvSpPr txBox="1"/>
          <p:nvPr/>
        </p:nvSpPr>
        <p:spPr>
          <a:xfrm>
            <a:off x="3028949" y="1013412"/>
            <a:ext cx="2038351" cy="307777"/>
          </a:xfrm>
          <a:prstGeom prst="rect">
            <a:avLst/>
          </a:prstGeom>
          <a:noFill/>
        </p:spPr>
        <p:txBody>
          <a:bodyPr wrap="square" rtlCol="0">
            <a:spAutoFit/>
          </a:bodyPr>
          <a:lstStyle/>
          <a:p>
            <a:pPr marL="285750" indent="-285750">
              <a:buFont typeface="Wingdings" panose="05000000000000000000" pitchFamily="2" charset="2"/>
              <a:buChar char="§"/>
            </a:pPr>
            <a:r>
              <a:rPr lang="fr-FR" sz="1400" dirty="0" smtClean="0">
                <a:latin typeface="Times New Roman" panose="02020603050405020304" pitchFamily="18" charset="0"/>
                <a:cs typeface="Times New Roman" panose="02020603050405020304" pitchFamily="18" charset="0"/>
              </a:rPr>
              <a:t> </a:t>
            </a:r>
            <a:endParaRPr lang="fr-FR" sz="1400" dirty="0">
              <a:latin typeface="Times New Roman" panose="02020603050405020304" pitchFamily="18" charset="0"/>
              <a:cs typeface="Times New Roman" panose="02020603050405020304" pitchFamily="18" charset="0"/>
            </a:endParaRPr>
          </a:p>
        </p:txBody>
      </p:sp>
      <p:sp>
        <p:nvSpPr>
          <p:cNvPr id="50" name="Rectangle 49"/>
          <p:cNvSpPr/>
          <p:nvPr/>
        </p:nvSpPr>
        <p:spPr>
          <a:xfrm>
            <a:off x="3188463" y="1813494"/>
            <a:ext cx="4599272" cy="307777"/>
          </a:xfrm>
          <a:prstGeom prst="rect">
            <a:avLst/>
          </a:prstGeom>
        </p:spPr>
        <p:txBody>
          <a:bodyPr wrap="none">
            <a:spAutoFit/>
          </a:bodyPr>
          <a:lstStyle/>
          <a:p>
            <a:r>
              <a:rPr lang="fr-FR" sz="1400" dirty="0" smtClean="0">
                <a:solidFill>
                  <a:schemeClr val="tx1">
                    <a:lumMod val="50000"/>
                    <a:lumOff val="50000"/>
                  </a:schemeClr>
                </a:solidFill>
                <a:latin typeface="Times New Roman" panose="02020603050405020304" pitchFamily="18" charset="0"/>
                <a:cs typeface="Times New Roman" panose="02020603050405020304" pitchFamily="18" charset="0"/>
              </a:rPr>
              <a:t>Modélisation d’un générateur supraconducteur 20MW MgB</a:t>
            </a:r>
            <a:r>
              <a:rPr lang="fr-FR" sz="1100" dirty="0" smtClean="0">
                <a:solidFill>
                  <a:schemeClr val="tx1">
                    <a:lumMod val="50000"/>
                    <a:lumOff val="50000"/>
                  </a:schemeClr>
                </a:solidFill>
                <a:latin typeface="Times New Roman" panose="02020603050405020304" pitchFamily="18" charset="0"/>
                <a:cs typeface="Times New Roman" panose="02020603050405020304" pitchFamily="18" charset="0"/>
              </a:rPr>
              <a:t>2</a:t>
            </a:r>
            <a:endParaRPr lang="fr-FR" sz="1100"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sp>
        <p:nvSpPr>
          <p:cNvPr id="4" name="Rectangle 3"/>
          <p:cNvSpPr/>
          <p:nvPr/>
        </p:nvSpPr>
        <p:spPr>
          <a:xfrm>
            <a:off x="3059905" y="2328613"/>
            <a:ext cx="5604419" cy="1815882"/>
          </a:xfrm>
          <a:prstGeom prst="rect">
            <a:avLst/>
          </a:prstGeom>
        </p:spPr>
        <p:txBody>
          <a:bodyPr wrap="none">
            <a:spAutoFit/>
          </a:bodyPr>
          <a:lstStyle/>
          <a:p>
            <a:pPr marL="285750" lvl="0" indent="-285750" algn="just" eaLnBrk="0" fontAlgn="base" hangingPunct="0">
              <a:lnSpc>
                <a:spcPct val="150000"/>
              </a:lnSpc>
              <a:spcBef>
                <a:spcPct val="0"/>
              </a:spcBef>
              <a:spcAft>
                <a:spcPct val="0"/>
              </a:spcAft>
              <a:buFont typeface="Wingdings" panose="05000000000000000000" pitchFamily="2" charset="2"/>
              <a:buChar char="§"/>
            </a:pPr>
            <a:r>
              <a:rPr lang="fr-FR" altLang="fr-FR" sz="1600" dirty="0" smtClean="0">
                <a:latin typeface="Times New Roman" panose="02020603050405020304" pitchFamily="18" charset="0"/>
                <a:ea typeface="Calibri" panose="020F0502020204030204" pitchFamily="34" charset="0"/>
                <a:cs typeface="Times New Roman" panose="02020603050405020304" pitchFamily="18" charset="0"/>
              </a:rPr>
              <a:t>Etape1</a:t>
            </a:r>
            <a:r>
              <a:rPr lang="fr-FR" altLang="fr-FR" sz="1600" dirty="0">
                <a:latin typeface="Times New Roman" panose="02020603050405020304" pitchFamily="18" charset="0"/>
                <a:ea typeface="Calibri" panose="020F0502020204030204" pitchFamily="34" charset="0"/>
                <a:cs typeface="Times New Roman" panose="02020603050405020304" pitchFamily="18" charset="0"/>
              </a:rPr>
              <a:t> : Passer d’un modèle complet à un modèle </a:t>
            </a:r>
            <a:r>
              <a:rPr lang="fr-FR" altLang="fr-FR" sz="1600" dirty="0" smtClean="0">
                <a:latin typeface="Times New Roman" panose="02020603050405020304" pitchFamily="18" charset="0"/>
                <a:ea typeface="Calibri" panose="020F0502020204030204" pitchFamily="34" charset="0"/>
                <a:cs typeface="Times New Roman" panose="02020603050405020304" pitchFamily="18" charset="0"/>
              </a:rPr>
              <a:t>symétrique</a:t>
            </a:r>
            <a:r>
              <a:rPr lang="fr-FR" altLang="fr-FR" sz="1600" dirty="0">
                <a:latin typeface="Times New Roman" panose="02020603050405020304" pitchFamily="18" charset="0"/>
                <a:ea typeface="Calibri" panose="020F0502020204030204" pitchFamily="34" charset="0"/>
                <a:cs typeface="Times New Roman" panose="02020603050405020304" pitchFamily="18" charset="0"/>
              </a:rPr>
              <a:t>,</a:t>
            </a:r>
            <a:endParaRPr lang="fr-FR" altLang="fr-FR" sz="2800" dirty="0" smtClean="0">
              <a:latin typeface="Times New Roman" panose="02020603050405020304" pitchFamily="18" charset="0"/>
              <a:cs typeface="Times New Roman" panose="02020603050405020304" pitchFamily="18" charset="0"/>
            </a:endParaRPr>
          </a:p>
          <a:p>
            <a:pPr marL="285750" indent="-285750" algn="just" eaLnBrk="0" fontAlgn="base" hangingPunct="0">
              <a:lnSpc>
                <a:spcPct val="150000"/>
              </a:lnSpc>
              <a:spcBef>
                <a:spcPct val="0"/>
              </a:spcBef>
              <a:spcAft>
                <a:spcPct val="0"/>
              </a:spcAft>
              <a:buFont typeface="Wingdings" panose="05000000000000000000" pitchFamily="2" charset="2"/>
              <a:buChar char="§"/>
            </a:pPr>
            <a:r>
              <a:rPr lang="fr-FR" sz="1600" dirty="0">
                <a:latin typeface="Times New Roman" panose="02020603050405020304" pitchFamily="18" charset="0"/>
                <a:ea typeface="Calibri" panose="020F0502020204030204" pitchFamily="34" charset="0"/>
                <a:cs typeface="Times New Roman" panose="02020603050405020304" pitchFamily="18" charset="0"/>
              </a:rPr>
              <a:t>Etape 2 : Supprimer le </a:t>
            </a:r>
            <a:r>
              <a:rPr lang="fr-FR" sz="1600" dirty="0" smtClean="0">
                <a:latin typeface="Times New Roman" panose="02020603050405020304" pitchFamily="18" charset="0"/>
                <a:ea typeface="Calibri" panose="020F0502020204030204" pitchFamily="34" charset="0"/>
                <a:cs typeface="Times New Roman" panose="02020603050405020304" pitchFamily="18" charset="0"/>
              </a:rPr>
              <a:t>circuit,</a:t>
            </a:r>
            <a:endParaRPr lang="fr-FR" sz="1600" dirty="0">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eaLnBrk="0" fontAlgn="base" hangingPunct="0">
              <a:lnSpc>
                <a:spcPct val="150000"/>
              </a:lnSpc>
              <a:spcBef>
                <a:spcPct val="0"/>
              </a:spcBef>
              <a:spcAft>
                <a:spcPct val="0"/>
              </a:spcAft>
              <a:buFont typeface="Wingdings" panose="05000000000000000000" pitchFamily="2" charset="2"/>
              <a:buChar char="§"/>
            </a:pPr>
            <a:r>
              <a:rPr lang="fr-FR" sz="1600" dirty="0">
                <a:latin typeface="Times New Roman" panose="02020603050405020304" pitchFamily="18" charset="0"/>
                <a:ea typeface="Calibri" panose="020F0502020204030204" pitchFamily="34" charset="0"/>
                <a:cs typeface="Times New Roman" panose="02020603050405020304" pitchFamily="18" charset="0"/>
              </a:rPr>
              <a:t>Etape 3 : Passer à un seul calcul </a:t>
            </a:r>
            <a:r>
              <a:rPr lang="fr-FR" sz="1600" dirty="0" smtClean="0">
                <a:latin typeface="Times New Roman" panose="02020603050405020304" pitchFamily="18" charset="0"/>
                <a:ea typeface="Calibri" panose="020F0502020204030204" pitchFamily="34" charset="0"/>
                <a:cs typeface="Times New Roman" panose="02020603050405020304" pitchFamily="18" charset="0"/>
              </a:rPr>
              <a:t>statique.</a:t>
            </a:r>
          </a:p>
          <a:p>
            <a:pPr marL="285750" indent="-285750" algn="just" eaLnBrk="0" fontAlgn="base" hangingPunct="0">
              <a:lnSpc>
                <a:spcPct val="150000"/>
              </a:lnSpc>
              <a:spcBef>
                <a:spcPct val="0"/>
              </a:spcBef>
              <a:spcAft>
                <a:spcPct val="0"/>
              </a:spcAft>
              <a:buFont typeface="Wingdings" panose="05000000000000000000" pitchFamily="2" charset="2"/>
              <a:buChar char="§"/>
            </a:pPr>
            <a:endParaRPr lang="fr-FR" sz="1600" dirty="0">
              <a:latin typeface="Times New Roman" panose="02020603050405020304" pitchFamily="18" charset="0"/>
              <a:ea typeface="Calibri" panose="020F0502020204030204" pitchFamily="34" charset="0"/>
              <a:cs typeface="Times New Roman" panose="02020603050405020304" pitchFamily="18" charset="0"/>
            </a:endParaRPr>
          </a:p>
          <a:p>
            <a:pPr marL="285750" lvl="0" indent="-285750" algn="just" eaLnBrk="0" fontAlgn="base" hangingPunct="0">
              <a:spcBef>
                <a:spcPct val="0"/>
              </a:spcBef>
              <a:spcAft>
                <a:spcPct val="0"/>
              </a:spcAft>
              <a:buFont typeface="Wingdings" panose="05000000000000000000" pitchFamily="2" charset="2"/>
              <a:buChar char="§"/>
            </a:pPr>
            <a:endParaRPr lang="fr-FR" altLang="fr-FR" sz="1600" dirty="0" smtClean="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618464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1"/>
          </p:nvPr>
        </p:nvSpPr>
        <p:spPr/>
        <p:txBody>
          <a:bodyPr/>
          <a:lstStyle/>
          <a:p>
            <a:pPr algn="r"/>
            <a:fld id="{A18FAA2F-414A-41AB-9102-14A918F968BC}" type="slidenum">
              <a:rPr lang="fr-FR" smtClean="0"/>
              <a:pPr algn="r"/>
              <a:t>13</a:t>
            </a:fld>
            <a:endParaRPr lang="fr-FR" dirty="0"/>
          </a:p>
        </p:txBody>
      </p:sp>
      <p:sp>
        <p:nvSpPr>
          <p:cNvPr id="7" name="Titre 1"/>
          <p:cNvSpPr txBox="1">
            <a:spLocks/>
          </p:cNvSpPr>
          <p:nvPr/>
        </p:nvSpPr>
        <p:spPr>
          <a:xfrm>
            <a:off x="3451528" y="0"/>
            <a:ext cx="7216472" cy="929640"/>
          </a:xfrm>
          <a:prstGeom prst="rect">
            <a:avLst/>
          </a:prstGeom>
        </p:spPr>
        <p:txBody>
          <a:bodyPr vert="horz" lIns="0" tIns="0" rIns="0" bIns="0" rtlCol="0" anchor="ctr" anchorCtr="0">
            <a:noAutofit/>
          </a:bodyPr>
          <a:lstStyle>
            <a:lvl1pPr algn="l" defTabSz="914400" rtl="0" eaLnBrk="1" latinLnBrk="0" hangingPunct="1">
              <a:spcBef>
                <a:spcPct val="0"/>
              </a:spcBef>
              <a:buNone/>
              <a:defRPr sz="2200" b="1" kern="1200" cap="all" baseline="0">
                <a:solidFill>
                  <a:schemeClr val="bg1"/>
                </a:solidFill>
                <a:latin typeface="+mj-lt"/>
                <a:ea typeface="+mj-ea"/>
                <a:cs typeface="+mj-cs"/>
              </a:defRPr>
            </a:lvl1pPr>
          </a:lstStyle>
          <a:p>
            <a:pPr algn="ctr"/>
            <a:r>
              <a:rPr lang="fr-FR" sz="2400" dirty="0">
                <a:latin typeface="Times New Roman" panose="02020603050405020304" pitchFamily="18" charset="0"/>
                <a:cs typeface="Times New Roman" panose="02020603050405020304" pitchFamily="18" charset="0"/>
              </a:rPr>
              <a:t>Modélisation du générateur </a:t>
            </a:r>
          </a:p>
          <a:p>
            <a:pPr algn="ctr"/>
            <a:r>
              <a:rPr lang="fr-FR" sz="2400" dirty="0">
                <a:latin typeface="Times New Roman" panose="02020603050405020304" pitchFamily="18" charset="0"/>
                <a:cs typeface="Times New Roman" panose="02020603050405020304" pitchFamily="18" charset="0"/>
              </a:rPr>
              <a:t>supraconducteur MgB2 20MW</a:t>
            </a:r>
          </a:p>
        </p:txBody>
      </p:sp>
      <p:cxnSp>
        <p:nvCxnSpPr>
          <p:cNvPr id="8" name="Connecteur droit 7"/>
          <p:cNvCxnSpPr/>
          <p:nvPr/>
        </p:nvCxnSpPr>
        <p:spPr>
          <a:xfrm>
            <a:off x="3081341" y="2123699"/>
            <a:ext cx="27250" cy="323096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1" name="Espace réservé du pied de page 4"/>
          <p:cNvSpPr>
            <a:spLocks noGrp="1"/>
          </p:cNvSpPr>
          <p:nvPr>
            <p:ph type="ftr" sz="quarter" idx="12"/>
          </p:nvPr>
        </p:nvSpPr>
        <p:spPr>
          <a:xfrm>
            <a:off x="2136118" y="6301477"/>
            <a:ext cx="6874351" cy="365125"/>
          </a:xfrm>
        </p:spPr>
        <p:txBody>
          <a:bodyPr/>
          <a:lstStyle/>
          <a:p>
            <a:pPr algn="ctr"/>
            <a:r>
              <a:rPr lang="fr-FR" dirty="0" smtClean="0"/>
              <a:t>02 Septembre 2016</a:t>
            </a:r>
            <a:endParaRPr lang="fr-FR" dirty="0"/>
          </a:p>
        </p:txBody>
      </p:sp>
      <p:sp>
        <p:nvSpPr>
          <p:cNvPr id="9" name="Rectangle 8"/>
          <p:cNvSpPr/>
          <p:nvPr/>
        </p:nvSpPr>
        <p:spPr>
          <a:xfrm>
            <a:off x="95251" y="2123699"/>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p:cNvSpPr/>
          <p:nvPr/>
        </p:nvSpPr>
        <p:spPr>
          <a:xfrm>
            <a:off x="95251" y="4143219"/>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p:cNvSpPr/>
          <p:nvPr/>
        </p:nvSpPr>
        <p:spPr>
          <a:xfrm>
            <a:off x="95251" y="3474704"/>
            <a:ext cx="2819399" cy="542925"/>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p:cNvSpPr/>
          <p:nvPr/>
        </p:nvSpPr>
        <p:spPr>
          <a:xfrm>
            <a:off x="95251" y="2801456"/>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p:cNvSpPr/>
          <p:nvPr/>
        </p:nvSpPr>
        <p:spPr>
          <a:xfrm>
            <a:off x="95251" y="4811734"/>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p:nvSpPr>
        <p:spPr>
          <a:xfrm>
            <a:off x="112652" y="2228464"/>
            <a:ext cx="2801998" cy="338554"/>
          </a:xfrm>
          <a:prstGeom prst="rect">
            <a:avLst/>
          </a:prstGeom>
          <a:noFill/>
        </p:spPr>
        <p:txBody>
          <a:bodyPr wrap="square" rtlCol="0">
            <a:spAutoFit/>
          </a:bodyPr>
          <a:lstStyle/>
          <a:p>
            <a:pPr algn="ctr"/>
            <a:r>
              <a:rPr lang="fr-FR" sz="1600" dirty="0" smtClean="0">
                <a:latin typeface="Times New Roman" panose="02020603050405020304" pitchFamily="18" charset="0"/>
                <a:cs typeface="Times New Roman" panose="02020603050405020304" pitchFamily="18" charset="0"/>
              </a:rPr>
              <a:t>Contexte général du stage </a:t>
            </a:r>
            <a:endParaRPr lang="fr-FR" sz="1600" dirty="0">
              <a:latin typeface="Times New Roman" panose="02020603050405020304" pitchFamily="18" charset="0"/>
              <a:cs typeface="Times New Roman" panose="02020603050405020304" pitchFamily="18" charset="0"/>
            </a:endParaRPr>
          </a:p>
        </p:txBody>
      </p:sp>
      <p:pic>
        <p:nvPicPr>
          <p:cNvPr id="36" name="Image 35"/>
          <p:cNvPicPr>
            <a:picLocks noChangeAspect="1"/>
          </p:cNvPicPr>
          <p:nvPr/>
        </p:nvPicPr>
        <p:blipFill>
          <a:blip r:embed="rId3"/>
          <a:stretch>
            <a:fillRect/>
          </a:stretch>
        </p:blipFill>
        <p:spPr>
          <a:xfrm flipV="1">
            <a:off x="2933699" y="3680108"/>
            <a:ext cx="104775" cy="103420"/>
          </a:xfrm>
          <a:prstGeom prst="rect">
            <a:avLst/>
          </a:prstGeom>
        </p:spPr>
      </p:pic>
      <p:sp>
        <p:nvSpPr>
          <p:cNvPr id="41" name="Rectangle 40"/>
          <p:cNvSpPr/>
          <p:nvPr/>
        </p:nvSpPr>
        <p:spPr>
          <a:xfrm>
            <a:off x="190501" y="4881157"/>
            <a:ext cx="2717411" cy="369332"/>
          </a:xfrm>
          <a:prstGeom prst="rect">
            <a:avLst/>
          </a:prstGeom>
        </p:spPr>
        <p:txBody>
          <a:bodyPr wrap="none">
            <a:spAutoFit/>
          </a:bodyPr>
          <a:lstStyle/>
          <a:p>
            <a:r>
              <a:rPr lang="fr-FR" dirty="0">
                <a:latin typeface="Times New Roman" panose="02020603050405020304" pitchFamily="18" charset="0"/>
                <a:cs typeface="Times New Roman" panose="02020603050405020304" pitchFamily="18" charset="0"/>
              </a:rPr>
              <a:t>Conclusion et perspectives </a:t>
            </a:r>
          </a:p>
        </p:txBody>
      </p:sp>
      <p:sp>
        <p:nvSpPr>
          <p:cNvPr id="42" name="Rectangle 41"/>
          <p:cNvSpPr/>
          <p:nvPr/>
        </p:nvSpPr>
        <p:spPr>
          <a:xfrm>
            <a:off x="54572" y="2778129"/>
            <a:ext cx="2860078" cy="584775"/>
          </a:xfrm>
          <a:prstGeom prst="rect">
            <a:avLst/>
          </a:prstGeom>
        </p:spPr>
        <p:txBody>
          <a:bodyPr wrap="none">
            <a:spAutoFit/>
          </a:bodyPr>
          <a:lstStyle/>
          <a:p>
            <a:pPr algn="ctr"/>
            <a:r>
              <a:rPr lang="fr-FR" sz="1600" dirty="0">
                <a:latin typeface="Times New Roman" panose="02020603050405020304" pitchFamily="18" charset="0"/>
                <a:cs typeface="Times New Roman" panose="02020603050405020304" pitchFamily="18" charset="0"/>
              </a:rPr>
              <a:t>Impact financier d’une éolienne </a:t>
            </a:r>
            <a:endParaRPr lang="fr-FR" sz="1600" dirty="0" smtClean="0">
              <a:latin typeface="Times New Roman" panose="02020603050405020304" pitchFamily="18" charset="0"/>
              <a:cs typeface="Times New Roman" panose="02020603050405020304" pitchFamily="18" charset="0"/>
            </a:endParaRPr>
          </a:p>
          <a:p>
            <a:pPr algn="ctr"/>
            <a:r>
              <a:rPr lang="fr-FR" sz="1600" dirty="0" smtClean="0">
                <a:latin typeface="Times New Roman" panose="02020603050405020304" pitchFamily="18" charset="0"/>
                <a:cs typeface="Times New Roman" panose="02020603050405020304" pitchFamily="18" charset="0"/>
              </a:rPr>
              <a:t>supraconductrice </a:t>
            </a:r>
            <a:r>
              <a:rPr lang="fr-FR" sz="1600" dirty="0">
                <a:latin typeface="Times New Roman" panose="02020603050405020304" pitchFamily="18" charset="0"/>
                <a:cs typeface="Times New Roman" panose="02020603050405020304" pitchFamily="18" charset="0"/>
              </a:rPr>
              <a:t>20MW</a:t>
            </a:r>
          </a:p>
        </p:txBody>
      </p:sp>
      <p:sp>
        <p:nvSpPr>
          <p:cNvPr id="43" name="Rectangle 42"/>
          <p:cNvSpPr/>
          <p:nvPr/>
        </p:nvSpPr>
        <p:spPr>
          <a:xfrm>
            <a:off x="112652" y="3448603"/>
            <a:ext cx="2752677" cy="584775"/>
          </a:xfrm>
          <a:prstGeom prst="rect">
            <a:avLst/>
          </a:prstGeom>
        </p:spPr>
        <p:txBody>
          <a:bodyPr wrap="none">
            <a:spAutoFit/>
          </a:bodyPr>
          <a:lstStyle/>
          <a:p>
            <a:pPr algn="ctr"/>
            <a:r>
              <a:rPr lang="fr-FR" sz="1600" dirty="0">
                <a:latin typeface="Times New Roman" panose="02020603050405020304" pitchFamily="18" charset="0"/>
                <a:cs typeface="Times New Roman" panose="02020603050405020304" pitchFamily="18" charset="0"/>
              </a:rPr>
              <a:t>Modélisation du </a:t>
            </a:r>
            <a:r>
              <a:rPr lang="fr-FR" sz="1600" dirty="0" smtClean="0">
                <a:latin typeface="Times New Roman" panose="02020603050405020304" pitchFamily="18" charset="0"/>
                <a:cs typeface="Times New Roman" panose="02020603050405020304" pitchFamily="18" charset="0"/>
              </a:rPr>
              <a:t>générateur </a:t>
            </a:r>
          </a:p>
          <a:p>
            <a:pPr algn="ctr"/>
            <a:r>
              <a:rPr lang="fr-FR" sz="1600" dirty="0" smtClean="0">
                <a:latin typeface="Times New Roman" panose="02020603050405020304" pitchFamily="18" charset="0"/>
                <a:cs typeface="Times New Roman" panose="02020603050405020304" pitchFamily="18" charset="0"/>
              </a:rPr>
              <a:t>supraconducteur </a:t>
            </a:r>
            <a:r>
              <a:rPr lang="fr-FR" sz="1600" dirty="0">
                <a:latin typeface="Times New Roman" panose="02020603050405020304" pitchFamily="18" charset="0"/>
                <a:cs typeface="Times New Roman" panose="02020603050405020304" pitchFamily="18" charset="0"/>
              </a:rPr>
              <a:t>MgB</a:t>
            </a:r>
            <a:r>
              <a:rPr lang="fr-FR" sz="1100" dirty="0">
                <a:latin typeface="Times New Roman" panose="02020603050405020304" pitchFamily="18" charset="0"/>
                <a:cs typeface="Times New Roman" panose="02020603050405020304" pitchFamily="18" charset="0"/>
              </a:rPr>
              <a:t>2</a:t>
            </a:r>
            <a:r>
              <a:rPr lang="fr-FR" sz="1600" dirty="0">
                <a:latin typeface="Times New Roman" panose="02020603050405020304" pitchFamily="18" charset="0"/>
                <a:cs typeface="Times New Roman" panose="02020603050405020304" pitchFamily="18" charset="0"/>
              </a:rPr>
              <a:t> 20MW</a:t>
            </a:r>
          </a:p>
        </p:txBody>
      </p:sp>
      <p:sp>
        <p:nvSpPr>
          <p:cNvPr id="44" name="Rectangle 43"/>
          <p:cNvSpPr/>
          <p:nvPr/>
        </p:nvSpPr>
        <p:spPr>
          <a:xfrm>
            <a:off x="562397" y="4240610"/>
            <a:ext cx="1973617" cy="338554"/>
          </a:xfrm>
          <a:prstGeom prst="rect">
            <a:avLst/>
          </a:prstGeom>
        </p:spPr>
        <p:txBody>
          <a:bodyPr wrap="none">
            <a:spAutoFit/>
          </a:bodyPr>
          <a:lstStyle/>
          <a:p>
            <a:r>
              <a:rPr lang="fr-FR" sz="1600" dirty="0">
                <a:latin typeface="Times New Roman" panose="02020603050405020304" pitchFamily="18" charset="0"/>
                <a:cs typeface="Times New Roman" panose="02020603050405020304" pitchFamily="18" charset="0"/>
              </a:rPr>
              <a:t>Analyse des résultats </a:t>
            </a:r>
          </a:p>
        </p:txBody>
      </p:sp>
      <p:sp>
        <p:nvSpPr>
          <p:cNvPr id="46" name="Rectangle 45"/>
          <p:cNvSpPr/>
          <p:nvPr/>
        </p:nvSpPr>
        <p:spPr>
          <a:xfrm>
            <a:off x="3188231" y="1236711"/>
            <a:ext cx="1939955" cy="307777"/>
          </a:xfrm>
          <a:prstGeom prst="rect">
            <a:avLst/>
          </a:prstGeom>
        </p:spPr>
        <p:txBody>
          <a:bodyPr wrap="none">
            <a:spAutoFit/>
          </a:bodyPr>
          <a:lstStyle/>
          <a:p>
            <a:r>
              <a:rPr lang="fr-FR" sz="1400" dirty="0" smtClean="0">
                <a:latin typeface="Times New Roman" panose="02020603050405020304" pitchFamily="18" charset="0"/>
                <a:cs typeface="Times New Roman" panose="02020603050405020304" pitchFamily="18" charset="0"/>
              </a:rPr>
              <a:t>Amélioration du modèle</a:t>
            </a:r>
            <a:endParaRPr lang="fr-FR" sz="1400" dirty="0">
              <a:latin typeface="Times New Roman" panose="02020603050405020304" pitchFamily="18" charset="0"/>
              <a:cs typeface="Times New Roman" panose="02020603050405020304" pitchFamily="18" charset="0"/>
            </a:endParaRPr>
          </a:p>
        </p:txBody>
      </p:sp>
      <p:cxnSp>
        <p:nvCxnSpPr>
          <p:cNvPr id="29" name="Connecteur droit 28"/>
          <p:cNvCxnSpPr/>
          <p:nvPr/>
        </p:nvCxnSpPr>
        <p:spPr>
          <a:xfrm>
            <a:off x="2981324" y="1436273"/>
            <a:ext cx="1571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Connecteur droit 29"/>
          <p:cNvCxnSpPr/>
          <p:nvPr/>
        </p:nvCxnSpPr>
        <p:spPr>
          <a:xfrm>
            <a:off x="2984766" y="1737621"/>
            <a:ext cx="1571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Connecteur droit 33"/>
          <p:cNvCxnSpPr/>
          <p:nvPr/>
        </p:nvCxnSpPr>
        <p:spPr>
          <a:xfrm flipV="1">
            <a:off x="2971799" y="1162050"/>
            <a:ext cx="0" cy="26024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ZoneTexte 36"/>
          <p:cNvSpPr txBox="1"/>
          <p:nvPr/>
        </p:nvSpPr>
        <p:spPr>
          <a:xfrm>
            <a:off x="3038475" y="1298375"/>
            <a:ext cx="1426108" cy="307777"/>
          </a:xfrm>
          <a:prstGeom prst="rect">
            <a:avLst/>
          </a:prstGeom>
          <a:noFill/>
        </p:spPr>
        <p:txBody>
          <a:bodyPr wrap="square" rtlCol="0">
            <a:spAutoFit/>
          </a:bodyPr>
          <a:lstStyle/>
          <a:p>
            <a:pPr marL="285750" indent="-285750">
              <a:buFont typeface="Wingdings" panose="05000000000000000000" pitchFamily="2" charset="2"/>
              <a:buChar char="§"/>
            </a:pPr>
            <a:r>
              <a:rPr lang="fr-FR" sz="1400" dirty="0" smtClean="0">
                <a:latin typeface="Times New Roman" panose="02020603050405020304" pitchFamily="18" charset="0"/>
                <a:cs typeface="Times New Roman" panose="02020603050405020304" pitchFamily="18" charset="0"/>
              </a:rPr>
              <a:t> </a:t>
            </a:r>
            <a:endParaRPr lang="fr-FR" sz="1400" dirty="0">
              <a:latin typeface="Times New Roman" panose="02020603050405020304" pitchFamily="18" charset="0"/>
              <a:cs typeface="Times New Roman" panose="02020603050405020304" pitchFamily="18" charset="0"/>
            </a:endParaRPr>
          </a:p>
        </p:txBody>
      </p:sp>
      <p:sp>
        <p:nvSpPr>
          <p:cNvPr id="45" name="ZoneTexte 44"/>
          <p:cNvSpPr txBox="1"/>
          <p:nvPr/>
        </p:nvSpPr>
        <p:spPr>
          <a:xfrm>
            <a:off x="3038473" y="1583697"/>
            <a:ext cx="1266827" cy="307777"/>
          </a:xfrm>
          <a:prstGeom prst="rect">
            <a:avLst/>
          </a:prstGeom>
          <a:noFill/>
        </p:spPr>
        <p:txBody>
          <a:bodyPr wrap="square" rtlCol="0">
            <a:spAutoFit/>
          </a:bodyPr>
          <a:lstStyle/>
          <a:p>
            <a:pPr marL="285750" indent="-285750">
              <a:buFont typeface="Wingdings" panose="05000000000000000000" pitchFamily="2" charset="2"/>
              <a:buChar char="§"/>
            </a:pPr>
            <a:r>
              <a:rPr lang="fr-FR" sz="1400" dirty="0" smtClean="0">
                <a:latin typeface="Times New Roman" panose="02020603050405020304" pitchFamily="18" charset="0"/>
                <a:cs typeface="Times New Roman" panose="02020603050405020304" pitchFamily="18" charset="0"/>
              </a:rPr>
              <a:t> </a:t>
            </a:r>
            <a:endParaRPr lang="fr-FR" sz="1400" dirty="0">
              <a:latin typeface="Times New Roman" panose="02020603050405020304" pitchFamily="18" charset="0"/>
              <a:cs typeface="Times New Roman" panose="02020603050405020304" pitchFamily="18" charset="0"/>
            </a:endParaRPr>
          </a:p>
        </p:txBody>
      </p:sp>
      <p:sp>
        <p:nvSpPr>
          <p:cNvPr id="31" name="Rectangle 30"/>
          <p:cNvSpPr/>
          <p:nvPr/>
        </p:nvSpPr>
        <p:spPr>
          <a:xfrm>
            <a:off x="3195636" y="975584"/>
            <a:ext cx="3134191" cy="307777"/>
          </a:xfrm>
          <a:prstGeom prst="rect">
            <a:avLst/>
          </a:prstGeom>
        </p:spPr>
        <p:txBody>
          <a:bodyPr wrap="none">
            <a:spAutoFit/>
          </a:bodyPr>
          <a:lstStyle/>
          <a:p>
            <a:r>
              <a:rPr lang="fr-FR" sz="1400" dirty="0" smtClean="0">
                <a:solidFill>
                  <a:schemeClr val="tx1">
                    <a:lumMod val="50000"/>
                    <a:lumOff val="50000"/>
                  </a:schemeClr>
                </a:solidFill>
                <a:latin typeface="Times New Roman" panose="02020603050405020304" pitchFamily="18" charset="0"/>
                <a:cs typeface="Times New Roman" panose="02020603050405020304" pitchFamily="18" charset="0"/>
              </a:rPr>
              <a:t>Modélisation du générateur de référence </a:t>
            </a:r>
            <a:endParaRPr lang="fr-FR" sz="1400"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cxnSp>
        <p:nvCxnSpPr>
          <p:cNvPr id="33" name="Connecteur droit 32"/>
          <p:cNvCxnSpPr/>
          <p:nvPr/>
        </p:nvCxnSpPr>
        <p:spPr>
          <a:xfrm>
            <a:off x="2981324" y="1988723"/>
            <a:ext cx="1571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ZoneTexte 34"/>
          <p:cNvSpPr txBox="1"/>
          <p:nvPr/>
        </p:nvSpPr>
        <p:spPr>
          <a:xfrm>
            <a:off x="3038473" y="1851545"/>
            <a:ext cx="1266827" cy="307777"/>
          </a:xfrm>
          <a:prstGeom prst="rect">
            <a:avLst/>
          </a:prstGeom>
          <a:noFill/>
        </p:spPr>
        <p:txBody>
          <a:bodyPr wrap="square" rtlCol="0">
            <a:spAutoFit/>
          </a:bodyPr>
          <a:lstStyle/>
          <a:p>
            <a:pPr marL="285750" indent="-285750">
              <a:buFont typeface="Wingdings" panose="05000000000000000000" pitchFamily="2" charset="2"/>
              <a:buChar char="§"/>
            </a:pPr>
            <a:r>
              <a:rPr lang="fr-FR" sz="1400" dirty="0" smtClean="0">
                <a:latin typeface="Times New Roman" panose="02020603050405020304" pitchFamily="18" charset="0"/>
                <a:cs typeface="Times New Roman" panose="02020603050405020304" pitchFamily="18" charset="0"/>
              </a:rPr>
              <a:t> </a:t>
            </a:r>
            <a:endParaRPr lang="fr-FR" sz="1400" dirty="0">
              <a:latin typeface="Times New Roman" panose="02020603050405020304" pitchFamily="18" charset="0"/>
              <a:cs typeface="Times New Roman" panose="02020603050405020304" pitchFamily="18" charset="0"/>
            </a:endParaRPr>
          </a:p>
        </p:txBody>
      </p:sp>
      <p:sp>
        <p:nvSpPr>
          <p:cNvPr id="38" name="Rectangle 37"/>
          <p:cNvSpPr/>
          <p:nvPr/>
        </p:nvSpPr>
        <p:spPr>
          <a:xfrm>
            <a:off x="3188231" y="1538022"/>
            <a:ext cx="4599272" cy="307777"/>
          </a:xfrm>
          <a:prstGeom prst="rect">
            <a:avLst/>
          </a:prstGeom>
        </p:spPr>
        <p:txBody>
          <a:bodyPr wrap="none">
            <a:spAutoFit/>
          </a:bodyPr>
          <a:lstStyle/>
          <a:p>
            <a:r>
              <a:rPr lang="fr-FR" sz="1400" dirty="0" smtClean="0">
                <a:solidFill>
                  <a:schemeClr val="tx1">
                    <a:lumMod val="50000"/>
                    <a:lumOff val="50000"/>
                  </a:schemeClr>
                </a:solidFill>
                <a:latin typeface="Times New Roman" panose="02020603050405020304" pitchFamily="18" charset="0"/>
                <a:cs typeface="Times New Roman" panose="02020603050405020304" pitchFamily="18" charset="0"/>
              </a:rPr>
              <a:t>Modélisation d’un générateur supraconducteur 10MW MgB</a:t>
            </a:r>
            <a:r>
              <a:rPr lang="fr-FR" sz="1100" dirty="0" smtClean="0">
                <a:solidFill>
                  <a:schemeClr val="tx1">
                    <a:lumMod val="50000"/>
                    <a:lumOff val="50000"/>
                  </a:schemeClr>
                </a:solidFill>
                <a:latin typeface="Times New Roman" panose="02020603050405020304" pitchFamily="18" charset="0"/>
                <a:cs typeface="Times New Roman" panose="02020603050405020304" pitchFamily="18" charset="0"/>
              </a:rPr>
              <a:t>2</a:t>
            </a:r>
            <a:endParaRPr lang="fr-FR" sz="1100"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cxnSp>
        <p:nvCxnSpPr>
          <p:cNvPr id="48" name="Connecteur droit 47"/>
          <p:cNvCxnSpPr/>
          <p:nvPr/>
        </p:nvCxnSpPr>
        <p:spPr>
          <a:xfrm>
            <a:off x="2981324" y="1162050"/>
            <a:ext cx="1571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ZoneTexte 48"/>
          <p:cNvSpPr txBox="1"/>
          <p:nvPr/>
        </p:nvSpPr>
        <p:spPr>
          <a:xfrm>
            <a:off x="3028949" y="1013412"/>
            <a:ext cx="2038351" cy="307777"/>
          </a:xfrm>
          <a:prstGeom prst="rect">
            <a:avLst/>
          </a:prstGeom>
          <a:noFill/>
        </p:spPr>
        <p:txBody>
          <a:bodyPr wrap="square" rtlCol="0">
            <a:spAutoFit/>
          </a:bodyPr>
          <a:lstStyle/>
          <a:p>
            <a:pPr marL="285750" indent="-285750">
              <a:buFont typeface="Wingdings" panose="05000000000000000000" pitchFamily="2" charset="2"/>
              <a:buChar char="§"/>
            </a:pPr>
            <a:r>
              <a:rPr lang="fr-FR" sz="1400" dirty="0" smtClean="0">
                <a:latin typeface="Times New Roman" panose="02020603050405020304" pitchFamily="18" charset="0"/>
                <a:cs typeface="Times New Roman" panose="02020603050405020304" pitchFamily="18" charset="0"/>
              </a:rPr>
              <a:t> </a:t>
            </a:r>
            <a:endParaRPr lang="fr-FR" sz="1400" dirty="0">
              <a:latin typeface="Times New Roman" panose="02020603050405020304" pitchFamily="18" charset="0"/>
              <a:cs typeface="Times New Roman" panose="02020603050405020304" pitchFamily="18" charset="0"/>
            </a:endParaRPr>
          </a:p>
        </p:txBody>
      </p:sp>
      <p:sp>
        <p:nvSpPr>
          <p:cNvPr id="50" name="Rectangle 49"/>
          <p:cNvSpPr/>
          <p:nvPr/>
        </p:nvSpPr>
        <p:spPr>
          <a:xfrm>
            <a:off x="3188463" y="1813494"/>
            <a:ext cx="4599272" cy="307777"/>
          </a:xfrm>
          <a:prstGeom prst="rect">
            <a:avLst/>
          </a:prstGeom>
        </p:spPr>
        <p:txBody>
          <a:bodyPr wrap="none">
            <a:spAutoFit/>
          </a:bodyPr>
          <a:lstStyle/>
          <a:p>
            <a:r>
              <a:rPr lang="fr-FR" sz="1400" dirty="0" smtClean="0">
                <a:solidFill>
                  <a:schemeClr val="tx1">
                    <a:lumMod val="50000"/>
                    <a:lumOff val="50000"/>
                  </a:schemeClr>
                </a:solidFill>
                <a:latin typeface="Times New Roman" panose="02020603050405020304" pitchFamily="18" charset="0"/>
                <a:cs typeface="Times New Roman" panose="02020603050405020304" pitchFamily="18" charset="0"/>
              </a:rPr>
              <a:t>Modélisation d’un générateur supraconducteur 20MW MgB</a:t>
            </a:r>
            <a:r>
              <a:rPr lang="fr-FR" sz="1100" dirty="0" smtClean="0">
                <a:solidFill>
                  <a:schemeClr val="tx1">
                    <a:lumMod val="50000"/>
                    <a:lumOff val="50000"/>
                  </a:schemeClr>
                </a:solidFill>
                <a:latin typeface="Times New Roman" panose="02020603050405020304" pitchFamily="18" charset="0"/>
                <a:cs typeface="Times New Roman" panose="02020603050405020304" pitchFamily="18" charset="0"/>
              </a:rPr>
              <a:t>2</a:t>
            </a:r>
            <a:endParaRPr lang="fr-FR" sz="1100"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sp>
        <p:nvSpPr>
          <p:cNvPr id="4" name="Rectangle 3"/>
          <p:cNvSpPr/>
          <p:nvPr/>
        </p:nvSpPr>
        <p:spPr>
          <a:xfrm>
            <a:off x="3059905" y="2328613"/>
            <a:ext cx="5604419" cy="1815882"/>
          </a:xfrm>
          <a:prstGeom prst="rect">
            <a:avLst/>
          </a:prstGeom>
        </p:spPr>
        <p:txBody>
          <a:bodyPr wrap="none">
            <a:spAutoFit/>
          </a:bodyPr>
          <a:lstStyle/>
          <a:p>
            <a:pPr marL="285750" lvl="0" indent="-285750" algn="just" eaLnBrk="0" fontAlgn="base" hangingPunct="0">
              <a:lnSpc>
                <a:spcPct val="150000"/>
              </a:lnSpc>
              <a:spcBef>
                <a:spcPct val="0"/>
              </a:spcBef>
              <a:spcAft>
                <a:spcPct val="0"/>
              </a:spcAft>
              <a:buFont typeface="Wingdings" panose="05000000000000000000" pitchFamily="2" charset="2"/>
              <a:buChar char="§"/>
            </a:pPr>
            <a:r>
              <a:rPr lang="fr-FR" altLang="fr-FR" sz="1600" dirty="0" smtClean="0">
                <a:latin typeface="Times New Roman" panose="02020603050405020304" pitchFamily="18" charset="0"/>
                <a:ea typeface="Calibri" panose="020F0502020204030204" pitchFamily="34" charset="0"/>
                <a:cs typeface="Times New Roman" panose="02020603050405020304" pitchFamily="18" charset="0"/>
              </a:rPr>
              <a:t>Etape1</a:t>
            </a:r>
            <a:r>
              <a:rPr lang="fr-FR" altLang="fr-FR" sz="1600" dirty="0">
                <a:latin typeface="Times New Roman" panose="02020603050405020304" pitchFamily="18" charset="0"/>
                <a:ea typeface="Calibri" panose="020F0502020204030204" pitchFamily="34" charset="0"/>
                <a:cs typeface="Times New Roman" panose="02020603050405020304" pitchFamily="18" charset="0"/>
              </a:rPr>
              <a:t> : Passer d’un modèle complet à un modèle </a:t>
            </a:r>
            <a:r>
              <a:rPr lang="fr-FR" altLang="fr-FR" sz="1600" dirty="0" smtClean="0">
                <a:latin typeface="Times New Roman" panose="02020603050405020304" pitchFamily="18" charset="0"/>
                <a:ea typeface="Calibri" panose="020F0502020204030204" pitchFamily="34" charset="0"/>
                <a:cs typeface="Times New Roman" panose="02020603050405020304" pitchFamily="18" charset="0"/>
              </a:rPr>
              <a:t>symétrique</a:t>
            </a:r>
            <a:r>
              <a:rPr lang="fr-FR" altLang="fr-FR" sz="1600" dirty="0">
                <a:latin typeface="Times New Roman" panose="02020603050405020304" pitchFamily="18" charset="0"/>
                <a:ea typeface="Calibri" panose="020F0502020204030204" pitchFamily="34" charset="0"/>
                <a:cs typeface="Times New Roman" panose="02020603050405020304" pitchFamily="18" charset="0"/>
              </a:rPr>
              <a:t>,</a:t>
            </a:r>
            <a:endParaRPr lang="fr-FR" altLang="fr-FR" sz="2800" dirty="0" smtClean="0">
              <a:latin typeface="Times New Roman" panose="02020603050405020304" pitchFamily="18" charset="0"/>
              <a:cs typeface="Times New Roman" panose="02020603050405020304" pitchFamily="18" charset="0"/>
            </a:endParaRPr>
          </a:p>
          <a:p>
            <a:pPr marL="285750" indent="-285750" algn="just" eaLnBrk="0" fontAlgn="base" hangingPunct="0">
              <a:lnSpc>
                <a:spcPct val="150000"/>
              </a:lnSpc>
              <a:spcBef>
                <a:spcPct val="0"/>
              </a:spcBef>
              <a:spcAft>
                <a:spcPct val="0"/>
              </a:spcAft>
              <a:buFont typeface="Wingdings" panose="05000000000000000000" pitchFamily="2" charset="2"/>
              <a:buChar char="§"/>
            </a:pPr>
            <a:r>
              <a:rPr lang="fr-FR" sz="1600" dirty="0">
                <a:solidFill>
                  <a:schemeClr val="tx1">
                    <a:lumMod val="50000"/>
                    <a:lumOff val="50000"/>
                  </a:schemeClr>
                </a:solidFill>
                <a:latin typeface="Times New Roman" panose="02020603050405020304" pitchFamily="18" charset="0"/>
                <a:ea typeface="Calibri" panose="020F0502020204030204" pitchFamily="34" charset="0"/>
                <a:cs typeface="Times New Roman" panose="02020603050405020304" pitchFamily="18" charset="0"/>
              </a:rPr>
              <a:t>Etape 2 : Supprimer le </a:t>
            </a:r>
            <a:r>
              <a:rPr lang="fr-FR" sz="1600" dirty="0" smtClean="0">
                <a:solidFill>
                  <a:schemeClr val="tx1">
                    <a:lumMod val="50000"/>
                    <a:lumOff val="50000"/>
                  </a:schemeClr>
                </a:solidFill>
                <a:latin typeface="Times New Roman" panose="02020603050405020304" pitchFamily="18" charset="0"/>
                <a:ea typeface="Calibri" panose="020F0502020204030204" pitchFamily="34" charset="0"/>
                <a:cs typeface="Times New Roman" panose="02020603050405020304" pitchFamily="18" charset="0"/>
              </a:rPr>
              <a:t>circuit,</a:t>
            </a:r>
            <a:endParaRPr lang="fr-FR" sz="1600" dirty="0">
              <a:solidFill>
                <a:schemeClr val="tx1">
                  <a:lumMod val="50000"/>
                  <a:lumOff val="50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eaLnBrk="0" fontAlgn="base" hangingPunct="0">
              <a:lnSpc>
                <a:spcPct val="150000"/>
              </a:lnSpc>
              <a:spcBef>
                <a:spcPct val="0"/>
              </a:spcBef>
              <a:spcAft>
                <a:spcPct val="0"/>
              </a:spcAft>
              <a:buFont typeface="Wingdings" panose="05000000000000000000" pitchFamily="2" charset="2"/>
              <a:buChar char="§"/>
            </a:pPr>
            <a:r>
              <a:rPr lang="fr-FR" sz="1600" dirty="0">
                <a:solidFill>
                  <a:schemeClr val="tx1">
                    <a:lumMod val="50000"/>
                    <a:lumOff val="50000"/>
                  </a:schemeClr>
                </a:solidFill>
                <a:latin typeface="Times New Roman" panose="02020603050405020304" pitchFamily="18" charset="0"/>
                <a:ea typeface="Calibri" panose="020F0502020204030204" pitchFamily="34" charset="0"/>
                <a:cs typeface="Times New Roman" panose="02020603050405020304" pitchFamily="18" charset="0"/>
              </a:rPr>
              <a:t>Etape 3 : Passer à un seul calcul </a:t>
            </a:r>
            <a:r>
              <a:rPr lang="fr-FR" sz="1600" dirty="0" smtClean="0">
                <a:solidFill>
                  <a:schemeClr val="tx1">
                    <a:lumMod val="50000"/>
                    <a:lumOff val="50000"/>
                  </a:schemeClr>
                </a:solidFill>
                <a:latin typeface="Times New Roman" panose="02020603050405020304" pitchFamily="18" charset="0"/>
                <a:ea typeface="Calibri" panose="020F0502020204030204" pitchFamily="34" charset="0"/>
                <a:cs typeface="Times New Roman" panose="02020603050405020304" pitchFamily="18" charset="0"/>
              </a:rPr>
              <a:t>statique.</a:t>
            </a:r>
          </a:p>
          <a:p>
            <a:pPr marL="285750" indent="-285750" algn="just" eaLnBrk="0" fontAlgn="base" hangingPunct="0">
              <a:lnSpc>
                <a:spcPct val="150000"/>
              </a:lnSpc>
              <a:spcBef>
                <a:spcPct val="0"/>
              </a:spcBef>
              <a:spcAft>
                <a:spcPct val="0"/>
              </a:spcAft>
              <a:buFont typeface="Wingdings" panose="05000000000000000000" pitchFamily="2" charset="2"/>
              <a:buChar char="§"/>
            </a:pPr>
            <a:endParaRPr lang="fr-FR" sz="1600" dirty="0">
              <a:latin typeface="Times New Roman" panose="02020603050405020304" pitchFamily="18" charset="0"/>
              <a:ea typeface="Calibri" panose="020F0502020204030204" pitchFamily="34" charset="0"/>
              <a:cs typeface="Times New Roman" panose="02020603050405020304" pitchFamily="18" charset="0"/>
            </a:endParaRPr>
          </a:p>
          <a:p>
            <a:pPr marL="285750" lvl="0" indent="-285750" algn="just" eaLnBrk="0" fontAlgn="base" hangingPunct="0">
              <a:spcBef>
                <a:spcPct val="0"/>
              </a:spcBef>
              <a:spcAft>
                <a:spcPct val="0"/>
              </a:spcAft>
              <a:buFont typeface="Wingdings" panose="05000000000000000000" pitchFamily="2" charset="2"/>
              <a:buChar char="§"/>
            </a:pPr>
            <a:endParaRPr lang="fr-FR" altLang="fr-FR" sz="1600" dirty="0" smtClean="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2" name="Picture 2"/>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61858" y="3658502"/>
            <a:ext cx="4525645" cy="2362200"/>
          </a:xfrm>
          <a:prstGeom prst="rect">
            <a:avLst/>
          </a:prstGeom>
          <a:noFill/>
          <a:ln>
            <a:noFill/>
          </a:ln>
        </p:spPr>
      </p:pic>
      <p:pic>
        <p:nvPicPr>
          <p:cNvPr id="39" name="Picture 2" descr="Afficher l'image d'origin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90864" y="4367629"/>
            <a:ext cx="746919" cy="74691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9037783" y="4556422"/>
            <a:ext cx="1281120" cy="369332"/>
          </a:xfrm>
          <a:prstGeom prst="rect">
            <a:avLst/>
          </a:prstGeom>
        </p:spPr>
        <p:txBody>
          <a:bodyPr wrap="none">
            <a:spAutoFit/>
          </a:bodyPr>
          <a:lstStyle/>
          <a:p>
            <a:r>
              <a:rPr lang="fr-FR" dirty="0">
                <a:solidFill>
                  <a:srgbClr val="000000"/>
                </a:solidFill>
                <a:latin typeface="Times New Roman" panose="02020603050405020304" pitchFamily="18" charset="0"/>
                <a:ea typeface="Calibri" panose="020F0502020204030204" pitchFamily="34" charset="0"/>
              </a:rPr>
              <a:t>16 </a:t>
            </a:r>
            <a:r>
              <a:rPr lang="fr-FR" dirty="0" smtClean="0">
                <a:solidFill>
                  <a:srgbClr val="000000"/>
                </a:solidFill>
                <a:latin typeface="Times New Roman" panose="02020603050405020304" pitchFamily="18" charset="0"/>
                <a:ea typeface="Calibri" panose="020F0502020204030204" pitchFamily="34" charset="0"/>
              </a:rPr>
              <a:t>minutes!</a:t>
            </a:r>
            <a:endParaRPr lang="fr-FR" dirty="0"/>
          </a:p>
        </p:txBody>
      </p:sp>
    </p:spTree>
    <p:extLst>
      <p:ext uri="{BB962C8B-B14F-4D97-AF65-F5344CB8AC3E}">
        <p14:creationId xmlns:p14="http://schemas.microsoft.com/office/powerpoint/2010/main" val="25268105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1"/>
          </p:nvPr>
        </p:nvSpPr>
        <p:spPr/>
        <p:txBody>
          <a:bodyPr/>
          <a:lstStyle/>
          <a:p>
            <a:pPr algn="r"/>
            <a:fld id="{A18FAA2F-414A-41AB-9102-14A918F968BC}" type="slidenum">
              <a:rPr lang="fr-FR" smtClean="0"/>
              <a:pPr algn="r"/>
              <a:t>14</a:t>
            </a:fld>
            <a:endParaRPr lang="fr-FR" dirty="0"/>
          </a:p>
        </p:txBody>
      </p:sp>
      <p:sp>
        <p:nvSpPr>
          <p:cNvPr id="7" name="Titre 1"/>
          <p:cNvSpPr txBox="1">
            <a:spLocks/>
          </p:cNvSpPr>
          <p:nvPr/>
        </p:nvSpPr>
        <p:spPr>
          <a:xfrm>
            <a:off x="3451528" y="0"/>
            <a:ext cx="7216472" cy="929640"/>
          </a:xfrm>
          <a:prstGeom prst="rect">
            <a:avLst/>
          </a:prstGeom>
        </p:spPr>
        <p:txBody>
          <a:bodyPr vert="horz" lIns="0" tIns="0" rIns="0" bIns="0" rtlCol="0" anchor="ctr" anchorCtr="0">
            <a:noAutofit/>
          </a:bodyPr>
          <a:lstStyle>
            <a:lvl1pPr algn="l" defTabSz="914400" rtl="0" eaLnBrk="1" latinLnBrk="0" hangingPunct="1">
              <a:spcBef>
                <a:spcPct val="0"/>
              </a:spcBef>
              <a:buNone/>
              <a:defRPr sz="2200" b="1" kern="1200" cap="all" baseline="0">
                <a:solidFill>
                  <a:schemeClr val="bg1"/>
                </a:solidFill>
                <a:latin typeface="+mj-lt"/>
                <a:ea typeface="+mj-ea"/>
                <a:cs typeface="+mj-cs"/>
              </a:defRPr>
            </a:lvl1pPr>
          </a:lstStyle>
          <a:p>
            <a:pPr algn="ctr"/>
            <a:r>
              <a:rPr lang="fr-FR" sz="2000" dirty="0">
                <a:latin typeface="Times New Roman" panose="02020603050405020304" pitchFamily="18" charset="0"/>
                <a:cs typeface="Times New Roman" panose="02020603050405020304" pitchFamily="18" charset="0"/>
              </a:rPr>
              <a:t>Modélisation du générateur </a:t>
            </a:r>
          </a:p>
          <a:p>
            <a:pPr algn="ctr"/>
            <a:r>
              <a:rPr lang="fr-FR" sz="2000" dirty="0">
                <a:latin typeface="Times New Roman" panose="02020603050405020304" pitchFamily="18" charset="0"/>
                <a:cs typeface="Times New Roman" panose="02020603050405020304" pitchFamily="18" charset="0"/>
              </a:rPr>
              <a:t>supraconducteur MgB2 20MW</a:t>
            </a:r>
          </a:p>
        </p:txBody>
      </p:sp>
      <p:cxnSp>
        <p:nvCxnSpPr>
          <p:cNvPr id="8" name="Connecteur droit 7"/>
          <p:cNvCxnSpPr/>
          <p:nvPr/>
        </p:nvCxnSpPr>
        <p:spPr>
          <a:xfrm>
            <a:off x="3081341" y="2123699"/>
            <a:ext cx="27250" cy="323096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1" name="Espace réservé du pied de page 4"/>
          <p:cNvSpPr>
            <a:spLocks noGrp="1"/>
          </p:cNvSpPr>
          <p:nvPr>
            <p:ph type="ftr" sz="quarter" idx="12"/>
          </p:nvPr>
        </p:nvSpPr>
        <p:spPr>
          <a:xfrm>
            <a:off x="2136118" y="6301477"/>
            <a:ext cx="6874351" cy="365125"/>
          </a:xfrm>
        </p:spPr>
        <p:txBody>
          <a:bodyPr/>
          <a:lstStyle/>
          <a:p>
            <a:pPr algn="ctr"/>
            <a:r>
              <a:rPr lang="fr-FR" dirty="0" smtClean="0"/>
              <a:t>02 Septembre 2016</a:t>
            </a:r>
            <a:endParaRPr lang="fr-FR" dirty="0"/>
          </a:p>
        </p:txBody>
      </p:sp>
      <p:sp>
        <p:nvSpPr>
          <p:cNvPr id="9" name="Rectangle 8"/>
          <p:cNvSpPr/>
          <p:nvPr/>
        </p:nvSpPr>
        <p:spPr>
          <a:xfrm>
            <a:off x="95251" y="2123699"/>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p:cNvSpPr/>
          <p:nvPr/>
        </p:nvSpPr>
        <p:spPr>
          <a:xfrm>
            <a:off x="95251" y="4143219"/>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p:cNvSpPr/>
          <p:nvPr/>
        </p:nvSpPr>
        <p:spPr>
          <a:xfrm>
            <a:off x="95251" y="3474704"/>
            <a:ext cx="2819399" cy="542925"/>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p:cNvSpPr/>
          <p:nvPr/>
        </p:nvSpPr>
        <p:spPr>
          <a:xfrm>
            <a:off x="95251" y="2801456"/>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p:cNvSpPr/>
          <p:nvPr/>
        </p:nvSpPr>
        <p:spPr>
          <a:xfrm>
            <a:off x="95251" y="4811734"/>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p:nvSpPr>
        <p:spPr>
          <a:xfrm>
            <a:off x="112652" y="2228464"/>
            <a:ext cx="2801998" cy="338554"/>
          </a:xfrm>
          <a:prstGeom prst="rect">
            <a:avLst/>
          </a:prstGeom>
          <a:noFill/>
        </p:spPr>
        <p:txBody>
          <a:bodyPr wrap="square" rtlCol="0">
            <a:spAutoFit/>
          </a:bodyPr>
          <a:lstStyle/>
          <a:p>
            <a:pPr algn="ctr"/>
            <a:r>
              <a:rPr lang="fr-FR" sz="1600" dirty="0" smtClean="0">
                <a:latin typeface="Times New Roman" panose="02020603050405020304" pitchFamily="18" charset="0"/>
                <a:cs typeface="Times New Roman" panose="02020603050405020304" pitchFamily="18" charset="0"/>
              </a:rPr>
              <a:t>Contexte général du stage </a:t>
            </a:r>
            <a:endParaRPr lang="fr-FR" sz="1600" dirty="0">
              <a:latin typeface="Times New Roman" panose="02020603050405020304" pitchFamily="18" charset="0"/>
              <a:cs typeface="Times New Roman" panose="02020603050405020304" pitchFamily="18" charset="0"/>
            </a:endParaRPr>
          </a:p>
        </p:txBody>
      </p:sp>
      <p:pic>
        <p:nvPicPr>
          <p:cNvPr id="36" name="Image 35"/>
          <p:cNvPicPr>
            <a:picLocks noChangeAspect="1"/>
          </p:cNvPicPr>
          <p:nvPr/>
        </p:nvPicPr>
        <p:blipFill>
          <a:blip r:embed="rId3"/>
          <a:stretch>
            <a:fillRect/>
          </a:stretch>
        </p:blipFill>
        <p:spPr>
          <a:xfrm flipV="1">
            <a:off x="2933699" y="3680108"/>
            <a:ext cx="104775" cy="103420"/>
          </a:xfrm>
          <a:prstGeom prst="rect">
            <a:avLst/>
          </a:prstGeom>
        </p:spPr>
      </p:pic>
      <p:sp>
        <p:nvSpPr>
          <p:cNvPr id="41" name="Rectangle 40"/>
          <p:cNvSpPr/>
          <p:nvPr/>
        </p:nvSpPr>
        <p:spPr>
          <a:xfrm>
            <a:off x="190501" y="4881157"/>
            <a:ext cx="2717411" cy="369332"/>
          </a:xfrm>
          <a:prstGeom prst="rect">
            <a:avLst/>
          </a:prstGeom>
        </p:spPr>
        <p:txBody>
          <a:bodyPr wrap="none">
            <a:spAutoFit/>
          </a:bodyPr>
          <a:lstStyle/>
          <a:p>
            <a:r>
              <a:rPr lang="fr-FR" dirty="0">
                <a:latin typeface="Times New Roman" panose="02020603050405020304" pitchFamily="18" charset="0"/>
                <a:cs typeface="Times New Roman" panose="02020603050405020304" pitchFamily="18" charset="0"/>
              </a:rPr>
              <a:t>Conclusion et perspectives </a:t>
            </a:r>
          </a:p>
        </p:txBody>
      </p:sp>
      <p:sp>
        <p:nvSpPr>
          <p:cNvPr id="42" name="Rectangle 41"/>
          <p:cNvSpPr/>
          <p:nvPr/>
        </p:nvSpPr>
        <p:spPr>
          <a:xfrm>
            <a:off x="54572" y="2778129"/>
            <a:ext cx="2860078" cy="584775"/>
          </a:xfrm>
          <a:prstGeom prst="rect">
            <a:avLst/>
          </a:prstGeom>
        </p:spPr>
        <p:txBody>
          <a:bodyPr wrap="none">
            <a:spAutoFit/>
          </a:bodyPr>
          <a:lstStyle/>
          <a:p>
            <a:pPr algn="ctr"/>
            <a:r>
              <a:rPr lang="fr-FR" sz="1600" dirty="0">
                <a:latin typeface="Times New Roman" panose="02020603050405020304" pitchFamily="18" charset="0"/>
                <a:cs typeface="Times New Roman" panose="02020603050405020304" pitchFamily="18" charset="0"/>
              </a:rPr>
              <a:t>Impact financier d’une éolienne </a:t>
            </a:r>
            <a:endParaRPr lang="fr-FR" sz="1600" dirty="0" smtClean="0">
              <a:latin typeface="Times New Roman" panose="02020603050405020304" pitchFamily="18" charset="0"/>
              <a:cs typeface="Times New Roman" panose="02020603050405020304" pitchFamily="18" charset="0"/>
            </a:endParaRPr>
          </a:p>
          <a:p>
            <a:pPr algn="ctr"/>
            <a:r>
              <a:rPr lang="fr-FR" sz="1600" dirty="0" smtClean="0">
                <a:latin typeface="Times New Roman" panose="02020603050405020304" pitchFamily="18" charset="0"/>
                <a:cs typeface="Times New Roman" panose="02020603050405020304" pitchFamily="18" charset="0"/>
              </a:rPr>
              <a:t>supraconductrice </a:t>
            </a:r>
            <a:r>
              <a:rPr lang="fr-FR" sz="1600" dirty="0">
                <a:latin typeface="Times New Roman" panose="02020603050405020304" pitchFamily="18" charset="0"/>
                <a:cs typeface="Times New Roman" panose="02020603050405020304" pitchFamily="18" charset="0"/>
              </a:rPr>
              <a:t>20MW</a:t>
            </a:r>
          </a:p>
        </p:txBody>
      </p:sp>
      <p:sp>
        <p:nvSpPr>
          <p:cNvPr id="43" name="Rectangle 42"/>
          <p:cNvSpPr/>
          <p:nvPr/>
        </p:nvSpPr>
        <p:spPr>
          <a:xfrm>
            <a:off x="112652" y="3448603"/>
            <a:ext cx="2752677" cy="584775"/>
          </a:xfrm>
          <a:prstGeom prst="rect">
            <a:avLst/>
          </a:prstGeom>
        </p:spPr>
        <p:txBody>
          <a:bodyPr wrap="none">
            <a:spAutoFit/>
          </a:bodyPr>
          <a:lstStyle/>
          <a:p>
            <a:pPr algn="ctr"/>
            <a:r>
              <a:rPr lang="fr-FR" sz="1600" dirty="0">
                <a:latin typeface="Times New Roman" panose="02020603050405020304" pitchFamily="18" charset="0"/>
                <a:cs typeface="Times New Roman" panose="02020603050405020304" pitchFamily="18" charset="0"/>
              </a:rPr>
              <a:t>Modélisation du </a:t>
            </a:r>
            <a:r>
              <a:rPr lang="fr-FR" sz="1600" dirty="0" smtClean="0">
                <a:latin typeface="Times New Roman" panose="02020603050405020304" pitchFamily="18" charset="0"/>
                <a:cs typeface="Times New Roman" panose="02020603050405020304" pitchFamily="18" charset="0"/>
              </a:rPr>
              <a:t>générateur </a:t>
            </a:r>
          </a:p>
          <a:p>
            <a:pPr algn="ctr"/>
            <a:r>
              <a:rPr lang="fr-FR" sz="1600" dirty="0" smtClean="0">
                <a:latin typeface="Times New Roman" panose="02020603050405020304" pitchFamily="18" charset="0"/>
                <a:cs typeface="Times New Roman" panose="02020603050405020304" pitchFamily="18" charset="0"/>
              </a:rPr>
              <a:t>supraconducteur </a:t>
            </a:r>
            <a:r>
              <a:rPr lang="fr-FR" sz="1600" dirty="0">
                <a:latin typeface="Times New Roman" panose="02020603050405020304" pitchFamily="18" charset="0"/>
                <a:cs typeface="Times New Roman" panose="02020603050405020304" pitchFamily="18" charset="0"/>
              </a:rPr>
              <a:t>MgB</a:t>
            </a:r>
            <a:r>
              <a:rPr lang="fr-FR" sz="1100" dirty="0">
                <a:latin typeface="Times New Roman" panose="02020603050405020304" pitchFamily="18" charset="0"/>
                <a:cs typeface="Times New Roman" panose="02020603050405020304" pitchFamily="18" charset="0"/>
              </a:rPr>
              <a:t>2</a:t>
            </a:r>
            <a:r>
              <a:rPr lang="fr-FR" sz="1600" dirty="0">
                <a:latin typeface="Times New Roman" panose="02020603050405020304" pitchFamily="18" charset="0"/>
                <a:cs typeface="Times New Roman" panose="02020603050405020304" pitchFamily="18" charset="0"/>
              </a:rPr>
              <a:t> 20MW</a:t>
            </a:r>
          </a:p>
        </p:txBody>
      </p:sp>
      <p:sp>
        <p:nvSpPr>
          <p:cNvPr id="44" name="Rectangle 43"/>
          <p:cNvSpPr/>
          <p:nvPr/>
        </p:nvSpPr>
        <p:spPr>
          <a:xfrm>
            <a:off x="562397" y="4240610"/>
            <a:ext cx="1973617" cy="338554"/>
          </a:xfrm>
          <a:prstGeom prst="rect">
            <a:avLst/>
          </a:prstGeom>
        </p:spPr>
        <p:txBody>
          <a:bodyPr wrap="none">
            <a:spAutoFit/>
          </a:bodyPr>
          <a:lstStyle/>
          <a:p>
            <a:r>
              <a:rPr lang="fr-FR" sz="1600" dirty="0">
                <a:latin typeface="Times New Roman" panose="02020603050405020304" pitchFamily="18" charset="0"/>
                <a:cs typeface="Times New Roman" panose="02020603050405020304" pitchFamily="18" charset="0"/>
              </a:rPr>
              <a:t>Analyse des résultats </a:t>
            </a:r>
          </a:p>
        </p:txBody>
      </p:sp>
      <p:sp>
        <p:nvSpPr>
          <p:cNvPr id="46" name="Rectangle 45"/>
          <p:cNvSpPr/>
          <p:nvPr/>
        </p:nvSpPr>
        <p:spPr>
          <a:xfrm>
            <a:off x="3188231" y="1236711"/>
            <a:ext cx="1939955" cy="307777"/>
          </a:xfrm>
          <a:prstGeom prst="rect">
            <a:avLst/>
          </a:prstGeom>
        </p:spPr>
        <p:txBody>
          <a:bodyPr wrap="none">
            <a:spAutoFit/>
          </a:bodyPr>
          <a:lstStyle/>
          <a:p>
            <a:r>
              <a:rPr lang="fr-FR" sz="1400" dirty="0" smtClean="0">
                <a:latin typeface="Times New Roman" panose="02020603050405020304" pitchFamily="18" charset="0"/>
                <a:cs typeface="Times New Roman" panose="02020603050405020304" pitchFamily="18" charset="0"/>
              </a:rPr>
              <a:t>Amélioration du modèle</a:t>
            </a:r>
            <a:endParaRPr lang="fr-FR" sz="1400" dirty="0">
              <a:latin typeface="Times New Roman" panose="02020603050405020304" pitchFamily="18" charset="0"/>
              <a:cs typeface="Times New Roman" panose="02020603050405020304" pitchFamily="18" charset="0"/>
            </a:endParaRPr>
          </a:p>
        </p:txBody>
      </p:sp>
      <p:cxnSp>
        <p:nvCxnSpPr>
          <p:cNvPr id="29" name="Connecteur droit 28"/>
          <p:cNvCxnSpPr/>
          <p:nvPr/>
        </p:nvCxnSpPr>
        <p:spPr>
          <a:xfrm>
            <a:off x="2981324" y="1436273"/>
            <a:ext cx="1571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Connecteur droit 29"/>
          <p:cNvCxnSpPr/>
          <p:nvPr/>
        </p:nvCxnSpPr>
        <p:spPr>
          <a:xfrm>
            <a:off x="2984766" y="1737621"/>
            <a:ext cx="1571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Connecteur droit 33"/>
          <p:cNvCxnSpPr/>
          <p:nvPr/>
        </p:nvCxnSpPr>
        <p:spPr>
          <a:xfrm flipV="1">
            <a:off x="2971799" y="1162050"/>
            <a:ext cx="0" cy="26024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ZoneTexte 36"/>
          <p:cNvSpPr txBox="1"/>
          <p:nvPr/>
        </p:nvSpPr>
        <p:spPr>
          <a:xfrm>
            <a:off x="3038475" y="1298375"/>
            <a:ext cx="1426108" cy="307777"/>
          </a:xfrm>
          <a:prstGeom prst="rect">
            <a:avLst/>
          </a:prstGeom>
          <a:noFill/>
        </p:spPr>
        <p:txBody>
          <a:bodyPr wrap="square" rtlCol="0">
            <a:spAutoFit/>
          </a:bodyPr>
          <a:lstStyle/>
          <a:p>
            <a:pPr marL="285750" indent="-285750">
              <a:buFont typeface="Wingdings" panose="05000000000000000000" pitchFamily="2" charset="2"/>
              <a:buChar char="§"/>
            </a:pPr>
            <a:r>
              <a:rPr lang="fr-FR" sz="1400" dirty="0" smtClean="0">
                <a:latin typeface="Times New Roman" panose="02020603050405020304" pitchFamily="18" charset="0"/>
                <a:cs typeface="Times New Roman" panose="02020603050405020304" pitchFamily="18" charset="0"/>
              </a:rPr>
              <a:t> </a:t>
            </a:r>
            <a:endParaRPr lang="fr-FR" sz="1400" dirty="0">
              <a:latin typeface="Times New Roman" panose="02020603050405020304" pitchFamily="18" charset="0"/>
              <a:cs typeface="Times New Roman" panose="02020603050405020304" pitchFamily="18" charset="0"/>
            </a:endParaRPr>
          </a:p>
        </p:txBody>
      </p:sp>
      <p:sp>
        <p:nvSpPr>
          <p:cNvPr id="45" name="ZoneTexte 44"/>
          <p:cNvSpPr txBox="1"/>
          <p:nvPr/>
        </p:nvSpPr>
        <p:spPr>
          <a:xfrm>
            <a:off x="3038473" y="1583697"/>
            <a:ext cx="1266827" cy="307777"/>
          </a:xfrm>
          <a:prstGeom prst="rect">
            <a:avLst/>
          </a:prstGeom>
          <a:noFill/>
        </p:spPr>
        <p:txBody>
          <a:bodyPr wrap="square" rtlCol="0">
            <a:spAutoFit/>
          </a:bodyPr>
          <a:lstStyle/>
          <a:p>
            <a:pPr marL="285750" indent="-285750">
              <a:buFont typeface="Wingdings" panose="05000000000000000000" pitchFamily="2" charset="2"/>
              <a:buChar char="§"/>
            </a:pPr>
            <a:r>
              <a:rPr lang="fr-FR" sz="1400" dirty="0" smtClean="0">
                <a:latin typeface="Times New Roman" panose="02020603050405020304" pitchFamily="18" charset="0"/>
                <a:cs typeface="Times New Roman" panose="02020603050405020304" pitchFamily="18" charset="0"/>
              </a:rPr>
              <a:t> </a:t>
            </a:r>
            <a:endParaRPr lang="fr-FR" sz="1400" dirty="0">
              <a:latin typeface="Times New Roman" panose="02020603050405020304" pitchFamily="18" charset="0"/>
              <a:cs typeface="Times New Roman" panose="02020603050405020304" pitchFamily="18" charset="0"/>
            </a:endParaRPr>
          </a:p>
        </p:txBody>
      </p:sp>
      <p:sp>
        <p:nvSpPr>
          <p:cNvPr id="31" name="Rectangle 30"/>
          <p:cNvSpPr/>
          <p:nvPr/>
        </p:nvSpPr>
        <p:spPr>
          <a:xfrm>
            <a:off x="3195636" y="975584"/>
            <a:ext cx="3134191" cy="307777"/>
          </a:xfrm>
          <a:prstGeom prst="rect">
            <a:avLst/>
          </a:prstGeom>
        </p:spPr>
        <p:txBody>
          <a:bodyPr wrap="none">
            <a:spAutoFit/>
          </a:bodyPr>
          <a:lstStyle/>
          <a:p>
            <a:r>
              <a:rPr lang="fr-FR" sz="1400" dirty="0" smtClean="0">
                <a:solidFill>
                  <a:schemeClr val="tx1">
                    <a:lumMod val="50000"/>
                    <a:lumOff val="50000"/>
                  </a:schemeClr>
                </a:solidFill>
                <a:latin typeface="Times New Roman" panose="02020603050405020304" pitchFamily="18" charset="0"/>
                <a:cs typeface="Times New Roman" panose="02020603050405020304" pitchFamily="18" charset="0"/>
              </a:rPr>
              <a:t>Modélisation du générateur de référence </a:t>
            </a:r>
            <a:endParaRPr lang="fr-FR" sz="1400"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cxnSp>
        <p:nvCxnSpPr>
          <p:cNvPr id="33" name="Connecteur droit 32"/>
          <p:cNvCxnSpPr/>
          <p:nvPr/>
        </p:nvCxnSpPr>
        <p:spPr>
          <a:xfrm>
            <a:off x="2981324" y="1988723"/>
            <a:ext cx="1571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ZoneTexte 34"/>
          <p:cNvSpPr txBox="1"/>
          <p:nvPr/>
        </p:nvSpPr>
        <p:spPr>
          <a:xfrm>
            <a:off x="3038473" y="1851545"/>
            <a:ext cx="1266827" cy="307777"/>
          </a:xfrm>
          <a:prstGeom prst="rect">
            <a:avLst/>
          </a:prstGeom>
          <a:noFill/>
        </p:spPr>
        <p:txBody>
          <a:bodyPr wrap="square" rtlCol="0">
            <a:spAutoFit/>
          </a:bodyPr>
          <a:lstStyle/>
          <a:p>
            <a:pPr marL="285750" indent="-285750">
              <a:buFont typeface="Wingdings" panose="05000000000000000000" pitchFamily="2" charset="2"/>
              <a:buChar char="§"/>
            </a:pPr>
            <a:r>
              <a:rPr lang="fr-FR" sz="1400" dirty="0" smtClean="0">
                <a:latin typeface="Times New Roman" panose="02020603050405020304" pitchFamily="18" charset="0"/>
                <a:cs typeface="Times New Roman" panose="02020603050405020304" pitchFamily="18" charset="0"/>
              </a:rPr>
              <a:t> </a:t>
            </a:r>
            <a:endParaRPr lang="fr-FR" sz="1400" dirty="0">
              <a:latin typeface="Times New Roman" panose="02020603050405020304" pitchFamily="18" charset="0"/>
              <a:cs typeface="Times New Roman" panose="02020603050405020304" pitchFamily="18" charset="0"/>
            </a:endParaRPr>
          </a:p>
        </p:txBody>
      </p:sp>
      <p:sp>
        <p:nvSpPr>
          <p:cNvPr id="38" name="Rectangle 37"/>
          <p:cNvSpPr/>
          <p:nvPr/>
        </p:nvSpPr>
        <p:spPr>
          <a:xfrm>
            <a:off x="3188231" y="1538022"/>
            <a:ext cx="4599272" cy="307777"/>
          </a:xfrm>
          <a:prstGeom prst="rect">
            <a:avLst/>
          </a:prstGeom>
        </p:spPr>
        <p:txBody>
          <a:bodyPr wrap="none">
            <a:spAutoFit/>
          </a:bodyPr>
          <a:lstStyle/>
          <a:p>
            <a:r>
              <a:rPr lang="fr-FR" sz="1400" dirty="0" smtClean="0">
                <a:solidFill>
                  <a:schemeClr val="tx1">
                    <a:lumMod val="50000"/>
                    <a:lumOff val="50000"/>
                  </a:schemeClr>
                </a:solidFill>
                <a:latin typeface="Times New Roman" panose="02020603050405020304" pitchFamily="18" charset="0"/>
                <a:cs typeface="Times New Roman" panose="02020603050405020304" pitchFamily="18" charset="0"/>
              </a:rPr>
              <a:t>Modélisation d’un générateur supraconducteur 10MW MgB</a:t>
            </a:r>
            <a:r>
              <a:rPr lang="fr-FR" sz="1100" dirty="0" smtClean="0">
                <a:solidFill>
                  <a:schemeClr val="tx1">
                    <a:lumMod val="50000"/>
                    <a:lumOff val="50000"/>
                  </a:schemeClr>
                </a:solidFill>
                <a:latin typeface="Times New Roman" panose="02020603050405020304" pitchFamily="18" charset="0"/>
                <a:cs typeface="Times New Roman" panose="02020603050405020304" pitchFamily="18" charset="0"/>
              </a:rPr>
              <a:t>2</a:t>
            </a:r>
            <a:endParaRPr lang="fr-FR" sz="1100"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cxnSp>
        <p:nvCxnSpPr>
          <p:cNvPr id="48" name="Connecteur droit 47"/>
          <p:cNvCxnSpPr/>
          <p:nvPr/>
        </p:nvCxnSpPr>
        <p:spPr>
          <a:xfrm>
            <a:off x="2981324" y="1162050"/>
            <a:ext cx="1571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ZoneTexte 48"/>
          <p:cNvSpPr txBox="1"/>
          <p:nvPr/>
        </p:nvSpPr>
        <p:spPr>
          <a:xfrm>
            <a:off x="3028949" y="1013412"/>
            <a:ext cx="2038351" cy="307777"/>
          </a:xfrm>
          <a:prstGeom prst="rect">
            <a:avLst/>
          </a:prstGeom>
          <a:noFill/>
        </p:spPr>
        <p:txBody>
          <a:bodyPr wrap="square" rtlCol="0">
            <a:spAutoFit/>
          </a:bodyPr>
          <a:lstStyle/>
          <a:p>
            <a:pPr marL="285750" indent="-285750">
              <a:buFont typeface="Wingdings" panose="05000000000000000000" pitchFamily="2" charset="2"/>
              <a:buChar char="§"/>
            </a:pPr>
            <a:r>
              <a:rPr lang="fr-FR" sz="1400" dirty="0" smtClean="0">
                <a:latin typeface="Times New Roman" panose="02020603050405020304" pitchFamily="18" charset="0"/>
                <a:cs typeface="Times New Roman" panose="02020603050405020304" pitchFamily="18" charset="0"/>
              </a:rPr>
              <a:t> </a:t>
            </a:r>
            <a:endParaRPr lang="fr-FR" sz="1400" dirty="0">
              <a:latin typeface="Times New Roman" panose="02020603050405020304" pitchFamily="18" charset="0"/>
              <a:cs typeface="Times New Roman" panose="02020603050405020304" pitchFamily="18" charset="0"/>
            </a:endParaRPr>
          </a:p>
        </p:txBody>
      </p:sp>
      <p:sp>
        <p:nvSpPr>
          <p:cNvPr id="50" name="Rectangle 49"/>
          <p:cNvSpPr/>
          <p:nvPr/>
        </p:nvSpPr>
        <p:spPr>
          <a:xfrm>
            <a:off x="3188463" y="1813494"/>
            <a:ext cx="4599272" cy="307777"/>
          </a:xfrm>
          <a:prstGeom prst="rect">
            <a:avLst/>
          </a:prstGeom>
        </p:spPr>
        <p:txBody>
          <a:bodyPr wrap="none">
            <a:spAutoFit/>
          </a:bodyPr>
          <a:lstStyle/>
          <a:p>
            <a:r>
              <a:rPr lang="fr-FR" sz="1400" dirty="0" smtClean="0">
                <a:solidFill>
                  <a:schemeClr val="tx1">
                    <a:lumMod val="50000"/>
                    <a:lumOff val="50000"/>
                  </a:schemeClr>
                </a:solidFill>
                <a:latin typeface="Times New Roman" panose="02020603050405020304" pitchFamily="18" charset="0"/>
                <a:cs typeface="Times New Roman" panose="02020603050405020304" pitchFamily="18" charset="0"/>
              </a:rPr>
              <a:t>Modélisation d’un générateur supraconducteur 20MW MgB</a:t>
            </a:r>
            <a:r>
              <a:rPr lang="fr-FR" sz="1100" dirty="0" smtClean="0">
                <a:solidFill>
                  <a:schemeClr val="tx1">
                    <a:lumMod val="50000"/>
                    <a:lumOff val="50000"/>
                  </a:schemeClr>
                </a:solidFill>
                <a:latin typeface="Times New Roman" panose="02020603050405020304" pitchFamily="18" charset="0"/>
                <a:cs typeface="Times New Roman" panose="02020603050405020304" pitchFamily="18" charset="0"/>
              </a:rPr>
              <a:t>2</a:t>
            </a:r>
            <a:endParaRPr lang="fr-FR" sz="1100"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sp>
        <p:nvSpPr>
          <p:cNvPr id="4" name="Rectangle 3"/>
          <p:cNvSpPr/>
          <p:nvPr/>
        </p:nvSpPr>
        <p:spPr>
          <a:xfrm>
            <a:off x="3059905" y="2328613"/>
            <a:ext cx="5604419" cy="1815882"/>
          </a:xfrm>
          <a:prstGeom prst="rect">
            <a:avLst/>
          </a:prstGeom>
        </p:spPr>
        <p:txBody>
          <a:bodyPr wrap="none">
            <a:spAutoFit/>
          </a:bodyPr>
          <a:lstStyle/>
          <a:p>
            <a:pPr marL="285750" lvl="0" indent="-285750" algn="just" eaLnBrk="0" fontAlgn="base" hangingPunct="0">
              <a:lnSpc>
                <a:spcPct val="150000"/>
              </a:lnSpc>
              <a:spcBef>
                <a:spcPct val="0"/>
              </a:spcBef>
              <a:spcAft>
                <a:spcPct val="0"/>
              </a:spcAft>
              <a:buFont typeface="Wingdings" panose="05000000000000000000" pitchFamily="2" charset="2"/>
              <a:buChar char="§"/>
            </a:pPr>
            <a:r>
              <a:rPr lang="fr-FR" altLang="fr-FR" sz="1600" dirty="0" smtClean="0">
                <a:solidFill>
                  <a:schemeClr val="tx1">
                    <a:lumMod val="50000"/>
                    <a:lumOff val="50000"/>
                  </a:schemeClr>
                </a:solidFill>
                <a:latin typeface="Times New Roman" panose="02020603050405020304" pitchFamily="18" charset="0"/>
                <a:ea typeface="Calibri" panose="020F0502020204030204" pitchFamily="34" charset="0"/>
                <a:cs typeface="Times New Roman" panose="02020603050405020304" pitchFamily="18" charset="0"/>
              </a:rPr>
              <a:t>Etape1</a:t>
            </a:r>
            <a:r>
              <a:rPr lang="fr-FR" altLang="fr-FR" sz="1600" dirty="0">
                <a:solidFill>
                  <a:schemeClr val="tx1">
                    <a:lumMod val="50000"/>
                    <a:lumOff val="50000"/>
                  </a:schemeClr>
                </a:solidFill>
                <a:latin typeface="Times New Roman" panose="02020603050405020304" pitchFamily="18" charset="0"/>
                <a:ea typeface="Calibri" panose="020F0502020204030204" pitchFamily="34" charset="0"/>
                <a:cs typeface="Times New Roman" panose="02020603050405020304" pitchFamily="18" charset="0"/>
              </a:rPr>
              <a:t> : Passer d’un modèle complet à un modèle </a:t>
            </a:r>
            <a:r>
              <a:rPr lang="fr-FR" altLang="fr-FR" sz="1600" dirty="0" smtClean="0">
                <a:solidFill>
                  <a:schemeClr val="tx1">
                    <a:lumMod val="50000"/>
                    <a:lumOff val="50000"/>
                  </a:schemeClr>
                </a:solidFill>
                <a:latin typeface="Times New Roman" panose="02020603050405020304" pitchFamily="18" charset="0"/>
                <a:ea typeface="Calibri" panose="020F0502020204030204" pitchFamily="34" charset="0"/>
                <a:cs typeface="Times New Roman" panose="02020603050405020304" pitchFamily="18" charset="0"/>
              </a:rPr>
              <a:t>symétrique</a:t>
            </a:r>
            <a:r>
              <a:rPr lang="fr-FR" altLang="fr-FR" sz="1600" dirty="0">
                <a:solidFill>
                  <a:schemeClr val="tx1">
                    <a:lumMod val="50000"/>
                    <a:lumOff val="50000"/>
                  </a:schemeClr>
                </a:solidFill>
                <a:latin typeface="Times New Roman" panose="02020603050405020304" pitchFamily="18" charset="0"/>
                <a:ea typeface="Calibri" panose="020F0502020204030204" pitchFamily="34" charset="0"/>
                <a:cs typeface="Times New Roman" panose="02020603050405020304" pitchFamily="18" charset="0"/>
              </a:rPr>
              <a:t>,</a:t>
            </a:r>
            <a:endParaRPr lang="fr-FR" altLang="fr-FR" sz="2800" dirty="0" smtClean="0">
              <a:solidFill>
                <a:schemeClr val="tx1">
                  <a:lumMod val="50000"/>
                  <a:lumOff val="50000"/>
                </a:schemeClr>
              </a:solidFill>
              <a:latin typeface="Times New Roman" panose="02020603050405020304" pitchFamily="18" charset="0"/>
              <a:cs typeface="Times New Roman" panose="02020603050405020304" pitchFamily="18" charset="0"/>
            </a:endParaRPr>
          </a:p>
          <a:p>
            <a:pPr marL="285750" indent="-285750" algn="just" eaLnBrk="0" fontAlgn="base" hangingPunct="0">
              <a:lnSpc>
                <a:spcPct val="150000"/>
              </a:lnSpc>
              <a:spcBef>
                <a:spcPct val="0"/>
              </a:spcBef>
              <a:spcAft>
                <a:spcPct val="0"/>
              </a:spcAft>
              <a:buFont typeface="Wingdings" panose="05000000000000000000" pitchFamily="2" charset="2"/>
              <a:buChar char="§"/>
            </a:pPr>
            <a:r>
              <a:rPr lang="fr-FR" sz="1600" dirty="0">
                <a:latin typeface="Times New Roman" panose="02020603050405020304" pitchFamily="18" charset="0"/>
                <a:ea typeface="Calibri" panose="020F0502020204030204" pitchFamily="34" charset="0"/>
                <a:cs typeface="Times New Roman" panose="02020603050405020304" pitchFamily="18" charset="0"/>
              </a:rPr>
              <a:t>Etape 2 : Supprimer le </a:t>
            </a:r>
            <a:r>
              <a:rPr lang="fr-FR" sz="1600" dirty="0" smtClean="0">
                <a:latin typeface="Times New Roman" panose="02020603050405020304" pitchFamily="18" charset="0"/>
                <a:ea typeface="Calibri" panose="020F0502020204030204" pitchFamily="34" charset="0"/>
                <a:cs typeface="Times New Roman" panose="02020603050405020304" pitchFamily="18" charset="0"/>
              </a:rPr>
              <a:t>circuit,</a:t>
            </a:r>
            <a:endParaRPr lang="fr-FR" sz="1600" dirty="0">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eaLnBrk="0" fontAlgn="base" hangingPunct="0">
              <a:lnSpc>
                <a:spcPct val="150000"/>
              </a:lnSpc>
              <a:spcBef>
                <a:spcPct val="0"/>
              </a:spcBef>
              <a:spcAft>
                <a:spcPct val="0"/>
              </a:spcAft>
              <a:buFont typeface="Wingdings" panose="05000000000000000000" pitchFamily="2" charset="2"/>
              <a:buChar char="§"/>
            </a:pPr>
            <a:r>
              <a:rPr lang="fr-FR" sz="1600" dirty="0">
                <a:solidFill>
                  <a:schemeClr val="tx1">
                    <a:lumMod val="50000"/>
                    <a:lumOff val="50000"/>
                  </a:schemeClr>
                </a:solidFill>
                <a:latin typeface="Times New Roman" panose="02020603050405020304" pitchFamily="18" charset="0"/>
                <a:ea typeface="Calibri" panose="020F0502020204030204" pitchFamily="34" charset="0"/>
                <a:cs typeface="Times New Roman" panose="02020603050405020304" pitchFamily="18" charset="0"/>
              </a:rPr>
              <a:t>Etape 3 : Passer à un seul calcul </a:t>
            </a:r>
            <a:r>
              <a:rPr lang="fr-FR" sz="1600" dirty="0" smtClean="0">
                <a:solidFill>
                  <a:schemeClr val="tx1">
                    <a:lumMod val="50000"/>
                    <a:lumOff val="50000"/>
                  </a:schemeClr>
                </a:solidFill>
                <a:latin typeface="Times New Roman" panose="02020603050405020304" pitchFamily="18" charset="0"/>
                <a:ea typeface="Calibri" panose="020F0502020204030204" pitchFamily="34" charset="0"/>
                <a:cs typeface="Times New Roman" panose="02020603050405020304" pitchFamily="18" charset="0"/>
              </a:rPr>
              <a:t>statique.</a:t>
            </a:r>
          </a:p>
          <a:p>
            <a:pPr marL="285750" indent="-285750" algn="just" eaLnBrk="0" fontAlgn="base" hangingPunct="0">
              <a:lnSpc>
                <a:spcPct val="150000"/>
              </a:lnSpc>
              <a:spcBef>
                <a:spcPct val="0"/>
              </a:spcBef>
              <a:spcAft>
                <a:spcPct val="0"/>
              </a:spcAft>
              <a:buFont typeface="Wingdings" panose="05000000000000000000" pitchFamily="2" charset="2"/>
              <a:buChar char="§"/>
            </a:pPr>
            <a:endParaRPr lang="fr-FR" sz="1600" dirty="0">
              <a:latin typeface="Times New Roman" panose="02020603050405020304" pitchFamily="18" charset="0"/>
              <a:ea typeface="Calibri" panose="020F0502020204030204" pitchFamily="34" charset="0"/>
              <a:cs typeface="Times New Roman" panose="02020603050405020304" pitchFamily="18" charset="0"/>
            </a:endParaRPr>
          </a:p>
          <a:p>
            <a:pPr marL="285750" lvl="0" indent="-285750" algn="just" eaLnBrk="0" fontAlgn="base" hangingPunct="0">
              <a:spcBef>
                <a:spcPct val="0"/>
              </a:spcBef>
              <a:spcAft>
                <a:spcPct val="0"/>
              </a:spcAft>
              <a:buFont typeface="Wingdings" panose="05000000000000000000" pitchFamily="2" charset="2"/>
              <a:buChar char="§"/>
            </a:pPr>
            <a:endParaRPr lang="fr-FR" altLang="fr-FR" sz="1600" dirty="0" smtClean="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9" name="Picture 2" descr="Afficher l'image d'origin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90864" y="4367629"/>
            <a:ext cx="746919" cy="74691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9037783" y="4556422"/>
            <a:ext cx="1165704" cy="369332"/>
          </a:xfrm>
          <a:prstGeom prst="rect">
            <a:avLst/>
          </a:prstGeom>
        </p:spPr>
        <p:txBody>
          <a:bodyPr wrap="none">
            <a:spAutoFit/>
          </a:bodyPr>
          <a:lstStyle/>
          <a:p>
            <a:r>
              <a:rPr lang="fr-FR" dirty="0" smtClean="0">
                <a:solidFill>
                  <a:srgbClr val="000000"/>
                </a:solidFill>
                <a:latin typeface="Times New Roman" panose="02020603050405020304" pitchFamily="18" charset="0"/>
                <a:ea typeface="Calibri" panose="020F0502020204030204" pitchFamily="34" charset="0"/>
              </a:rPr>
              <a:t>8</a:t>
            </a:r>
            <a:r>
              <a:rPr lang="fr-FR" dirty="0">
                <a:solidFill>
                  <a:srgbClr val="000000"/>
                </a:solidFill>
                <a:latin typeface="Times New Roman" panose="02020603050405020304" pitchFamily="18" charset="0"/>
                <a:ea typeface="Calibri" panose="020F0502020204030204" pitchFamily="34" charset="0"/>
              </a:rPr>
              <a:t> </a:t>
            </a:r>
            <a:r>
              <a:rPr lang="fr-FR" dirty="0" smtClean="0">
                <a:solidFill>
                  <a:srgbClr val="000000"/>
                </a:solidFill>
                <a:latin typeface="Times New Roman" panose="02020603050405020304" pitchFamily="18" charset="0"/>
                <a:ea typeface="Calibri" panose="020F0502020204030204" pitchFamily="34" charset="0"/>
              </a:rPr>
              <a:t>minutes!</a:t>
            </a:r>
            <a:endParaRPr lang="fr-FR" dirty="0"/>
          </a:p>
        </p:txBody>
      </p:sp>
      <p:pic>
        <p:nvPicPr>
          <p:cNvPr id="40" name="Image 39"/>
          <p:cNvPicPr/>
          <p:nvPr/>
        </p:nvPicPr>
        <p:blipFill rotWithShape="1">
          <a:blip r:embed="rId5">
            <a:extLst>
              <a:ext uri="{28A0092B-C50C-407E-A947-70E740481C1C}">
                <a14:useLocalDpi xmlns:a14="http://schemas.microsoft.com/office/drawing/2010/main" val="0"/>
              </a:ext>
            </a:extLst>
          </a:blip>
          <a:srcRect b="9504"/>
          <a:stretch/>
        </p:blipFill>
        <p:spPr bwMode="auto">
          <a:xfrm>
            <a:off x="3612248" y="3608415"/>
            <a:ext cx="3779152" cy="181710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176465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1"/>
          </p:nvPr>
        </p:nvSpPr>
        <p:spPr/>
        <p:txBody>
          <a:bodyPr/>
          <a:lstStyle/>
          <a:p>
            <a:pPr algn="r"/>
            <a:fld id="{A18FAA2F-414A-41AB-9102-14A918F968BC}" type="slidenum">
              <a:rPr lang="fr-FR" smtClean="0"/>
              <a:pPr algn="r"/>
              <a:t>15</a:t>
            </a:fld>
            <a:endParaRPr lang="fr-FR" dirty="0"/>
          </a:p>
        </p:txBody>
      </p:sp>
      <p:sp>
        <p:nvSpPr>
          <p:cNvPr id="7" name="Titre 1"/>
          <p:cNvSpPr txBox="1">
            <a:spLocks/>
          </p:cNvSpPr>
          <p:nvPr/>
        </p:nvSpPr>
        <p:spPr>
          <a:xfrm>
            <a:off x="3451528" y="0"/>
            <a:ext cx="7216472" cy="929640"/>
          </a:xfrm>
          <a:prstGeom prst="rect">
            <a:avLst/>
          </a:prstGeom>
        </p:spPr>
        <p:txBody>
          <a:bodyPr vert="horz" lIns="0" tIns="0" rIns="0" bIns="0" rtlCol="0" anchor="ctr" anchorCtr="0">
            <a:noAutofit/>
          </a:bodyPr>
          <a:lstStyle>
            <a:lvl1pPr algn="l" defTabSz="914400" rtl="0" eaLnBrk="1" latinLnBrk="0" hangingPunct="1">
              <a:spcBef>
                <a:spcPct val="0"/>
              </a:spcBef>
              <a:buNone/>
              <a:defRPr sz="2200" b="1" kern="1200" cap="all" baseline="0">
                <a:solidFill>
                  <a:schemeClr val="bg1"/>
                </a:solidFill>
                <a:latin typeface="+mj-lt"/>
                <a:ea typeface="+mj-ea"/>
                <a:cs typeface="+mj-cs"/>
              </a:defRPr>
            </a:lvl1pPr>
          </a:lstStyle>
          <a:p>
            <a:pPr algn="ctr"/>
            <a:r>
              <a:rPr lang="fr-FR" sz="2000" dirty="0">
                <a:latin typeface="Times New Roman" panose="02020603050405020304" pitchFamily="18" charset="0"/>
                <a:cs typeface="Times New Roman" panose="02020603050405020304" pitchFamily="18" charset="0"/>
              </a:rPr>
              <a:t>Modélisation du générateur </a:t>
            </a:r>
          </a:p>
          <a:p>
            <a:pPr algn="ctr"/>
            <a:r>
              <a:rPr lang="fr-FR" sz="2000" dirty="0">
                <a:latin typeface="Times New Roman" panose="02020603050405020304" pitchFamily="18" charset="0"/>
                <a:cs typeface="Times New Roman" panose="02020603050405020304" pitchFamily="18" charset="0"/>
              </a:rPr>
              <a:t>supraconducteur MgB2 20MW</a:t>
            </a:r>
          </a:p>
        </p:txBody>
      </p:sp>
      <p:cxnSp>
        <p:nvCxnSpPr>
          <p:cNvPr id="8" name="Connecteur droit 7"/>
          <p:cNvCxnSpPr/>
          <p:nvPr/>
        </p:nvCxnSpPr>
        <p:spPr>
          <a:xfrm>
            <a:off x="3081341" y="2123699"/>
            <a:ext cx="27250" cy="323096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1" name="Espace réservé du pied de page 4"/>
          <p:cNvSpPr>
            <a:spLocks noGrp="1"/>
          </p:cNvSpPr>
          <p:nvPr>
            <p:ph type="ftr" sz="quarter" idx="12"/>
          </p:nvPr>
        </p:nvSpPr>
        <p:spPr>
          <a:xfrm>
            <a:off x="2136118" y="6301477"/>
            <a:ext cx="6874351" cy="365125"/>
          </a:xfrm>
        </p:spPr>
        <p:txBody>
          <a:bodyPr/>
          <a:lstStyle/>
          <a:p>
            <a:pPr algn="ctr"/>
            <a:r>
              <a:rPr lang="fr-FR" dirty="0" smtClean="0"/>
              <a:t>02 Septembre 2016</a:t>
            </a:r>
            <a:endParaRPr lang="fr-FR" dirty="0"/>
          </a:p>
        </p:txBody>
      </p:sp>
      <p:sp>
        <p:nvSpPr>
          <p:cNvPr id="9" name="Rectangle 8"/>
          <p:cNvSpPr/>
          <p:nvPr/>
        </p:nvSpPr>
        <p:spPr>
          <a:xfrm>
            <a:off x="95251" y="2123699"/>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p:cNvSpPr/>
          <p:nvPr/>
        </p:nvSpPr>
        <p:spPr>
          <a:xfrm>
            <a:off x="95251" y="4143219"/>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p:cNvSpPr/>
          <p:nvPr/>
        </p:nvSpPr>
        <p:spPr>
          <a:xfrm>
            <a:off x="95251" y="3474704"/>
            <a:ext cx="2819399" cy="542925"/>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p:cNvSpPr/>
          <p:nvPr/>
        </p:nvSpPr>
        <p:spPr>
          <a:xfrm>
            <a:off x="95251" y="2801456"/>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p:cNvSpPr/>
          <p:nvPr/>
        </p:nvSpPr>
        <p:spPr>
          <a:xfrm>
            <a:off x="95251" y="4811734"/>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p:nvSpPr>
        <p:spPr>
          <a:xfrm>
            <a:off x="112652" y="2228464"/>
            <a:ext cx="2801998" cy="338554"/>
          </a:xfrm>
          <a:prstGeom prst="rect">
            <a:avLst/>
          </a:prstGeom>
          <a:noFill/>
        </p:spPr>
        <p:txBody>
          <a:bodyPr wrap="square" rtlCol="0">
            <a:spAutoFit/>
          </a:bodyPr>
          <a:lstStyle/>
          <a:p>
            <a:pPr algn="ctr"/>
            <a:r>
              <a:rPr lang="fr-FR" sz="1600" dirty="0" smtClean="0">
                <a:latin typeface="Times New Roman" panose="02020603050405020304" pitchFamily="18" charset="0"/>
                <a:cs typeface="Times New Roman" panose="02020603050405020304" pitchFamily="18" charset="0"/>
              </a:rPr>
              <a:t>Contexte général du stage </a:t>
            </a:r>
            <a:endParaRPr lang="fr-FR" sz="1600" dirty="0">
              <a:latin typeface="Times New Roman" panose="02020603050405020304" pitchFamily="18" charset="0"/>
              <a:cs typeface="Times New Roman" panose="02020603050405020304" pitchFamily="18" charset="0"/>
            </a:endParaRPr>
          </a:p>
        </p:txBody>
      </p:sp>
      <p:pic>
        <p:nvPicPr>
          <p:cNvPr id="36" name="Image 35"/>
          <p:cNvPicPr>
            <a:picLocks noChangeAspect="1"/>
          </p:cNvPicPr>
          <p:nvPr/>
        </p:nvPicPr>
        <p:blipFill>
          <a:blip r:embed="rId3"/>
          <a:stretch>
            <a:fillRect/>
          </a:stretch>
        </p:blipFill>
        <p:spPr>
          <a:xfrm flipV="1">
            <a:off x="2933699" y="3680108"/>
            <a:ext cx="104775" cy="103420"/>
          </a:xfrm>
          <a:prstGeom prst="rect">
            <a:avLst/>
          </a:prstGeom>
        </p:spPr>
      </p:pic>
      <p:sp>
        <p:nvSpPr>
          <p:cNvPr id="41" name="Rectangle 40"/>
          <p:cNvSpPr/>
          <p:nvPr/>
        </p:nvSpPr>
        <p:spPr>
          <a:xfrm>
            <a:off x="190501" y="4881157"/>
            <a:ext cx="2717411" cy="369332"/>
          </a:xfrm>
          <a:prstGeom prst="rect">
            <a:avLst/>
          </a:prstGeom>
        </p:spPr>
        <p:txBody>
          <a:bodyPr wrap="none">
            <a:spAutoFit/>
          </a:bodyPr>
          <a:lstStyle/>
          <a:p>
            <a:r>
              <a:rPr lang="fr-FR" dirty="0">
                <a:latin typeface="Times New Roman" panose="02020603050405020304" pitchFamily="18" charset="0"/>
                <a:cs typeface="Times New Roman" panose="02020603050405020304" pitchFamily="18" charset="0"/>
              </a:rPr>
              <a:t>Conclusion et perspectives </a:t>
            </a:r>
          </a:p>
        </p:txBody>
      </p:sp>
      <p:sp>
        <p:nvSpPr>
          <p:cNvPr id="42" name="Rectangle 41"/>
          <p:cNvSpPr/>
          <p:nvPr/>
        </p:nvSpPr>
        <p:spPr>
          <a:xfrm>
            <a:off x="54572" y="2778129"/>
            <a:ext cx="2860078" cy="584775"/>
          </a:xfrm>
          <a:prstGeom prst="rect">
            <a:avLst/>
          </a:prstGeom>
        </p:spPr>
        <p:txBody>
          <a:bodyPr wrap="none">
            <a:spAutoFit/>
          </a:bodyPr>
          <a:lstStyle/>
          <a:p>
            <a:pPr algn="ctr"/>
            <a:r>
              <a:rPr lang="fr-FR" sz="1600" dirty="0">
                <a:latin typeface="Times New Roman" panose="02020603050405020304" pitchFamily="18" charset="0"/>
                <a:cs typeface="Times New Roman" panose="02020603050405020304" pitchFamily="18" charset="0"/>
              </a:rPr>
              <a:t>Impact financier d’une éolienne </a:t>
            </a:r>
            <a:endParaRPr lang="fr-FR" sz="1600" dirty="0" smtClean="0">
              <a:latin typeface="Times New Roman" panose="02020603050405020304" pitchFamily="18" charset="0"/>
              <a:cs typeface="Times New Roman" panose="02020603050405020304" pitchFamily="18" charset="0"/>
            </a:endParaRPr>
          </a:p>
          <a:p>
            <a:pPr algn="ctr"/>
            <a:r>
              <a:rPr lang="fr-FR" sz="1600" dirty="0" smtClean="0">
                <a:latin typeface="Times New Roman" panose="02020603050405020304" pitchFamily="18" charset="0"/>
                <a:cs typeface="Times New Roman" panose="02020603050405020304" pitchFamily="18" charset="0"/>
              </a:rPr>
              <a:t>supraconductrice </a:t>
            </a:r>
            <a:r>
              <a:rPr lang="fr-FR" sz="1600" dirty="0">
                <a:latin typeface="Times New Roman" panose="02020603050405020304" pitchFamily="18" charset="0"/>
                <a:cs typeface="Times New Roman" panose="02020603050405020304" pitchFamily="18" charset="0"/>
              </a:rPr>
              <a:t>20MW</a:t>
            </a:r>
          </a:p>
        </p:txBody>
      </p:sp>
      <p:sp>
        <p:nvSpPr>
          <p:cNvPr id="43" name="Rectangle 42"/>
          <p:cNvSpPr/>
          <p:nvPr/>
        </p:nvSpPr>
        <p:spPr>
          <a:xfrm>
            <a:off x="112652" y="3448603"/>
            <a:ext cx="2752677" cy="584775"/>
          </a:xfrm>
          <a:prstGeom prst="rect">
            <a:avLst/>
          </a:prstGeom>
        </p:spPr>
        <p:txBody>
          <a:bodyPr wrap="none">
            <a:spAutoFit/>
          </a:bodyPr>
          <a:lstStyle/>
          <a:p>
            <a:pPr algn="ctr"/>
            <a:r>
              <a:rPr lang="fr-FR" sz="1600" dirty="0">
                <a:latin typeface="Times New Roman" panose="02020603050405020304" pitchFamily="18" charset="0"/>
                <a:cs typeface="Times New Roman" panose="02020603050405020304" pitchFamily="18" charset="0"/>
              </a:rPr>
              <a:t>Modélisation du </a:t>
            </a:r>
            <a:r>
              <a:rPr lang="fr-FR" sz="1600" dirty="0" smtClean="0">
                <a:latin typeface="Times New Roman" panose="02020603050405020304" pitchFamily="18" charset="0"/>
                <a:cs typeface="Times New Roman" panose="02020603050405020304" pitchFamily="18" charset="0"/>
              </a:rPr>
              <a:t>générateur </a:t>
            </a:r>
          </a:p>
          <a:p>
            <a:pPr algn="ctr"/>
            <a:r>
              <a:rPr lang="fr-FR" sz="1600" dirty="0" smtClean="0">
                <a:latin typeface="Times New Roman" panose="02020603050405020304" pitchFamily="18" charset="0"/>
                <a:cs typeface="Times New Roman" panose="02020603050405020304" pitchFamily="18" charset="0"/>
              </a:rPr>
              <a:t>supraconducteur </a:t>
            </a:r>
            <a:r>
              <a:rPr lang="fr-FR" sz="1600" dirty="0">
                <a:latin typeface="Times New Roman" panose="02020603050405020304" pitchFamily="18" charset="0"/>
                <a:cs typeface="Times New Roman" panose="02020603050405020304" pitchFamily="18" charset="0"/>
              </a:rPr>
              <a:t>MgB</a:t>
            </a:r>
            <a:r>
              <a:rPr lang="fr-FR" sz="1100" dirty="0">
                <a:latin typeface="Times New Roman" panose="02020603050405020304" pitchFamily="18" charset="0"/>
                <a:cs typeface="Times New Roman" panose="02020603050405020304" pitchFamily="18" charset="0"/>
              </a:rPr>
              <a:t>2</a:t>
            </a:r>
            <a:r>
              <a:rPr lang="fr-FR" sz="1600" dirty="0">
                <a:latin typeface="Times New Roman" panose="02020603050405020304" pitchFamily="18" charset="0"/>
                <a:cs typeface="Times New Roman" panose="02020603050405020304" pitchFamily="18" charset="0"/>
              </a:rPr>
              <a:t> 20MW</a:t>
            </a:r>
          </a:p>
        </p:txBody>
      </p:sp>
      <p:sp>
        <p:nvSpPr>
          <p:cNvPr id="44" name="Rectangle 43"/>
          <p:cNvSpPr/>
          <p:nvPr/>
        </p:nvSpPr>
        <p:spPr>
          <a:xfrm>
            <a:off x="562397" y="4240610"/>
            <a:ext cx="1973617" cy="338554"/>
          </a:xfrm>
          <a:prstGeom prst="rect">
            <a:avLst/>
          </a:prstGeom>
        </p:spPr>
        <p:txBody>
          <a:bodyPr wrap="none">
            <a:spAutoFit/>
          </a:bodyPr>
          <a:lstStyle/>
          <a:p>
            <a:r>
              <a:rPr lang="fr-FR" sz="1600" dirty="0">
                <a:latin typeface="Times New Roman" panose="02020603050405020304" pitchFamily="18" charset="0"/>
                <a:cs typeface="Times New Roman" panose="02020603050405020304" pitchFamily="18" charset="0"/>
              </a:rPr>
              <a:t>Analyse des résultats </a:t>
            </a:r>
          </a:p>
        </p:txBody>
      </p:sp>
      <p:sp>
        <p:nvSpPr>
          <p:cNvPr id="46" name="Rectangle 45"/>
          <p:cNvSpPr/>
          <p:nvPr/>
        </p:nvSpPr>
        <p:spPr>
          <a:xfrm>
            <a:off x="3188231" y="1236711"/>
            <a:ext cx="1939955" cy="307777"/>
          </a:xfrm>
          <a:prstGeom prst="rect">
            <a:avLst/>
          </a:prstGeom>
        </p:spPr>
        <p:txBody>
          <a:bodyPr wrap="none">
            <a:spAutoFit/>
          </a:bodyPr>
          <a:lstStyle/>
          <a:p>
            <a:r>
              <a:rPr lang="fr-FR" sz="1400" dirty="0" smtClean="0">
                <a:latin typeface="Times New Roman" panose="02020603050405020304" pitchFamily="18" charset="0"/>
                <a:cs typeface="Times New Roman" panose="02020603050405020304" pitchFamily="18" charset="0"/>
              </a:rPr>
              <a:t>Amélioration du modèle</a:t>
            </a:r>
            <a:endParaRPr lang="fr-FR" sz="1400" dirty="0">
              <a:latin typeface="Times New Roman" panose="02020603050405020304" pitchFamily="18" charset="0"/>
              <a:cs typeface="Times New Roman" panose="02020603050405020304" pitchFamily="18" charset="0"/>
            </a:endParaRPr>
          </a:p>
        </p:txBody>
      </p:sp>
      <p:cxnSp>
        <p:nvCxnSpPr>
          <p:cNvPr id="29" name="Connecteur droit 28"/>
          <p:cNvCxnSpPr/>
          <p:nvPr/>
        </p:nvCxnSpPr>
        <p:spPr>
          <a:xfrm>
            <a:off x="2981324" y="1436273"/>
            <a:ext cx="1571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Connecteur droit 29"/>
          <p:cNvCxnSpPr/>
          <p:nvPr/>
        </p:nvCxnSpPr>
        <p:spPr>
          <a:xfrm>
            <a:off x="2984766" y="1737621"/>
            <a:ext cx="1571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Connecteur droit 33"/>
          <p:cNvCxnSpPr/>
          <p:nvPr/>
        </p:nvCxnSpPr>
        <p:spPr>
          <a:xfrm flipV="1">
            <a:off x="2971799" y="1162050"/>
            <a:ext cx="0" cy="26024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ZoneTexte 36"/>
          <p:cNvSpPr txBox="1"/>
          <p:nvPr/>
        </p:nvSpPr>
        <p:spPr>
          <a:xfrm>
            <a:off x="3038475" y="1298375"/>
            <a:ext cx="1426108" cy="307777"/>
          </a:xfrm>
          <a:prstGeom prst="rect">
            <a:avLst/>
          </a:prstGeom>
          <a:noFill/>
        </p:spPr>
        <p:txBody>
          <a:bodyPr wrap="square" rtlCol="0">
            <a:spAutoFit/>
          </a:bodyPr>
          <a:lstStyle/>
          <a:p>
            <a:pPr marL="285750" indent="-285750">
              <a:buFont typeface="Wingdings" panose="05000000000000000000" pitchFamily="2" charset="2"/>
              <a:buChar char="§"/>
            </a:pPr>
            <a:r>
              <a:rPr lang="fr-FR" sz="1400" dirty="0" smtClean="0">
                <a:latin typeface="Times New Roman" panose="02020603050405020304" pitchFamily="18" charset="0"/>
                <a:cs typeface="Times New Roman" panose="02020603050405020304" pitchFamily="18" charset="0"/>
              </a:rPr>
              <a:t> </a:t>
            </a:r>
            <a:endParaRPr lang="fr-FR" sz="1400" dirty="0">
              <a:latin typeface="Times New Roman" panose="02020603050405020304" pitchFamily="18" charset="0"/>
              <a:cs typeface="Times New Roman" panose="02020603050405020304" pitchFamily="18" charset="0"/>
            </a:endParaRPr>
          </a:p>
        </p:txBody>
      </p:sp>
      <p:sp>
        <p:nvSpPr>
          <p:cNvPr id="45" name="ZoneTexte 44"/>
          <p:cNvSpPr txBox="1"/>
          <p:nvPr/>
        </p:nvSpPr>
        <p:spPr>
          <a:xfrm>
            <a:off x="3038473" y="1583697"/>
            <a:ext cx="1266827" cy="307777"/>
          </a:xfrm>
          <a:prstGeom prst="rect">
            <a:avLst/>
          </a:prstGeom>
          <a:noFill/>
        </p:spPr>
        <p:txBody>
          <a:bodyPr wrap="square" rtlCol="0">
            <a:spAutoFit/>
          </a:bodyPr>
          <a:lstStyle/>
          <a:p>
            <a:pPr marL="285750" indent="-285750">
              <a:buFont typeface="Wingdings" panose="05000000000000000000" pitchFamily="2" charset="2"/>
              <a:buChar char="§"/>
            </a:pPr>
            <a:r>
              <a:rPr lang="fr-FR" sz="1400" dirty="0" smtClean="0">
                <a:latin typeface="Times New Roman" panose="02020603050405020304" pitchFamily="18" charset="0"/>
                <a:cs typeface="Times New Roman" panose="02020603050405020304" pitchFamily="18" charset="0"/>
              </a:rPr>
              <a:t> </a:t>
            </a:r>
            <a:endParaRPr lang="fr-FR" sz="1400" dirty="0">
              <a:latin typeface="Times New Roman" panose="02020603050405020304" pitchFamily="18" charset="0"/>
              <a:cs typeface="Times New Roman" panose="02020603050405020304" pitchFamily="18" charset="0"/>
            </a:endParaRPr>
          </a:p>
        </p:txBody>
      </p:sp>
      <p:sp>
        <p:nvSpPr>
          <p:cNvPr id="31" name="Rectangle 30"/>
          <p:cNvSpPr/>
          <p:nvPr/>
        </p:nvSpPr>
        <p:spPr>
          <a:xfrm>
            <a:off x="3195636" y="975584"/>
            <a:ext cx="3134191" cy="307777"/>
          </a:xfrm>
          <a:prstGeom prst="rect">
            <a:avLst/>
          </a:prstGeom>
        </p:spPr>
        <p:txBody>
          <a:bodyPr wrap="none">
            <a:spAutoFit/>
          </a:bodyPr>
          <a:lstStyle/>
          <a:p>
            <a:r>
              <a:rPr lang="fr-FR" sz="1400" dirty="0" smtClean="0">
                <a:solidFill>
                  <a:schemeClr val="tx1">
                    <a:lumMod val="50000"/>
                    <a:lumOff val="50000"/>
                  </a:schemeClr>
                </a:solidFill>
                <a:latin typeface="Times New Roman" panose="02020603050405020304" pitchFamily="18" charset="0"/>
                <a:cs typeface="Times New Roman" panose="02020603050405020304" pitchFamily="18" charset="0"/>
              </a:rPr>
              <a:t>Modélisation du générateur de référence </a:t>
            </a:r>
            <a:endParaRPr lang="fr-FR" sz="1400"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cxnSp>
        <p:nvCxnSpPr>
          <p:cNvPr id="33" name="Connecteur droit 32"/>
          <p:cNvCxnSpPr/>
          <p:nvPr/>
        </p:nvCxnSpPr>
        <p:spPr>
          <a:xfrm>
            <a:off x="2981324" y="1988723"/>
            <a:ext cx="1571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ZoneTexte 34"/>
          <p:cNvSpPr txBox="1"/>
          <p:nvPr/>
        </p:nvSpPr>
        <p:spPr>
          <a:xfrm>
            <a:off x="3038473" y="1851545"/>
            <a:ext cx="1266827" cy="307777"/>
          </a:xfrm>
          <a:prstGeom prst="rect">
            <a:avLst/>
          </a:prstGeom>
          <a:noFill/>
        </p:spPr>
        <p:txBody>
          <a:bodyPr wrap="square" rtlCol="0">
            <a:spAutoFit/>
          </a:bodyPr>
          <a:lstStyle/>
          <a:p>
            <a:pPr marL="285750" indent="-285750">
              <a:buFont typeface="Wingdings" panose="05000000000000000000" pitchFamily="2" charset="2"/>
              <a:buChar char="§"/>
            </a:pPr>
            <a:r>
              <a:rPr lang="fr-FR" sz="1400" dirty="0" smtClean="0">
                <a:latin typeface="Times New Roman" panose="02020603050405020304" pitchFamily="18" charset="0"/>
                <a:cs typeface="Times New Roman" panose="02020603050405020304" pitchFamily="18" charset="0"/>
              </a:rPr>
              <a:t> </a:t>
            </a:r>
            <a:endParaRPr lang="fr-FR" sz="1400" dirty="0">
              <a:latin typeface="Times New Roman" panose="02020603050405020304" pitchFamily="18" charset="0"/>
              <a:cs typeface="Times New Roman" panose="02020603050405020304" pitchFamily="18" charset="0"/>
            </a:endParaRPr>
          </a:p>
        </p:txBody>
      </p:sp>
      <p:sp>
        <p:nvSpPr>
          <p:cNvPr id="38" name="Rectangle 37"/>
          <p:cNvSpPr/>
          <p:nvPr/>
        </p:nvSpPr>
        <p:spPr>
          <a:xfrm>
            <a:off x="3188231" y="1538022"/>
            <a:ext cx="4599272" cy="307777"/>
          </a:xfrm>
          <a:prstGeom prst="rect">
            <a:avLst/>
          </a:prstGeom>
        </p:spPr>
        <p:txBody>
          <a:bodyPr wrap="none">
            <a:spAutoFit/>
          </a:bodyPr>
          <a:lstStyle/>
          <a:p>
            <a:r>
              <a:rPr lang="fr-FR" sz="1400" dirty="0" smtClean="0">
                <a:solidFill>
                  <a:schemeClr val="tx1">
                    <a:lumMod val="50000"/>
                    <a:lumOff val="50000"/>
                  </a:schemeClr>
                </a:solidFill>
                <a:latin typeface="Times New Roman" panose="02020603050405020304" pitchFamily="18" charset="0"/>
                <a:cs typeface="Times New Roman" panose="02020603050405020304" pitchFamily="18" charset="0"/>
              </a:rPr>
              <a:t>Modélisation d’un générateur supraconducteur 10MW MgB</a:t>
            </a:r>
            <a:r>
              <a:rPr lang="fr-FR" sz="1100" dirty="0" smtClean="0">
                <a:solidFill>
                  <a:schemeClr val="tx1">
                    <a:lumMod val="50000"/>
                    <a:lumOff val="50000"/>
                  </a:schemeClr>
                </a:solidFill>
                <a:latin typeface="Times New Roman" panose="02020603050405020304" pitchFamily="18" charset="0"/>
                <a:cs typeface="Times New Roman" panose="02020603050405020304" pitchFamily="18" charset="0"/>
              </a:rPr>
              <a:t>2</a:t>
            </a:r>
            <a:endParaRPr lang="fr-FR" sz="1100"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cxnSp>
        <p:nvCxnSpPr>
          <p:cNvPr id="48" name="Connecteur droit 47"/>
          <p:cNvCxnSpPr/>
          <p:nvPr/>
        </p:nvCxnSpPr>
        <p:spPr>
          <a:xfrm>
            <a:off x="2981324" y="1162050"/>
            <a:ext cx="1571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ZoneTexte 48"/>
          <p:cNvSpPr txBox="1"/>
          <p:nvPr/>
        </p:nvSpPr>
        <p:spPr>
          <a:xfrm>
            <a:off x="3028949" y="1013412"/>
            <a:ext cx="2038351" cy="307777"/>
          </a:xfrm>
          <a:prstGeom prst="rect">
            <a:avLst/>
          </a:prstGeom>
          <a:noFill/>
        </p:spPr>
        <p:txBody>
          <a:bodyPr wrap="square" rtlCol="0">
            <a:spAutoFit/>
          </a:bodyPr>
          <a:lstStyle/>
          <a:p>
            <a:pPr marL="285750" indent="-285750">
              <a:buFont typeface="Wingdings" panose="05000000000000000000" pitchFamily="2" charset="2"/>
              <a:buChar char="§"/>
            </a:pPr>
            <a:r>
              <a:rPr lang="fr-FR" sz="1400" dirty="0" smtClean="0">
                <a:latin typeface="Times New Roman" panose="02020603050405020304" pitchFamily="18" charset="0"/>
                <a:cs typeface="Times New Roman" panose="02020603050405020304" pitchFamily="18" charset="0"/>
              </a:rPr>
              <a:t> </a:t>
            </a:r>
            <a:endParaRPr lang="fr-FR" sz="1400" dirty="0">
              <a:latin typeface="Times New Roman" panose="02020603050405020304" pitchFamily="18" charset="0"/>
              <a:cs typeface="Times New Roman" panose="02020603050405020304" pitchFamily="18" charset="0"/>
            </a:endParaRPr>
          </a:p>
        </p:txBody>
      </p:sp>
      <p:sp>
        <p:nvSpPr>
          <p:cNvPr id="50" name="Rectangle 49"/>
          <p:cNvSpPr/>
          <p:nvPr/>
        </p:nvSpPr>
        <p:spPr>
          <a:xfrm>
            <a:off x="3188463" y="1813494"/>
            <a:ext cx="4599272" cy="307777"/>
          </a:xfrm>
          <a:prstGeom prst="rect">
            <a:avLst/>
          </a:prstGeom>
        </p:spPr>
        <p:txBody>
          <a:bodyPr wrap="none">
            <a:spAutoFit/>
          </a:bodyPr>
          <a:lstStyle/>
          <a:p>
            <a:r>
              <a:rPr lang="fr-FR" sz="1400" dirty="0" smtClean="0">
                <a:solidFill>
                  <a:schemeClr val="tx1">
                    <a:lumMod val="50000"/>
                    <a:lumOff val="50000"/>
                  </a:schemeClr>
                </a:solidFill>
                <a:latin typeface="Times New Roman" panose="02020603050405020304" pitchFamily="18" charset="0"/>
                <a:cs typeface="Times New Roman" panose="02020603050405020304" pitchFamily="18" charset="0"/>
              </a:rPr>
              <a:t>Modélisation d’un générateur supraconducteur 20MW MgB</a:t>
            </a:r>
            <a:r>
              <a:rPr lang="fr-FR" sz="1100" dirty="0" smtClean="0">
                <a:solidFill>
                  <a:schemeClr val="tx1">
                    <a:lumMod val="50000"/>
                    <a:lumOff val="50000"/>
                  </a:schemeClr>
                </a:solidFill>
                <a:latin typeface="Times New Roman" panose="02020603050405020304" pitchFamily="18" charset="0"/>
                <a:cs typeface="Times New Roman" panose="02020603050405020304" pitchFamily="18" charset="0"/>
              </a:rPr>
              <a:t>2</a:t>
            </a:r>
            <a:endParaRPr lang="fr-FR" sz="1100"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sp>
        <p:nvSpPr>
          <p:cNvPr id="4" name="Rectangle 3"/>
          <p:cNvSpPr/>
          <p:nvPr/>
        </p:nvSpPr>
        <p:spPr>
          <a:xfrm>
            <a:off x="3059905" y="2328613"/>
            <a:ext cx="5604419" cy="1815882"/>
          </a:xfrm>
          <a:prstGeom prst="rect">
            <a:avLst/>
          </a:prstGeom>
        </p:spPr>
        <p:txBody>
          <a:bodyPr wrap="none">
            <a:spAutoFit/>
          </a:bodyPr>
          <a:lstStyle/>
          <a:p>
            <a:pPr marL="285750" lvl="0" indent="-285750" algn="just" eaLnBrk="0" fontAlgn="base" hangingPunct="0">
              <a:lnSpc>
                <a:spcPct val="150000"/>
              </a:lnSpc>
              <a:spcBef>
                <a:spcPct val="0"/>
              </a:spcBef>
              <a:spcAft>
                <a:spcPct val="0"/>
              </a:spcAft>
              <a:buFont typeface="Wingdings" panose="05000000000000000000" pitchFamily="2" charset="2"/>
              <a:buChar char="§"/>
            </a:pPr>
            <a:r>
              <a:rPr lang="fr-FR" altLang="fr-FR" sz="1600" dirty="0" smtClean="0">
                <a:solidFill>
                  <a:schemeClr val="tx1">
                    <a:lumMod val="50000"/>
                    <a:lumOff val="50000"/>
                  </a:schemeClr>
                </a:solidFill>
                <a:latin typeface="Times New Roman" panose="02020603050405020304" pitchFamily="18" charset="0"/>
                <a:ea typeface="Calibri" panose="020F0502020204030204" pitchFamily="34" charset="0"/>
                <a:cs typeface="Times New Roman" panose="02020603050405020304" pitchFamily="18" charset="0"/>
              </a:rPr>
              <a:t>Etape1</a:t>
            </a:r>
            <a:r>
              <a:rPr lang="fr-FR" altLang="fr-FR" sz="1600" dirty="0">
                <a:solidFill>
                  <a:schemeClr val="tx1">
                    <a:lumMod val="50000"/>
                    <a:lumOff val="50000"/>
                  </a:schemeClr>
                </a:solidFill>
                <a:latin typeface="Times New Roman" panose="02020603050405020304" pitchFamily="18" charset="0"/>
                <a:ea typeface="Calibri" panose="020F0502020204030204" pitchFamily="34" charset="0"/>
                <a:cs typeface="Times New Roman" panose="02020603050405020304" pitchFamily="18" charset="0"/>
              </a:rPr>
              <a:t> : Passer d’un modèle complet à un modèle </a:t>
            </a:r>
            <a:r>
              <a:rPr lang="fr-FR" altLang="fr-FR" sz="1600" dirty="0" smtClean="0">
                <a:solidFill>
                  <a:schemeClr val="tx1">
                    <a:lumMod val="50000"/>
                    <a:lumOff val="50000"/>
                  </a:schemeClr>
                </a:solidFill>
                <a:latin typeface="Times New Roman" panose="02020603050405020304" pitchFamily="18" charset="0"/>
                <a:ea typeface="Calibri" panose="020F0502020204030204" pitchFamily="34" charset="0"/>
                <a:cs typeface="Times New Roman" panose="02020603050405020304" pitchFamily="18" charset="0"/>
              </a:rPr>
              <a:t>symétrique</a:t>
            </a:r>
            <a:r>
              <a:rPr lang="fr-FR" altLang="fr-FR" sz="1600" dirty="0">
                <a:solidFill>
                  <a:schemeClr val="tx1">
                    <a:lumMod val="50000"/>
                    <a:lumOff val="50000"/>
                  </a:schemeClr>
                </a:solidFill>
                <a:latin typeface="Times New Roman" panose="02020603050405020304" pitchFamily="18" charset="0"/>
                <a:ea typeface="Calibri" panose="020F0502020204030204" pitchFamily="34" charset="0"/>
                <a:cs typeface="Times New Roman" panose="02020603050405020304" pitchFamily="18" charset="0"/>
              </a:rPr>
              <a:t>,</a:t>
            </a:r>
            <a:endParaRPr lang="fr-FR" altLang="fr-FR" sz="2800" dirty="0" smtClean="0">
              <a:solidFill>
                <a:schemeClr val="tx1">
                  <a:lumMod val="50000"/>
                  <a:lumOff val="50000"/>
                </a:schemeClr>
              </a:solidFill>
              <a:latin typeface="Times New Roman" panose="02020603050405020304" pitchFamily="18" charset="0"/>
              <a:cs typeface="Times New Roman" panose="02020603050405020304" pitchFamily="18" charset="0"/>
            </a:endParaRPr>
          </a:p>
          <a:p>
            <a:pPr marL="285750" indent="-285750" algn="just" eaLnBrk="0" fontAlgn="base" hangingPunct="0">
              <a:lnSpc>
                <a:spcPct val="150000"/>
              </a:lnSpc>
              <a:spcBef>
                <a:spcPct val="0"/>
              </a:spcBef>
              <a:spcAft>
                <a:spcPct val="0"/>
              </a:spcAft>
              <a:buFont typeface="Wingdings" panose="05000000000000000000" pitchFamily="2" charset="2"/>
              <a:buChar char="§"/>
            </a:pPr>
            <a:r>
              <a:rPr lang="fr-FR" sz="1600" dirty="0">
                <a:solidFill>
                  <a:schemeClr val="tx1">
                    <a:lumMod val="50000"/>
                    <a:lumOff val="50000"/>
                  </a:schemeClr>
                </a:solidFill>
                <a:latin typeface="Times New Roman" panose="02020603050405020304" pitchFamily="18" charset="0"/>
                <a:ea typeface="Calibri" panose="020F0502020204030204" pitchFamily="34" charset="0"/>
                <a:cs typeface="Times New Roman" panose="02020603050405020304" pitchFamily="18" charset="0"/>
              </a:rPr>
              <a:t>Etape 2 : Supprimer le </a:t>
            </a:r>
            <a:r>
              <a:rPr lang="fr-FR" sz="1600" dirty="0" smtClean="0">
                <a:solidFill>
                  <a:schemeClr val="tx1">
                    <a:lumMod val="50000"/>
                    <a:lumOff val="50000"/>
                  </a:schemeClr>
                </a:solidFill>
                <a:latin typeface="Times New Roman" panose="02020603050405020304" pitchFamily="18" charset="0"/>
                <a:ea typeface="Calibri" panose="020F0502020204030204" pitchFamily="34" charset="0"/>
                <a:cs typeface="Times New Roman" panose="02020603050405020304" pitchFamily="18" charset="0"/>
              </a:rPr>
              <a:t>circuit,</a:t>
            </a:r>
            <a:endParaRPr lang="fr-FR" sz="1600" dirty="0">
              <a:solidFill>
                <a:schemeClr val="tx1">
                  <a:lumMod val="50000"/>
                  <a:lumOff val="50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eaLnBrk="0" fontAlgn="base" hangingPunct="0">
              <a:lnSpc>
                <a:spcPct val="150000"/>
              </a:lnSpc>
              <a:spcBef>
                <a:spcPct val="0"/>
              </a:spcBef>
              <a:spcAft>
                <a:spcPct val="0"/>
              </a:spcAft>
              <a:buFont typeface="Wingdings" panose="05000000000000000000" pitchFamily="2" charset="2"/>
              <a:buChar char="§"/>
            </a:pPr>
            <a:r>
              <a:rPr lang="fr-FR" sz="1600" dirty="0">
                <a:latin typeface="Times New Roman" panose="02020603050405020304" pitchFamily="18" charset="0"/>
                <a:ea typeface="Calibri" panose="020F0502020204030204" pitchFamily="34" charset="0"/>
                <a:cs typeface="Times New Roman" panose="02020603050405020304" pitchFamily="18" charset="0"/>
              </a:rPr>
              <a:t>Etape 3 : Passer à un seul calcul </a:t>
            </a:r>
            <a:r>
              <a:rPr lang="fr-FR" sz="1600" dirty="0" smtClean="0">
                <a:latin typeface="Times New Roman" panose="02020603050405020304" pitchFamily="18" charset="0"/>
                <a:ea typeface="Calibri" panose="020F0502020204030204" pitchFamily="34" charset="0"/>
                <a:cs typeface="Times New Roman" panose="02020603050405020304" pitchFamily="18" charset="0"/>
              </a:rPr>
              <a:t>statique.</a:t>
            </a:r>
          </a:p>
          <a:p>
            <a:pPr marL="285750" indent="-285750" algn="just" eaLnBrk="0" fontAlgn="base" hangingPunct="0">
              <a:lnSpc>
                <a:spcPct val="150000"/>
              </a:lnSpc>
              <a:spcBef>
                <a:spcPct val="0"/>
              </a:spcBef>
              <a:spcAft>
                <a:spcPct val="0"/>
              </a:spcAft>
              <a:buFont typeface="Wingdings" panose="05000000000000000000" pitchFamily="2" charset="2"/>
              <a:buChar char="§"/>
            </a:pPr>
            <a:endParaRPr lang="fr-FR" sz="1600" dirty="0">
              <a:latin typeface="Times New Roman" panose="02020603050405020304" pitchFamily="18" charset="0"/>
              <a:ea typeface="Calibri" panose="020F0502020204030204" pitchFamily="34" charset="0"/>
              <a:cs typeface="Times New Roman" panose="02020603050405020304" pitchFamily="18" charset="0"/>
            </a:endParaRPr>
          </a:p>
          <a:p>
            <a:pPr marL="285750" lvl="0" indent="-285750" algn="just" eaLnBrk="0" fontAlgn="base" hangingPunct="0">
              <a:spcBef>
                <a:spcPct val="0"/>
              </a:spcBef>
              <a:spcAft>
                <a:spcPct val="0"/>
              </a:spcAft>
              <a:buFont typeface="Wingdings" panose="05000000000000000000" pitchFamily="2" charset="2"/>
              <a:buChar char="§"/>
            </a:pPr>
            <a:endParaRPr lang="fr-FR" altLang="fr-FR" sz="1600" dirty="0" smtClean="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9" name="Picture 2" descr="Afficher l'image d'origin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90864" y="4367629"/>
            <a:ext cx="746919" cy="74691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9037783" y="4556422"/>
            <a:ext cx="1306768" cy="369332"/>
          </a:xfrm>
          <a:prstGeom prst="rect">
            <a:avLst/>
          </a:prstGeom>
        </p:spPr>
        <p:txBody>
          <a:bodyPr wrap="none">
            <a:spAutoFit/>
          </a:bodyPr>
          <a:lstStyle/>
          <a:p>
            <a:r>
              <a:rPr lang="fr-FR" dirty="0" smtClean="0">
                <a:solidFill>
                  <a:srgbClr val="000000"/>
                </a:solidFill>
                <a:latin typeface="Times New Roman" panose="02020603050405020304" pitchFamily="18" charset="0"/>
                <a:ea typeface="Calibri" panose="020F0502020204030204" pitchFamily="34" charset="0"/>
              </a:rPr>
              <a:t>2</a:t>
            </a:r>
            <a:r>
              <a:rPr lang="fr-FR" dirty="0">
                <a:solidFill>
                  <a:srgbClr val="000000"/>
                </a:solidFill>
                <a:latin typeface="Times New Roman" panose="02020603050405020304" pitchFamily="18" charset="0"/>
                <a:ea typeface="Calibri" panose="020F0502020204030204" pitchFamily="34" charset="0"/>
              </a:rPr>
              <a:t> </a:t>
            </a:r>
            <a:r>
              <a:rPr lang="fr-FR" dirty="0" smtClean="0">
                <a:solidFill>
                  <a:srgbClr val="000000"/>
                </a:solidFill>
                <a:latin typeface="Times New Roman" panose="02020603050405020304" pitchFamily="18" charset="0"/>
                <a:ea typeface="Calibri" panose="020F0502020204030204" pitchFamily="34" charset="0"/>
              </a:rPr>
              <a:t>secondes!</a:t>
            </a:r>
            <a:endParaRPr lang="fr-FR" dirty="0"/>
          </a:p>
        </p:txBody>
      </p:sp>
    </p:spTree>
    <p:extLst>
      <p:ext uri="{BB962C8B-B14F-4D97-AF65-F5344CB8AC3E}">
        <p14:creationId xmlns:p14="http://schemas.microsoft.com/office/powerpoint/2010/main" val="12538571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1"/>
          </p:nvPr>
        </p:nvSpPr>
        <p:spPr/>
        <p:txBody>
          <a:bodyPr/>
          <a:lstStyle/>
          <a:p>
            <a:pPr algn="r"/>
            <a:fld id="{A18FAA2F-414A-41AB-9102-14A918F968BC}" type="slidenum">
              <a:rPr lang="fr-FR" smtClean="0"/>
              <a:pPr algn="r"/>
              <a:t>16</a:t>
            </a:fld>
            <a:endParaRPr lang="fr-FR" dirty="0"/>
          </a:p>
        </p:txBody>
      </p:sp>
      <p:sp>
        <p:nvSpPr>
          <p:cNvPr id="7" name="Titre 1"/>
          <p:cNvSpPr txBox="1">
            <a:spLocks/>
          </p:cNvSpPr>
          <p:nvPr/>
        </p:nvSpPr>
        <p:spPr>
          <a:xfrm>
            <a:off x="3451528" y="0"/>
            <a:ext cx="7216472" cy="929640"/>
          </a:xfrm>
          <a:prstGeom prst="rect">
            <a:avLst/>
          </a:prstGeom>
        </p:spPr>
        <p:txBody>
          <a:bodyPr vert="horz" lIns="0" tIns="0" rIns="0" bIns="0" rtlCol="0" anchor="ctr" anchorCtr="0">
            <a:noAutofit/>
          </a:bodyPr>
          <a:lstStyle>
            <a:lvl1pPr algn="l" defTabSz="914400" rtl="0" eaLnBrk="1" latinLnBrk="0" hangingPunct="1">
              <a:spcBef>
                <a:spcPct val="0"/>
              </a:spcBef>
              <a:buNone/>
              <a:defRPr sz="2200" b="1" kern="1200" cap="all" baseline="0">
                <a:solidFill>
                  <a:schemeClr val="bg1"/>
                </a:solidFill>
                <a:latin typeface="+mj-lt"/>
                <a:ea typeface="+mj-ea"/>
                <a:cs typeface="+mj-cs"/>
              </a:defRPr>
            </a:lvl1pPr>
          </a:lstStyle>
          <a:p>
            <a:pPr algn="ctr"/>
            <a:r>
              <a:rPr lang="fr-FR" sz="2000" dirty="0">
                <a:latin typeface="Times New Roman" panose="02020603050405020304" pitchFamily="18" charset="0"/>
                <a:cs typeface="Times New Roman" panose="02020603050405020304" pitchFamily="18" charset="0"/>
              </a:rPr>
              <a:t>Modélisation du générateur </a:t>
            </a:r>
          </a:p>
          <a:p>
            <a:pPr algn="ctr"/>
            <a:r>
              <a:rPr lang="fr-FR" sz="2000" dirty="0">
                <a:latin typeface="Times New Roman" panose="02020603050405020304" pitchFamily="18" charset="0"/>
                <a:cs typeface="Times New Roman" panose="02020603050405020304" pitchFamily="18" charset="0"/>
              </a:rPr>
              <a:t>supraconducteur MgB2 20MW</a:t>
            </a:r>
          </a:p>
        </p:txBody>
      </p:sp>
      <p:cxnSp>
        <p:nvCxnSpPr>
          <p:cNvPr id="8" name="Connecteur droit 7"/>
          <p:cNvCxnSpPr/>
          <p:nvPr/>
        </p:nvCxnSpPr>
        <p:spPr>
          <a:xfrm>
            <a:off x="3081341" y="2123699"/>
            <a:ext cx="27250" cy="323096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95251" y="2123699"/>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p:cNvSpPr/>
          <p:nvPr/>
        </p:nvSpPr>
        <p:spPr>
          <a:xfrm>
            <a:off x="95251" y="4143219"/>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p:cNvSpPr/>
          <p:nvPr/>
        </p:nvSpPr>
        <p:spPr>
          <a:xfrm>
            <a:off x="95251" y="3474704"/>
            <a:ext cx="2819399" cy="542925"/>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p:cNvSpPr/>
          <p:nvPr/>
        </p:nvSpPr>
        <p:spPr>
          <a:xfrm>
            <a:off x="95251" y="2801456"/>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p:cNvSpPr/>
          <p:nvPr/>
        </p:nvSpPr>
        <p:spPr>
          <a:xfrm>
            <a:off x="95251" y="4811734"/>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p:nvSpPr>
        <p:spPr>
          <a:xfrm>
            <a:off x="112652" y="2228464"/>
            <a:ext cx="2801998" cy="338554"/>
          </a:xfrm>
          <a:prstGeom prst="rect">
            <a:avLst/>
          </a:prstGeom>
          <a:noFill/>
        </p:spPr>
        <p:txBody>
          <a:bodyPr wrap="square" rtlCol="0">
            <a:spAutoFit/>
          </a:bodyPr>
          <a:lstStyle/>
          <a:p>
            <a:pPr algn="ctr"/>
            <a:r>
              <a:rPr lang="fr-FR" sz="1600" dirty="0" smtClean="0">
                <a:latin typeface="Times New Roman" panose="02020603050405020304" pitchFamily="18" charset="0"/>
                <a:cs typeface="Times New Roman" panose="02020603050405020304" pitchFamily="18" charset="0"/>
              </a:rPr>
              <a:t>Contexte général du stage </a:t>
            </a:r>
            <a:endParaRPr lang="fr-FR" sz="1600" dirty="0">
              <a:latin typeface="Times New Roman" panose="02020603050405020304" pitchFamily="18" charset="0"/>
              <a:cs typeface="Times New Roman" panose="02020603050405020304" pitchFamily="18" charset="0"/>
            </a:endParaRPr>
          </a:p>
        </p:txBody>
      </p:sp>
      <p:pic>
        <p:nvPicPr>
          <p:cNvPr id="36" name="Image 35"/>
          <p:cNvPicPr>
            <a:picLocks noChangeAspect="1"/>
          </p:cNvPicPr>
          <p:nvPr/>
        </p:nvPicPr>
        <p:blipFill>
          <a:blip r:embed="rId3"/>
          <a:stretch>
            <a:fillRect/>
          </a:stretch>
        </p:blipFill>
        <p:spPr>
          <a:xfrm flipV="1">
            <a:off x="2933699" y="3680108"/>
            <a:ext cx="104775" cy="103420"/>
          </a:xfrm>
          <a:prstGeom prst="rect">
            <a:avLst/>
          </a:prstGeom>
        </p:spPr>
      </p:pic>
      <p:sp>
        <p:nvSpPr>
          <p:cNvPr id="41" name="Rectangle 40"/>
          <p:cNvSpPr/>
          <p:nvPr/>
        </p:nvSpPr>
        <p:spPr>
          <a:xfrm>
            <a:off x="190501" y="4881157"/>
            <a:ext cx="2717411" cy="369332"/>
          </a:xfrm>
          <a:prstGeom prst="rect">
            <a:avLst/>
          </a:prstGeom>
        </p:spPr>
        <p:txBody>
          <a:bodyPr wrap="none">
            <a:spAutoFit/>
          </a:bodyPr>
          <a:lstStyle/>
          <a:p>
            <a:r>
              <a:rPr lang="fr-FR" dirty="0">
                <a:latin typeface="Times New Roman" panose="02020603050405020304" pitchFamily="18" charset="0"/>
                <a:cs typeface="Times New Roman" panose="02020603050405020304" pitchFamily="18" charset="0"/>
              </a:rPr>
              <a:t>Conclusion et perspectives </a:t>
            </a:r>
          </a:p>
        </p:txBody>
      </p:sp>
      <p:sp>
        <p:nvSpPr>
          <p:cNvPr id="42" name="Rectangle 41"/>
          <p:cNvSpPr/>
          <p:nvPr/>
        </p:nvSpPr>
        <p:spPr>
          <a:xfrm>
            <a:off x="54572" y="2778129"/>
            <a:ext cx="2860078" cy="584775"/>
          </a:xfrm>
          <a:prstGeom prst="rect">
            <a:avLst/>
          </a:prstGeom>
        </p:spPr>
        <p:txBody>
          <a:bodyPr wrap="none">
            <a:spAutoFit/>
          </a:bodyPr>
          <a:lstStyle/>
          <a:p>
            <a:pPr algn="ctr"/>
            <a:r>
              <a:rPr lang="fr-FR" sz="1600" dirty="0">
                <a:latin typeface="Times New Roman" panose="02020603050405020304" pitchFamily="18" charset="0"/>
                <a:cs typeface="Times New Roman" panose="02020603050405020304" pitchFamily="18" charset="0"/>
              </a:rPr>
              <a:t>Impact financier d’une éolienne </a:t>
            </a:r>
            <a:endParaRPr lang="fr-FR" sz="1600" dirty="0" smtClean="0">
              <a:latin typeface="Times New Roman" panose="02020603050405020304" pitchFamily="18" charset="0"/>
              <a:cs typeface="Times New Roman" panose="02020603050405020304" pitchFamily="18" charset="0"/>
            </a:endParaRPr>
          </a:p>
          <a:p>
            <a:pPr algn="ctr"/>
            <a:r>
              <a:rPr lang="fr-FR" sz="1600" dirty="0" smtClean="0">
                <a:latin typeface="Times New Roman" panose="02020603050405020304" pitchFamily="18" charset="0"/>
                <a:cs typeface="Times New Roman" panose="02020603050405020304" pitchFamily="18" charset="0"/>
              </a:rPr>
              <a:t>supraconductrice </a:t>
            </a:r>
            <a:r>
              <a:rPr lang="fr-FR" sz="1600" dirty="0">
                <a:latin typeface="Times New Roman" panose="02020603050405020304" pitchFamily="18" charset="0"/>
                <a:cs typeface="Times New Roman" panose="02020603050405020304" pitchFamily="18" charset="0"/>
              </a:rPr>
              <a:t>20MW</a:t>
            </a:r>
          </a:p>
        </p:txBody>
      </p:sp>
      <p:sp>
        <p:nvSpPr>
          <p:cNvPr id="43" name="Rectangle 42"/>
          <p:cNvSpPr/>
          <p:nvPr/>
        </p:nvSpPr>
        <p:spPr>
          <a:xfrm>
            <a:off x="112652" y="3448603"/>
            <a:ext cx="2752677" cy="584775"/>
          </a:xfrm>
          <a:prstGeom prst="rect">
            <a:avLst/>
          </a:prstGeom>
        </p:spPr>
        <p:txBody>
          <a:bodyPr wrap="none">
            <a:spAutoFit/>
          </a:bodyPr>
          <a:lstStyle/>
          <a:p>
            <a:pPr algn="ctr"/>
            <a:r>
              <a:rPr lang="fr-FR" sz="1600" dirty="0">
                <a:latin typeface="Times New Roman" panose="02020603050405020304" pitchFamily="18" charset="0"/>
                <a:cs typeface="Times New Roman" panose="02020603050405020304" pitchFamily="18" charset="0"/>
              </a:rPr>
              <a:t>Modélisation du </a:t>
            </a:r>
            <a:r>
              <a:rPr lang="fr-FR" sz="1600" dirty="0" smtClean="0">
                <a:latin typeface="Times New Roman" panose="02020603050405020304" pitchFamily="18" charset="0"/>
                <a:cs typeface="Times New Roman" panose="02020603050405020304" pitchFamily="18" charset="0"/>
              </a:rPr>
              <a:t>générateur </a:t>
            </a:r>
          </a:p>
          <a:p>
            <a:pPr algn="ctr"/>
            <a:r>
              <a:rPr lang="fr-FR" sz="1600" dirty="0" smtClean="0">
                <a:latin typeface="Times New Roman" panose="02020603050405020304" pitchFamily="18" charset="0"/>
                <a:cs typeface="Times New Roman" panose="02020603050405020304" pitchFamily="18" charset="0"/>
              </a:rPr>
              <a:t>supraconducteur </a:t>
            </a:r>
            <a:r>
              <a:rPr lang="fr-FR" sz="1600" dirty="0">
                <a:latin typeface="Times New Roman" panose="02020603050405020304" pitchFamily="18" charset="0"/>
                <a:cs typeface="Times New Roman" panose="02020603050405020304" pitchFamily="18" charset="0"/>
              </a:rPr>
              <a:t>MgB</a:t>
            </a:r>
            <a:r>
              <a:rPr lang="fr-FR" sz="1100" dirty="0">
                <a:latin typeface="Times New Roman" panose="02020603050405020304" pitchFamily="18" charset="0"/>
                <a:cs typeface="Times New Roman" panose="02020603050405020304" pitchFamily="18" charset="0"/>
              </a:rPr>
              <a:t>2</a:t>
            </a:r>
            <a:r>
              <a:rPr lang="fr-FR" sz="1600" dirty="0">
                <a:latin typeface="Times New Roman" panose="02020603050405020304" pitchFamily="18" charset="0"/>
                <a:cs typeface="Times New Roman" panose="02020603050405020304" pitchFamily="18" charset="0"/>
              </a:rPr>
              <a:t> 20MW</a:t>
            </a:r>
          </a:p>
        </p:txBody>
      </p:sp>
      <p:sp>
        <p:nvSpPr>
          <p:cNvPr id="44" name="Rectangle 43"/>
          <p:cNvSpPr/>
          <p:nvPr/>
        </p:nvSpPr>
        <p:spPr>
          <a:xfrm>
            <a:off x="562397" y="4240610"/>
            <a:ext cx="1973617" cy="338554"/>
          </a:xfrm>
          <a:prstGeom prst="rect">
            <a:avLst/>
          </a:prstGeom>
        </p:spPr>
        <p:txBody>
          <a:bodyPr wrap="none">
            <a:spAutoFit/>
          </a:bodyPr>
          <a:lstStyle/>
          <a:p>
            <a:r>
              <a:rPr lang="fr-FR" sz="1600" dirty="0">
                <a:latin typeface="Times New Roman" panose="02020603050405020304" pitchFamily="18" charset="0"/>
                <a:cs typeface="Times New Roman" panose="02020603050405020304" pitchFamily="18" charset="0"/>
              </a:rPr>
              <a:t>Analyse des résultats </a:t>
            </a:r>
          </a:p>
        </p:txBody>
      </p:sp>
      <p:sp>
        <p:nvSpPr>
          <p:cNvPr id="46" name="Rectangle 45"/>
          <p:cNvSpPr/>
          <p:nvPr/>
        </p:nvSpPr>
        <p:spPr>
          <a:xfrm>
            <a:off x="3188231" y="1236711"/>
            <a:ext cx="1939955" cy="307777"/>
          </a:xfrm>
          <a:prstGeom prst="rect">
            <a:avLst/>
          </a:prstGeom>
        </p:spPr>
        <p:txBody>
          <a:bodyPr wrap="none">
            <a:spAutoFit/>
          </a:bodyPr>
          <a:lstStyle/>
          <a:p>
            <a:r>
              <a:rPr lang="fr-FR" sz="1400" dirty="0" smtClean="0">
                <a:solidFill>
                  <a:schemeClr val="tx1">
                    <a:lumMod val="50000"/>
                    <a:lumOff val="50000"/>
                  </a:schemeClr>
                </a:solidFill>
                <a:latin typeface="Times New Roman" panose="02020603050405020304" pitchFamily="18" charset="0"/>
                <a:cs typeface="Times New Roman" panose="02020603050405020304" pitchFamily="18" charset="0"/>
              </a:rPr>
              <a:t>Amélioration du modèle</a:t>
            </a:r>
            <a:endParaRPr lang="fr-FR" sz="1400"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cxnSp>
        <p:nvCxnSpPr>
          <p:cNvPr id="29" name="Connecteur droit 28"/>
          <p:cNvCxnSpPr/>
          <p:nvPr/>
        </p:nvCxnSpPr>
        <p:spPr>
          <a:xfrm>
            <a:off x="2981324" y="1436273"/>
            <a:ext cx="1571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Connecteur droit 29"/>
          <p:cNvCxnSpPr/>
          <p:nvPr/>
        </p:nvCxnSpPr>
        <p:spPr>
          <a:xfrm>
            <a:off x="2984766" y="1737621"/>
            <a:ext cx="1571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Connecteur droit 33"/>
          <p:cNvCxnSpPr/>
          <p:nvPr/>
        </p:nvCxnSpPr>
        <p:spPr>
          <a:xfrm flipV="1">
            <a:off x="2971799" y="1162050"/>
            <a:ext cx="0" cy="26024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ZoneTexte 36"/>
          <p:cNvSpPr txBox="1"/>
          <p:nvPr/>
        </p:nvSpPr>
        <p:spPr>
          <a:xfrm>
            <a:off x="3038475" y="1298375"/>
            <a:ext cx="1426108" cy="307777"/>
          </a:xfrm>
          <a:prstGeom prst="rect">
            <a:avLst/>
          </a:prstGeom>
          <a:noFill/>
        </p:spPr>
        <p:txBody>
          <a:bodyPr wrap="square" rtlCol="0">
            <a:spAutoFit/>
          </a:bodyPr>
          <a:lstStyle/>
          <a:p>
            <a:pPr marL="285750" indent="-285750">
              <a:buFont typeface="Wingdings" panose="05000000000000000000" pitchFamily="2" charset="2"/>
              <a:buChar char="§"/>
            </a:pPr>
            <a:r>
              <a:rPr lang="fr-FR" sz="1400" dirty="0" smtClean="0">
                <a:latin typeface="Times New Roman" panose="02020603050405020304" pitchFamily="18" charset="0"/>
                <a:cs typeface="Times New Roman" panose="02020603050405020304" pitchFamily="18" charset="0"/>
              </a:rPr>
              <a:t> </a:t>
            </a:r>
            <a:endParaRPr lang="fr-FR" sz="1400" dirty="0">
              <a:latin typeface="Times New Roman" panose="02020603050405020304" pitchFamily="18" charset="0"/>
              <a:cs typeface="Times New Roman" panose="02020603050405020304" pitchFamily="18" charset="0"/>
            </a:endParaRPr>
          </a:p>
        </p:txBody>
      </p:sp>
      <p:sp>
        <p:nvSpPr>
          <p:cNvPr id="45" name="ZoneTexte 44"/>
          <p:cNvSpPr txBox="1"/>
          <p:nvPr/>
        </p:nvSpPr>
        <p:spPr>
          <a:xfrm>
            <a:off x="3038473" y="1583697"/>
            <a:ext cx="1266827" cy="307777"/>
          </a:xfrm>
          <a:prstGeom prst="rect">
            <a:avLst/>
          </a:prstGeom>
          <a:noFill/>
        </p:spPr>
        <p:txBody>
          <a:bodyPr wrap="square" rtlCol="0">
            <a:spAutoFit/>
          </a:bodyPr>
          <a:lstStyle/>
          <a:p>
            <a:pPr marL="285750" indent="-285750">
              <a:buFont typeface="Wingdings" panose="05000000000000000000" pitchFamily="2" charset="2"/>
              <a:buChar char="§"/>
            </a:pPr>
            <a:r>
              <a:rPr lang="fr-FR" sz="1400" dirty="0" smtClean="0">
                <a:latin typeface="Times New Roman" panose="02020603050405020304" pitchFamily="18" charset="0"/>
                <a:cs typeface="Times New Roman" panose="02020603050405020304" pitchFamily="18" charset="0"/>
              </a:rPr>
              <a:t> </a:t>
            </a:r>
            <a:endParaRPr lang="fr-FR" sz="1400" dirty="0">
              <a:latin typeface="Times New Roman" panose="02020603050405020304" pitchFamily="18" charset="0"/>
              <a:cs typeface="Times New Roman" panose="02020603050405020304" pitchFamily="18" charset="0"/>
            </a:endParaRPr>
          </a:p>
        </p:txBody>
      </p:sp>
      <p:sp>
        <p:nvSpPr>
          <p:cNvPr id="31" name="Rectangle 30"/>
          <p:cNvSpPr/>
          <p:nvPr/>
        </p:nvSpPr>
        <p:spPr>
          <a:xfrm>
            <a:off x="3195636" y="975584"/>
            <a:ext cx="3134191" cy="307777"/>
          </a:xfrm>
          <a:prstGeom prst="rect">
            <a:avLst/>
          </a:prstGeom>
        </p:spPr>
        <p:txBody>
          <a:bodyPr wrap="none">
            <a:spAutoFit/>
          </a:bodyPr>
          <a:lstStyle/>
          <a:p>
            <a:r>
              <a:rPr lang="fr-FR" sz="1400" dirty="0" smtClean="0">
                <a:solidFill>
                  <a:schemeClr val="tx1">
                    <a:lumMod val="50000"/>
                    <a:lumOff val="50000"/>
                  </a:schemeClr>
                </a:solidFill>
                <a:latin typeface="Times New Roman" panose="02020603050405020304" pitchFamily="18" charset="0"/>
                <a:cs typeface="Times New Roman" panose="02020603050405020304" pitchFamily="18" charset="0"/>
              </a:rPr>
              <a:t>Modélisation du générateur de référence </a:t>
            </a:r>
            <a:endParaRPr lang="fr-FR" sz="1400"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cxnSp>
        <p:nvCxnSpPr>
          <p:cNvPr id="33" name="Connecteur droit 32"/>
          <p:cNvCxnSpPr/>
          <p:nvPr/>
        </p:nvCxnSpPr>
        <p:spPr>
          <a:xfrm>
            <a:off x="2981324" y="1988723"/>
            <a:ext cx="1571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ZoneTexte 34"/>
          <p:cNvSpPr txBox="1"/>
          <p:nvPr/>
        </p:nvSpPr>
        <p:spPr>
          <a:xfrm>
            <a:off x="3038473" y="1851545"/>
            <a:ext cx="1266827" cy="307777"/>
          </a:xfrm>
          <a:prstGeom prst="rect">
            <a:avLst/>
          </a:prstGeom>
          <a:noFill/>
        </p:spPr>
        <p:txBody>
          <a:bodyPr wrap="square" rtlCol="0">
            <a:spAutoFit/>
          </a:bodyPr>
          <a:lstStyle/>
          <a:p>
            <a:pPr marL="285750" indent="-285750">
              <a:buFont typeface="Wingdings" panose="05000000000000000000" pitchFamily="2" charset="2"/>
              <a:buChar char="§"/>
            </a:pPr>
            <a:r>
              <a:rPr lang="fr-FR" sz="1400" dirty="0" smtClean="0">
                <a:latin typeface="Times New Roman" panose="02020603050405020304" pitchFamily="18" charset="0"/>
                <a:cs typeface="Times New Roman" panose="02020603050405020304" pitchFamily="18" charset="0"/>
              </a:rPr>
              <a:t> </a:t>
            </a:r>
            <a:endParaRPr lang="fr-FR" sz="1400" dirty="0">
              <a:latin typeface="Times New Roman" panose="02020603050405020304" pitchFamily="18" charset="0"/>
              <a:cs typeface="Times New Roman" panose="02020603050405020304" pitchFamily="18" charset="0"/>
            </a:endParaRPr>
          </a:p>
        </p:txBody>
      </p:sp>
      <p:sp>
        <p:nvSpPr>
          <p:cNvPr id="38" name="Rectangle 37"/>
          <p:cNvSpPr/>
          <p:nvPr/>
        </p:nvSpPr>
        <p:spPr>
          <a:xfrm>
            <a:off x="3188231" y="1538022"/>
            <a:ext cx="4599272" cy="307777"/>
          </a:xfrm>
          <a:prstGeom prst="rect">
            <a:avLst/>
          </a:prstGeom>
        </p:spPr>
        <p:txBody>
          <a:bodyPr wrap="none">
            <a:spAutoFit/>
          </a:bodyPr>
          <a:lstStyle/>
          <a:p>
            <a:r>
              <a:rPr lang="fr-FR" sz="1400" dirty="0" smtClean="0">
                <a:latin typeface="Times New Roman" panose="02020603050405020304" pitchFamily="18" charset="0"/>
                <a:cs typeface="Times New Roman" panose="02020603050405020304" pitchFamily="18" charset="0"/>
              </a:rPr>
              <a:t>Modélisation d’un générateur supraconducteur 10MW MgB</a:t>
            </a:r>
            <a:r>
              <a:rPr lang="fr-FR" sz="1100" dirty="0" smtClean="0">
                <a:latin typeface="Times New Roman" panose="02020603050405020304" pitchFamily="18" charset="0"/>
                <a:cs typeface="Times New Roman" panose="02020603050405020304" pitchFamily="18" charset="0"/>
              </a:rPr>
              <a:t>2</a:t>
            </a:r>
            <a:endParaRPr lang="fr-FR" sz="1100" dirty="0">
              <a:latin typeface="Times New Roman" panose="02020603050405020304" pitchFamily="18" charset="0"/>
              <a:cs typeface="Times New Roman" panose="02020603050405020304" pitchFamily="18" charset="0"/>
            </a:endParaRPr>
          </a:p>
        </p:txBody>
      </p:sp>
      <p:cxnSp>
        <p:nvCxnSpPr>
          <p:cNvPr id="48" name="Connecteur droit 47"/>
          <p:cNvCxnSpPr/>
          <p:nvPr/>
        </p:nvCxnSpPr>
        <p:spPr>
          <a:xfrm>
            <a:off x="2981324" y="1162050"/>
            <a:ext cx="1571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ZoneTexte 48"/>
          <p:cNvSpPr txBox="1"/>
          <p:nvPr/>
        </p:nvSpPr>
        <p:spPr>
          <a:xfrm>
            <a:off x="3028949" y="1013412"/>
            <a:ext cx="2038351" cy="307777"/>
          </a:xfrm>
          <a:prstGeom prst="rect">
            <a:avLst/>
          </a:prstGeom>
          <a:noFill/>
        </p:spPr>
        <p:txBody>
          <a:bodyPr wrap="square" rtlCol="0">
            <a:spAutoFit/>
          </a:bodyPr>
          <a:lstStyle/>
          <a:p>
            <a:pPr marL="285750" indent="-285750">
              <a:buFont typeface="Wingdings" panose="05000000000000000000" pitchFamily="2" charset="2"/>
              <a:buChar char="§"/>
            </a:pPr>
            <a:r>
              <a:rPr lang="fr-FR" sz="1400" dirty="0" smtClean="0">
                <a:latin typeface="Times New Roman" panose="02020603050405020304" pitchFamily="18" charset="0"/>
                <a:cs typeface="Times New Roman" panose="02020603050405020304" pitchFamily="18" charset="0"/>
              </a:rPr>
              <a:t> </a:t>
            </a:r>
            <a:endParaRPr lang="fr-FR" sz="1400" dirty="0">
              <a:latin typeface="Times New Roman" panose="02020603050405020304" pitchFamily="18" charset="0"/>
              <a:cs typeface="Times New Roman" panose="02020603050405020304" pitchFamily="18" charset="0"/>
            </a:endParaRPr>
          </a:p>
        </p:txBody>
      </p:sp>
      <p:sp>
        <p:nvSpPr>
          <p:cNvPr id="50" name="Rectangle 49"/>
          <p:cNvSpPr/>
          <p:nvPr/>
        </p:nvSpPr>
        <p:spPr>
          <a:xfrm>
            <a:off x="3188463" y="1813494"/>
            <a:ext cx="4599272" cy="307777"/>
          </a:xfrm>
          <a:prstGeom prst="rect">
            <a:avLst/>
          </a:prstGeom>
        </p:spPr>
        <p:txBody>
          <a:bodyPr wrap="none">
            <a:spAutoFit/>
          </a:bodyPr>
          <a:lstStyle/>
          <a:p>
            <a:r>
              <a:rPr lang="fr-FR" sz="1400" dirty="0" smtClean="0">
                <a:solidFill>
                  <a:schemeClr val="tx1">
                    <a:lumMod val="50000"/>
                    <a:lumOff val="50000"/>
                  </a:schemeClr>
                </a:solidFill>
                <a:latin typeface="Times New Roman" panose="02020603050405020304" pitchFamily="18" charset="0"/>
                <a:cs typeface="Times New Roman" panose="02020603050405020304" pitchFamily="18" charset="0"/>
              </a:rPr>
              <a:t>Modélisation d’un générateur supraconducteur 20MW MgB</a:t>
            </a:r>
            <a:r>
              <a:rPr lang="fr-FR" sz="1100" dirty="0" smtClean="0">
                <a:solidFill>
                  <a:schemeClr val="tx1">
                    <a:lumMod val="50000"/>
                    <a:lumOff val="50000"/>
                  </a:schemeClr>
                </a:solidFill>
                <a:latin typeface="Times New Roman" panose="02020603050405020304" pitchFamily="18" charset="0"/>
                <a:cs typeface="Times New Roman" panose="02020603050405020304" pitchFamily="18" charset="0"/>
              </a:rPr>
              <a:t>2</a:t>
            </a:r>
            <a:endParaRPr lang="fr-FR" sz="1100"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sp>
        <p:nvSpPr>
          <p:cNvPr id="5" name="Rectangle 4"/>
          <p:cNvSpPr/>
          <p:nvPr/>
        </p:nvSpPr>
        <p:spPr>
          <a:xfrm>
            <a:off x="3059905" y="2313313"/>
            <a:ext cx="8907193" cy="338554"/>
          </a:xfrm>
          <a:prstGeom prst="rect">
            <a:avLst/>
          </a:prstGeom>
        </p:spPr>
        <p:txBody>
          <a:bodyPr wrap="square">
            <a:spAutoFit/>
          </a:bodyPr>
          <a:lstStyle/>
          <a:p>
            <a:pPr marL="285750" indent="-285750">
              <a:buFont typeface="Wingdings" panose="05000000000000000000" pitchFamily="2" charset="2"/>
              <a:buChar char="§"/>
            </a:pPr>
            <a:r>
              <a:rPr lang="fr-FR" sz="1600" dirty="0">
                <a:solidFill>
                  <a:srgbClr val="000000"/>
                </a:solidFill>
                <a:latin typeface="Times New Roman" panose="02020603050405020304" pitchFamily="18" charset="0"/>
                <a:ea typeface="Times New Roman" panose="02020603050405020304" pitchFamily="18" charset="0"/>
              </a:rPr>
              <a:t>L’objectif de cette partie est de passer à un modèle qui contient des bobines MgB</a:t>
            </a:r>
            <a:r>
              <a:rPr lang="fr-FR" sz="1600" baseline="-25000" dirty="0">
                <a:solidFill>
                  <a:srgbClr val="000000"/>
                </a:solidFill>
                <a:latin typeface="Times New Roman" panose="02020603050405020304" pitchFamily="18" charset="0"/>
                <a:ea typeface="Times New Roman" panose="02020603050405020304" pitchFamily="18" charset="0"/>
              </a:rPr>
              <a:t>2</a:t>
            </a:r>
            <a:r>
              <a:rPr lang="fr-FR" sz="1600" dirty="0">
                <a:solidFill>
                  <a:srgbClr val="000000"/>
                </a:solidFill>
                <a:latin typeface="Times New Roman" panose="02020603050405020304" pitchFamily="18" charset="0"/>
                <a:ea typeface="Times New Roman" panose="02020603050405020304" pitchFamily="18" charset="0"/>
              </a:rPr>
              <a:t> en stator et en rotor. </a:t>
            </a:r>
            <a:endParaRPr lang="fr-FR" sz="1600" dirty="0"/>
          </a:p>
        </p:txBody>
      </p:sp>
      <p:graphicFrame>
        <p:nvGraphicFramePr>
          <p:cNvPr id="10" name="Tableau 9"/>
          <p:cNvGraphicFramePr>
            <a:graphicFrameLocks noGrp="1"/>
          </p:cNvGraphicFramePr>
          <p:nvPr>
            <p:extLst>
              <p:ext uri="{D42A27DB-BD31-4B8C-83A1-F6EECF244321}">
                <p14:modId xmlns:p14="http://schemas.microsoft.com/office/powerpoint/2010/main" val="2810915934"/>
              </p:ext>
            </p:extLst>
          </p:nvPr>
        </p:nvGraphicFramePr>
        <p:xfrm>
          <a:off x="4107771" y="3027793"/>
          <a:ext cx="6546320" cy="3200400"/>
        </p:xfrm>
        <a:graphic>
          <a:graphicData uri="http://schemas.openxmlformats.org/drawingml/2006/table">
            <a:tbl>
              <a:tblPr firstRow="1" firstCol="1" bandRow="1">
                <a:tableStyleId>{5940675A-B579-460E-94D1-54222C63F5DA}</a:tableStyleId>
              </a:tblPr>
              <a:tblGrid>
                <a:gridCol w="3273160"/>
                <a:gridCol w="3273160"/>
              </a:tblGrid>
              <a:tr h="0">
                <a:tc>
                  <a:txBody>
                    <a:bodyPr/>
                    <a:lstStyle/>
                    <a:p>
                      <a:pPr algn="ctr">
                        <a:lnSpc>
                          <a:spcPct val="150000"/>
                        </a:lnSpc>
                        <a:spcAft>
                          <a:spcPts val="0"/>
                        </a:spcAft>
                      </a:pPr>
                      <a:r>
                        <a:rPr lang="fr-FR" sz="1400" b="1" dirty="0">
                          <a:effectLst/>
                          <a:latin typeface="Times New Roman" panose="02020603050405020304" pitchFamily="18" charset="0"/>
                          <a:cs typeface="Times New Roman" panose="02020603050405020304" pitchFamily="18" charset="0"/>
                        </a:rPr>
                        <a:t>Puissance </a:t>
                      </a:r>
                      <a:endParaRPr lang="fr-FR" sz="16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fr-FR" sz="1400" b="1" dirty="0">
                          <a:effectLst/>
                          <a:latin typeface="Times New Roman" panose="02020603050405020304" pitchFamily="18" charset="0"/>
                          <a:cs typeface="Times New Roman" panose="02020603050405020304" pitchFamily="18" charset="0"/>
                        </a:rPr>
                        <a:t>10 [MW]</a:t>
                      </a:r>
                      <a:endParaRPr lang="fr-FR" sz="16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0">
                <a:tc>
                  <a:txBody>
                    <a:bodyPr/>
                    <a:lstStyle/>
                    <a:p>
                      <a:pPr algn="ctr">
                        <a:lnSpc>
                          <a:spcPct val="150000"/>
                        </a:lnSpc>
                        <a:spcAft>
                          <a:spcPts val="0"/>
                        </a:spcAft>
                      </a:pPr>
                      <a:r>
                        <a:rPr lang="fr-FR" sz="1400" b="1" dirty="0" err="1">
                          <a:effectLst/>
                          <a:latin typeface="Times New Roman" panose="02020603050405020304" pitchFamily="18" charset="0"/>
                          <a:cs typeface="Times New Roman" panose="02020603050405020304" pitchFamily="18" charset="0"/>
                        </a:rPr>
                        <a:t>Rpm</a:t>
                      </a:r>
                      <a:endParaRPr lang="fr-FR" sz="16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fr-FR" sz="1400" b="1" dirty="0">
                          <a:effectLst/>
                          <a:latin typeface="Times New Roman" panose="02020603050405020304" pitchFamily="18" charset="0"/>
                          <a:cs typeface="Times New Roman" panose="02020603050405020304" pitchFamily="18" charset="0"/>
                        </a:rPr>
                        <a:t>10 [tr/min]</a:t>
                      </a:r>
                      <a:endParaRPr lang="fr-FR" sz="16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0">
                <a:tc>
                  <a:txBody>
                    <a:bodyPr/>
                    <a:lstStyle/>
                    <a:p>
                      <a:pPr marL="0" algn="ctr" defTabSz="914400" rtl="0" eaLnBrk="1" latinLnBrk="0" hangingPunct="1">
                        <a:lnSpc>
                          <a:spcPct val="150000"/>
                        </a:lnSpc>
                        <a:spcAft>
                          <a:spcPts val="0"/>
                        </a:spcAft>
                      </a:pPr>
                      <a:r>
                        <a:rPr lang="fr-FR" sz="1400" kern="1200" dirty="0" smtClean="0">
                          <a:solidFill>
                            <a:schemeClr val="tx1"/>
                          </a:solidFill>
                          <a:effectLst/>
                          <a:latin typeface="Times New Roman" panose="02020603050405020304" pitchFamily="18" charset="0"/>
                          <a:ea typeface="+mn-ea"/>
                          <a:cs typeface="Times New Roman" panose="02020603050405020304" pitchFamily="18" charset="0"/>
                        </a:rPr>
                        <a:t>V</a:t>
                      </a:r>
                      <a:r>
                        <a:rPr lang="fr-FR" sz="1000" kern="1200" dirty="0" smtClean="0">
                          <a:solidFill>
                            <a:schemeClr val="tx1"/>
                          </a:solidFill>
                          <a:effectLst/>
                          <a:latin typeface="Times New Roman" panose="02020603050405020304" pitchFamily="18" charset="0"/>
                          <a:ea typeface="+mn-ea"/>
                          <a:cs typeface="Times New Roman" panose="02020603050405020304" pitchFamily="18" charset="0"/>
                        </a:rPr>
                        <a:t>L-N</a:t>
                      </a:r>
                      <a:endParaRPr lang="fr-FR" sz="1600" kern="1200" dirty="0">
                        <a:solidFill>
                          <a:schemeClr val="tx1"/>
                        </a:solidFill>
                        <a:effectLst/>
                        <a:latin typeface="Times New Roman" panose="02020603050405020304" pitchFamily="18" charset="0"/>
                        <a:ea typeface="+mn-ea"/>
                        <a:cs typeface="Times New Roman" panose="02020603050405020304" pitchFamily="18" charset="0"/>
                      </a:endParaRPr>
                    </a:p>
                  </a:txBody>
                  <a:tcPr marL="68580" marR="68580" marT="0" marB="0"/>
                </a:tc>
                <a:tc>
                  <a:txBody>
                    <a:bodyPr/>
                    <a:lstStyle/>
                    <a:p>
                      <a:pPr marL="0" algn="ctr" defTabSz="914400" rtl="0" eaLnBrk="1" latinLnBrk="0" hangingPunct="1">
                        <a:lnSpc>
                          <a:spcPct val="150000"/>
                        </a:lnSpc>
                        <a:spcAft>
                          <a:spcPts val="0"/>
                        </a:spcAft>
                      </a:pPr>
                      <a:r>
                        <a:rPr lang="fr-FR" sz="1400" kern="1200" dirty="0" smtClean="0">
                          <a:solidFill>
                            <a:schemeClr val="tx1"/>
                          </a:solidFill>
                          <a:effectLst/>
                          <a:latin typeface="Times New Roman" panose="02020603050405020304" pitchFamily="18" charset="0"/>
                          <a:ea typeface="+mn-ea"/>
                          <a:cs typeface="Times New Roman" panose="02020603050405020304" pitchFamily="18" charset="0"/>
                        </a:rPr>
                        <a:t>2,3 </a:t>
                      </a:r>
                      <a:r>
                        <a:rPr lang="fr-FR" sz="1400" kern="1200" dirty="0">
                          <a:solidFill>
                            <a:schemeClr val="tx1"/>
                          </a:solidFill>
                          <a:effectLst/>
                          <a:latin typeface="Times New Roman" panose="02020603050405020304" pitchFamily="18" charset="0"/>
                          <a:ea typeface="+mn-ea"/>
                          <a:cs typeface="Times New Roman" panose="02020603050405020304" pitchFamily="18" charset="0"/>
                        </a:rPr>
                        <a:t>[kV]</a:t>
                      </a:r>
                    </a:p>
                  </a:txBody>
                  <a:tcPr marL="68580" marR="68580" marT="0" marB="0"/>
                </a:tc>
              </a:tr>
              <a:tr h="0">
                <a:tc>
                  <a:txBody>
                    <a:bodyPr/>
                    <a:lstStyle/>
                    <a:p>
                      <a:pPr algn="ctr">
                        <a:lnSpc>
                          <a:spcPct val="150000"/>
                        </a:lnSpc>
                        <a:spcAft>
                          <a:spcPts val="0"/>
                        </a:spcAft>
                      </a:pPr>
                      <a:r>
                        <a:rPr lang="fr-FR" sz="1400" b="1" dirty="0" smtClean="0">
                          <a:effectLst/>
                          <a:latin typeface="Times New Roman" panose="02020603050405020304" pitchFamily="18" charset="0"/>
                          <a:cs typeface="Times New Roman" panose="02020603050405020304" pitchFamily="18" charset="0"/>
                        </a:rPr>
                        <a:t>Courant efficace</a:t>
                      </a:r>
                      <a:endParaRPr lang="fr-FR" sz="1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algn="ctr" defTabSz="914400" rtl="0" eaLnBrk="1" latinLnBrk="0" hangingPunct="1">
                        <a:lnSpc>
                          <a:spcPct val="150000"/>
                        </a:lnSpc>
                        <a:spcAft>
                          <a:spcPts val="0"/>
                        </a:spcAft>
                      </a:pPr>
                      <a:r>
                        <a:rPr lang="fr-FR" sz="1400" b="1" kern="1200" dirty="0" smtClean="0">
                          <a:solidFill>
                            <a:schemeClr val="tx1"/>
                          </a:solidFill>
                          <a:effectLst/>
                          <a:latin typeface="Times New Roman" panose="02020603050405020304" pitchFamily="18" charset="0"/>
                          <a:ea typeface="+mn-ea"/>
                          <a:cs typeface="Times New Roman" panose="02020603050405020304" pitchFamily="18" charset="0"/>
                        </a:rPr>
                        <a:t>2,49 </a:t>
                      </a:r>
                      <a:r>
                        <a:rPr lang="fr-FR" sz="1400" b="1" kern="1200" dirty="0">
                          <a:solidFill>
                            <a:schemeClr val="tx1"/>
                          </a:solidFill>
                          <a:effectLst/>
                          <a:latin typeface="Times New Roman" panose="02020603050405020304" pitchFamily="18" charset="0"/>
                          <a:ea typeface="+mn-ea"/>
                          <a:cs typeface="Times New Roman" panose="02020603050405020304" pitchFamily="18" charset="0"/>
                        </a:rPr>
                        <a:t>[kA]</a:t>
                      </a:r>
                    </a:p>
                  </a:txBody>
                  <a:tcPr marL="68580" marR="68580" marT="0" marB="0"/>
                </a:tc>
              </a:tr>
              <a:tr h="0">
                <a:tc>
                  <a:txBody>
                    <a:bodyPr/>
                    <a:lstStyle/>
                    <a:p>
                      <a:pPr algn="ctr">
                        <a:lnSpc>
                          <a:spcPct val="150000"/>
                        </a:lnSpc>
                        <a:spcAft>
                          <a:spcPts val="0"/>
                        </a:spcAft>
                      </a:pPr>
                      <a:r>
                        <a:rPr lang="fr-FR" sz="1400" dirty="0">
                          <a:effectLst/>
                          <a:latin typeface="Times New Roman" panose="02020603050405020304" pitchFamily="18" charset="0"/>
                          <a:cs typeface="Times New Roman" panose="02020603050405020304" pitchFamily="18" charset="0"/>
                        </a:rPr>
                        <a:t>Nombre de pôles </a:t>
                      </a:r>
                      <a:endParaRPr lang="fr-FR"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fr-FR" sz="1400">
                          <a:effectLst/>
                          <a:latin typeface="Times New Roman" panose="02020603050405020304" pitchFamily="18" charset="0"/>
                          <a:cs typeface="Times New Roman" panose="02020603050405020304" pitchFamily="18" charset="0"/>
                        </a:rPr>
                        <a:t>12</a:t>
                      </a:r>
                      <a:endParaRPr lang="fr-FR" sz="1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0">
                <a:tc>
                  <a:txBody>
                    <a:bodyPr/>
                    <a:lstStyle/>
                    <a:p>
                      <a:pPr algn="ctr">
                        <a:lnSpc>
                          <a:spcPct val="150000"/>
                        </a:lnSpc>
                        <a:spcAft>
                          <a:spcPts val="0"/>
                        </a:spcAft>
                      </a:pPr>
                      <a:r>
                        <a:rPr lang="fr-FR" sz="1400" dirty="0">
                          <a:effectLst/>
                          <a:latin typeface="Times New Roman" panose="02020603050405020304" pitchFamily="18" charset="0"/>
                          <a:cs typeface="Times New Roman" panose="02020603050405020304" pitchFamily="18" charset="0"/>
                        </a:rPr>
                        <a:t>Température de fonctionnement </a:t>
                      </a:r>
                      <a:endParaRPr lang="fr-FR"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fr-FR" sz="1400" dirty="0">
                          <a:effectLst/>
                          <a:latin typeface="Times New Roman" panose="02020603050405020304" pitchFamily="18" charset="0"/>
                          <a:cs typeface="Times New Roman" panose="02020603050405020304" pitchFamily="18" charset="0"/>
                        </a:rPr>
                        <a:t>20 [K]</a:t>
                      </a:r>
                      <a:endParaRPr lang="fr-FR"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0">
                <a:tc gridSpan="2">
                  <a:txBody>
                    <a:bodyPr/>
                    <a:lstStyle/>
                    <a:p>
                      <a:pPr algn="ctr">
                        <a:lnSpc>
                          <a:spcPct val="150000"/>
                        </a:lnSpc>
                        <a:spcAft>
                          <a:spcPts val="0"/>
                        </a:spcAft>
                      </a:pPr>
                      <a:r>
                        <a:rPr lang="fr-FR" sz="1400" dirty="0">
                          <a:effectLst/>
                          <a:latin typeface="Times New Roman" panose="02020603050405020304" pitchFamily="18" charset="0"/>
                          <a:cs typeface="Times New Roman" panose="02020603050405020304" pitchFamily="18" charset="0"/>
                        </a:rPr>
                        <a:t>Rotor</a:t>
                      </a:r>
                      <a:endParaRPr lang="fr-FR" sz="1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fr-FR"/>
                    </a:p>
                  </a:txBody>
                  <a:tcPr/>
                </a:tc>
              </a:tr>
              <a:tr h="0">
                <a:tc>
                  <a:txBody>
                    <a:bodyPr/>
                    <a:lstStyle/>
                    <a:p>
                      <a:pPr algn="ctr">
                        <a:lnSpc>
                          <a:spcPct val="150000"/>
                        </a:lnSpc>
                        <a:spcAft>
                          <a:spcPts val="0"/>
                        </a:spcAft>
                      </a:pPr>
                      <a:r>
                        <a:rPr lang="fr-FR" sz="1400" dirty="0">
                          <a:effectLst/>
                          <a:latin typeface="Times New Roman" panose="02020603050405020304" pitchFamily="18" charset="0"/>
                          <a:cs typeface="Times New Roman" panose="02020603050405020304" pitchFamily="18" charset="0"/>
                        </a:rPr>
                        <a:t>Champs magnétique max</a:t>
                      </a:r>
                      <a:endParaRPr lang="fr-FR" sz="1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fr-FR" sz="1400" dirty="0">
                          <a:effectLst/>
                          <a:latin typeface="Times New Roman" panose="02020603050405020304" pitchFamily="18" charset="0"/>
                          <a:cs typeface="Times New Roman" panose="02020603050405020304" pitchFamily="18" charset="0"/>
                        </a:rPr>
                        <a:t>5 [T]</a:t>
                      </a:r>
                      <a:endParaRPr lang="fr-FR" sz="1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0">
                <a:tc gridSpan="2">
                  <a:txBody>
                    <a:bodyPr/>
                    <a:lstStyle/>
                    <a:p>
                      <a:pPr algn="ctr">
                        <a:lnSpc>
                          <a:spcPct val="150000"/>
                        </a:lnSpc>
                        <a:spcAft>
                          <a:spcPts val="0"/>
                        </a:spcAft>
                      </a:pPr>
                      <a:r>
                        <a:rPr lang="fr-FR" sz="1400" dirty="0">
                          <a:effectLst/>
                          <a:latin typeface="Times New Roman" panose="02020603050405020304" pitchFamily="18" charset="0"/>
                          <a:cs typeface="Times New Roman" panose="02020603050405020304" pitchFamily="18" charset="0"/>
                        </a:rPr>
                        <a:t>Stator</a:t>
                      </a:r>
                      <a:endParaRPr lang="fr-FR" sz="1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fr-FR"/>
                    </a:p>
                  </a:txBody>
                  <a:tcPr/>
                </a:tc>
              </a:tr>
              <a:tr h="0">
                <a:tc>
                  <a:txBody>
                    <a:bodyPr/>
                    <a:lstStyle/>
                    <a:p>
                      <a:pPr algn="ctr">
                        <a:lnSpc>
                          <a:spcPct val="150000"/>
                        </a:lnSpc>
                        <a:spcAft>
                          <a:spcPts val="0"/>
                        </a:spcAft>
                      </a:pPr>
                      <a:r>
                        <a:rPr lang="fr-FR" sz="1400" dirty="0">
                          <a:effectLst/>
                          <a:latin typeface="Times New Roman" panose="02020603050405020304" pitchFamily="18" charset="0"/>
                          <a:cs typeface="Times New Roman" panose="02020603050405020304" pitchFamily="18" charset="0"/>
                        </a:rPr>
                        <a:t>Champs magnétique max </a:t>
                      </a:r>
                      <a:endParaRPr lang="fr-FR" sz="1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fr-FR" sz="1400" dirty="0">
                          <a:effectLst/>
                          <a:latin typeface="Times New Roman" panose="02020603050405020304" pitchFamily="18" charset="0"/>
                          <a:cs typeface="Times New Roman" panose="02020603050405020304" pitchFamily="18" charset="0"/>
                        </a:rPr>
                        <a:t>1,5 [T]</a:t>
                      </a:r>
                      <a:endParaRPr lang="fr-FR" sz="1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pic>
        <p:nvPicPr>
          <p:cNvPr id="55" name="Image 54"/>
          <p:cNvPicPr/>
          <p:nvPr/>
        </p:nvPicPr>
        <p:blipFill>
          <a:blip r:embed="rId4"/>
          <a:stretch>
            <a:fillRect/>
          </a:stretch>
        </p:blipFill>
        <p:spPr>
          <a:xfrm>
            <a:off x="3324603" y="2998918"/>
            <a:ext cx="4102102" cy="3302559"/>
          </a:xfrm>
          <a:prstGeom prst="rect">
            <a:avLst/>
          </a:prstGeom>
        </p:spPr>
      </p:pic>
      <p:pic>
        <p:nvPicPr>
          <p:cNvPr id="14" name="Image 13"/>
          <p:cNvPicPr>
            <a:picLocks noChangeAspect="1"/>
          </p:cNvPicPr>
          <p:nvPr/>
        </p:nvPicPr>
        <p:blipFill rotWithShape="1">
          <a:blip r:embed="rId5">
            <a:extLst>
              <a:ext uri="{28A0092B-C50C-407E-A947-70E740481C1C}">
                <a14:useLocalDpi xmlns:a14="http://schemas.microsoft.com/office/drawing/2010/main" val="0"/>
              </a:ext>
            </a:extLst>
          </a:blip>
          <a:srcRect t="841"/>
          <a:stretch/>
        </p:blipFill>
        <p:spPr>
          <a:xfrm>
            <a:off x="7248091" y="2923448"/>
            <a:ext cx="4691389" cy="3477352"/>
          </a:xfrm>
          <a:prstGeom prst="rect">
            <a:avLst/>
          </a:prstGeom>
        </p:spPr>
      </p:pic>
    </p:spTree>
    <p:extLst>
      <p:ext uri="{BB962C8B-B14F-4D97-AF65-F5344CB8AC3E}">
        <p14:creationId xmlns:p14="http://schemas.microsoft.com/office/powerpoint/2010/main" val="2690074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1"/>
          </p:nvPr>
        </p:nvSpPr>
        <p:spPr/>
        <p:txBody>
          <a:bodyPr/>
          <a:lstStyle/>
          <a:p>
            <a:pPr algn="r"/>
            <a:fld id="{A18FAA2F-414A-41AB-9102-14A918F968BC}" type="slidenum">
              <a:rPr lang="fr-FR" smtClean="0"/>
              <a:pPr algn="r"/>
              <a:t>17</a:t>
            </a:fld>
            <a:endParaRPr lang="fr-FR" dirty="0"/>
          </a:p>
        </p:txBody>
      </p:sp>
      <p:sp>
        <p:nvSpPr>
          <p:cNvPr id="7" name="Titre 1"/>
          <p:cNvSpPr txBox="1">
            <a:spLocks/>
          </p:cNvSpPr>
          <p:nvPr/>
        </p:nvSpPr>
        <p:spPr>
          <a:xfrm>
            <a:off x="3451528" y="0"/>
            <a:ext cx="7216472" cy="929640"/>
          </a:xfrm>
          <a:prstGeom prst="rect">
            <a:avLst/>
          </a:prstGeom>
        </p:spPr>
        <p:txBody>
          <a:bodyPr vert="horz" lIns="0" tIns="0" rIns="0" bIns="0" rtlCol="0" anchor="ctr" anchorCtr="0">
            <a:noAutofit/>
          </a:bodyPr>
          <a:lstStyle>
            <a:lvl1pPr algn="l" defTabSz="914400" rtl="0" eaLnBrk="1" latinLnBrk="0" hangingPunct="1">
              <a:spcBef>
                <a:spcPct val="0"/>
              </a:spcBef>
              <a:buNone/>
              <a:defRPr sz="2200" b="1" kern="1200" cap="all" baseline="0">
                <a:solidFill>
                  <a:schemeClr val="bg1"/>
                </a:solidFill>
                <a:latin typeface="+mj-lt"/>
                <a:ea typeface="+mj-ea"/>
                <a:cs typeface="+mj-cs"/>
              </a:defRPr>
            </a:lvl1pPr>
          </a:lstStyle>
          <a:p>
            <a:pPr algn="ctr"/>
            <a:r>
              <a:rPr lang="fr-FR" sz="2000" dirty="0">
                <a:latin typeface="Times New Roman" panose="02020603050405020304" pitchFamily="18" charset="0"/>
                <a:cs typeface="Times New Roman" panose="02020603050405020304" pitchFamily="18" charset="0"/>
              </a:rPr>
              <a:t>Modélisation du générateur </a:t>
            </a:r>
          </a:p>
          <a:p>
            <a:pPr algn="ctr"/>
            <a:r>
              <a:rPr lang="fr-FR" sz="2000" dirty="0">
                <a:latin typeface="Times New Roman" panose="02020603050405020304" pitchFamily="18" charset="0"/>
                <a:cs typeface="Times New Roman" panose="02020603050405020304" pitchFamily="18" charset="0"/>
              </a:rPr>
              <a:t>supraconducteur MgB2 20MW</a:t>
            </a:r>
          </a:p>
        </p:txBody>
      </p:sp>
      <p:cxnSp>
        <p:nvCxnSpPr>
          <p:cNvPr id="8" name="Connecteur droit 7"/>
          <p:cNvCxnSpPr/>
          <p:nvPr/>
        </p:nvCxnSpPr>
        <p:spPr>
          <a:xfrm>
            <a:off x="3081341" y="2123699"/>
            <a:ext cx="27250" cy="323096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1" name="Espace réservé du pied de page 4"/>
          <p:cNvSpPr>
            <a:spLocks noGrp="1"/>
          </p:cNvSpPr>
          <p:nvPr>
            <p:ph type="ftr" sz="quarter" idx="12"/>
          </p:nvPr>
        </p:nvSpPr>
        <p:spPr>
          <a:xfrm>
            <a:off x="2136118" y="6301477"/>
            <a:ext cx="6874351" cy="365125"/>
          </a:xfrm>
        </p:spPr>
        <p:txBody>
          <a:bodyPr/>
          <a:lstStyle/>
          <a:p>
            <a:pPr algn="ctr"/>
            <a:r>
              <a:rPr lang="fr-FR" dirty="0" smtClean="0"/>
              <a:t>02 Septembre 2016</a:t>
            </a:r>
            <a:endParaRPr lang="fr-FR" dirty="0"/>
          </a:p>
        </p:txBody>
      </p:sp>
      <p:sp>
        <p:nvSpPr>
          <p:cNvPr id="9" name="Rectangle 8"/>
          <p:cNvSpPr/>
          <p:nvPr/>
        </p:nvSpPr>
        <p:spPr>
          <a:xfrm>
            <a:off x="95251" y="2123699"/>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p:cNvSpPr/>
          <p:nvPr/>
        </p:nvSpPr>
        <p:spPr>
          <a:xfrm>
            <a:off x="95251" y="4143219"/>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p:cNvSpPr/>
          <p:nvPr/>
        </p:nvSpPr>
        <p:spPr>
          <a:xfrm>
            <a:off x="95251" y="3474704"/>
            <a:ext cx="2819399" cy="542925"/>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p:cNvSpPr/>
          <p:nvPr/>
        </p:nvSpPr>
        <p:spPr>
          <a:xfrm>
            <a:off x="95251" y="2801456"/>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p:cNvSpPr/>
          <p:nvPr/>
        </p:nvSpPr>
        <p:spPr>
          <a:xfrm>
            <a:off x="95251" y="4811734"/>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p:nvSpPr>
        <p:spPr>
          <a:xfrm>
            <a:off x="112652" y="2228464"/>
            <a:ext cx="2801998" cy="338554"/>
          </a:xfrm>
          <a:prstGeom prst="rect">
            <a:avLst/>
          </a:prstGeom>
          <a:noFill/>
        </p:spPr>
        <p:txBody>
          <a:bodyPr wrap="square" rtlCol="0">
            <a:spAutoFit/>
          </a:bodyPr>
          <a:lstStyle/>
          <a:p>
            <a:pPr algn="ctr"/>
            <a:r>
              <a:rPr lang="fr-FR" sz="1600" dirty="0" smtClean="0">
                <a:latin typeface="Times New Roman" panose="02020603050405020304" pitchFamily="18" charset="0"/>
                <a:cs typeface="Times New Roman" panose="02020603050405020304" pitchFamily="18" charset="0"/>
              </a:rPr>
              <a:t>Contexte général du stage </a:t>
            </a:r>
            <a:endParaRPr lang="fr-FR" sz="1600" dirty="0">
              <a:latin typeface="Times New Roman" panose="02020603050405020304" pitchFamily="18" charset="0"/>
              <a:cs typeface="Times New Roman" panose="02020603050405020304" pitchFamily="18" charset="0"/>
            </a:endParaRPr>
          </a:p>
        </p:txBody>
      </p:sp>
      <p:pic>
        <p:nvPicPr>
          <p:cNvPr id="36" name="Image 35"/>
          <p:cNvPicPr>
            <a:picLocks noChangeAspect="1"/>
          </p:cNvPicPr>
          <p:nvPr/>
        </p:nvPicPr>
        <p:blipFill>
          <a:blip r:embed="rId3"/>
          <a:stretch>
            <a:fillRect/>
          </a:stretch>
        </p:blipFill>
        <p:spPr>
          <a:xfrm flipV="1">
            <a:off x="2933699" y="3680108"/>
            <a:ext cx="104775" cy="103420"/>
          </a:xfrm>
          <a:prstGeom prst="rect">
            <a:avLst/>
          </a:prstGeom>
        </p:spPr>
      </p:pic>
      <p:sp>
        <p:nvSpPr>
          <p:cNvPr id="41" name="Rectangle 40"/>
          <p:cNvSpPr/>
          <p:nvPr/>
        </p:nvSpPr>
        <p:spPr>
          <a:xfrm>
            <a:off x="190501" y="4881157"/>
            <a:ext cx="2717411" cy="369332"/>
          </a:xfrm>
          <a:prstGeom prst="rect">
            <a:avLst/>
          </a:prstGeom>
        </p:spPr>
        <p:txBody>
          <a:bodyPr wrap="none">
            <a:spAutoFit/>
          </a:bodyPr>
          <a:lstStyle/>
          <a:p>
            <a:r>
              <a:rPr lang="fr-FR" dirty="0">
                <a:latin typeface="Times New Roman" panose="02020603050405020304" pitchFamily="18" charset="0"/>
                <a:cs typeface="Times New Roman" panose="02020603050405020304" pitchFamily="18" charset="0"/>
              </a:rPr>
              <a:t>Conclusion et perspectives </a:t>
            </a:r>
          </a:p>
        </p:txBody>
      </p:sp>
      <p:sp>
        <p:nvSpPr>
          <p:cNvPr id="42" name="Rectangle 41"/>
          <p:cNvSpPr/>
          <p:nvPr/>
        </p:nvSpPr>
        <p:spPr>
          <a:xfrm>
            <a:off x="54572" y="2778129"/>
            <a:ext cx="2860078" cy="584775"/>
          </a:xfrm>
          <a:prstGeom prst="rect">
            <a:avLst/>
          </a:prstGeom>
        </p:spPr>
        <p:txBody>
          <a:bodyPr wrap="none">
            <a:spAutoFit/>
          </a:bodyPr>
          <a:lstStyle/>
          <a:p>
            <a:pPr algn="ctr"/>
            <a:r>
              <a:rPr lang="fr-FR" sz="1600" dirty="0">
                <a:latin typeface="Times New Roman" panose="02020603050405020304" pitchFamily="18" charset="0"/>
                <a:cs typeface="Times New Roman" panose="02020603050405020304" pitchFamily="18" charset="0"/>
              </a:rPr>
              <a:t>Impact financier d’une éolienne </a:t>
            </a:r>
            <a:endParaRPr lang="fr-FR" sz="1600" dirty="0" smtClean="0">
              <a:latin typeface="Times New Roman" panose="02020603050405020304" pitchFamily="18" charset="0"/>
              <a:cs typeface="Times New Roman" panose="02020603050405020304" pitchFamily="18" charset="0"/>
            </a:endParaRPr>
          </a:p>
          <a:p>
            <a:pPr algn="ctr"/>
            <a:r>
              <a:rPr lang="fr-FR" sz="1600" dirty="0" smtClean="0">
                <a:latin typeface="Times New Roman" panose="02020603050405020304" pitchFamily="18" charset="0"/>
                <a:cs typeface="Times New Roman" panose="02020603050405020304" pitchFamily="18" charset="0"/>
              </a:rPr>
              <a:t>supraconductrice </a:t>
            </a:r>
            <a:r>
              <a:rPr lang="fr-FR" sz="1600" dirty="0">
                <a:latin typeface="Times New Roman" panose="02020603050405020304" pitchFamily="18" charset="0"/>
                <a:cs typeface="Times New Roman" panose="02020603050405020304" pitchFamily="18" charset="0"/>
              </a:rPr>
              <a:t>20MW</a:t>
            </a:r>
          </a:p>
        </p:txBody>
      </p:sp>
      <p:sp>
        <p:nvSpPr>
          <p:cNvPr id="43" name="Rectangle 42"/>
          <p:cNvSpPr/>
          <p:nvPr/>
        </p:nvSpPr>
        <p:spPr>
          <a:xfrm>
            <a:off x="128682" y="3448603"/>
            <a:ext cx="2720617" cy="584775"/>
          </a:xfrm>
          <a:prstGeom prst="rect">
            <a:avLst/>
          </a:prstGeom>
        </p:spPr>
        <p:txBody>
          <a:bodyPr wrap="none">
            <a:spAutoFit/>
          </a:bodyPr>
          <a:lstStyle/>
          <a:p>
            <a:pPr algn="ctr"/>
            <a:r>
              <a:rPr lang="fr-FR" sz="1600" dirty="0">
                <a:latin typeface="Times New Roman" panose="02020603050405020304" pitchFamily="18" charset="0"/>
                <a:cs typeface="Times New Roman" panose="02020603050405020304" pitchFamily="18" charset="0"/>
              </a:rPr>
              <a:t>Modélisation du </a:t>
            </a:r>
            <a:r>
              <a:rPr lang="fr-FR" sz="1600" dirty="0" smtClean="0">
                <a:latin typeface="Times New Roman" panose="02020603050405020304" pitchFamily="18" charset="0"/>
                <a:cs typeface="Times New Roman" panose="02020603050405020304" pitchFamily="18" charset="0"/>
              </a:rPr>
              <a:t>générateur </a:t>
            </a:r>
          </a:p>
          <a:p>
            <a:pPr algn="ctr"/>
            <a:r>
              <a:rPr lang="fr-FR" sz="1600" dirty="0" smtClean="0">
                <a:latin typeface="Times New Roman" panose="02020603050405020304" pitchFamily="18" charset="0"/>
                <a:cs typeface="Times New Roman" panose="02020603050405020304" pitchFamily="18" charset="0"/>
              </a:rPr>
              <a:t>supraconducteur </a:t>
            </a:r>
            <a:r>
              <a:rPr lang="fr-FR" sz="1600" dirty="0">
                <a:latin typeface="Times New Roman" panose="02020603050405020304" pitchFamily="18" charset="0"/>
                <a:cs typeface="Times New Roman" panose="02020603050405020304" pitchFamily="18" charset="0"/>
              </a:rPr>
              <a:t>MgB</a:t>
            </a:r>
            <a:r>
              <a:rPr lang="fr-FR" sz="1100" dirty="0">
                <a:latin typeface="Times New Roman" panose="02020603050405020304" pitchFamily="18" charset="0"/>
                <a:cs typeface="Times New Roman" panose="02020603050405020304" pitchFamily="18" charset="0"/>
              </a:rPr>
              <a:t>2</a:t>
            </a:r>
            <a:r>
              <a:rPr lang="fr-FR" sz="1600" dirty="0">
                <a:latin typeface="Times New Roman" panose="02020603050405020304" pitchFamily="18" charset="0"/>
                <a:cs typeface="Times New Roman" panose="02020603050405020304" pitchFamily="18" charset="0"/>
              </a:rPr>
              <a:t> 20MW</a:t>
            </a:r>
          </a:p>
        </p:txBody>
      </p:sp>
      <p:sp>
        <p:nvSpPr>
          <p:cNvPr id="44" name="Rectangle 43"/>
          <p:cNvSpPr/>
          <p:nvPr/>
        </p:nvSpPr>
        <p:spPr>
          <a:xfrm>
            <a:off x="562397" y="4240610"/>
            <a:ext cx="1973617" cy="338554"/>
          </a:xfrm>
          <a:prstGeom prst="rect">
            <a:avLst/>
          </a:prstGeom>
        </p:spPr>
        <p:txBody>
          <a:bodyPr wrap="none">
            <a:spAutoFit/>
          </a:bodyPr>
          <a:lstStyle/>
          <a:p>
            <a:r>
              <a:rPr lang="fr-FR" sz="1600" dirty="0">
                <a:latin typeface="Times New Roman" panose="02020603050405020304" pitchFamily="18" charset="0"/>
                <a:cs typeface="Times New Roman" panose="02020603050405020304" pitchFamily="18" charset="0"/>
              </a:rPr>
              <a:t>Analyse des résultats </a:t>
            </a:r>
          </a:p>
        </p:txBody>
      </p:sp>
      <p:sp>
        <p:nvSpPr>
          <p:cNvPr id="46" name="Rectangle 45"/>
          <p:cNvSpPr/>
          <p:nvPr/>
        </p:nvSpPr>
        <p:spPr>
          <a:xfrm>
            <a:off x="3188231" y="1236711"/>
            <a:ext cx="1939955" cy="307777"/>
          </a:xfrm>
          <a:prstGeom prst="rect">
            <a:avLst/>
          </a:prstGeom>
        </p:spPr>
        <p:txBody>
          <a:bodyPr wrap="none">
            <a:spAutoFit/>
          </a:bodyPr>
          <a:lstStyle/>
          <a:p>
            <a:r>
              <a:rPr lang="fr-FR" sz="1400" dirty="0" smtClean="0">
                <a:solidFill>
                  <a:schemeClr val="tx1">
                    <a:lumMod val="50000"/>
                    <a:lumOff val="50000"/>
                  </a:schemeClr>
                </a:solidFill>
                <a:latin typeface="Times New Roman" panose="02020603050405020304" pitchFamily="18" charset="0"/>
                <a:cs typeface="Times New Roman" panose="02020603050405020304" pitchFamily="18" charset="0"/>
              </a:rPr>
              <a:t>Amélioration du modèle</a:t>
            </a:r>
            <a:endParaRPr lang="fr-FR" sz="1400"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cxnSp>
        <p:nvCxnSpPr>
          <p:cNvPr id="29" name="Connecteur droit 28"/>
          <p:cNvCxnSpPr/>
          <p:nvPr/>
        </p:nvCxnSpPr>
        <p:spPr>
          <a:xfrm>
            <a:off x="2981324" y="1436273"/>
            <a:ext cx="1571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Connecteur droit 29"/>
          <p:cNvCxnSpPr/>
          <p:nvPr/>
        </p:nvCxnSpPr>
        <p:spPr>
          <a:xfrm>
            <a:off x="2984766" y="1737621"/>
            <a:ext cx="1571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Connecteur droit 33"/>
          <p:cNvCxnSpPr/>
          <p:nvPr/>
        </p:nvCxnSpPr>
        <p:spPr>
          <a:xfrm flipV="1">
            <a:off x="2971799" y="1162050"/>
            <a:ext cx="0" cy="26024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ZoneTexte 36"/>
          <p:cNvSpPr txBox="1"/>
          <p:nvPr/>
        </p:nvSpPr>
        <p:spPr>
          <a:xfrm>
            <a:off x="3038475" y="1298375"/>
            <a:ext cx="1426108" cy="307777"/>
          </a:xfrm>
          <a:prstGeom prst="rect">
            <a:avLst/>
          </a:prstGeom>
          <a:noFill/>
        </p:spPr>
        <p:txBody>
          <a:bodyPr wrap="square" rtlCol="0">
            <a:spAutoFit/>
          </a:bodyPr>
          <a:lstStyle/>
          <a:p>
            <a:pPr marL="285750" indent="-285750">
              <a:buFont typeface="Wingdings" panose="05000000000000000000" pitchFamily="2" charset="2"/>
              <a:buChar char="§"/>
            </a:pPr>
            <a:r>
              <a:rPr lang="fr-FR" sz="1400" dirty="0" smtClean="0">
                <a:latin typeface="Times New Roman" panose="02020603050405020304" pitchFamily="18" charset="0"/>
                <a:cs typeface="Times New Roman" panose="02020603050405020304" pitchFamily="18" charset="0"/>
              </a:rPr>
              <a:t> </a:t>
            </a:r>
            <a:endParaRPr lang="fr-FR" sz="1400" dirty="0">
              <a:latin typeface="Times New Roman" panose="02020603050405020304" pitchFamily="18" charset="0"/>
              <a:cs typeface="Times New Roman" panose="02020603050405020304" pitchFamily="18" charset="0"/>
            </a:endParaRPr>
          </a:p>
        </p:txBody>
      </p:sp>
      <p:sp>
        <p:nvSpPr>
          <p:cNvPr id="45" name="ZoneTexte 44"/>
          <p:cNvSpPr txBox="1"/>
          <p:nvPr/>
        </p:nvSpPr>
        <p:spPr>
          <a:xfrm>
            <a:off x="3038473" y="1583697"/>
            <a:ext cx="1266827" cy="307777"/>
          </a:xfrm>
          <a:prstGeom prst="rect">
            <a:avLst/>
          </a:prstGeom>
          <a:noFill/>
        </p:spPr>
        <p:txBody>
          <a:bodyPr wrap="square" rtlCol="0">
            <a:spAutoFit/>
          </a:bodyPr>
          <a:lstStyle/>
          <a:p>
            <a:pPr marL="285750" indent="-285750">
              <a:buFont typeface="Wingdings" panose="05000000000000000000" pitchFamily="2" charset="2"/>
              <a:buChar char="§"/>
            </a:pPr>
            <a:r>
              <a:rPr lang="fr-FR" sz="1400" dirty="0" smtClean="0">
                <a:latin typeface="Times New Roman" panose="02020603050405020304" pitchFamily="18" charset="0"/>
                <a:cs typeface="Times New Roman" panose="02020603050405020304" pitchFamily="18" charset="0"/>
              </a:rPr>
              <a:t> </a:t>
            </a:r>
            <a:endParaRPr lang="fr-FR" sz="1400" dirty="0">
              <a:latin typeface="Times New Roman" panose="02020603050405020304" pitchFamily="18" charset="0"/>
              <a:cs typeface="Times New Roman" panose="02020603050405020304" pitchFamily="18" charset="0"/>
            </a:endParaRPr>
          </a:p>
        </p:txBody>
      </p:sp>
      <p:sp>
        <p:nvSpPr>
          <p:cNvPr id="31" name="Rectangle 30"/>
          <p:cNvSpPr/>
          <p:nvPr/>
        </p:nvSpPr>
        <p:spPr>
          <a:xfrm>
            <a:off x="3195636" y="975584"/>
            <a:ext cx="3134191" cy="307777"/>
          </a:xfrm>
          <a:prstGeom prst="rect">
            <a:avLst/>
          </a:prstGeom>
        </p:spPr>
        <p:txBody>
          <a:bodyPr wrap="none">
            <a:spAutoFit/>
          </a:bodyPr>
          <a:lstStyle/>
          <a:p>
            <a:r>
              <a:rPr lang="fr-FR" sz="1400" dirty="0" smtClean="0">
                <a:solidFill>
                  <a:schemeClr val="tx1">
                    <a:lumMod val="50000"/>
                    <a:lumOff val="50000"/>
                  </a:schemeClr>
                </a:solidFill>
                <a:latin typeface="Times New Roman" panose="02020603050405020304" pitchFamily="18" charset="0"/>
                <a:cs typeface="Times New Roman" panose="02020603050405020304" pitchFamily="18" charset="0"/>
              </a:rPr>
              <a:t>Modélisation du générateur de référence </a:t>
            </a:r>
            <a:endParaRPr lang="fr-FR" sz="1400"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cxnSp>
        <p:nvCxnSpPr>
          <p:cNvPr id="33" name="Connecteur droit 32"/>
          <p:cNvCxnSpPr/>
          <p:nvPr/>
        </p:nvCxnSpPr>
        <p:spPr>
          <a:xfrm>
            <a:off x="2981324" y="1988723"/>
            <a:ext cx="1571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ZoneTexte 34"/>
          <p:cNvSpPr txBox="1"/>
          <p:nvPr/>
        </p:nvSpPr>
        <p:spPr>
          <a:xfrm>
            <a:off x="3038473" y="1851545"/>
            <a:ext cx="1266827" cy="307777"/>
          </a:xfrm>
          <a:prstGeom prst="rect">
            <a:avLst/>
          </a:prstGeom>
          <a:noFill/>
        </p:spPr>
        <p:txBody>
          <a:bodyPr wrap="square" rtlCol="0">
            <a:spAutoFit/>
          </a:bodyPr>
          <a:lstStyle/>
          <a:p>
            <a:pPr marL="285750" indent="-285750">
              <a:buFont typeface="Wingdings" panose="05000000000000000000" pitchFamily="2" charset="2"/>
              <a:buChar char="§"/>
            </a:pPr>
            <a:r>
              <a:rPr lang="fr-FR" sz="1400" dirty="0" smtClean="0">
                <a:latin typeface="Times New Roman" panose="02020603050405020304" pitchFamily="18" charset="0"/>
                <a:cs typeface="Times New Roman" panose="02020603050405020304" pitchFamily="18" charset="0"/>
              </a:rPr>
              <a:t> </a:t>
            </a:r>
            <a:endParaRPr lang="fr-FR" sz="1400" dirty="0">
              <a:latin typeface="Times New Roman" panose="02020603050405020304" pitchFamily="18" charset="0"/>
              <a:cs typeface="Times New Roman" panose="02020603050405020304" pitchFamily="18" charset="0"/>
            </a:endParaRPr>
          </a:p>
        </p:txBody>
      </p:sp>
      <p:sp>
        <p:nvSpPr>
          <p:cNvPr id="38" name="Rectangle 37"/>
          <p:cNvSpPr/>
          <p:nvPr/>
        </p:nvSpPr>
        <p:spPr>
          <a:xfrm>
            <a:off x="3188231" y="1538022"/>
            <a:ext cx="4599272" cy="307777"/>
          </a:xfrm>
          <a:prstGeom prst="rect">
            <a:avLst/>
          </a:prstGeom>
        </p:spPr>
        <p:txBody>
          <a:bodyPr wrap="none">
            <a:spAutoFit/>
          </a:bodyPr>
          <a:lstStyle/>
          <a:p>
            <a:r>
              <a:rPr lang="fr-FR" sz="1400" dirty="0">
                <a:solidFill>
                  <a:schemeClr val="tx1">
                    <a:lumMod val="50000"/>
                    <a:lumOff val="50000"/>
                  </a:schemeClr>
                </a:solidFill>
                <a:latin typeface="Times New Roman" panose="02020603050405020304" pitchFamily="18" charset="0"/>
                <a:cs typeface="Times New Roman" panose="02020603050405020304" pitchFamily="18" charset="0"/>
              </a:rPr>
              <a:t>Modélisation d’un générateur supraconducteur 10MW MgB2</a:t>
            </a:r>
          </a:p>
        </p:txBody>
      </p:sp>
      <p:cxnSp>
        <p:nvCxnSpPr>
          <p:cNvPr id="48" name="Connecteur droit 47"/>
          <p:cNvCxnSpPr/>
          <p:nvPr/>
        </p:nvCxnSpPr>
        <p:spPr>
          <a:xfrm>
            <a:off x="2981324" y="1162050"/>
            <a:ext cx="1571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ZoneTexte 48"/>
          <p:cNvSpPr txBox="1"/>
          <p:nvPr/>
        </p:nvSpPr>
        <p:spPr>
          <a:xfrm>
            <a:off x="3028949" y="1013412"/>
            <a:ext cx="2038351" cy="307777"/>
          </a:xfrm>
          <a:prstGeom prst="rect">
            <a:avLst/>
          </a:prstGeom>
          <a:noFill/>
        </p:spPr>
        <p:txBody>
          <a:bodyPr wrap="square" rtlCol="0">
            <a:spAutoFit/>
          </a:bodyPr>
          <a:lstStyle/>
          <a:p>
            <a:pPr marL="285750" indent="-285750">
              <a:buFont typeface="Wingdings" panose="05000000000000000000" pitchFamily="2" charset="2"/>
              <a:buChar char="§"/>
            </a:pPr>
            <a:r>
              <a:rPr lang="fr-FR" sz="1400" dirty="0" smtClean="0">
                <a:latin typeface="Times New Roman" panose="02020603050405020304" pitchFamily="18" charset="0"/>
                <a:cs typeface="Times New Roman" panose="02020603050405020304" pitchFamily="18" charset="0"/>
              </a:rPr>
              <a:t> </a:t>
            </a:r>
            <a:endParaRPr lang="fr-FR" sz="1400" dirty="0">
              <a:latin typeface="Times New Roman" panose="02020603050405020304" pitchFamily="18" charset="0"/>
              <a:cs typeface="Times New Roman" panose="02020603050405020304" pitchFamily="18" charset="0"/>
            </a:endParaRPr>
          </a:p>
        </p:txBody>
      </p:sp>
      <p:sp>
        <p:nvSpPr>
          <p:cNvPr id="50" name="Rectangle 49"/>
          <p:cNvSpPr/>
          <p:nvPr/>
        </p:nvSpPr>
        <p:spPr>
          <a:xfrm>
            <a:off x="3188463" y="1813494"/>
            <a:ext cx="4599272" cy="307777"/>
          </a:xfrm>
          <a:prstGeom prst="rect">
            <a:avLst/>
          </a:prstGeom>
        </p:spPr>
        <p:txBody>
          <a:bodyPr wrap="none">
            <a:spAutoFit/>
          </a:bodyPr>
          <a:lstStyle/>
          <a:p>
            <a:r>
              <a:rPr lang="fr-FR" sz="1400" dirty="0" smtClean="0">
                <a:latin typeface="Times New Roman" panose="02020603050405020304" pitchFamily="18" charset="0"/>
                <a:cs typeface="Times New Roman" panose="02020603050405020304" pitchFamily="18" charset="0"/>
              </a:rPr>
              <a:t>Modélisation d’un générateur supraconducteur 20MW MgB</a:t>
            </a:r>
            <a:r>
              <a:rPr lang="fr-FR" sz="1100" dirty="0" smtClean="0">
                <a:latin typeface="Times New Roman" panose="02020603050405020304" pitchFamily="18" charset="0"/>
                <a:cs typeface="Times New Roman" panose="02020603050405020304" pitchFamily="18" charset="0"/>
              </a:rPr>
              <a:t>2</a:t>
            </a:r>
            <a:endParaRPr lang="fr-FR" sz="1100" dirty="0">
              <a:latin typeface="Times New Roman" panose="02020603050405020304" pitchFamily="18" charset="0"/>
              <a:cs typeface="Times New Roman" panose="02020603050405020304" pitchFamily="18" charset="0"/>
            </a:endParaRPr>
          </a:p>
        </p:txBody>
      </p:sp>
      <p:sp>
        <p:nvSpPr>
          <p:cNvPr id="5" name="Rectangle 4"/>
          <p:cNvSpPr/>
          <p:nvPr/>
        </p:nvSpPr>
        <p:spPr>
          <a:xfrm>
            <a:off x="3059905" y="2313313"/>
            <a:ext cx="8907193" cy="338554"/>
          </a:xfrm>
          <a:prstGeom prst="rect">
            <a:avLst/>
          </a:prstGeom>
        </p:spPr>
        <p:txBody>
          <a:bodyPr wrap="square">
            <a:spAutoFit/>
          </a:bodyPr>
          <a:lstStyle/>
          <a:p>
            <a:pPr marL="285750" indent="-285750">
              <a:buFont typeface="Wingdings" panose="05000000000000000000" pitchFamily="2" charset="2"/>
              <a:buChar char="§"/>
            </a:pPr>
            <a:r>
              <a:rPr lang="fr-FR" sz="1600" dirty="0">
                <a:solidFill>
                  <a:srgbClr val="000000"/>
                </a:solidFill>
                <a:latin typeface="Times New Roman" panose="02020603050405020304" pitchFamily="18" charset="0"/>
                <a:ea typeface="Times New Roman" panose="02020603050405020304" pitchFamily="18" charset="0"/>
              </a:rPr>
              <a:t>L’objectif de cette partie est de passer </a:t>
            </a:r>
            <a:r>
              <a:rPr lang="fr-FR" sz="1600" dirty="0" smtClean="0">
                <a:solidFill>
                  <a:srgbClr val="000000"/>
                </a:solidFill>
                <a:latin typeface="Times New Roman" panose="02020603050405020304" pitchFamily="18" charset="0"/>
                <a:ea typeface="Times New Roman" panose="02020603050405020304" pitchFamily="18" charset="0"/>
              </a:rPr>
              <a:t>d’une puissance de 10MW à une puissance de 20MW. </a:t>
            </a:r>
            <a:endParaRPr lang="fr-FR" sz="1600" dirty="0"/>
          </a:p>
        </p:txBody>
      </p:sp>
      <p:graphicFrame>
        <p:nvGraphicFramePr>
          <p:cNvPr id="10" name="Tableau 9"/>
          <p:cNvGraphicFramePr>
            <a:graphicFrameLocks noGrp="1"/>
          </p:cNvGraphicFramePr>
          <p:nvPr>
            <p:extLst>
              <p:ext uri="{D42A27DB-BD31-4B8C-83A1-F6EECF244321}">
                <p14:modId xmlns:p14="http://schemas.microsoft.com/office/powerpoint/2010/main" val="3124474979"/>
              </p:ext>
            </p:extLst>
          </p:nvPr>
        </p:nvGraphicFramePr>
        <p:xfrm>
          <a:off x="4379891" y="2920583"/>
          <a:ext cx="5754370" cy="2766060"/>
        </p:xfrm>
        <a:graphic>
          <a:graphicData uri="http://schemas.openxmlformats.org/drawingml/2006/table">
            <a:tbl>
              <a:tblPr firstRow="1" firstCol="1" bandRow="1">
                <a:tableStyleId>{5940675A-B579-460E-94D1-54222C63F5DA}</a:tableStyleId>
              </a:tblPr>
              <a:tblGrid>
                <a:gridCol w="2877185"/>
                <a:gridCol w="2877185"/>
              </a:tblGrid>
              <a:tr h="0">
                <a:tc>
                  <a:txBody>
                    <a:bodyPr/>
                    <a:lstStyle/>
                    <a:p>
                      <a:pPr algn="just">
                        <a:lnSpc>
                          <a:spcPct val="150000"/>
                        </a:lnSpc>
                        <a:spcAft>
                          <a:spcPts val="0"/>
                        </a:spcAft>
                      </a:pPr>
                      <a:r>
                        <a:rPr lang="fr-FR" sz="1100" dirty="0">
                          <a:effectLst/>
                        </a:rPr>
                        <a:t>Description </a:t>
                      </a:r>
                      <a:endParaRPr lang="fr-FR" sz="1200" dirty="0">
                        <a:solidFill>
                          <a:srgbClr val="000000"/>
                        </a:solidFill>
                        <a:effectLst/>
                        <a:latin typeface="Times New Roman" panose="02020603050405020304" pitchFamily="18" charset="0"/>
                        <a:ea typeface="Calibri" panose="020F0502020204030204" pitchFamily="34" charset="0"/>
                      </a:endParaRPr>
                    </a:p>
                  </a:txBody>
                  <a:tcPr marL="68580" marR="68580" marT="0" marB="0"/>
                </a:tc>
                <a:tc>
                  <a:txBody>
                    <a:bodyPr/>
                    <a:lstStyle/>
                    <a:p>
                      <a:pPr algn="just">
                        <a:lnSpc>
                          <a:spcPct val="150000"/>
                        </a:lnSpc>
                        <a:spcAft>
                          <a:spcPts val="0"/>
                        </a:spcAft>
                      </a:pPr>
                      <a:r>
                        <a:rPr lang="fr-FR" sz="1100" dirty="0">
                          <a:effectLst/>
                        </a:rPr>
                        <a:t>Valeur</a:t>
                      </a:r>
                      <a:endParaRPr lang="fr-FR" sz="1200" dirty="0">
                        <a:solidFill>
                          <a:srgbClr val="000000"/>
                        </a:solidFill>
                        <a:effectLst/>
                        <a:latin typeface="Times New Roman" panose="02020603050405020304" pitchFamily="18" charset="0"/>
                        <a:ea typeface="Calibri" panose="020F0502020204030204" pitchFamily="34" charset="0"/>
                      </a:endParaRPr>
                    </a:p>
                  </a:txBody>
                  <a:tcPr marL="68580" marR="68580" marT="0" marB="0"/>
                </a:tc>
              </a:tr>
              <a:tr h="0">
                <a:tc>
                  <a:txBody>
                    <a:bodyPr/>
                    <a:lstStyle/>
                    <a:p>
                      <a:pPr algn="just">
                        <a:lnSpc>
                          <a:spcPct val="150000"/>
                        </a:lnSpc>
                        <a:spcAft>
                          <a:spcPts val="0"/>
                        </a:spcAft>
                      </a:pPr>
                      <a:r>
                        <a:rPr lang="fr-FR" sz="1100" b="1" dirty="0">
                          <a:effectLst/>
                        </a:rPr>
                        <a:t>Puissance </a:t>
                      </a:r>
                      <a:endParaRPr lang="fr-FR" sz="1200" b="1" dirty="0">
                        <a:solidFill>
                          <a:srgbClr val="000000"/>
                        </a:solidFill>
                        <a:effectLst/>
                        <a:latin typeface="Times New Roman" panose="02020603050405020304" pitchFamily="18" charset="0"/>
                        <a:ea typeface="Calibri" panose="020F0502020204030204" pitchFamily="34" charset="0"/>
                      </a:endParaRPr>
                    </a:p>
                  </a:txBody>
                  <a:tcPr marL="68580" marR="68580" marT="0" marB="0"/>
                </a:tc>
                <a:tc>
                  <a:txBody>
                    <a:bodyPr/>
                    <a:lstStyle/>
                    <a:p>
                      <a:pPr algn="ctr">
                        <a:lnSpc>
                          <a:spcPct val="150000"/>
                        </a:lnSpc>
                        <a:spcAft>
                          <a:spcPts val="0"/>
                        </a:spcAft>
                      </a:pPr>
                      <a:r>
                        <a:rPr lang="fr-FR" sz="1100" b="1" dirty="0" smtClean="0">
                          <a:effectLst/>
                        </a:rPr>
                        <a:t>20 </a:t>
                      </a:r>
                      <a:r>
                        <a:rPr lang="fr-FR" sz="1100" b="1" dirty="0">
                          <a:effectLst/>
                        </a:rPr>
                        <a:t>[MW]</a:t>
                      </a:r>
                      <a:endParaRPr lang="fr-FR" sz="1200" b="1" dirty="0">
                        <a:solidFill>
                          <a:srgbClr val="000000"/>
                        </a:solidFill>
                        <a:effectLst/>
                        <a:latin typeface="Times New Roman" panose="02020603050405020304" pitchFamily="18" charset="0"/>
                        <a:ea typeface="Calibri" panose="020F0502020204030204" pitchFamily="34" charset="0"/>
                      </a:endParaRPr>
                    </a:p>
                  </a:txBody>
                  <a:tcPr marL="68580" marR="68580" marT="0" marB="0"/>
                </a:tc>
              </a:tr>
              <a:tr h="0">
                <a:tc>
                  <a:txBody>
                    <a:bodyPr/>
                    <a:lstStyle/>
                    <a:p>
                      <a:pPr algn="just">
                        <a:lnSpc>
                          <a:spcPct val="150000"/>
                        </a:lnSpc>
                        <a:spcAft>
                          <a:spcPts val="0"/>
                        </a:spcAft>
                      </a:pPr>
                      <a:r>
                        <a:rPr lang="fr-FR" sz="1100" b="1">
                          <a:effectLst/>
                        </a:rPr>
                        <a:t>Rpm</a:t>
                      </a:r>
                      <a:endParaRPr lang="fr-FR" sz="1200" b="1">
                        <a:solidFill>
                          <a:srgbClr val="000000"/>
                        </a:solidFill>
                        <a:effectLst/>
                        <a:latin typeface="Times New Roman" panose="02020603050405020304" pitchFamily="18" charset="0"/>
                        <a:ea typeface="Calibri" panose="020F0502020204030204" pitchFamily="34" charset="0"/>
                      </a:endParaRPr>
                    </a:p>
                  </a:txBody>
                  <a:tcPr marL="68580" marR="68580" marT="0" marB="0"/>
                </a:tc>
                <a:tc>
                  <a:txBody>
                    <a:bodyPr/>
                    <a:lstStyle/>
                    <a:p>
                      <a:pPr algn="ctr">
                        <a:lnSpc>
                          <a:spcPct val="150000"/>
                        </a:lnSpc>
                        <a:spcAft>
                          <a:spcPts val="0"/>
                        </a:spcAft>
                      </a:pPr>
                      <a:r>
                        <a:rPr lang="fr-FR" sz="1100" b="1" dirty="0" smtClean="0">
                          <a:effectLst/>
                        </a:rPr>
                        <a:t>6 </a:t>
                      </a:r>
                      <a:r>
                        <a:rPr lang="fr-FR" sz="1100" b="1" dirty="0">
                          <a:effectLst/>
                        </a:rPr>
                        <a:t>[tr/min]</a:t>
                      </a:r>
                      <a:endParaRPr lang="fr-FR" sz="1200" b="1" dirty="0">
                        <a:solidFill>
                          <a:srgbClr val="000000"/>
                        </a:solidFill>
                        <a:effectLst/>
                        <a:latin typeface="Times New Roman" panose="02020603050405020304" pitchFamily="18" charset="0"/>
                        <a:ea typeface="Calibri" panose="020F0502020204030204" pitchFamily="34" charset="0"/>
                      </a:endParaRPr>
                    </a:p>
                  </a:txBody>
                  <a:tcPr marL="68580" marR="68580" marT="0" marB="0"/>
                </a:tc>
              </a:tr>
              <a:tr h="0">
                <a:tc>
                  <a:txBody>
                    <a:bodyPr/>
                    <a:lstStyle/>
                    <a:p>
                      <a:pPr algn="just">
                        <a:lnSpc>
                          <a:spcPct val="150000"/>
                        </a:lnSpc>
                        <a:spcAft>
                          <a:spcPts val="0"/>
                        </a:spcAft>
                      </a:pPr>
                      <a:r>
                        <a:rPr lang="fr-FR" sz="1100" dirty="0">
                          <a:effectLst/>
                        </a:rPr>
                        <a:t>Tension </a:t>
                      </a:r>
                      <a:r>
                        <a:rPr lang="fr-FR" sz="1100" dirty="0" smtClean="0">
                          <a:effectLst/>
                        </a:rPr>
                        <a:t>RMS</a:t>
                      </a:r>
                      <a:endParaRPr lang="fr-FR" sz="1200" dirty="0">
                        <a:solidFill>
                          <a:srgbClr val="000000"/>
                        </a:solidFill>
                        <a:effectLst/>
                        <a:latin typeface="Times New Roman" panose="02020603050405020304" pitchFamily="18" charset="0"/>
                        <a:ea typeface="Calibri" panose="020F0502020204030204" pitchFamily="34" charset="0"/>
                      </a:endParaRPr>
                    </a:p>
                  </a:txBody>
                  <a:tcPr marL="68580" marR="68580" marT="0" marB="0"/>
                </a:tc>
                <a:tc>
                  <a:txBody>
                    <a:bodyPr/>
                    <a:lstStyle/>
                    <a:p>
                      <a:pPr algn="ctr">
                        <a:lnSpc>
                          <a:spcPct val="150000"/>
                        </a:lnSpc>
                        <a:spcAft>
                          <a:spcPts val="0"/>
                        </a:spcAft>
                      </a:pPr>
                      <a:r>
                        <a:rPr lang="fr-FR" sz="1100" dirty="0" smtClean="0">
                          <a:effectLst/>
                        </a:rPr>
                        <a:t>2,7[kV</a:t>
                      </a:r>
                      <a:r>
                        <a:rPr lang="fr-FR" sz="1100" dirty="0">
                          <a:effectLst/>
                        </a:rPr>
                        <a:t>]</a:t>
                      </a:r>
                      <a:endParaRPr lang="fr-FR" sz="1200" dirty="0">
                        <a:solidFill>
                          <a:srgbClr val="000000"/>
                        </a:solidFill>
                        <a:effectLst/>
                        <a:latin typeface="Times New Roman" panose="02020603050405020304" pitchFamily="18" charset="0"/>
                        <a:ea typeface="Calibri" panose="020F0502020204030204" pitchFamily="34" charset="0"/>
                      </a:endParaRPr>
                    </a:p>
                  </a:txBody>
                  <a:tcPr marL="68580" marR="68580" marT="0" marB="0"/>
                </a:tc>
              </a:tr>
              <a:tr h="0">
                <a:tc>
                  <a:txBody>
                    <a:bodyPr/>
                    <a:lstStyle/>
                    <a:p>
                      <a:pPr algn="just">
                        <a:lnSpc>
                          <a:spcPct val="150000"/>
                        </a:lnSpc>
                        <a:spcAft>
                          <a:spcPts val="0"/>
                        </a:spcAft>
                      </a:pPr>
                      <a:r>
                        <a:rPr lang="fr-FR" sz="1100" b="1" dirty="0" smtClean="0">
                          <a:effectLst/>
                        </a:rPr>
                        <a:t>Courant </a:t>
                      </a:r>
                      <a:r>
                        <a:rPr lang="fr-FR" sz="1100" b="1" dirty="0">
                          <a:effectLst/>
                        </a:rPr>
                        <a:t>RMS</a:t>
                      </a:r>
                      <a:endParaRPr lang="fr-FR" sz="1200" b="1" dirty="0">
                        <a:solidFill>
                          <a:srgbClr val="000000"/>
                        </a:solidFill>
                        <a:effectLst/>
                        <a:latin typeface="Times New Roman" panose="02020603050405020304" pitchFamily="18" charset="0"/>
                        <a:ea typeface="Calibri" panose="020F0502020204030204" pitchFamily="34" charset="0"/>
                      </a:endParaRPr>
                    </a:p>
                  </a:txBody>
                  <a:tcPr marL="68580" marR="68580" marT="0" marB="0"/>
                </a:tc>
                <a:tc>
                  <a:txBody>
                    <a:bodyPr/>
                    <a:lstStyle/>
                    <a:p>
                      <a:pPr algn="ctr">
                        <a:lnSpc>
                          <a:spcPct val="150000"/>
                        </a:lnSpc>
                        <a:spcAft>
                          <a:spcPts val="0"/>
                        </a:spcAft>
                      </a:pPr>
                      <a:r>
                        <a:rPr lang="fr-FR" sz="1100" b="1" dirty="0" smtClean="0">
                          <a:effectLst/>
                        </a:rPr>
                        <a:t>2 × 2,49 </a:t>
                      </a:r>
                      <a:r>
                        <a:rPr lang="fr-FR" sz="1100" b="1" dirty="0">
                          <a:effectLst/>
                        </a:rPr>
                        <a:t>[kA]</a:t>
                      </a:r>
                      <a:endParaRPr lang="fr-FR" sz="1200" b="1" dirty="0">
                        <a:solidFill>
                          <a:srgbClr val="000000"/>
                        </a:solidFill>
                        <a:effectLst/>
                        <a:latin typeface="Times New Roman" panose="02020603050405020304" pitchFamily="18" charset="0"/>
                        <a:ea typeface="Calibri" panose="020F0502020204030204" pitchFamily="34" charset="0"/>
                      </a:endParaRPr>
                    </a:p>
                  </a:txBody>
                  <a:tcPr marL="68580" marR="68580" marT="0" marB="0"/>
                </a:tc>
              </a:tr>
              <a:tr h="0">
                <a:tc>
                  <a:txBody>
                    <a:bodyPr/>
                    <a:lstStyle/>
                    <a:p>
                      <a:pPr algn="just">
                        <a:lnSpc>
                          <a:spcPct val="150000"/>
                        </a:lnSpc>
                        <a:spcAft>
                          <a:spcPts val="0"/>
                        </a:spcAft>
                      </a:pPr>
                      <a:r>
                        <a:rPr lang="fr-FR" sz="1100" dirty="0">
                          <a:effectLst/>
                        </a:rPr>
                        <a:t>Nombre de pôles </a:t>
                      </a:r>
                      <a:endParaRPr lang="fr-FR" sz="1200" dirty="0">
                        <a:solidFill>
                          <a:srgbClr val="000000"/>
                        </a:solidFill>
                        <a:effectLst/>
                        <a:latin typeface="Times New Roman" panose="02020603050405020304" pitchFamily="18" charset="0"/>
                        <a:ea typeface="Calibri" panose="020F0502020204030204" pitchFamily="34" charset="0"/>
                      </a:endParaRPr>
                    </a:p>
                  </a:txBody>
                  <a:tcPr marL="68580" marR="68580" marT="0" marB="0"/>
                </a:tc>
                <a:tc>
                  <a:txBody>
                    <a:bodyPr/>
                    <a:lstStyle/>
                    <a:p>
                      <a:pPr algn="ctr">
                        <a:lnSpc>
                          <a:spcPct val="150000"/>
                        </a:lnSpc>
                        <a:spcAft>
                          <a:spcPts val="0"/>
                        </a:spcAft>
                      </a:pPr>
                      <a:r>
                        <a:rPr lang="fr-FR" sz="1100" dirty="0">
                          <a:effectLst/>
                        </a:rPr>
                        <a:t>12</a:t>
                      </a:r>
                      <a:endParaRPr lang="fr-FR" sz="1200" dirty="0">
                        <a:solidFill>
                          <a:srgbClr val="000000"/>
                        </a:solidFill>
                        <a:effectLst/>
                        <a:latin typeface="Times New Roman" panose="02020603050405020304" pitchFamily="18" charset="0"/>
                        <a:ea typeface="Calibri" panose="020F0502020204030204" pitchFamily="34" charset="0"/>
                      </a:endParaRPr>
                    </a:p>
                  </a:txBody>
                  <a:tcPr marL="68580" marR="68580" marT="0" marB="0"/>
                </a:tc>
              </a:tr>
              <a:tr h="0">
                <a:tc>
                  <a:txBody>
                    <a:bodyPr/>
                    <a:lstStyle/>
                    <a:p>
                      <a:pPr algn="just">
                        <a:lnSpc>
                          <a:spcPct val="150000"/>
                        </a:lnSpc>
                        <a:spcAft>
                          <a:spcPts val="0"/>
                        </a:spcAft>
                      </a:pPr>
                      <a:r>
                        <a:rPr lang="fr-FR" sz="1100">
                          <a:effectLst/>
                        </a:rPr>
                        <a:t>Température de fonctionnement </a:t>
                      </a:r>
                      <a:endParaRPr lang="fr-FR" sz="1200">
                        <a:solidFill>
                          <a:srgbClr val="000000"/>
                        </a:solidFill>
                        <a:effectLst/>
                        <a:latin typeface="Times New Roman" panose="02020603050405020304" pitchFamily="18" charset="0"/>
                        <a:ea typeface="Calibri" panose="020F0502020204030204" pitchFamily="34" charset="0"/>
                      </a:endParaRPr>
                    </a:p>
                  </a:txBody>
                  <a:tcPr marL="68580" marR="68580" marT="0" marB="0"/>
                </a:tc>
                <a:tc>
                  <a:txBody>
                    <a:bodyPr/>
                    <a:lstStyle/>
                    <a:p>
                      <a:pPr algn="ctr">
                        <a:lnSpc>
                          <a:spcPct val="150000"/>
                        </a:lnSpc>
                        <a:spcAft>
                          <a:spcPts val="0"/>
                        </a:spcAft>
                      </a:pPr>
                      <a:r>
                        <a:rPr lang="fr-FR" sz="1100" dirty="0">
                          <a:effectLst/>
                        </a:rPr>
                        <a:t>20 [K]</a:t>
                      </a:r>
                      <a:endParaRPr lang="fr-FR" sz="1200" dirty="0">
                        <a:solidFill>
                          <a:srgbClr val="000000"/>
                        </a:solidFill>
                        <a:effectLst/>
                        <a:latin typeface="Times New Roman" panose="02020603050405020304" pitchFamily="18" charset="0"/>
                        <a:ea typeface="Calibri" panose="020F0502020204030204" pitchFamily="34" charset="0"/>
                      </a:endParaRPr>
                    </a:p>
                  </a:txBody>
                  <a:tcPr marL="68580" marR="68580" marT="0" marB="0"/>
                </a:tc>
              </a:tr>
              <a:tr h="0">
                <a:tc gridSpan="2">
                  <a:txBody>
                    <a:bodyPr/>
                    <a:lstStyle/>
                    <a:p>
                      <a:pPr algn="ctr">
                        <a:lnSpc>
                          <a:spcPct val="150000"/>
                        </a:lnSpc>
                        <a:spcAft>
                          <a:spcPts val="0"/>
                        </a:spcAft>
                      </a:pPr>
                      <a:r>
                        <a:rPr lang="fr-FR" sz="1100" dirty="0">
                          <a:effectLst/>
                        </a:rPr>
                        <a:t>Rotor</a:t>
                      </a:r>
                      <a:endParaRPr lang="fr-FR" sz="1200" dirty="0">
                        <a:solidFill>
                          <a:srgbClr val="000000"/>
                        </a:solidFill>
                        <a:effectLst/>
                        <a:latin typeface="Times New Roman" panose="02020603050405020304" pitchFamily="18" charset="0"/>
                        <a:ea typeface="Calibri" panose="020F0502020204030204" pitchFamily="34" charset="0"/>
                      </a:endParaRPr>
                    </a:p>
                  </a:txBody>
                  <a:tcPr marL="68580" marR="68580" marT="0" marB="0"/>
                </a:tc>
                <a:tc hMerge="1">
                  <a:txBody>
                    <a:bodyPr/>
                    <a:lstStyle/>
                    <a:p>
                      <a:endParaRPr lang="fr-FR"/>
                    </a:p>
                  </a:txBody>
                  <a:tcPr/>
                </a:tc>
              </a:tr>
              <a:tr h="0">
                <a:tc>
                  <a:txBody>
                    <a:bodyPr/>
                    <a:lstStyle/>
                    <a:p>
                      <a:pPr algn="just">
                        <a:lnSpc>
                          <a:spcPct val="150000"/>
                        </a:lnSpc>
                        <a:spcAft>
                          <a:spcPts val="0"/>
                        </a:spcAft>
                      </a:pPr>
                      <a:r>
                        <a:rPr lang="fr-FR" sz="1100">
                          <a:effectLst/>
                        </a:rPr>
                        <a:t>Champs magnétique max</a:t>
                      </a:r>
                      <a:endParaRPr lang="fr-FR" sz="1200">
                        <a:solidFill>
                          <a:srgbClr val="000000"/>
                        </a:solidFill>
                        <a:effectLst/>
                        <a:latin typeface="Times New Roman" panose="02020603050405020304" pitchFamily="18" charset="0"/>
                        <a:ea typeface="Calibri" panose="020F0502020204030204" pitchFamily="34" charset="0"/>
                      </a:endParaRPr>
                    </a:p>
                  </a:txBody>
                  <a:tcPr marL="68580" marR="68580" marT="0" marB="0"/>
                </a:tc>
                <a:tc>
                  <a:txBody>
                    <a:bodyPr/>
                    <a:lstStyle/>
                    <a:p>
                      <a:pPr algn="ctr">
                        <a:lnSpc>
                          <a:spcPct val="150000"/>
                        </a:lnSpc>
                        <a:spcAft>
                          <a:spcPts val="0"/>
                        </a:spcAft>
                      </a:pPr>
                      <a:r>
                        <a:rPr lang="fr-FR" sz="1100">
                          <a:effectLst/>
                        </a:rPr>
                        <a:t>5 [T]</a:t>
                      </a:r>
                      <a:endParaRPr lang="fr-FR" sz="1200">
                        <a:solidFill>
                          <a:srgbClr val="000000"/>
                        </a:solidFill>
                        <a:effectLst/>
                        <a:latin typeface="Times New Roman" panose="02020603050405020304" pitchFamily="18" charset="0"/>
                        <a:ea typeface="Calibri" panose="020F0502020204030204" pitchFamily="34" charset="0"/>
                      </a:endParaRPr>
                    </a:p>
                  </a:txBody>
                  <a:tcPr marL="68580" marR="68580" marT="0" marB="0"/>
                </a:tc>
              </a:tr>
              <a:tr h="0">
                <a:tc gridSpan="2">
                  <a:txBody>
                    <a:bodyPr/>
                    <a:lstStyle/>
                    <a:p>
                      <a:pPr algn="ctr">
                        <a:lnSpc>
                          <a:spcPct val="150000"/>
                        </a:lnSpc>
                        <a:spcAft>
                          <a:spcPts val="0"/>
                        </a:spcAft>
                      </a:pPr>
                      <a:r>
                        <a:rPr lang="fr-FR" sz="1100" dirty="0">
                          <a:effectLst/>
                        </a:rPr>
                        <a:t>Stator</a:t>
                      </a:r>
                      <a:endParaRPr lang="fr-FR" sz="1200" dirty="0">
                        <a:solidFill>
                          <a:srgbClr val="000000"/>
                        </a:solidFill>
                        <a:effectLst/>
                        <a:latin typeface="Times New Roman" panose="02020603050405020304" pitchFamily="18" charset="0"/>
                        <a:ea typeface="Calibri" panose="020F0502020204030204" pitchFamily="34" charset="0"/>
                      </a:endParaRPr>
                    </a:p>
                  </a:txBody>
                  <a:tcPr marL="68580" marR="68580" marT="0" marB="0"/>
                </a:tc>
                <a:tc hMerge="1">
                  <a:txBody>
                    <a:bodyPr/>
                    <a:lstStyle/>
                    <a:p>
                      <a:endParaRPr lang="fr-FR"/>
                    </a:p>
                  </a:txBody>
                  <a:tcPr/>
                </a:tc>
              </a:tr>
              <a:tr h="0">
                <a:tc>
                  <a:txBody>
                    <a:bodyPr/>
                    <a:lstStyle/>
                    <a:p>
                      <a:pPr algn="just">
                        <a:lnSpc>
                          <a:spcPct val="150000"/>
                        </a:lnSpc>
                        <a:spcAft>
                          <a:spcPts val="0"/>
                        </a:spcAft>
                      </a:pPr>
                      <a:r>
                        <a:rPr lang="fr-FR" sz="1100" dirty="0">
                          <a:effectLst/>
                        </a:rPr>
                        <a:t>Champs magnétique max </a:t>
                      </a:r>
                      <a:endParaRPr lang="fr-FR" sz="1200" dirty="0">
                        <a:solidFill>
                          <a:srgbClr val="000000"/>
                        </a:solidFill>
                        <a:effectLst/>
                        <a:latin typeface="Times New Roman" panose="02020603050405020304" pitchFamily="18" charset="0"/>
                        <a:ea typeface="Calibri" panose="020F0502020204030204" pitchFamily="34" charset="0"/>
                      </a:endParaRPr>
                    </a:p>
                  </a:txBody>
                  <a:tcPr marL="68580" marR="68580" marT="0" marB="0"/>
                </a:tc>
                <a:tc>
                  <a:txBody>
                    <a:bodyPr/>
                    <a:lstStyle/>
                    <a:p>
                      <a:pPr algn="ctr">
                        <a:lnSpc>
                          <a:spcPct val="150000"/>
                        </a:lnSpc>
                        <a:spcAft>
                          <a:spcPts val="0"/>
                        </a:spcAft>
                      </a:pPr>
                      <a:r>
                        <a:rPr lang="fr-FR" sz="1100" dirty="0">
                          <a:effectLst/>
                        </a:rPr>
                        <a:t>1,5 [T]</a:t>
                      </a:r>
                      <a:endParaRPr lang="fr-FR" sz="1200" dirty="0">
                        <a:solidFill>
                          <a:srgbClr val="000000"/>
                        </a:solidFill>
                        <a:effectLst/>
                        <a:latin typeface="Times New Roman" panose="02020603050405020304" pitchFamily="18" charset="0"/>
                        <a:ea typeface="Calibri" panose="020F0502020204030204" pitchFamily="34" charset="0"/>
                      </a:endParaRPr>
                    </a:p>
                  </a:txBody>
                  <a:tcPr marL="68580" marR="68580" marT="0" marB="0"/>
                </a:tc>
              </a:tr>
            </a:tbl>
          </a:graphicData>
        </a:graphic>
      </p:graphicFrame>
      <p:pic>
        <p:nvPicPr>
          <p:cNvPr id="39" name="Image 38" descr="\\Dapdc5\achaara\Desktop\Nouveau dossier (2)\20MwCapture.PNG"/>
          <p:cNvPicPr/>
          <p:nvPr/>
        </p:nvPicPr>
        <p:blipFill rotWithShape="1">
          <a:blip r:embed="rId4" cstate="print">
            <a:extLst>
              <a:ext uri="{28A0092B-C50C-407E-A947-70E740481C1C}">
                <a14:useLocalDpi xmlns:a14="http://schemas.microsoft.com/office/drawing/2010/main" val="0"/>
              </a:ext>
            </a:extLst>
          </a:blip>
          <a:srcRect t="2022" b="3576"/>
          <a:stretch/>
        </p:blipFill>
        <p:spPr bwMode="auto">
          <a:xfrm>
            <a:off x="7427384" y="2615739"/>
            <a:ext cx="4566092" cy="3209925"/>
          </a:xfrm>
          <a:prstGeom prst="rect">
            <a:avLst/>
          </a:prstGeom>
          <a:noFill/>
          <a:ln>
            <a:noFill/>
          </a:ln>
        </p:spPr>
      </p:pic>
      <p:pic>
        <p:nvPicPr>
          <p:cNvPr id="40" name="Image 39"/>
          <p:cNvPicPr/>
          <p:nvPr/>
        </p:nvPicPr>
        <p:blipFill rotWithShape="1">
          <a:blip r:embed="rId5" cstate="print">
            <a:extLst>
              <a:ext uri="{28A0092B-C50C-407E-A947-70E740481C1C}">
                <a14:useLocalDpi xmlns:a14="http://schemas.microsoft.com/office/drawing/2010/main" val="0"/>
              </a:ext>
            </a:extLst>
          </a:blip>
          <a:srcRect b="1154"/>
          <a:stretch/>
        </p:blipFill>
        <p:spPr>
          <a:xfrm>
            <a:off x="3243935" y="2698115"/>
            <a:ext cx="4262519" cy="3080597"/>
          </a:xfrm>
          <a:prstGeom prst="rect">
            <a:avLst/>
          </a:prstGeom>
        </p:spPr>
      </p:pic>
    </p:spTree>
    <p:extLst>
      <p:ext uri="{BB962C8B-B14F-4D97-AF65-F5344CB8AC3E}">
        <p14:creationId xmlns:p14="http://schemas.microsoft.com/office/powerpoint/2010/main" val="3531224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1"/>
          </p:nvPr>
        </p:nvSpPr>
        <p:spPr/>
        <p:txBody>
          <a:bodyPr/>
          <a:lstStyle/>
          <a:p>
            <a:pPr algn="r"/>
            <a:fld id="{A18FAA2F-414A-41AB-9102-14A918F968BC}" type="slidenum">
              <a:rPr lang="fr-FR" smtClean="0"/>
              <a:pPr algn="r"/>
              <a:t>18</a:t>
            </a:fld>
            <a:endParaRPr lang="fr-FR" dirty="0"/>
          </a:p>
        </p:txBody>
      </p:sp>
      <p:sp>
        <p:nvSpPr>
          <p:cNvPr id="7" name="Titre 1"/>
          <p:cNvSpPr txBox="1">
            <a:spLocks/>
          </p:cNvSpPr>
          <p:nvPr/>
        </p:nvSpPr>
        <p:spPr>
          <a:xfrm>
            <a:off x="0" y="0"/>
            <a:ext cx="12192000" cy="929640"/>
          </a:xfrm>
          <a:prstGeom prst="rect">
            <a:avLst/>
          </a:prstGeom>
        </p:spPr>
        <p:txBody>
          <a:bodyPr vert="horz" lIns="0" tIns="0" rIns="0" bIns="0" rtlCol="0" anchor="ctr" anchorCtr="0">
            <a:noAutofit/>
          </a:bodyPr>
          <a:lstStyle>
            <a:lvl1pPr algn="l" defTabSz="914400" rtl="0" eaLnBrk="1" latinLnBrk="0" hangingPunct="1">
              <a:spcBef>
                <a:spcPct val="0"/>
              </a:spcBef>
              <a:buNone/>
              <a:defRPr sz="2200" b="1" kern="1200" cap="all" baseline="0">
                <a:solidFill>
                  <a:schemeClr val="bg1"/>
                </a:solidFill>
                <a:latin typeface="+mj-lt"/>
                <a:ea typeface="+mj-ea"/>
                <a:cs typeface="+mj-cs"/>
              </a:defRPr>
            </a:lvl1pPr>
          </a:lstStyle>
          <a:p>
            <a:pPr algn="ctr"/>
            <a:r>
              <a:rPr lang="fr-FR" sz="2000" dirty="0" smtClean="0">
                <a:latin typeface="Times New Roman" panose="02020603050405020304" pitchFamily="18" charset="0"/>
                <a:cs typeface="Times New Roman" panose="02020603050405020304" pitchFamily="18" charset="0"/>
              </a:rPr>
              <a:t>Analyse des résultats</a:t>
            </a:r>
            <a:endParaRPr lang="fr-FR" sz="2000" dirty="0">
              <a:latin typeface="Times New Roman" panose="02020603050405020304" pitchFamily="18" charset="0"/>
              <a:cs typeface="Times New Roman" panose="02020603050405020304" pitchFamily="18" charset="0"/>
            </a:endParaRPr>
          </a:p>
        </p:txBody>
      </p:sp>
      <p:cxnSp>
        <p:nvCxnSpPr>
          <p:cNvPr id="8" name="Connecteur droit 7"/>
          <p:cNvCxnSpPr/>
          <p:nvPr/>
        </p:nvCxnSpPr>
        <p:spPr>
          <a:xfrm>
            <a:off x="3081341" y="2123699"/>
            <a:ext cx="27250" cy="323096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1" name="Espace réservé du pied de page 4"/>
          <p:cNvSpPr>
            <a:spLocks noGrp="1"/>
          </p:cNvSpPr>
          <p:nvPr>
            <p:ph type="ftr" sz="quarter" idx="12"/>
          </p:nvPr>
        </p:nvSpPr>
        <p:spPr>
          <a:xfrm>
            <a:off x="2136118" y="5936352"/>
            <a:ext cx="6874351" cy="365125"/>
          </a:xfrm>
        </p:spPr>
        <p:txBody>
          <a:bodyPr/>
          <a:lstStyle/>
          <a:p>
            <a:pPr algn="ctr"/>
            <a:r>
              <a:rPr lang="fr-FR" dirty="0" smtClean="0"/>
              <a:t>02 Septembre 2016</a:t>
            </a:r>
            <a:endParaRPr lang="fr-FR" dirty="0"/>
          </a:p>
        </p:txBody>
      </p:sp>
      <p:sp>
        <p:nvSpPr>
          <p:cNvPr id="9" name="Rectangle 8"/>
          <p:cNvSpPr/>
          <p:nvPr/>
        </p:nvSpPr>
        <p:spPr>
          <a:xfrm>
            <a:off x="95251" y="2123699"/>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p:cNvSpPr/>
          <p:nvPr/>
        </p:nvSpPr>
        <p:spPr>
          <a:xfrm>
            <a:off x="95251" y="4143219"/>
            <a:ext cx="2819399" cy="542925"/>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p:cNvSpPr/>
          <p:nvPr/>
        </p:nvSpPr>
        <p:spPr>
          <a:xfrm>
            <a:off x="95251" y="3474704"/>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p:cNvSpPr/>
          <p:nvPr/>
        </p:nvSpPr>
        <p:spPr>
          <a:xfrm>
            <a:off x="95251" y="2801456"/>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p:cNvSpPr/>
          <p:nvPr/>
        </p:nvSpPr>
        <p:spPr>
          <a:xfrm>
            <a:off x="95251" y="4811734"/>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p:nvSpPr>
        <p:spPr>
          <a:xfrm>
            <a:off x="112652" y="2228464"/>
            <a:ext cx="2801998" cy="338554"/>
          </a:xfrm>
          <a:prstGeom prst="rect">
            <a:avLst/>
          </a:prstGeom>
          <a:noFill/>
        </p:spPr>
        <p:txBody>
          <a:bodyPr wrap="square" rtlCol="0">
            <a:spAutoFit/>
          </a:bodyPr>
          <a:lstStyle/>
          <a:p>
            <a:pPr algn="ctr"/>
            <a:r>
              <a:rPr lang="fr-FR" sz="1600" dirty="0" smtClean="0">
                <a:latin typeface="Times New Roman" panose="02020603050405020304" pitchFamily="18" charset="0"/>
                <a:cs typeface="Times New Roman" panose="02020603050405020304" pitchFamily="18" charset="0"/>
              </a:rPr>
              <a:t>Contexte général du stage </a:t>
            </a:r>
            <a:endParaRPr lang="fr-FR" sz="1600" dirty="0">
              <a:latin typeface="Times New Roman" panose="02020603050405020304" pitchFamily="18" charset="0"/>
              <a:cs typeface="Times New Roman" panose="02020603050405020304" pitchFamily="18" charset="0"/>
            </a:endParaRPr>
          </a:p>
        </p:txBody>
      </p:sp>
      <p:sp>
        <p:nvSpPr>
          <p:cNvPr id="41" name="Rectangle 40"/>
          <p:cNvSpPr/>
          <p:nvPr/>
        </p:nvSpPr>
        <p:spPr>
          <a:xfrm>
            <a:off x="190501" y="4881157"/>
            <a:ext cx="2717411" cy="369332"/>
          </a:xfrm>
          <a:prstGeom prst="rect">
            <a:avLst/>
          </a:prstGeom>
        </p:spPr>
        <p:txBody>
          <a:bodyPr wrap="none">
            <a:spAutoFit/>
          </a:bodyPr>
          <a:lstStyle/>
          <a:p>
            <a:r>
              <a:rPr lang="fr-FR" dirty="0">
                <a:latin typeface="Times New Roman" panose="02020603050405020304" pitchFamily="18" charset="0"/>
                <a:cs typeface="Times New Roman" panose="02020603050405020304" pitchFamily="18" charset="0"/>
              </a:rPr>
              <a:t>Conclusion et perspectives </a:t>
            </a:r>
          </a:p>
        </p:txBody>
      </p:sp>
      <p:sp>
        <p:nvSpPr>
          <p:cNvPr id="42" name="Rectangle 41"/>
          <p:cNvSpPr/>
          <p:nvPr/>
        </p:nvSpPr>
        <p:spPr>
          <a:xfrm>
            <a:off x="54572" y="2778129"/>
            <a:ext cx="2860078" cy="584775"/>
          </a:xfrm>
          <a:prstGeom prst="rect">
            <a:avLst/>
          </a:prstGeom>
        </p:spPr>
        <p:txBody>
          <a:bodyPr wrap="none">
            <a:spAutoFit/>
          </a:bodyPr>
          <a:lstStyle/>
          <a:p>
            <a:pPr algn="ctr"/>
            <a:r>
              <a:rPr lang="fr-FR" sz="1600" dirty="0">
                <a:latin typeface="Times New Roman" panose="02020603050405020304" pitchFamily="18" charset="0"/>
                <a:cs typeface="Times New Roman" panose="02020603050405020304" pitchFamily="18" charset="0"/>
              </a:rPr>
              <a:t>Impact financier d’une éolienne </a:t>
            </a:r>
            <a:endParaRPr lang="fr-FR" sz="1600" dirty="0" smtClean="0">
              <a:latin typeface="Times New Roman" panose="02020603050405020304" pitchFamily="18" charset="0"/>
              <a:cs typeface="Times New Roman" panose="02020603050405020304" pitchFamily="18" charset="0"/>
            </a:endParaRPr>
          </a:p>
          <a:p>
            <a:pPr algn="ctr"/>
            <a:r>
              <a:rPr lang="fr-FR" sz="1600" dirty="0" smtClean="0">
                <a:latin typeface="Times New Roman" panose="02020603050405020304" pitchFamily="18" charset="0"/>
                <a:cs typeface="Times New Roman" panose="02020603050405020304" pitchFamily="18" charset="0"/>
              </a:rPr>
              <a:t>supraconductrice </a:t>
            </a:r>
            <a:r>
              <a:rPr lang="fr-FR" sz="1600" dirty="0">
                <a:latin typeface="Times New Roman" panose="02020603050405020304" pitchFamily="18" charset="0"/>
                <a:cs typeface="Times New Roman" panose="02020603050405020304" pitchFamily="18" charset="0"/>
              </a:rPr>
              <a:t>20MW</a:t>
            </a:r>
          </a:p>
        </p:txBody>
      </p:sp>
      <p:sp>
        <p:nvSpPr>
          <p:cNvPr id="43" name="Rectangle 42"/>
          <p:cNvSpPr/>
          <p:nvPr/>
        </p:nvSpPr>
        <p:spPr>
          <a:xfrm>
            <a:off x="112652" y="3448603"/>
            <a:ext cx="2752677" cy="584775"/>
          </a:xfrm>
          <a:prstGeom prst="rect">
            <a:avLst/>
          </a:prstGeom>
        </p:spPr>
        <p:txBody>
          <a:bodyPr wrap="none">
            <a:spAutoFit/>
          </a:bodyPr>
          <a:lstStyle/>
          <a:p>
            <a:pPr algn="ctr"/>
            <a:r>
              <a:rPr lang="fr-FR" sz="1600" dirty="0">
                <a:latin typeface="Times New Roman" panose="02020603050405020304" pitchFamily="18" charset="0"/>
                <a:cs typeface="Times New Roman" panose="02020603050405020304" pitchFamily="18" charset="0"/>
              </a:rPr>
              <a:t>Modélisation du </a:t>
            </a:r>
            <a:r>
              <a:rPr lang="fr-FR" sz="1600" dirty="0" smtClean="0">
                <a:latin typeface="Times New Roman" panose="02020603050405020304" pitchFamily="18" charset="0"/>
                <a:cs typeface="Times New Roman" panose="02020603050405020304" pitchFamily="18" charset="0"/>
              </a:rPr>
              <a:t>générateur </a:t>
            </a:r>
          </a:p>
          <a:p>
            <a:pPr algn="ctr"/>
            <a:r>
              <a:rPr lang="fr-FR" sz="1600" dirty="0" smtClean="0">
                <a:latin typeface="Times New Roman" panose="02020603050405020304" pitchFamily="18" charset="0"/>
                <a:cs typeface="Times New Roman" panose="02020603050405020304" pitchFamily="18" charset="0"/>
              </a:rPr>
              <a:t>supraconducteur </a:t>
            </a:r>
            <a:r>
              <a:rPr lang="fr-FR" sz="1600" dirty="0">
                <a:latin typeface="Times New Roman" panose="02020603050405020304" pitchFamily="18" charset="0"/>
                <a:cs typeface="Times New Roman" panose="02020603050405020304" pitchFamily="18" charset="0"/>
              </a:rPr>
              <a:t>MgB</a:t>
            </a:r>
            <a:r>
              <a:rPr lang="fr-FR" sz="1100" dirty="0">
                <a:latin typeface="Times New Roman" panose="02020603050405020304" pitchFamily="18" charset="0"/>
                <a:cs typeface="Times New Roman" panose="02020603050405020304" pitchFamily="18" charset="0"/>
              </a:rPr>
              <a:t>2</a:t>
            </a:r>
            <a:r>
              <a:rPr lang="fr-FR" sz="1600" dirty="0">
                <a:latin typeface="Times New Roman" panose="02020603050405020304" pitchFamily="18" charset="0"/>
                <a:cs typeface="Times New Roman" panose="02020603050405020304" pitchFamily="18" charset="0"/>
              </a:rPr>
              <a:t> 20MW</a:t>
            </a:r>
          </a:p>
        </p:txBody>
      </p:sp>
      <p:sp>
        <p:nvSpPr>
          <p:cNvPr id="44" name="Rectangle 43"/>
          <p:cNvSpPr/>
          <p:nvPr/>
        </p:nvSpPr>
        <p:spPr>
          <a:xfrm>
            <a:off x="562397" y="4240610"/>
            <a:ext cx="1973617" cy="338554"/>
          </a:xfrm>
          <a:prstGeom prst="rect">
            <a:avLst/>
          </a:prstGeom>
        </p:spPr>
        <p:txBody>
          <a:bodyPr wrap="none">
            <a:spAutoFit/>
          </a:bodyPr>
          <a:lstStyle/>
          <a:p>
            <a:r>
              <a:rPr lang="fr-FR" sz="1600" dirty="0">
                <a:latin typeface="Times New Roman" panose="02020603050405020304" pitchFamily="18" charset="0"/>
                <a:cs typeface="Times New Roman" panose="02020603050405020304" pitchFamily="18" charset="0"/>
              </a:rPr>
              <a:t>Analyse des résultats </a:t>
            </a:r>
          </a:p>
        </p:txBody>
      </p:sp>
      <mc:AlternateContent xmlns:mc="http://schemas.openxmlformats.org/markup-compatibility/2006" xmlns:a14="http://schemas.microsoft.com/office/drawing/2010/main">
        <mc:Choice Requires="a14">
          <p:graphicFrame>
            <p:nvGraphicFramePr>
              <p:cNvPr id="22" name="Tableau 21"/>
              <p:cNvGraphicFramePr>
                <a:graphicFrameLocks noGrp="1"/>
              </p:cNvGraphicFramePr>
              <p:nvPr>
                <p:extLst>
                  <p:ext uri="{D42A27DB-BD31-4B8C-83A1-F6EECF244321}">
                    <p14:modId xmlns:p14="http://schemas.microsoft.com/office/powerpoint/2010/main" val="3786655058"/>
                  </p:ext>
                </p:extLst>
              </p:nvPr>
            </p:nvGraphicFramePr>
            <p:xfrm>
              <a:off x="3755986" y="3070516"/>
              <a:ext cx="7737075" cy="1920240"/>
            </p:xfrm>
            <a:graphic>
              <a:graphicData uri="http://schemas.openxmlformats.org/drawingml/2006/table">
                <a:tbl>
                  <a:tblPr firstRow="1" firstCol="1" bandRow="1">
                    <a:tableStyleId>{5C22544A-7EE6-4342-B048-85BDC9FD1C3A}</a:tableStyleId>
                  </a:tblPr>
                  <a:tblGrid>
                    <a:gridCol w="2374500"/>
                    <a:gridCol w="3057525"/>
                    <a:gridCol w="2305050"/>
                  </a:tblGrid>
                  <a:tr h="0">
                    <a:tc>
                      <a:txBody>
                        <a:bodyPr/>
                        <a:lstStyle/>
                        <a:p>
                          <a:pPr algn="just">
                            <a:lnSpc>
                              <a:spcPct val="150000"/>
                            </a:lnSpc>
                            <a:spcAft>
                              <a:spcPts val="0"/>
                            </a:spcAft>
                          </a:pPr>
                          <a:r>
                            <a:rPr lang="fr-FR" sz="1400" u="none" dirty="0">
                              <a:effectLst/>
                              <a:latin typeface="Times New Roman" panose="02020603050405020304" pitchFamily="18" charset="0"/>
                              <a:cs typeface="Times New Roman" panose="02020603050405020304" pitchFamily="18" charset="0"/>
                            </a:rPr>
                            <a:t> </a:t>
                          </a:r>
                          <a:endParaRPr lang="fr-FR" sz="1400" u="none"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Aft>
                              <a:spcPts val="0"/>
                            </a:spcAft>
                          </a:pPr>
                          <a:r>
                            <a:rPr lang="fr-FR" sz="1400" u="none" dirty="0" smtClean="0">
                              <a:solidFill>
                                <a:schemeClr val="tx1"/>
                              </a:solidFill>
                              <a:effectLst/>
                              <a:latin typeface="Times New Roman" panose="02020603050405020304" pitchFamily="18" charset="0"/>
                              <a:cs typeface="Times New Roman" panose="02020603050405020304" pitchFamily="18" charset="0"/>
                            </a:rPr>
                            <a:t>Éolienne </a:t>
                          </a:r>
                          <a:r>
                            <a:rPr lang="fr-FR" sz="1400" u="none" dirty="0">
                              <a:solidFill>
                                <a:schemeClr val="tx1"/>
                              </a:solidFill>
                              <a:effectLst/>
                              <a:latin typeface="Times New Roman" panose="02020603050405020304" pitchFamily="18" charset="0"/>
                              <a:cs typeface="Times New Roman" panose="02020603050405020304" pitchFamily="18" charset="0"/>
                            </a:rPr>
                            <a:t>10 MW à aimants permanents</a:t>
                          </a:r>
                          <a:endParaRPr lang="fr-FR" sz="140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Aft>
                              <a:spcPts val="0"/>
                            </a:spcAft>
                          </a:pPr>
                          <a:r>
                            <a:rPr lang="fr-FR" sz="1400" u="none" dirty="0" smtClean="0">
                              <a:solidFill>
                                <a:schemeClr val="tx1"/>
                              </a:solidFill>
                              <a:effectLst/>
                              <a:latin typeface="Times New Roman" panose="02020603050405020304" pitchFamily="18" charset="0"/>
                              <a:cs typeface="Times New Roman" panose="02020603050405020304" pitchFamily="18" charset="0"/>
                            </a:rPr>
                            <a:t>Éolienne </a:t>
                          </a:r>
                          <a:r>
                            <a:rPr lang="fr-FR" sz="1400" u="none" dirty="0">
                              <a:solidFill>
                                <a:schemeClr val="tx1"/>
                              </a:solidFill>
                              <a:effectLst/>
                              <a:latin typeface="Times New Roman" panose="02020603050405020304" pitchFamily="18" charset="0"/>
                              <a:cs typeface="Times New Roman" panose="02020603050405020304" pitchFamily="18" charset="0"/>
                            </a:rPr>
                            <a:t>10 MW tout-MgB</a:t>
                          </a:r>
                          <a:r>
                            <a:rPr lang="fr-FR" sz="1400" u="none" baseline="-25000" dirty="0">
                              <a:solidFill>
                                <a:schemeClr val="tx1"/>
                              </a:solidFill>
                              <a:effectLst/>
                              <a:latin typeface="Times New Roman" panose="02020603050405020304" pitchFamily="18" charset="0"/>
                              <a:cs typeface="Times New Roman" panose="02020603050405020304" pitchFamily="18" charset="0"/>
                            </a:rPr>
                            <a:t>2</a:t>
                          </a:r>
                          <a:endParaRPr lang="fr-FR" sz="140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0">
                    <a:tc>
                      <a:txBody>
                        <a:bodyPr/>
                        <a:lstStyle/>
                        <a:p>
                          <a:pPr algn="just">
                            <a:lnSpc>
                              <a:spcPct val="150000"/>
                            </a:lnSpc>
                            <a:spcAft>
                              <a:spcPts val="0"/>
                            </a:spcAft>
                          </a:pPr>
                          <a:r>
                            <a:rPr lang="fr-FR" sz="1400" u="none" dirty="0">
                              <a:solidFill>
                                <a:schemeClr val="tx1"/>
                              </a:solidFill>
                              <a:effectLst/>
                              <a:latin typeface="Times New Roman" panose="02020603050405020304" pitchFamily="18" charset="0"/>
                              <a:cs typeface="Times New Roman" panose="02020603050405020304" pitchFamily="18" charset="0"/>
                            </a:rPr>
                            <a:t>Poids du générateur</a:t>
                          </a:r>
                          <a:endParaRPr lang="fr-FR" sz="140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Aft>
                              <a:spcPts val="0"/>
                            </a:spcAft>
                          </a:pPr>
                          <a14:m>
                            <m:oMathPara xmlns:m="http://schemas.openxmlformats.org/officeDocument/2006/math">
                              <m:oMathParaPr>
                                <m:jc m:val="centerGroup"/>
                              </m:oMathParaPr>
                              <m:oMath xmlns:m="http://schemas.openxmlformats.org/officeDocument/2006/math">
                                <m:r>
                                  <a:rPr lang="fr-FR" sz="1400" u="none">
                                    <a:effectLst/>
                                    <a:latin typeface="Cambria Math" panose="02040503050406030204" pitchFamily="18" charset="0"/>
                                  </a:rPr>
                                  <m:t>232 </m:t>
                                </m:r>
                                <m:r>
                                  <a:rPr lang="fr-FR" sz="1400" u="none">
                                    <a:effectLst/>
                                    <a:latin typeface="Cambria Math" panose="02040503050406030204" pitchFamily="18" charset="0"/>
                                  </a:rPr>
                                  <m:t>𝑡</m:t>
                                </m:r>
                              </m:oMath>
                            </m:oMathPara>
                          </a14:m>
                          <a:endParaRPr lang="fr-FR" sz="1400" u="none"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50000"/>
                            </a:lnSpc>
                            <a:spcAft>
                              <a:spcPts val="0"/>
                            </a:spcAft>
                          </a:pPr>
                          <a14:m>
                            <m:oMathPara xmlns:m="http://schemas.openxmlformats.org/officeDocument/2006/math">
                              <m:oMathParaPr>
                                <m:jc m:val="centerGroup"/>
                              </m:oMathParaPr>
                              <m:oMath xmlns:m="http://schemas.openxmlformats.org/officeDocument/2006/math">
                                <m:r>
                                  <a:rPr lang="fr-FR" sz="1400" u="none">
                                    <a:effectLst/>
                                    <a:latin typeface="Cambria Math" panose="02040503050406030204" pitchFamily="18" charset="0"/>
                                  </a:rPr>
                                  <m:t>65 </m:t>
                                </m:r>
                                <m:r>
                                  <a:rPr lang="fr-FR" sz="1400" u="none">
                                    <a:effectLst/>
                                    <a:latin typeface="Cambria Math" panose="02040503050406030204" pitchFamily="18" charset="0"/>
                                  </a:rPr>
                                  <m:t>𝑡</m:t>
                                </m:r>
                              </m:oMath>
                            </m:oMathPara>
                          </a14:m>
                          <a:endParaRPr lang="fr-FR" sz="1400" u="none"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0">
                    <a:tc>
                      <a:txBody>
                        <a:bodyPr/>
                        <a:lstStyle/>
                        <a:p>
                          <a:pPr algn="just">
                            <a:lnSpc>
                              <a:spcPct val="150000"/>
                            </a:lnSpc>
                            <a:spcAft>
                              <a:spcPts val="0"/>
                            </a:spcAft>
                          </a:pPr>
                          <a:r>
                            <a:rPr lang="fr-FR" sz="1400" u="none">
                              <a:solidFill>
                                <a:schemeClr val="tx1"/>
                              </a:solidFill>
                              <a:effectLst/>
                              <a:latin typeface="Times New Roman" panose="02020603050405020304" pitchFamily="18" charset="0"/>
                              <a:cs typeface="Times New Roman" panose="02020603050405020304" pitchFamily="18" charset="0"/>
                            </a:rPr>
                            <a:t>Prix du générateur </a:t>
                          </a:r>
                          <a:endParaRPr lang="fr-FR" sz="1400" u="none">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Aft>
                              <a:spcPts val="0"/>
                            </a:spcAft>
                          </a:pPr>
                          <a:r>
                            <a:rPr lang="fr-FR" sz="1400" u="none" dirty="0" smtClean="0">
                              <a:effectLst/>
                              <a:latin typeface="Times New Roman" panose="02020603050405020304" pitchFamily="18" charset="0"/>
                              <a:cs typeface="Times New Roman" panose="02020603050405020304" pitchFamily="18" charset="0"/>
                            </a:rPr>
                            <a:t>0,7 </a:t>
                          </a:r>
                          <a:r>
                            <a:rPr lang="fr-FR" sz="1400" u="none" dirty="0">
                              <a:effectLst/>
                              <a:latin typeface="Times New Roman" panose="02020603050405020304" pitchFamily="18" charset="0"/>
                              <a:cs typeface="Times New Roman" panose="02020603050405020304" pitchFamily="18" charset="0"/>
                            </a:rPr>
                            <a:t>M€</a:t>
                          </a:r>
                          <a:endParaRPr lang="fr-FR" sz="1400" u="none"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50000"/>
                            </a:lnSpc>
                            <a:spcAft>
                              <a:spcPts val="0"/>
                            </a:spcAft>
                          </a:pPr>
                          <a:r>
                            <a:rPr lang="fr-FR" sz="1400" u="none" dirty="0" smtClean="0">
                              <a:effectLst/>
                              <a:latin typeface="Times New Roman" panose="02020603050405020304" pitchFamily="18" charset="0"/>
                              <a:cs typeface="Times New Roman" panose="02020603050405020304" pitchFamily="18" charset="0"/>
                            </a:rPr>
                            <a:t>3,11 </a:t>
                          </a:r>
                          <a:r>
                            <a:rPr lang="fr-FR" sz="1400" u="none" dirty="0">
                              <a:effectLst/>
                              <a:latin typeface="Times New Roman" panose="02020603050405020304" pitchFamily="18" charset="0"/>
                              <a:cs typeface="Times New Roman" panose="02020603050405020304" pitchFamily="18" charset="0"/>
                            </a:rPr>
                            <a:t>M€</a:t>
                          </a:r>
                          <a:endParaRPr lang="fr-FR" sz="1400" u="none"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0">
                    <a:tc>
                      <a:txBody>
                        <a:bodyPr/>
                        <a:lstStyle/>
                        <a:p>
                          <a:pPr algn="just">
                            <a:lnSpc>
                              <a:spcPct val="150000"/>
                            </a:lnSpc>
                            <a:spcAft>
                              <a:spcPts val="0"/>
                            </a:spcAft>
                          </a:pPr>
                          <a:r>
                            <a:rPr lang="fr-FR" sz="1400" u="none" dirty="0">
                              <a:solidFill>
                                <a:schemeClr val="tx1"/>
                              </a:solidFill>
                              <a:effectLst/>
                              <a:latin typeface="Times New Roman" panose="02020603050405020304" pitchFamily="18" charset="0"/>
                              <a:cs typeface="Times New Roman" panose="02020603050405020304" pitchFamily="18" charset="0"/>
                            </a:rPr>
                            <a:t>Poids de la tour</a:t>
                          </a:r>
                          <a:endParaRPr lang="fr-FR" sz="140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Aft>
                              <a:spcPts val="0"/>
                            </a:spcAft>
                          </a:pPr>
                          <a14:m>
                            <m:oMathPara xmlns:m="http://schemas.openxmlformats.org/officeDocument/2006/math">
                              <m:oMathParaPr>
                                <m:jc m:val="centerGroup"/>
                              </m:oMathParaPr>
                              <m:oMath xmlns:m="http://schemas.openxmlformats.org/officeDocument/2006/math">
                                <m:r>
                                  <a:rPr lang="fr-FR" sz="1400" u="none">
                                    <a:effectLst/>
                                    <a:latin typeface="Cambria Math" panose="02040503050406030204" pitchFamily="18" charset="0"/>
                                  </a:rPr>
                                  <m:t>980 </m:t>
                                </m:r>
                                <m:r>
                                  <a:rPr lang="fr-FR" sz="1400" u="none">
                                    <a:effectLst/>
                                    <a:latin typeface="Cambria Math" panose="02040503050406030204" pitchFamily="18" charset="0"/>
                                  </a:rPr>
                                  <m:t>𝑡</m:t>
                                </m:r>
                              </m:oMath>
                            </m:oMathPara>
                          </a14:m>
                          <a:endParaRPr lang="fr-FR" sz="1400" u="none"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50000"/>
                            </a:lnSpc>
                            <a:spcAft>
                              <a:spcPts val="0"/>
                            </a:spcAft>
                          </a:pPr>
                          <a14:m>
                            <m:oMathPara xmlns:m="http://schemas.openxmlformats.org/officeDocument/2006/math">
                              <m:oMathParaPr>
                                <m:jc m:val="centerGroup"/>
                              </m:oMathParaPr>
                              <m:oMath xmlns:m="http://schemas.openxmlformats.org/officeDocument/2006/math">
                                <m:r>
                                  <a:rPr lang="fr-FR" sz="1400" u="none">
                                    <a:effectLst/>
                                    <a:latin typeface="Cambria Math" panose="02040503050406030204" pitchFamily="18" charset="0"/>
                                  </a:rPr>
                                  <m:t>620 </m:t>
                                </m:r>
                                <m:r>
                                  <a:rPr lang="fr-FR" sz="1400" u="none">
                                    <a:effectLst/>
                                    <a:latin typeface="Cambria Math" panose="02040503050406030204" pitchFamily="18" charset="0"/>
                                  </a:rPr>
                                  <m:t>𝑡</m:t>
                                </m:r>
                              </m:oMath>
                            </m:oMathPara>
                          </a14:m>
                          <a:endParaRPr lang="fr-FR" sz="1400" u="none">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0">
                    <a:tc>
                      <a:txBody>
                        <a:bodyPr/>
                        <a:lstStyle/>
                        <a:p>
                          <a:pPr algn="just">
                            <a:lnSpc>
                              <a:spcPct val="150000"/>
                            </a:lnSpc>
                            <a:spcAft>
                              <a:spcPts val="0"/>
                            </a:spcAft>
                          </a:pPr>
                          <a:r>
                            <a:rPr lang="fr-FR" sz="1400" u="none" dirty="0">
                              <a:solidFill>
                                <a:schemeClr val="tx1"/>
                              </a:solidFill>
                              <a:effectLst/>
                              <a:latin typeface="Times New Roman" panose="02020603050405020304" pitchFamily="18" charset="0"/>
                              <a:cs typeface="Times New Roman" panose="02020603050405020304" pitchFamily="18" charset="0"/>
                            </a:rPr>
                            <a:t>Prix de la tour </a:t>
                          </a:r>
                          <a:endParaRPr lang="fr-FR" sz="140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Aft>
                              <a:spcPts val="0"/>
                            </a:spcAft>
                          </a:pPr>
                          <a14:m>
                            <m:oMathPara xmlns:m="http://schemas.openxmlformats.org/officeDocument/2006/math">
                              <m:oMathParaPr>
                                <m:jc m:val="centerGroup"/>
                              </m:oMathParaPr>
                              <m:oMath xmlns:m="http://schemas.openxmlformats.org/officeDocument/2006/math">
                                <m:r>
                                  <a:rPr lang="fr-FR" sz="1400" u="none">
                                    <a:effectLst/>
                                    <a:latin typeface="Cambria Math" panose="02040503050406030204" pitchFamily="18" charset="0"/>
                                  </a:rPr>
                                  <m:t>4,44 </m:t>
                                </m:r>
                                <m:r>
                                  <a:rPr lang="fr-FR" sz="1400" u="none">
                                    <a:effectLst/>
                                    <a:latin typeface="Cambria Math" panose="02040503050406030204" pitchFamily="18" charset="0"/>
                                  </a:rPr>
                                  <m:t>𝑀</m:t>
                                </m:r>
                                <m:r>
                                  <a:rPr lang="fr-FR" sz="1400" u="none">
                                    <a:effectLst/>
                                    <a:latin typeface="Cambria Math" panose="02040503050406030204" pitchFamily="18" charset="0"/>
                                  </a:rPr>
                                  <m:t>€</m:t>
                                </m:r>
                              </m:oMath>
                            </m:oMathPara>
                          </a14:m>
                          <a:endParaRPr lang="fr-FR" sz="1400" u="none"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50000"/>
                            </a:lnSpc>
                            <a:spcAft>
                              <a:spcPts val="0"/>
                            </a:spcAft>
                          </a:pPr>
                          <a14:m>
                            <m:oMathPara xmlns:m="http://schemas.openxmlformats.org/officeDocument/2006/math">
                              <m:oMathParaPr>
                                <m:jc m:val="centerGroup"/>
                              </m:oMathParaPr>
                              <m:oMath xmlns:m="http://schemas.openxmlformats.org/officeDocument/2006/math">
                                <m:r>
                                  <a:rPr lang="fr-FR" sz="1400" u="none">
                                    <a:effectLst/>
                                    <a:latin typeface="Cambria Math" panose="02040503050406030204" pitchFamily="18" charset="0"/>
                                  </a:rPr>
                                  <m:t>2,78 </m:t>
                                </m:r>
                                <m:r>
                                  <a:rPr lang="fr-FR" sz="1400" u="none">
                                    <a:effectLst/>
                                    <a:latin typeface="Cambria Math" panose="02040503050406030204" pitchFamily="18" charset="0"/>
                                  </a:rPr>
                                  <m:t>𝑀</m:t>
                                </m:r>
                                <m:r>
                                  <a:rPr lang="fr-FR" sz="1400" u="none">
                                    <a:effectLst/>
                                    <a:latin typeface="Cambria Math" panose="02040503050406030204" pitchFamily="18" charset="0"/>
                                  </a:rPr>
                                  <m:t>€</m:t>
                                </m:r>
                              </m:oMath>
                            </m:oMathPara>
                          </a14:m>
                          <a:endParaRPr lang="fr-FR" sz="1400" u="none"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mc:Choice>
        <mc:Fallback xmlns="">
          <p:graphicFrame>
            <p:nvGraphicFramePr>
              <p:cNvPr id="22" name="Tableau 21"/>
              <p:cNvGraphicFramePr>
                <a:graphicFrameLocks noGrp="1"/>
              </p:cNvGraphicFramePr>
              <p:nvPr>
                <p:extLst>
                  <p:ext uri="{D42A27DB-BD31-4B8C-83A1-F6EECF244321}">
                    <p14:modId xmlns:p14="http://schemas.microsoft.com/office/powerpoint/2010/main" val="3786655058"/>
                  </p:ext>
                </p:extLst>
              </p:nvPr>
            </p:nvGraphicFramePr>
            <p:xfrm>
              <a:off x="3755986" y="3070516"/>
              <a:ext cx="7737075" cy="1920240"/>
            </p:xfrm>
            <a:graphic>
              <a:graphicData uri="http://schemas.openxmlformats.org/drawingml/2006/table">
                <a:tbl>
                  <a:tblPr firstRow="1" firstCol="1" bandRow="1">
                    <a:tableStyleId>{5C22544A-7EE6-4342-B048-85BDC9FD1C3A}</a:tableStyleId>
                  </a:tblPr>
                  <a:tblGrid>
                    <a:gridCol w="2374500"/>
                    <a:gridCol w="3057525"/>
                    <a:gridCol w="2305050"/>
                  </a:tblGrid>
                  <a:tr h="640080">
                    <a:tc>
                      <a:txBody>
                        <a:bodyPr/>
                        <a:lstStyle/>
                        <a:p>
                          <a:pPr algn="just">
                            <a:lnSpc>
                              <a:spcPct val="150000"/>
                            </a:lnSpc>
                            <a:spcAft>
                              <a:spcPts val="0"/>
                            </a:spcAft>
                          </a:pPr>
                          <a:r>
                            <a:rPr lang="fr-FR" sz="1400" u="none" dirty="0">
                              <a:effectLst/>
                              <a:latin typeface="Times New Roman" panose="02020603050405020304" pitchFamily="18" charset="0"/>
                              <a:cs typeface="Times New Roman" panose="02020603050405020304" pitchFamily="18" charset="0"/>
                            </a:rPr>
                            <a:t> </a:t>
                          </a:r>
                          <a:endParaRPr lang="fr-FR" sz="1400" u="none"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Aft>
                              <a:spcPts val="0"/>
                            </a:spcAft>
                          </a:pPr>
                          <a:r>
                            <a:rPr lang="fr-FR" sz="1400" u="none" dirty="0" smtClean="0">
                              <a:solidFill>
                                <a:schemeClr val="tx1"/>
                              </a:solidFill>
                              <a:effectLst/>
                              <a:latin typeface="Times New Roman" panose="02020603050405020304" pitchFamily="18" charset="0"/>
                              <a:cs typeface="Times New Roman" panose="02020603050405020304" pitchFamily="18" charset="0"/>
                            </a:rPr>
                            <a:t>Éolienne </a:t>
                          </a:r>
                          <a:r>
                            <a:rPr lang="fr-FR" sz="1400" u="none" dirty="0">
                              <a:solidFill>
                                <a:schemeClr val="tx1"/>
                              </a:solidFill>
                              <a:effectLst/>
                              <a:latin typeface="Times New Roman" panose="02020603050405020304" pitchFamily="18" charset="0"/>
                              <a:cs typeface="Times New Roman" panose="02020603050405020304" pitchFamily="18" charset="0"/>
                            </a:rPr>
                            <a:t>10 MW à aimants permanents</a:t>
                          </a:r>
                          <a:endParaRPr lang="fr-FR" sz="140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Aft>
                              <a:spcPts val="0"/>
                            </a:spcAft>
                          </a:pPr>
                          <a:r>
                            <a:rPr lang="fr-FR" sz="1400" u="none" dirty="0" smtClean="0">
                              <a:solidFill>
                                <a:schemeClr val="tx1"/>
                              </a:solidFill>
                              <a:effectLst/>
                              <a:latin typeface="Times New Roman" panose="02020603050405020304" pitchFamily="18" charset="0"/>
                              <a:cs typeface="Times New Roman" panose="02020603050405020304" pitchFamily="18" charset="0"/>
                            </a:rPr>
                            <a:t>Éolienne </a:t>
                          </a:r>
                          <a:r>
                            <a:rPr lang="fr-FR" sz="1400" u="none" dirty="0">
                              <a:solidFill>
                                <a:schemeClr val="tx1"/>
                              </a:solidFill>
                              <a:effectLst/>
                              <a:latin typeface="Times New Roman" panose="02020603050405020304" pitchFamily="18" charset="0"/>
                              <a:cs typeface="Times New Roman" panose="02020603050405020304" pitchFamily="18" charset="0"/>
                            </a:rPr>
                            <a:t>10 MW tout-MgB</a:t>
                          </a:r>
                          <a:r>
                            <a:rPr lang="fr-FR" sz="1400" u="none" baseline="-25000" dirty="0">
                              <a:solidFill>
                                <a:schemeClr val="tx1"/>
                              </a:solidFill>
                              <a:effectLst/>
                              <a:latin typeface="Times New Roman" panose="02020603050405020304" pitchFamily="18" charset="0"/>
                              <a:cs typeface="Times New Roman" panose="02020603050405020304" pitchFamily="18" charset="0"/>
                            </a:rPr>
                            <a:t>2</a:t>
                          </a:r>
                          <a:endParaRPr lang="fr-FR" sz="140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20040">
                    <a:tc>
                      <a:txBody>
                        <a:bodyPr/>
                        <a:lstStyle/>
                        <a:p>
                          <a:pPr algn="just">
                            <a:lnSpc>
                              <a:spcPct val="150000"/>
                            </a:lnSpc>
                            <a:spcAft>
                              <a:spcPts val="0"/>
                            </a:spcAft>
                          </a:pPr>
                          <a:r>
                            <a:rPr lang="fr-FR" sz="1400" u="none" dirty="0">
                              <a:solidFill>
                                <a:schemeClr val="tx1"/>
                              </a:solidFill>
                              <a:effectLst/>
                              <a:latin typeface="Times New Roman" panose="02020603050405020304" pitchFamily="18" charset="0"/>
                              <a:cs typeface="Times New Roman" panose="02020603050405020304" pitchFamily="18" charset="0"/>
                            </a:rPr>
                            <a:t>Poids du générateur</a:t>
                          </a:r>
                          <a:endParaRPr lang="fr-FR" sz="140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fr-F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rotWithShape="0">
                          <a:blip r:embed="rId3"/>
                          <a:stretch>
                            <a:fillRect l="-77888" t="-200000" r="-75697" b="-318868"/>
                          </a:stretch>
                        </a:blipFill>
                      </a:tcPr>
                    </a:tc>
                    <a:tc>
                      <a:txBody>
                        <a:bodyPr/>
                        <a:lstStyle/>
                        <a:p>
                          <a:endParaRPr lang="fr-F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rotWithShape="0">
                          <a:blip r:embed="rId3"/>
                          <a:stretch>
                            <a:fillRect l="-236243" t="-200000" r="-529" b="-318868"/>
                          </a:stretch>
                        </a:blipFill>
                      </a:tcPr>
                    </a:tc>
                  </a:tr>
                  <a:tr h="320040">
                    <a:tc>
                      <a:txBody>
                        <a:bodyPr/>
                        <a:lstStyle/>
                        <a:p>
                          <a:pPr algn="just">
                            <a:lnSpc>
                              <a:spcPct val="150000"/>
                            </a:lnSpc>
                            <a:spcAft>
                              <a:spcPts val="0"/>
                            </a:spcAft>
                          </a:pPr>
                          <a:r>
                            <a:rPr lang="fr-FR" sz="1400" u="none">
                              <a:solidFill>
                                <a:schemeClr val="tx1"/>
                              </a:solidFill>
                              <a:effectLst/>
                              <a:latin typeface="Times New Roman" panose="02020603050405020304" pitchFamily="18" charset="0"/>
                              <a:cs typeface="Times New Roman" panose="02020603050405020304" pitchFamily="18" charset="0"/>
                            </a:rPr>
                            <a:t>Prix du générateur </a:t>
                          </a:r>
                          <a:endParaRPr lang="fr-FR" sz="1400" u="none">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Aft>
                              <a:spcPts val="0"/>
                            </a:spcAft>
                          </a:pPr>
                          <a:r>
                            <a:rPr lang="fr-FR" sz="1400" u="none" dirty="0" smtClean="0">
                              <a:effectLst/>
                              <a:latin typeface="Times New Roman" panose="02020603050405020304" pitchFamily="18" charset="0"/>
                              <a:cs typeface="Times New Roman" panose="02020603050405020304" pitchFamily="18" charset="0"/>
                            </a:rPr>
                            <a:t>0,7 </a:t>
                          </a:r>
                          <a:r>
                            <a:rPr lang="fr-FR" sz="1400" u="none" dirty="0">
                              <a:effectLst/>
                              <a:latin typeface="Times New Roman" panose="02020603050405020304" pitchFamily="18" charset="0"/>
                              <a:cs typeface="Times New Roman" panose="02020603050405020304" pitchFamily="18" charset="0"/>
                            </a:rPr>
                            <a:t>M€</a:t>
                          </a:r>
                          <a:endParaRPr lang="fr-FR" sz="1400" u="none"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50000"/>
                            </a:lnSpc>
                            <a:spcAft>
                              <a:spcPts val="0"/>
                            </a:spcAft>
                          </a:pPr>
                          <a:r>
                            <a:rPr lang="fr-FR" sz="1400" u="none" dirty="0" smtClean="0">
                              <a:effectLst/>
                              <a:latin typeface="Times New Roman" panose="02020603050405020304" pitchFamily="18" charset="0"/>
                              <a:cs typeface="Times New Roman" panose="02020603050405020304" pitchFamily="18" charset="0"/>
                            </a:rPr>
                            <a:t>3,11 </a:t>
                          </a:r>
                          <a:r>
                            <a:rPr lang="fr-FR" sz="1400" u="none" dirty="0">
                              <a:effectLst/>
                              <a:latin typeface="Times New Roman" panose="02020603050405020304" pitchFamily="18" charset="0"/>
                              <a:cs typeface="Times New Roman" panose="02020603050405020304" pitchFamily="18" charset="0"/>
                            </a:rPr>
                            <a:t>M€</a:t>
                          </a:r>
                          <a:endParaRPr lang="fr-FR" sz="1400" u="none"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20040">
                    <a:tc>
                      <a:txBody>
                        <a:bodyPr/>
                        <a:lstStyle/>
                        <a:p>
                          <a:pPr algn="just">
                            <a:lnSpc>
                              <a:spcPct val="150000"/>
                            </a:lnSpc>
                            <a:spcAft>
                              <a:spcPts val="0"/>
                            </a:spcAft>
                          </a:pPr>
                          <a:r>
                            <a:rPr lang="fr-FR" sz="1400" u="none">
                              <a:solidFill>
                                <a:schemeClr val="tx1"/>
                              </a:solidFill>
                              <a:effectLst/>
                              <a:latin typeface="Times New Roman" panose="02020603050405020304" pitchFamily="18" charset="0"/>
                              <a:cs typeface="Times New Roman" panose="02020603050405020304" pitchFamily="18" charset="0"/>
                            </a:rPr>
                            <a:t>Poids de la tour</a:t>
                          </a:r>
                          <a:endParaRPr lang="fr-FR" sz="1400" u="none">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fr-F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rotWithShape="0">
                          <a:blip r:embed="rId3"/>
                          <a:stretch>
                            <a:fillRect l="-77888" t="-407692" r="-75697" b="-123077"/>
                          </a:stretch>
                        </a:blipFill>
                      </a:tcPr>
                    </a:tc>
                    <a:tc>
                      <a:txBody>
                        <a:bodyPr/>
                        <a:lstStyle/>
                        <a:p>
                          <a:endParaRPr lang="fr-F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rotWithShape="0">
                          <a:blip r:embed="rId3"/>
                          <a:stretch>
                            <a:fillRect l="-236243" t="-407692" r="-529" b="-123077"/>
                          </a:stretch>
                        </a:blipFill>
                      </a:tcPr>
                    </a:tc>
                  </a:tr>
                  <a:tr h="320040">
                    <a:tc>
                      <a:txBody>
                        <a:bodyPr/>
                        <a:lstStyle/>
                        <a:p>
                          <a:pPr algn="just">
                            <a:lnSpc>
                              <a:spcPct val="150000"/>
                            </a:lnSpc>
                            <a:spcAft>
                              <a:spcPts val="0"/>
                            </a:spcAft>
                          </a:pPr>
                          <a:r>
                            <a:rPr lang="fr-FR" sz="1400" u="none" dirty="0">
                              <a:solidFill>
                                <a:schemeClr val="tx1"/>
                              </a:solidFill>
                              <a:effectLst/>
                              <a:latin typeface="Times New Roman" panose="02020603050405020304" pitchFamily="18" charset="0"/>
                              <a:cs typeface="Times New Roman" panose="02020603050405020304" pitchFamily="18" charset="0"/>
                            </a:rPr>
                            <a:t>Prix de la tour </a:t>
                          </a:r>
                          <a:endParaRPr lang="fr-FR" sz="140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fr-F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rotWithShape="0">
                          <a:blip r:embed="rId3"/>
                          <a:stretch>
                            <a:fillRect l="-77888" t="-498113" r="-75697" b="-20755"/>
                          </a:stretch>
                        </a:blipFill>
                      </a:tcPr>
                    </a:tc>
                    <a:tc>
                      <a:txBody>
                        <a:bodyPr/>
                        <a:lstStyle/>
                        <a:p>
                          <a:endParaRPr lang="fr-F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rotWithShape="0">
                          <a:blip r:embed="rId3"/>
                          <a:stretch>
                            <a:fillRect l="-236243" t="-498113" r="-529" b="-20755"/>
                          </a:stretch>
                        </a:blipFill>
                      </a:tcPr>
                    </a:tc>
                  </a:tr>
                </a:tbl>
              </a:graphicData>
            </a:graphic>
          </p:graphicFrame>
        </mc:Fallback>
      </mc:AlternateContent>
      <p:sp>
        <p:nvSpPr>
          <p:cNvPr id="28" name="AutoShape 8" descr="Afficher l'image d'origine"/>
          <p:cNvSpPr>
            <a:spLocks noChangeAspect="1" noChangeArrowheads="1"/>
          </p:cNvSpPr>
          <p:nvPr/>
        </p:nvSpPr>
        <p:spPr bwMode="auto">
          <a:xfrm>
            <a:off x="10713047" y="4589038"/>
            <a:ext cx="153857" cy="15385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1" name="ZoneTexte 50"/>
          <p:cNvSpPr txBox="1"/>
          <p:nvPr/>
        </p:nvSpPr>
        <p:spPr>
          <a:xfrm>
            <a:off x="9931762" y="2661243"/>
            <a:ext cx="1600200" cy="369332"/>
          </a:xfrm>
          <a:prstGeom prst="rect">
            <a:avLst/>
          </a:prstGeom>
          <a:noFill/>
        </p:spPr>
        <p:txBody>
          <a:bodyPr wrap="square" rtlCol="0">
            <a:spAutoFit/>
          </a:bodyPr>
          <a:lstStyle/>
          <a:p>
            <a:r>
              <a:rPr lang="fr-FR" b="1" dirty="0" smtClean="0">
                <a:solidFill>
                  <a:srgbClr val="FF0000"/>
                </a:solidFill>
                <a:latin typeface="Times New Roman" panose="02020603050405020304" pitchFamily="18" charset="0"/>
                <a:cs typeface="Times New Roman" panose="02020603050405020304" pitchFamily="18" charset="0"/>
              </a:rPr>
              <a:t>+0,75 M€</a:t>
            </a:r>
          </a:p>
        </p:txBody>
      </p:sp>
      <p:pic>
        <p:nvPicPr>
          <p:cNvPr id="4" name="Image 3"/>
          <p:cNvPicPr>
            <a:picLocks noChangeAspect="1"/>
          </p:cNvPicPr>
          <p:nvPr/>
        </p:nvPicPr>
        <p:blipFill rotWithShape="1">
          <a:blip r:embed="rId4"/>
          <a:srcRect r="28740"/>
          <a:stretch/>
        </p:blipFill>
        <p:spPr>
          <a:xfrm>
            <a:off x="10141144" y="5098477"/>
            <a:ext cx="2054064" cy="1080942"/>
          </a:xfrm>
          <a:prstGeom prst="rect">
            <a:avLst/>
          </a:prstGeom>
        </p:spPr>
      </p:pic>
      <p:sp>
        <p:nvSpPr>
          <p:cNvPr id="5" name="ZoneTexte 4"/>
          <p:cNvSpPr txBox="1"/>
          <p:nvPr/>
        </p:nvSpPr>
        <p:spPr>
          <a:xfrm>
            <a:off x="3629678" y="2395161"/>
            <a:ext cx="4088603" cy="338554"/>
          </a:xfrm>
          <a:prstGeom prst="rect">
            <a:avLst/>
          </a:prstGeom>
          <a:noFill/>
        </p:spPr>
        <p:txBody>
          <a:bodyPr wrap="square" rtlCol="0">
            <a:spAutoFit/>
          </a:bodyPr>
          <a:lstStyle/>
          <a:p>
            <a:pPr marL="285750" indent="-285750">
              <a:buFont typeface="Wingdings" panose="05000000000000000000" pitchFamily="2" charset="2"/>
              <a:buChar char="§"/>
            </a:pPr>
            <a:r>
              <a:rPr lang="fr-FR" sz="1600" b="1" dirty="0" smtClean="0">
                <a:latin typeface="Times New Roman" panose="02020603050405020304" pitchFamily="18" charset="0"/>
                <a:ea typeface="Tahoma" panose="020B0604030504040204" pitchFamily="34" charset="0"/>
                <a:cs typeface="Times New Roman" panose="02020603050405020304" pitchFamily="18" charset="0"/>
              </a:rPr>
              <a:t>Bilan poids-coût:</a:t>
            </a:r>
            <a:endParaRPr lang="fr-FR" sz="1600" b="1" dirty="0">
              <a:latin typeface="Times New Roman" panose="02020603050405020304" pitchFamily="18" charset="0"/>
              <a:ea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2001115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1"/>
          </p:nvPr>
        </p:nvSpPr>
        <p:spPr/>
        <p:txBody>
          <a:bodyPr/>
          <a:lstStyle/>
          <a:p>
            <a:pPr algn="r"/>
            <a:fld id="{A18FAA2F-414A-41AB-9102-14A918F968BC}" type="slidenum">
              <a:rPr lang="fr-FR" smtClean="0"/>
              <a:pPr algn="r"/>
              <a:t>19</a:t>
            </a:fld>
            <a:endParaRPr lang="fr-FR" dirty="0"/>
          </a:p>
        </p:txBody>
      </p:sp>
      <p:sp>
        <p:nvSpPr>
          <p:cNvPr id="7" name="Titre 1"/>
          <p:cNvSpPr txBox="1">
            <a:spLocks/>
          </p:cNvSpPr>
          <p:nvPr/>
        </p:nvSpPr>
        <p:spPr>
          <a:xfrm>
            <a:off x="0" y="0"/>
            <a:ext cx="12192000" cy="929640"/>
          </a:xfrm>
          <a:prstGeom prst="rect">
            <a:avLst/>
          </a:prstGeom>
        </p:spPr>
        <p:txBody>
          <a:bodyPr vert="horz" lIns="0" tIns="0" rIns="0" bIns="0" rtlCol="0" anchor="ctr" anchorCtr="0">
            <a:noAutofit/>
          </a:bodyPr>
          <a:lstStyle>
            <a:lvl1pPr algn="l" defTabSz="914400" rtl="0" eaLnBrk="1" latinLnBrk="0" hangingPunct="1">
              <a:spcBef>
                <a:spcPct val="0"/>
              </a:spcBef>
              <a:buNone/>
              <a:defRPr sz="2200" b="1" kern="1200" cap="all" baseline="0">
                <a:solidFill>
                  <a:schemeClr val="bg1"/>
                </a:solidFill>
                <a:latin typeface="+mj-lt"/>
                <a:ea typeface="+mj-ea"/>
                <a:cs typeface="+mj-cs"/>
              </a:defRPr>
            </a:lvl1pPr>
          </a:lstStyle>
          <a:p>
            <a:pPr algn="ctr"/>
            <a:r>
              <a:rPr lang="fr-FR" sz="2000" dirty="0">
                <a:latin typeface="Times New Roman" panose="02020603050405020304" pitchFamily="18" charset="0"/>
                <a:cs typeface="Times New Roman" panose="02020603050405020304" pitchFamily="18" charset="0"/>
              </a:rPr>
              <a:t>Conclusion et perspectives </a:t>
            </a:r>
          </a:p>
        </p:txBody>
      </p:sp>
      <p:cxnSp>
        <p:nvCxnSpPr>
          <p:cNvPr id="8" name="Connecteur droit 7"/>
          <p:cNvCxnSpPr/>
          <p:nvPr/>
        </p:nvCxnSpPr>
        <p:spPr>
          <a:xfrm>
            <a:off x="3081341" y="2123699"/>
            <a:ext cx="27250" cy="323096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1" name="Espace réservé du pied de page 4"/>
          <p:cNvSpPr>
            <a:spLocks noGrp="1"/>
          </p:cNvSpPr>
          <p:nvPr>
            <p:ph type="ftr" sz="quarter" idx="12"/>
          </p:nvPr>
        </p:nvSpPr>
        <p:spPr>
          <a:xfrm>
            <a:off x="2136118" y="5936352"/>
            <a:ext cx="6874351" cy="365125"/>
          </a:xfrm>
        </p:spPr>
        <p:txBody>
          <a:bodyPr/>
          <a:lstStyle/>
          <a:p>
            <a:pPr algn="ctr"/>
            <a:r>
              <a:rPr lang="fr-FR" dirty="0" smtClean="0"/>
              <a:t>02 Septembre 2016</a:t>
            </a:r>
            <a:endParaRPr lang="fr-FR" dirty="0"/>
          </a:p>
        </p:txBody>
      </p:sp>
      <p:sp>
        <p:nvSpPr>
          <p:cNvPr id="9" name="Rectangle 8"/>
          <p:cNvSpPr/>
          <p:nvPr/>
        </p:nvSpPr>
        <p:spPr>
          <a:xfrm>
            <a:off x="95251" y="2123699"/>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p:cNvSpPr/>
          <p:nvPr/>
        </p:nvSpPr>
        <p:spPr>
          <a:xfrm>
            <a:off x="95251" y="4143219"/>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p:cNvSpPr/>
          <p:nvPr/>
        </p:nvSpPr>
        <p:spPr>
          <a:xfrm>
            <a:off x="95251" y="3474704"/>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p:cNvSpPr/>
          <p:nvPr/>
        </p:nvSpPr>
        <p:spPr>
          <a:xfrm>
            <a:off x="95251" y="2801456"/>
            <a:ext cx="2819399" cy="542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p:cNvSpPr/>
          <p:nvPr/>
        </p:nvSpPr>
        <p:spPr>
          <a:xfrm>
            <a:off x="95251" y="4811734"/>
            <a:ext cx="2819399" cy="542925"/>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p:nvSpPr>
        <p:spPr>
          <a:xfrm>
            <a:off x="112652" y="2228464"/>
            <a:ext cx="2801998" cy="338554"/>
          </a:xfrm>
          <a:prstGeom prst="rect">
            <a:avLst/>
          </a:prstGeom>
          <a:noFill/>
        </p:spPr>
        <p:txBody>
          <a:bodyPr wrap="square" rtlCol="0">
            <a:spAutoFit/>
          </a:bodyPr>
          <a:lstStyle/>
          <a:p>
            <a:pPr algn="ctr"/>
            <a:r>
              <a:rPr lang="fr-FR" sz="1600" dirty="0" smtClean="0">
                <a:latin typeface="Times New Roman" panose="02020603050405020304" pitchFamily="18" charset="0"/>
                <a:cs typeface="Times New Roman" panose="02020603050405020304" pitchFamily="18" charset="0"/>
              </a:rPr>
              <a:t>Contexte général du stage </a:t>
            </a:r>
            <a:endParaRPr lang="fr-FR" sz="1600" dirty="0">
              <a:latin typeface="Times New Roman" panose="02020603050405020304" pitchFamily="18" charset="0"/>
              <a:cs typeface="Times New Roman" panose="02020603050405020304" pitchFamily="18" charset="0"/>
            </a:endParaRPr>
          </a:p>
        </p:txBody>
      </p:sp>
      <p:sp>
        <p:nvSpPr>
          <p:cNvPr id="41" name="Rectangle 40"/>
          <p:cNvSpPr/>
          <p:nvPr/>
        </p:nvSpPr>
        <p:spPr>
          <a:xfrm>
            <a:off x="190501" y="4881157"/>
            <a:ext cx="2717411" cy="369332"/>
          </a:xfrm>
          <a:prstGeom prst="rect">
            <a:avLst/>
          </a:prstGeom>
        </p:spPr>
        <p:txBody>
          <a:bodyPr wrap="none">
            <a:spAutoFit/>
          </a:bodyPr>
          <a:lstStyle/>
          <a:p>
            <a:r>
              <a:rPr lang="fr-FR" dirty="0">
                <a:latin typeface="Times New Roman" panose="02020603050405020304" pitchFamily="18" charset="0"/>
                <a:cs typeface="Times New Roman" panose="02020603050405020304" pitchFamily="18" charset="0"/>
              </a:rPr>
              <a:t>Conclusion et perspectives </a:t>
            </a:r>
          </a:p>
        </p:txBody>
      </p:sp>
      <p:sp>
        <p:nvSpPr>
          <p:cNvPr id="42" name="Rectangle 41"/>
          <p:cNvSpPr/>
          <p:nvPr/>
        </p:nvSpPr>
        <p:spPr>
          <a:xfrm>
            <a:off x="54572" y="2778129"/>
            <a:ext cx="2860078" cy="584775"/>
          </a:xfrm>
          <a:prstGeom prst="rect">
            <a:avLst/>
          </a:prstGeom>
        </p:spPr>
        <p:txBody>
          <a:bodyPr wrap="none">
            <a:spAutoFit/>
          </a:bodyPr>
          <a:lstStyle/>
          <a:p>
            <a:pPr algn="ctr"/>
            <a:r>
              <a:rPr lang="fr-FR" sz="1600" dirty="0">
                <a:latin typeface="Times New Roman" panose="02020603050405020304" pitchFamily="18" charset="0"/>
                <a:cs typeface="Times New Roman" panose="02020603050405020304" pitchFamily="18" charset="0"/>
              </a:rPr>
              <a:t>Impact financier d’une éolienne </a:t>
            </a:r>
            <a:endParaRPr lang="fr-FR" sz="1600" dirty="0" smtClean="0">
              <a:latin typeface="Times New Roman" panose="02020603050405020304" pitchFamily="18" charset="0"/>
              <a:cs typeface="Times New Roman" panose="02020603050405020304" pitchFamily="18" charset="0"/>
            </a:endParaRPr>
          </a:p>
          <a:p>
            <a:pPr algn="ctr"/>
            <a:r>
              <a:rPr lang="fr-FR" sz="1600" dirty="0" smtClean="0">
                <a:latin typeface="Times New Roman" panose="02020603050405020304" pitchFamily="18" charset="0"/>
                <a:cs typeface="Times New Roman" panose="02020603050405020304" pitchFamily="18" charset="0"/>
              </a:rPr>
              <a:t>supraconductrice </a:t>
            </a:r>
            <a:r>
              <a:rPr lang="fr-FR" sz="1600" dirty="0">
                <a:latin typeface="Times New Roman" panose="02020603050405020304" pitchFamily="18" charset="0"/>
                <a:cs typeface="Times New Roman" panose="02020603050405020304" pitchFamily="18" charset="0"/>
              </a:rPr>
              <a:t>20MW</a:t>
            </a:r>
          </a:p>
        </p:txBody>
      </p:sp>
      <p:sp>
        <p:nvSpPr>
          <p:cNvPr id="43" name="Rectangle 42"/>
          <p:cNvSpPr/>
          <p:nvPr/>
        </p:nvSpPr>
        <p:spPr>
          <a:xfrm>
            <a:off x="112652" y="3448603"/>
            <a:ext cx="2752677" cy="584775"/>
          </a:xfrm>
          <a:prstGeom prst="rect">
            <a:avLst/>
          </a:prstGeom>
        </p:spPr>
        <p:txBody>
          <a:bodyPr wrap="none">
            <a:spAutoFit/>
          </a:bodyPr>
          <a:lstStyle/>
          <a:p>
            <a:pPr algn="ctr"/>
            <a:r>
              <a:rPr lang="fr-FR" sz="1600" dirty="0">
                <a:latin typeface="Times New Roman" panose="02020603050405020304" pitchFamily="18" charset="0"/>
                <a:cs typeface="Times New Roman" panose="02020603050405020304" pitchFamily="18" charset="0"/>
              </a:rPr>
              <a:t>Modélisation du </a:t>
            </a:r>
            <a:r>
              <a:rPr lang="fr-FR" sz="1600" dirty="0" smtClean="0">
                <a:latin typeface="Times New Roman" panose="02020603050405020304" pitchFamily="18" charset="0"/>
                <a:cs typeface="Times New Roman" panose="02020603050405020304" pitchFamily="18" charset="0"/>
              </a:rPr>
              <a:t>générateur </a:t>
            </a:r>
          </a:p>
          <a:p>
            <a:pPr algn="ctr"/>
            <a:r>
              <a:rPr lang="fr-FR" sz="1600" dirty="0" smtClean="0">
                <a:latin typeface="Times New Roman" panose="02020603050405020304" pitchFamily="18" charset="0"/>
                <a:cs typeface="Times New Roman" panose="02020603050405020304" pitchFamily="18" charset="0"/>
              </a:rPr>
              <a:t>supraconducteur </a:t>
            </a:r>
            <a:r>
              <a:rPr lang="fr-FR" sz="1600" dirty="0">
                <a:latin typeface="Times New Roman" panose="02020603050405020304" pitchFamily="18" charset="0"/>
                <a:cs typeface="Times New Roman" panose="02020603050405020304" pitchFamily="18" charset="0"/>
              </a:rPr>
              <a:t>MgB</a:t>
            </a:r>
            <a:r>
              <a:rPr lang="fr-FR" sz="1100" dirty="0">
                <a:latin typeface="Times New Roman" panose="02020603050405020304" pitchFamily="18" charset="0"/>
                <a:cs typeface="Times New Roman" panose="02020603050405020304" pitchFamily="18" charset="0"/>
              </a:rPr>
              <a:t>2</a:t>
            </a:r>
            <a:r>
              <a:rPr lang="fr-FR" sz="1600" dirty="0">
                <a:latin typeface="Times New Roman" panose="02020603050405020304" pitchFamily="18" charset="0"/>
                <a:cs typeface="Times New Roman" panose="02020603050405020304" pitchFamily="18" charset="0"/>
              </a:rPr>
              <a:t> 20MW</a:t>
            </a:r>
          </a:p>
        </p:txBody>
      </p:sp>
      <p:sp>
        <p:nvSpPr>
          <p:cNvPr id="44" name="Rectangle 43"/>
          <p:cNvSpPr/>
          <p:nvPr/>
        </p:nvSpPr>
        <p:spPr>
          <a:xfrm>
            <a:off x="562397" y="4240610"/>
            <a:ext cx="1973617" cy="338554"/>
          </a:xfrm>
          <a:prstGeom prst="rect">
            <a:avLst/>
          </a:prstGeom>
        </p:spPr>
        <p:txBody>
          <a:bodyPr wrap="none">
            <a:spAutoFit/>
          </a:bodyPr>
          <a:lstStyle/>
          <a:p>
            <a:r>
              <a:rPr lang="fr-FR" sz="1600" dirty="0">
                <a:latin typeface="Times New Roman" panose="02020603050405020304" pitchFamily="18" charset="0"/>
                <a:cs typeface="Times New Roman" panose="02020603050405020304" pitchFamily="18" charset="0"/>
              </a:rPr>
              <a:t>Analyse des résultats </a:t>
            </a:r>
          </a:p>
        </p:txBody>
      </p:sp>
      <p:pic>
        <p:nvPicPr>
          <p:cNvPr id="27659" name="Picture 11" descr="Afficher l'image d'orig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0" y="1985962"/>
            <a:ext cx="2286000" cy="1943101"/>
          </a:xfrm>
          <a:prstGeom prst="rect">
            <a:avLst/>
          </a:prstGeom>
          <a:noFill/>
          <a:extLst>
            <a:ext uri="{909E8E84-426E-40DD-AFC4-6F175D3DCCD1}">
              <a14:hiddenFill xmlns:a14="http://schemas.microsoft.com/office/drawing/2010/main">
                <a:solidFill>
                  <a:srgbClr val="FFFFFF"/>
                </a:solidFill>
              </a14:hiddenFill>
            </a:ext>
          </a:extLst>
        </p:spPr>
      </p:pic>
      <p:sp>
        <p:nvSpPr>
          <p:cNvPr id="13" name="ZoneTexte 12"/>
          <p:cNvSpPr txBox="1"/>
          <p:nvPr/>
        </p:nvSpPr>
        <p:spPr>
          <a:xfrm>
            <a:off x="3355164" y="2968749"/>
            <a:ext cx="6172200" cy="1338828"/>
          </a:xfrm>
          <a:prstGeom prst="rect">
            <a:avLst/>
          </a:prstGeom>
          <a:noFill/>
        </p:spPr>
        <p:txBody>
          <a:bodyPr wrap="square" rtlCol="0">
            <a:spAutoFit/>
          </a:bodyPr>
          <a:lstStyle/>
          <a:p>
            <a:pPr marL="285750" indent="-285750" algn="just">
              <a:lnSpc>
                <a:spcPct val="150000"/>
              </a:lnSpc>
              <a:buFont typeface="Wingdings" panose="05000000000000000000" pitchFamily="2" charset="2"/>
              <a:buChar char="ü"/>
            </a:pPr>
            <a:r>
              <a:rPr lang="fr-FR" b="1" dirty="0" smtClean="0">
                <a:solidFill>
                  <a:srgbClr val="00B050"/>
                </a:solidFill>
                <a:latin typeface="Times New Roman" panose="02020603050405020304" pitchFamily="18" charset="0"/>
                <a:cs typeface="Times New Roman" panose="02020603050405020304" pitchFamily="18" charset="0"/>
              </a:rPr>
              <a:t> </a:t>
            </a:r>
          </a:p>
          <a:p>
            <a:pPr marL="285750" indent="-285750" algn="just">
              <a:lnSpc>
                <a:spcPct val="150000"/>
              </a:lnSpc>
              <a:buFont typeface="Wingdings" panose="05000000000000000000" pitchFamily="2" charset="2"/>
              <a:buChar char="ü"/>
            </a:pPr>
            <a:r>
              <a:rPr lang="fr-FR" b="1" dirty="0" smtClean="0">
                <a:solidFill>
                  <a:srgbClr val="00B050"/>
                </a:solidFill>
                <a:latin typeface="Times New Roman" panose="02020603050405020304" pitchFamily="18" charset="0"/>
                <a:cs typeface="Times New Roman" panose="02020603050405020304" pitchFamily="18" charset="0"/>
              </a:rPr>
              <a:t> </a:t>
            </a:r>
          </a:p>
          <a:p>
            <a:pPr marL="285750" indent="-285750" algn="just">
              <a:lnSpc>
                <a:spcPct val="150000"/>
              </a:lnSpc>
              <a:buBlip>
                <a:blip r:embed="rId4"/>
              </a:buBlip>
            </a:pPr>
            <a:r>
              <a:rPr lang="fr-FR" b="1" dirty="0" smtClean="0">
                <a:latin typeface="Times New Roman" panose="02020603050405020304" pitchFamily="18" charset="0"/>
                <a:cs typeface="Times New Roman" panose="02020603050405020304" pitchFamily="18" charset="0"/>
              </a:rPr>
              <a:t> </a:t>
            </a:r>
            <a:endParaRPr lang="fr-FR" b="1" dirty="0">
              <a:latin typeface="Times New Roman" panose="02020603050405020304" pitchFamily="18" charset="0"/>
              <a:cs typeface="Times New Roman" panose="02020603050405020304" pitchFamily="18" charset="0"/>
            </a:endParaRPr>
          </a:p>
        </p:txBody>
      </p:sp>
      <p:sp>
        <p:nvSpPr>
          <p:cNvPr id="14" name="ZoneTexte 13"/>
          <p:cNvSpPr txBox="1"/>
          <p:nvPr/>
        </p:nvSpPr>
        <p:spPr>
          <a:xfrm>
            <a:off x="3275282" y="2316689"/>
            <a:ext cx="7030768" cy="646331"/>
          </a:xfrm>
          <a:prstGeom prst="rect">
            <a:avLst/>
          </a:prstGeom>
          <a:noFill/>
        </p:spPr>
        <p:txBody>
          <a:bodyPr wrap="square" rtlCol="0">
            <a:spAutoFit/>
          </a:bodyPr>
          <a:lstStyle/>
          <a:p>
            <a:pPr algn="just"/>
            <a:r>
              <a:rPr lang="fr-FR" dirty="0" smtClean="0">
                <a:latin typeface="Times New Roman" panose="02020603050405020304" pitchFamily="18" charset="0"/>
                <a:cs typeface="Times New Roman" panose="02020603050405020304" pitchFamily="18" charset="0"/>
              </a:rPr>
              <a:t>Ce travail sera un point de départ pour un post </a:t>
            </a:r>
            <a:r>
              <a:rPr lang="fr-FR" dirty="0">
                <a:latin typeface="Times New Roman" panose="02020603050405020304" pitchFamily="18" charset="0"/>
                <a:cs typeface="Times New Roman" panose="02020603050405020304" pitchFamily="18" charset="0"/>
              </a:rPr>
              <a:t>doc qui continuera </a:t>
            </a:r>
            <a:r>
              <a:rPr lang="fr-FR" dirty="0" smtClean="0">
                <a:latin typeface="Times New Roman" panose="02020603050405020304" pitchFamily="18" charset="0"/>
                <a:cs typeface="Times New Roman" panose="02020603050405020304" pitchFamily="18" charset="0"/>
              </a:rPr>
              <a:t>les recherches </a:t>
            </a:r>
            <a:r>
              <a:rPr lang="fr-FR" dirty="0">
                <a:latin typeface="Times New Roman" panose="02020603050405020304" pitchFamily="18" charset="0"/>
                <a:cs typeface="Times New Roman" panose="02020603050405020304" pitchFamily="18" charset="0"/>
              </a:rPr>
              <a:t>dès octobre 2016.</a:t>
            </a:r>
          </a:p>
        </p:txBody>
      </p:sp>
      <p:sp>
        <p:nvSpPr>
          <p:cNvPr id="32" name="ZoneTexte 31"/>
          <p:cNvSpPr txBox="1"/>
          <p:nvPr/>
        </p:nvSpPr>
        <p:spPr>
          <a:xfrm>
            <a:off x="3811287" y="3011241"/>
            <a:ext cx="6172200" cy="1338828"/>
          </a:xfrm>
          <a:prstGeom prst="rect">
            <a:avLst/>
          </a:prstGeom>
          <a:noFill/>
        </p:spPr>
        <p:txBody>
          <a:bodyPr wrap="square" rtlCol="0">
            <a:spAutoFit/>
          </a:bodyPr>
          <a:lstStyle/>
          <a:p>
            <a:pPr algn="just">
              <a:lnSpc>
                <a:spcPct val="150000"/>
              </a:lnSpc>
            </a:pPr>
            <a:r>
              <a:rPr lang="fr-FR" dirty="0" smtClean="0">
                <a:latin typeface="Times New Roman" panose="02020603050405020304" pitchFamily="18" charset="0"/>
                <a:cs typeface="Times New Roman" panose="02020603050405020304" pitchFamily="18" charset="0"/>
              </a:rPr>
              <a:t>Modèle 20MW fonctionnel</a:t>
            </a:r>
          </a:p>
          <a:p>
            <a:pPr algn="just">
              <a:lnSpc>
                <a:spcPct val="150000"/>
              </a:lnSpc>
            </a:pPr>
            <a:r>
              <a:rPr lang="fr-FR" dirty="0" smtClean="0">
                <a:latin typeface="Times New Roman" panose="02020603050405020304" pitchFamily="18" charset="0"/>
                <a:cs typeface="Times New Roman" panose="02020603050405020304" pitchFamily="18" charset="0"/>
              </a:rPr>
              <a:t>Modèle numérique rapide </a:t>
            </a:r>
          </a:p>
          <a:p>
            <a:pPr algn="just">
              <a:lnSpc>
                <a:spcPct val="150000"/>
              </a:lnSpc>
            </a:pPr>
            <a:r>
              <a:rPr lang="fr-FR" dirty="0" smtClean="0">
                <a:latin typeface="Times New Roman" panose="02020603050405020304" pitchFamily="18" charset="0"/>
                <a:cs typeface="Times New Roman" panose="02020603050405020304" pitchFamily="18" charset="0"/>
              </a:rPr>
              <a:t>Optimisation</a:t>
            </a:r>
            <a:endParaRPr lang="fr-F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78707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p:cNvSpPr txBox="1">
            <a:spLocks/>
          </p:cNvSpPr>
          <p:nvPr/>
        </p:nvSpPr>
        <p:spPr>
          <a:xfrm>
            <a:off x="0" y="0"/>
            <a:ext cx="12192000" cy="929640"/>
          </a:xfrm>
          <a:prstGeom prst="rect">
            <a:avLst/>
          </a:prstGeom>
        </p:spPr>
        <p:txBody>
          <a:bodyPr vert="horz" lIns="0" tIns="0" rIns="0" bIns="0" rtlCol="0" anchor="ctr" anchorCtr="0">
            <a:noAutofit/>
          </a:bodyPr>
          <a:lstStyle>
            <a:lvl1pPr algn="l" defTabSz="914400" rtl="0" eaLnBrk="1" latinLnBrk="0" hangingPunct="1">
              <a:spcBef>
                <a:spcPct val="0"/>
              </a:spcBef>
              <a:buNone/>
              <a:defRPr sz="2200" b="1" kern="1200" cap="all" baseline="0">
                <a:solidFill>
                  <a:schemeClr val="bg1"/>
                </a:solidFill>
                <a:latin typeface="+mj-lt"/>
                <a:ea typeface="+mj-ea"/>
                <a:cs typeface="+mj-cs"/>
              </a:defRPr>
            </a:lvl1pPr>
          </a:lstStyle>
          <a:p>
            <a:pPr algn="ctr"/>
            <a:r>
              <a:rPr lang="fr-FR" sz="2000" dirty="0">
                <a:latin typeface="Times New Roman" panose="02020603050405020304" pitchFamily="18" charset="0"/>
                <a:cs typeface="Times New Roman" panose="02020603050405020304" pitchFamily="18" charset="0"/>
              </a:rPr>
              <a:t>Conclusion et perspectives </a:t>
            </a:r>
          </a:p>
        </p:txBody>
      </p:sp>
      <p:sp>
        <p:nvSpPr>
          <p:cNvPr id="2" name="Rectangle 1"/>
          <p:cNvSpPr/>
          <p:nvPr/>
        </p:nvSpPr>
        <p:spPr>
          <a:xfrm>
            <a:off x="5248275" y="1158696"/>
            <a:ext cx="2819400" cy="628650"/>
          </a:xfrm>
          <a:prstGeom prst="rect">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latin typeface="Times New Roman" panose="02020603050405020304" pitchFamily="18" charset="0"/>
                <a:cs typeface="Times New Roman" panose="02020603050405020304" pitchFamily="18" charset="0"/>
              </a:rPr>
              <a:t>Paramètres à optimiser </a:t>
            </a:r>
            <a:endParaRPr lang="fr-FR" sz="1400" dirty="0">
              <a:latin typeface="Times New Roman" panose="02020603050405020304" pitchFamily="18" charset="0"/>
              <a:cs typeface="Times New Roman" panose="02020603050405020304" pitchFamily="18" charset="0"/>
            </a:endParaRPr>
          </a:p>
        </p:txBody>
      </p:sp>
      <p:sp>
        <p:nvSpPr>
          <p:cNvPr id="18" name="Rectangle 17"/>
          <p:cNvSpPr/>
          <p:nvPr/>
        </p:nvSpPr>
        <p:spPr>
          <a:xfrm>
            <a:off x="5248275" y="2011214"/>
            <a:ext cx="2819400" cy="628650"/>
          </a:xfrm>
          <a:prstGeom prst="rect">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latin typeface="Times New Roman" panose="02020603050405020304" pitchFamily="18" charset="0"/>
                <a:cs typeface="Times New Roman" panose="02020603050405020304" pitchFamily="18" charset="0"/>
              </a:rPr>
              <a:t>COMSOL</a:t>
            </a:r>
          </a:p>
        </p:txBody>
      </p:sp>
      <p:sp>
        <p:nvSpPr>
          <p:cNvPr id="19" name="Rectangle 18"/>
          <p:cNvSpPr/>
          <p:nvPr/>
        </p:nvSpPr>
        <p:spPr>
          <a:xfrm>
            <a:off x="3284403" y="4759283"/>
            <a:ext cx="2819400" cy="628650"/>
          </a:xfrm>
          <a:prstGeom prst="rect">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latin typeface="Times New Roman" panose="02020603050405020304" pitchFamily="18" charset="0"/>
                <a:cs typeface="Times New Roman" panose="02020603050405020304" pitchFamily="18" charset="0"/>
              </a:rPr>
              <a:t>Poids du générateur </a:t>
            </a:r>
          </a:p>
        </p:txBody>
      </p:sp>
      <p:sp>
        <p:nvSpPr>
          <p:cNvPr id="20" name="Rectangle 19"/>
          <p:cNvSpPr/>
          <p:nvPr/>
        </p:nvSpPr>
        <p:spPr>
          <a:xfrm>
            <a:off x="6894378" y="4779809"/>
            <a:ext cx="2819400" cy="628650"/>
          </a:xfrm>
          <a:prstGeom prst="rect">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latin typeface="Times New Roman" panose="02020603050405020304" pitchFamily="18" charset="0"/>
                <a:cs typeface="Times New Roman" panose="02020603050405020304" pitchFamily="18" charset="0"/>
              </a:rPr>
              <a:t>Coût du générateur</a:t>
            </a:r>
          </a:p>
        </p:txBody>
      </p:sp>
      <p:sp>
        <p:nvSpPr>
          <p:cNvPr id="21" name="Rectangle 20"/>
          <p:cNvSpPr/>
          <p:nvPr/>
        </p:nvSpPr>
        <p:spPr>
          <a:xfrm>
            <a:off x="5219700" y="5861383"/>
            <a:ext cx="2819400" cy="628650"/>
          </a:xfrm>
          <a:prstGeom prst="rect">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latin typeface="Times New Roman" panose="02020603050405020304" pitchFamily="18" charset="0"/>
                <a:cs typeface="Times New Roman" panose="02020603050405020304" pitchFamily="18" charset="0"/>
              </a:rPr>
              <a:t>Solutions optimums </a:t>
            </a:r>
            <a:endParaRPr lang="fr-FR" sz="1400" dirty="0">
              <a:latin typeface="Times New Roman" panose="02020603050405020304" pitchFamily="18" charset="0"/>
              <a:cs typeface="Times New Roman" panose="02020603050405020304" pitchFamily="18" charset="0"/>
            </a:endParaRPr>
          </a:p>
        </p:txBody>
      </p:sp>
      <p:sp>
        <p:nvSpPr>
          <p:cNvPr id="22" name="Rectangle 21"/>
          <p:cNvSpPr/>
          <p:nvPr/>
        </p:nvSpPr>
        <p:spPr>
          <a:xfrm>
            <a:off x="192221" y="2895600"/>
            <a:ext cx="2819400" cy="628650"/>
          </a:xfrm>
          <a:prstGeom prst="rect">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latin typeface="Times New Roman" panose="02020603050405020304" pitchFamily="18" charset="0"/>
                <a:cs typeface="Times New Roman" panose="02020603050405020304" pitchFamily="18" charset="0"/>
              </a:rPr>
              <a:t>AG</a:t>
            </a:r>
            <a:endParaRPr lang="fr-FR" sz="1400" dirty="0">
              <a:latin typeface="Times New Roman" panose="02020603050405020304" pitchFamily="18" charset="0"/>
              <a:cs typeface="Times New Roman" panose="02020603050405020304" pitchFamily="18" charset="0"/>
            </a:endParaRPr>
          </a:p>
        </p:txBody>
      </p:sp>
      <p:cxnSp>
        <p:nvCxnSpPr>
          <p:cNvPr id="5" name="Connecteur droit avec flèche 4"/>
          <p:cNvCxnSpPr>
            <a:stCxn id="2" idx="2"/>
            <a:endCxn id="18" idx="0"/>
          </p:cNvCxnSpPr>
          <p:nvPr/>
        </p:nvCxnSpPr>
        <p:spPr>
          <a:xfrm>
            <a:off x="6657975" y="1787346"/>
            <a:ext cx="0" cy="2238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a:off x="6608628" y="4339393"/>
            <a:ext cx="0" cy="199716"/>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Connecteur droit 14"/>
          <p:cNvCxnSpPr/>
          <p:nvPr/>
        </p:nvCxnSpPr>
        <p:spPr>
          <a:xfrm>
            <a:off x="4694103" y="4539109"/>
            <a:ext cx="36099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Connecteur droit avec flèche 16"/>
          <p:cNvCxnSpPr/>
          <p:nvPr/>
        </p:nvCxnSpPr>
        <p:spPr>
          <a:xfrm>
            <a:off x="4694103" y="4539109"/>
            <a:ext cx="0" cy="2201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Connecteur droit avec flèche 28"/>
          <p:cNvCxnSpPr/>
          <p:nvPr/>
        </p:nvCxnSpPr>
        <p:spPr>
          <a:xfrm>
            <a:off x="8304078" y="4539109"/>
            <a:ext cx="0" cy="2201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Connecteur droit 34"/>
          <p:cNvCxnSpPr/>
          <p:nvPr/>
        </p:nvCxnSpPr>
        <p:spPr>
          <a:xfrm>
            <a:off x="4694103" y="5624959"/>
            <a:ext cx="36099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Connecteur droit 30"/>
          <p:cNvCxnSpPr>
            <a:stCxn id="19" idx="2"/>
          </p:cNvCxnSpPr>
          <p:nvPr/>
        </p:nvCxnSpPr>
        <p:spPr>
          <a:xfrm>
            <a:off x="4694103" y="5387933"/>
            <a:ext cx="0" cy="237026"/>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Connecteur droit 37"/>
          <p:cNvCxnSpPr/>
          <p:nvPr/>
        </p:nvCxnSpPr>
        <p:spPr>
          <a:xfrm>
            <a:off x="8304078" y="5389409"/>
            <a:ext cx="0" cy="237026"/>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Connecteur droit avec flèche 38"/>
          <p:cNvCxnSpPr/>
          <p:nvPr/>
        </p:nvCxnSpPr>
        <p:spPr>
          <a:xfrm>
            <a:off x="6599103" y="5624959"/>
            <a:ext cx="0" cy="2238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Connecteur droit 39"/>
          <p:cNvCxnSpPr/>
          <p:nvPr/>
        </p:nvCxnSpPr>
        <p:spPr>
          <a:xfrm flipV="1">
            <a:off x="1601921" y="1476376"/>
            <a:ext cx="0" cy="1419224"/>
          </a:xfrm>
          <a:prstGeom prst="line">
            <a:avLst/>
          </a:prstGeom>
        </p:spPr>
        <p:style>
          <a:lnRef idx="1">
            <a:schemeClr val="accent1"/>
          </a:lnRef>
          <a:fillRef idx="0">
            <a:schemeClr val="accent1"/>
          </a:fillRef>
          <a:effectRef idx="0">
            <a:schemeClr val="accent1"/>
          </a:effectRef>
          <a:fontRef idx="minor">
            <a:schemeClr val="tx1"/>
          </a:fontRef>
        </p:style>
      </p:cxnSp>
      <p:sp>
        <p:nvSpPr>
          <p:cNvPr id="65" name="Rectangle 64"/>
          <p:cNvSpPr/>
          <p:nvPr/>
        </p:nvSpPr>
        <p:spPr>
          <a:xfrm>
            <a:off x="5238750" y="3744953"/>
            <a:ext cx="2819400" cy="628650"/>
          </a:xfrm>
          <a:prstGeom prst="rect">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latin typeface="Times New Roman" panose="02020603050405020304" pitchFamily="18" charset="0"/>
                <a:cs typeface="Times New Roman" panose="02020603050405020304" pitchFamily="18" charset="0"/>
              </a:rPr>
              <a:t>Longueur effective</a:t>
            </a:r>
          </a:p>
        </p:txBody>
      </p:sp>
      <p:cxnSp>
        <p:nvCxnSpPr>
          <p:cNvPr id="68" name="Connecteur droit avec flèche 67"/>
          <p:cNvCxnSpPr/>
          <p:nvPr/>
        </p:nvCxnSpPr>
        <p:spPr>
          <a:xfrm>
            <a:off x="6636113" y="2639864"/>
            <a:ext cx="0" cy="2238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5" name="Connecteur droit 74"/>
          <p:cNvCxnSpPr/>
          <p:nvPr/>
        </p:nvCxnSpPr>
        <p:spPr>
          <a:xfrm flipH="1">
            <a:off x="1601921" y="5753016"/>
            <a:ext cx="499718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Connecteur droit avec flèche 75"/>
          <p:cNvCxnSpPr>
            <a:endCxn id="22" idx="2"/>
          </p:cNvCxnSpPr>
          <p:nvPr/>
        </p:nvCxnSpPr>
        <p:spPr>
          <a:xfrm flipV="1">
            <a:off x="1601921" y="3524250"/>
            <a:ext cx="0" cy="22287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9" name="Connecteur droit avec flèche 78"/>
          <p:cNvCxnSpPr>
            <a:endCxn id="2" idx="1"/>
          </p:cNvCxnSpPr>
          <p:nvPr/>
        </p:nvCxnSpPr>
        <p:spPr>
          <a:xfrm>
            <a:off x="1601921" y="1473021"/>
            <a:ext cx="364635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1" name="Rectangle 80"/>
          <p:cNvSpPr/>
          <p:nvPr/>
        </p:nvSpPr>
        <p:spPr>
          <a:xfrm>
            <a:off x="5248275" y="2856364"/>
            <a:ext cx="2819400" cy="628650"/>
          </a:xfrm>
          <a:prstGeom prst="rect">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latin typeface="Times New Roman" panose="02020603050405020304" pitchFamily="18" charset="0"/>
                <a:cs typeface="Times New Roman" panose="02020603050405020304" pitchFamily="18" charset="0"/>
              </a:rPr>
              <a:t>Le couple </a:t>
            </a:r>
            <a:r>
              <a:rPr lang="fr-FR" sz="1400" dirty="0" err="1" smtClean="0">
                <a:latin typeface="Times New Roman" panose="02020603050405020304" pitchFamily="18" charset="0"/>
                <a:cs typeface="Times New Roman" panose="02020603050405020304" pitchFamily="18" charset="0"/>
              </a:rPr>
              <a:t>Tz</a:t>
            </a:r>
            <a:endParaRPr lang="fr-FR" sz="1400" dirty="0">
              <a:latin typeface="Times New Roman" panose="02020603050405020304" pitchFamily="18" charset="0"/>
              <a:cs typeface="Times New Roman" panose="02020603050405020304" pitchFamily="18" charset="0"/>
            </a:endParaRPr>
          </a:p>
        </p:txBody>
      </p:sp>
      <p:cxnSp>
        <p:nvCxnSpPr>
          <p:cNvPr id="82" name="Connecteur droit avec flèche 81"/>
          <p:cNvCxnSpPr/>
          <p:nvPr/>
        </p:nvCxnSpPr>
        <p:spPr>
          <a:xfrm>
            <a:off x="6629400" y="3485014"/>
            <a:ext cx="0" cy="2238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8676" name="Picture 4" descr="Afficher l'image d'orig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20300" y="968196"/>
            <a:ext cx="2171700" cy="1336854"/>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p:cNvSpPr txBox="1"/>
          <p:nvPr/>
        </p:nvSpPr>
        <p:spPr>
          <a:xfrm>
            <a:off x="8243118" y="2343606"/>
            <a:ext cx="4032985" cy="369332"/>
          </a:xfrm>
          <a:prstGeom prst="rect">
            <a:avLst/>
          </a:prstGeom>
          <a:noFill/>
        </p:spPr>
        <p:txBody>
          <a:bodyPr wrap="square" rtlCol="0">
            <a:spAutoFit/>
          </a:bodyPr>
          <a:lstStyle/>
          <a:p>
            <a:r>
              <a:rPr lang="fr-FR" b="1" dirty="0" smtClean="0">
                <a:latin typeface="Times New Roman" panose="02020603050405020304" pitchFamily="18" charset="0"/>
                <a:cs typeface="Times New Roman" panose="02020603050405020304" pitchFamily="18" charset="0"/>
              </a:rPr>
              <a:t>Objectif: </a:t>
            </a:r>
            <a:r>
              <a:rPr lang="fr-FR" dirty="0" smtClean="0">
                <a:latin typeface="Times New Roman" panose="02020603050405020304" pitchFamily="18" charset="0"/>
                <a:cs typeface="Times New Roman" panose="02020603050405020304" pitchFamily="18" charset="0"/>
              </a:rPr>
              <a:t>Optimiser le coût de l’éolienne </a:t>
            </a:r>
            <a:endParaRPr lang="fr-F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196175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p:cNvSpPr txBox="1">
            <a:spLocks/>
          </p:cNvSpPr>
          <p:nvPr/>
        </p:nvSpPr>
        <p:spPr>
          <a:xfrm>
            <a:off x="0" y="0"/>
            <a:ext cx="12192000" cy="929640"/>
          </a:xfrm>
          <a:prstGeom prst="rect">
            <a:avLst/>
          </a:prstGeom>
        </p:spPr>
        <p:txBody>
          <a:bodyPr vert="horz" lIns="0" tIns="0" rIns="0" bIns="0" rtlCol="0" anchor="ctr" anchorCtr="0">
            <a:noAutofit/>
          </a:bodyPr>
          <a:lstStyle>
            <a:lvl1pPr algn="l" defTabSz="914400" rtl="0" eaLnBrk="1" latinLnBrk="0" hangingPunct="1">
              <a:spcBef>
                <a:spcPct val="0"/>
              </a:spcBef>
              <a:buNone/>
              <a:defRPr sz="2200" b="1" kern="1200" cap="all" baseline="0">
                <a:solidFill>
                  <a:schemeClr val="bg1"/>
                </a:solidFill>
                <a:latin typeface="+mj-lt"/>
                <a:ea typeface="+mj-ea"/>
                <a:cs typeface="+mj-cs"/>
              </a:defRPr>
            </a:lvl1pPr>
          </a:lstStyle>
          <a:p>
            <a:pPr algn="ctr"/>
            <a:r>
              <a:rPr lang="fr-FR" sz="2000" dirty="0">
                <a:latin typeface="Times New Roman" panose="02020603050405020304" pitchFamily="18" charset="0"/>
                <a:cs typeface="Times New Roman" panose="02020603050405020304" pitchFamily="18" charset="0"/>
              </a:rPr>
              <a:t>Conclusion et perspectives </a:t>
            </a:r>
          </a:p>
        </p:txBody>
      </p:sp>
      <p:pic>
        <p:nvPicPr>
          <p:cNvPr id="29698" name="Picture 2" descr="http://img1.bonnesimages.com/bi/merci/merci_007.jpg"/>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0" y="1958974"/>
            <a:ext cx="4857750" cy="3076575"/>
          </a:xfrm>
          <a:prstGeom prst="rect">
            <a:avLst/>
          </a:prstGeom>
          <a:noFill/>
          <a:extLst>
            <a:ext uri="{909E8E84-426E-40DD-AFC4-6F175D3DCCD1}">
              <a14:hiddenFill xmlns:a14="http://schemas.microsoft.com/office/drawing/2010/main">
                <a:solidFill>
                  <a:srgbClr val="FFFFFF"/>
                </a:solidFill>
              </a14:hiddenFill>
            </a:ext>
          </a:extLst>
        </p:spPr>
      </p:pic>
      <p:sp>
        <p:nvSpPr>
          <p:cNvPr id="3" name="Ellipse 2"/>
          <p:cNvSpPr/>
          <p:nvPr/>
        </p:nvSpPr>
        <p:spPr>
          <a:xfrm>
            <a:off x="4076699" y="3286125"/>
            <a:ext cx="123825" cy="13335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43928123"/>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CEA">
  <a:themeElements>
    <a:clrScheme name="Personnalisé 1">
      <a:dk1>
        <a:sysClr val="windowText" lastClr="000000"/>
      </a:dk1>
      <a:lt1>
        <a:sysClr val="window" lastClr="FFFFFF"/>
      </a:lt1>
      <a:dk2>
        <a:srgbClr val="303030"/>
      </a:dk2>
      <a:lt2>
        <a:srgbClr val="D8D8D8"/>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CE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ThèmeCEA</Template>
  <TotalTime>16714</TotalTime>
  <Words>1267</Words>
  <Application>Microsoft Office PowerPoint</Application>
  <PresentationFormat>Grand écran</PresentationFormat>
  <Paragraphs>441</Paragraphs>
  <Slides>21</Slides>
  <Notes>20</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21</vt:i4>
      </vt:variant>
    </vt:vector>
  </HeadingPairs>
  <TitlesOfParts>
    <vt:vector size="33" baseType="lpstr">
      <vt:lpstr>Arial</vt:lpstr>
      <vt:lpstr>Calibri</vt:lpstr>
      <vt:lpstr>Calibri Light</vt:lpstr>
      <vt:lpstr>Cambria</vt:lpstr>
      <vt:lpstr>Cambria Math</vt:lpstr>
      <vt:lpstr>Comic Sans MS</vt:lpstr>
      <vt:lpstr>Engravers MT</vt:lpstr>
      <vt:lpstr>High Tower Text</vt:lpstr>
      <vt:lpstr>Tahoma</vt:lpstr>
      <vt:lpstr>Times New Roman</vt:lpstr>
      <vt:lpstr>Wingdings</vt:lpstr>
      <vt:lpstr>ThèmeCEA</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rom</dc:creator>
  <cp:lastModifiedBy>CHAARA Atar</cp:lastModifiedBy>
  <cp:revision>547</cp:revision>
  <dcterms:created xsi:type="dcterms:W3CDTF">2015-12-08T07:29:59Z</dcterms:created>
  <dcterms:modified xsi:type="dcterms:W3CDTF">2016-09-02T07:24:46Z</dcterms:modified>
</cp:coreProperties>
</file>