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308" r:id="rId2"/>
    <p:sldId id="362" r:id="rId3"/>
    <p:sldId id="403" r:id="rId4"/>
    <p:sldId id="376" r:id="rId5"/>
    <p:sldId id="375" r:id="rId6"/>
    <p:sldId id="377" r:id="rId7"/>
    <p:sldId id="378" r:id="rId8"/>
    <p:sldId id="394" r:id="rId9"/>
    <p:sldId id="412" r:id="rId10"/>
    <p:sldId id="379" r:id="rId11"/>
    <p:sldId id="393" r:id="rId12"/>
    <p:sldId id="396" r:id="rId13"/>
    <p:sldId id="422" r:id="rId14"/>
    <p:sldId id="414" r:id="rId15"/>
    <p:sldId id="417" r:id="rId16"/>
    <p:sldId id="418" r:id="rId17"/>
    <p:sldId id="420" r:id="rId18"/>
    <p:sldId id="397" r:id="rId19"/>
    <p:sldId id="398" r:id="rId20"/>
    <p:sldId id="399" r:id="rId21"/>
    <p:sldId id="400" r:id="rId22"/>
    <p:sldId id="421" r:id="rId23"/>
    <p:sldId id="401" r:id="rId24"/>
    <p:sldId id="459" r:id="rId25"/>
    <p:sldId id="425" r:id="rId26"/>
    <p:sldId id="426" r:id="rId27"/>
    <p:sldId id="427" r:id="rId28"/>
    <p:sldId id="428" r:id="rId29"/>
    <p:sldId id="429" r:id="rId30"/>
    <p:sldId id="430" r:id="rId31"/>
    <p:sldId id="423" r:id="rId32"/>
    <p:sldId id="373" r:id="rId33"/>
    <p:sldId id="363" r:id="rId34"/>
    <p:sldId id="433" r:id="rId35"/>
    <p:sldId id="434" r:id="rId36"/>
    <p:sldId id="435" r:id="rId37"/>
    <p:sldId id="436" r:id="rId38"/>
    <p:sldId id="437" r:id="rId39"/>
    <p:sldId id="438" r:id="rId40"/>
    <p:sldId id="439" r:id="rId41"/>
    <p:sldId id="441" r:id="rId42"/>
    <p:sldId id="442" r:id="rId43"/>
    <p:sldId id="443" r:id="rId44"/>
    <p:sldId id="444" r:id="rId45"/>
    <p:sldId id="431" r:id="rId46"/>
    <p:sldId id="402" r:id="rId47"/>
    <p:sldId id="404" r:id="rId48"/>
    <p:sldId id="405" r:id="rId49"/>
    <p:sldId id="406" r:id="rId50"/>
    <p:sldId id="407" r:id="rId51"/>
    <p:sldId id="408" r:id="rId52"/>
    <p:sldId id="409" r:id="rId53"/>
    <p:sldId id="410" r:id="rId54"/>
    <p:sldId id="411" r:id="rId55"/>
    <p:sldId id="440" r:id="rId56"/>
    <p:sldId id="457" r:id="rId57"/>
    <p:sldId id="455" r:id="rId58"/>
    <p:sldId id="447" r:id="rId59"/>
    <p:sldId id="450" r:id="rId60"/>
    <p:sldId id="448" r:id="rId61"/>
    <p:sldId id="380" r:id="rId62"/>
    <p:sldId id="384" r:id="rId63"/>
    <p:sldId id="451" r:id="rId64"/>
    <p:sldId id="452" r:id="rId65"/>
    <p:sldId id="453" r:id="rId66"/>
    <p:sldId id="454" r:id="rId67"/>
    <p:sldId id="383" r:id="rId68"/>
    <p:sldId id="385" r:id="rId69"/>
    <p:sldId id="456" r:id="rId70"/>
    <p:sldId id="415" r:id="rId71"/>
    <p:sldId id="458" r:id="rId72"/>
    <p:sldId id="460" r:id="rId73"/>
  </p:sldIdLst>
  <p:sldSz cx="9144000" cy="6858000" type="screen4x3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ugamont Emmanuelle" initials="BE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2B2B2"/>
    <a:srgbClr val="0000FF"/>
    <a:srgbClr val="00FF00"/>
    <a:srgbClr val="666666"/>
    <a:srgbClr val="DC052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770" autoAdjust="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2352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y</c:v>
                </c:pt>
              </c:strCache>
            </c:strRef>
          </c:tx>
          <c:spPr>
            <a:ln w="28575">
              <a:noFill/>
            </a:ln>
          </c:spPr>
          <c:trendline>
            <c:trendlineType val="exp"/>
            <c:dispRSqr val="0"/>
            <c:dispEq val="1"/>
            <c:trendlineLbl>
              <c:numFmt formatCode="General" sourceLinked="0"/>
            </c:trendlineLbl>
          </c:trendline>
          <c:xVal>
            <c:numRef>
              <c:f>Foglio1!$A$2:$A$20</c:f>
              <c:numCache>
                <c:formatCode>General</c:formatCode>
                <c:ptCount val="1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</c:numCache>
            </c:numRef>
          </c:xVal>
          <c:yVal>
            <c:numRef>
              <c:f>Foglio1!$B$2:$B$20</c:f>
              <c:numCache>
                <c:formatCode>General</c:formatCode>
                <c:ptCount val="19"/>
                <c:pt idx="0">
                  <c:v>1</c:v>
                </c:pt>
                <c:pt idx="1">
                  <c:v>2.7182818284590451</c:v>
                </c:pt>
                <c:pt idx="2">
                  <c:v>7.3890560989306504</c:v>
                </c:pt>
                <c:pt idx="3">
                  <c:v>20.085536923187668</c:v>
                </c:pt>
                <c:pt idx="4">
                  <c:v>54.598150033144236</c:v>
                </c:pt>
                <c:pt idx="5">
                  <c:v>148.4131591025766</c:v>
                </c:pt>
                <c:pt idx="6">
                  <c:v>403.42879349273511</c:v>
                </c:pt>
                <c:pt idx="7">
                  <c:v>1096.6331584284585</c:v>
                </c:pt>
                <c:pt idx="8">
                  <c:v>2980.9579870417283</c:v>
                </c:pt>
                <c:pt idx="9">
                  <c:v>8103.0839275753842</c:v>
                </c:pt>
                <c:pt idx="10">
                  <c:v>22026.465794806718</c:v>
                </c:pt>
                <c:pt idx="11">
                  <c:v>59874.141715197817</c:v>
                </c:pt>
                <c:pt idx="12">
                  <c:v>162754.79141900392</c:v>
                </c:pt>
                <c:pt idx="13">
                  <c:v>442413.39200892049</c:v>
                </c:pt>
                <c:pt idx="14">
                  <c:v>1202604.2841647768</c:v>
                </c:pt>
                <c:pt idx="15">
                  <c:v>3269017.3724721107</c:v>
                </c:pt>
                <c:pt idx="16">
                  <c:v>8886110.5205078721</c:v>
                </c:pt>
                <c:pt idx="17">
                  <c:v>24154952.753575299</c:v>
                </c:pt>
                <c:pt idx="18">
                  <c:v>65659969.13733051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29E-4940-9EB7-71FB965C4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222272"/>
        <c:axId val="57947200"/>
      </c:scatterChart>
      <c:valAx>
        <c:axId val="58222272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400"/>
                </a:pPr>
                <a:r>
                  <a:rPr lang="it-IT" sz="1400"/>
                  <a:t>X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7947200"/>
        <c:crosses val="autoZero"/>
        <c:crossBetween val="midCat"/>
      </c:valAx>
      <c:valAx>
        <c:axId val="579472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it-IT" sz="1400"/>
                  <a:t>Y</a:t>
                </a:r>
              </a:p>
            </c:rich>
          </c:tx>
          <c:overlay val="0"/>
        </c:title>
        <c:numFmt formatCode="0.0E+00" sourceLinked="0"/>
        <c:majorTickMark val="out"/>
        <c:minorTickMark val="none"/>
        <c:tickLblPos val="nextTo"/>
        <c:crossAx val="5822227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955629348330696"/>
          <c:y val="4.2366546137835935E-2"/>
          <c:w val="0.66515730882328972"/>
          <c:h val="0.76963486223897337"/>
        </c:manualLayout>
      </c:layout>
      <c:scatterChart>
        <c:scatterStyle val="lineMarker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y</c:v>
                </c:pt>
              </c:strCache>
            </c:strRef>
          </c:tx>
          <c:spPr>
            <a:ln w="28575">
              <a:noFill/>
            </a:ln>
          </c:spPr>
          <c:trendline>
            <c:trendlineType val="power"/>
            <c:dispRSqr val="0"/>
            <c:dispEq val="1"/>
            <c:trendlineLbl>
              <c:numFmt formatCode="General" sourceLinked="0"/>
            </c:trendlineLbl>
          </c:trendline>
          <c:trendline>
            <c:trendlineType val="power"/>
            <c:dispRSqr val="0"/>
            <c:dispEq val="0"/>
          </c:trendline>
          <c:trendline>
            <c:trendlineType val="power"/>
            <c:dispRSqr val="0"/>
            <c:dispEq val="0"/>
          </c:trendline>
          <c:trendline>
            <c:trendlineType val="power"/>
            <c:dispRSqr val="0"/>
            <c:dispEq val="0"/>
          </c:trendline>
          <c:trendline>
            <c:trendlineType val="log"/>
            <c:dispRSqr val="0"/>
            <c:dispEq val="0"/>
          </c:trendline>
          <c:trendline>
            <c:trendlineType val="exp"/>
            <c:dispRSqr val="0"/>
            <c:dispEq val="0"/>
          </c:trendline>
          <c:xVal>
            <c:numRef>
              <c:f>Foglio1!$A$2:$A$20</c:f>
              <c:numCache>
                <c:formatCode>General</c:formatCode>
                <c:ptCount val="1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</c:numCache>
            </c:numRef>
          </c:xVal>
          <c:yVal>
            <c:numRef>
              <c:f>Foglio1!$B$2:$B$20</c:f>
              <c:numCache>
                <c:formatCode>General</c:formatCode>
                <c:ptCount val="19"/>
                <c:pt idx="0">
                  <c:v>1</c:v>
                </c:pt>
                <c:pt idx="1">
                  <c:v>2.7182818284590451</c:v>
                </c:pt>
                <c:pt idx="2">
                  <c:v>7.3890560989306504</c:v>
                </c:pt>
                <c:pt idx="3">
                  <c:v>20.085536923187668</c:v>
                </c:pt>
                <c:pt idx="4">
                  <c:v>54.598150033144236</c:v>
                </c:pt>
                <c:pt idx="5">
                  <c:v>148.4131591025766</c:v>
                </c:pt>
                <c:pt idx="6">
                  <c:v>403.42879349273511</c:v>
                </c:pt>
                <c:pt idx="7">
                  <c:v>1096.6331584284585</c:v>
                </c:pt>
                <c:pt idx="8">
                  <c:v>2980.9579870417283</c:v>
                </c:pt>
                <c:pt idx="9">
                  <c:v>8103.0839275753842</c:v>
                </c:pt>
                <c:pt idx="10">
                  <c:v>22026.465794806718</c:v>
                </c:pt>
                <c:pt idx="11">
                  <c:v>59874.141715197817</c:v>
                </c:pt>
                <c:pt idx="12">
                  <c:v>162754.79141900392</c:v>
                </c:pt>
                <c:pt idx="13">
                  <c:v>442413.39200892049</c:v>
                </c:pt>
                <c:pt idx="14">
                  <c:v>1202604.2841647768</c:v>
                </c:pt>
                <c:pt idx="15">
                  <c:v>3269017.3724721107</c:v>
                </c:pt>
                <c:pt idx="16">
                  <c:v>8886110.5205078721</c:v>
                </c:pt>
                <c:pt idx="17">
                  <c:v>24154952.753575299</c:v>
                </c:pt>
                <c:pt idx="18">
                  <c:v>65659969.13733051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0ED-4F83-9A0E-E19505E3D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357504"/>
        <c:axId val="58352192"/>
      </c:scatterChart>
      <c:valAx>
        <c:axId val="64357504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400"/>
                </a:pPr>
                <a:r>
                  <a:rPr lang="it-IT" sz="1400"/>
                  <a:t>X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8352192"/>
        <c:crosses val="autoZero"/>
        <c:crossBetween val="midCat"/>
      </c:valAx>
      <c:valAx>
        <c:axId val="58352192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it-IT" sz="1400"/>
                  <a:t>Y</a:t>
                </a:r>
              </a:p>
            </c:rich>
          </c:tx>
          <c:overlay val="0"/>
        </c:title>
        <c:numFmt formatCode="0.0E+00" sourceLinked="0"/>
        <c:majorTickMark val="out"/>
        <c:minorTickMark val="none"/>
        <c:tickLblPos val="nextTo"/>
        <c:crossAx val="643575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Feuil1!$A$2:$A$18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Feuil1!$B$2:$B$18</c:f>
              <c:numCache>
                <c:formatCode>General</c:formatCode>
                <c:ptCount val="17"/>
                <c:pt idx="0">
                  <c:v>50</c:v>
                </c:pt>
                <c:pt idx="1">
                  <c:v>65</c:v>
                </c:pt>
                <c:pt idx="2">
                  <c:v>80</c:v>
                </c:pt>
                <c:pt idx="3">
                  <c:v>95</c:v>
                </c:pt>
                <c:pt idx="4">
                  <c:v>110</c:v>
                </c:pt>
                <c:pt idx="5">
                  <c:v>125</c:v>
                </c:pt>
                <c:pt idx="6">
                  <c:v>140</c:v>
                </c:pt>
                <c:pt idx="7">
                  <c:v>155</c:v>
                </c:pt>
                <c:pt idx="8">
                  <c:v>170</c:v>
                </c:pt>
                <c:pt idx="9">
                  <c:v>185</c:v>
                </c:pt>
                <c:pt idx="10">
                  <c:v>200</c:v>
                </c:pt>
                <c:pt idx="11">
                  <c:v>215</c:v>
                </c:pt>
                <c:pt idx="12">
                  <c:v>230</c:v>
                </c:pt>
                <c:pt idx="13">
                  <c:v>245</c:v>
                </c:pt>
                <c:pt idx="14">
                  <c:v>260</c:v>
                </c:pt>
                <c:pt idx="15">
                  <c:v>275</c:v>
                </c:pt>
                <c:pt idx="16">
                  <c:v>290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435-4AF8-BB40-C15575D89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7296904"/>
        <c:axId val="487298216"/>
      </c:scatterChart>
      <c:valAx>
        <c:axId val="487296904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98216"/>
        <c:crosses val="autoZero"/>
        <c:crossBetween val="midCat"/>
      </c:valAx>
      <c:valAx>
        <c:axId val="48729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96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0.19985915611036126"/>
                  <c:y val="3.2981479704442949E-2"/>
                </c:manualLayout>
              </c:layout>
              <c:numFmt formatCode="General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errBars>
            <c:errDir val="x"/>
            <c:errBarType val="both"/>
            <c:errValType val="fixedVal"/>
            <c:noEndCap val="1"/>
            <c:val val="0.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Feuil1!$A$2:$A$18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Feuil1!$B$2:$B$18</c:f>
              <c:numCache>
                <c:formatCode>General</c:formatCode>
                <c:ptCount val="17"/>
                <c:pt idx="0">
                  <c:v>50</c:v>
                </c:pt>
                <c:pt idx="1">
                  <c:v>65</c:v>
                </c:pt>
                <c:pt idx="2">
                  <c:v>80</c:v>
                </c:pt>
                <c:pt idx="3">
                  <c:v>95</c:v>
                </c:pt>
                <c:pt idx="4">
                  <c:v>110</c:v>
                </c:pt>
                <c:pt idx="5">
                  <c:v>125</c:v>
                </c:pt>
                <c:pt idx="6">
                  <c:v>140</c:v>
                </c:pt>
                <c:pt idx="7">
                  <c:v>155</c:v>
                </c:pt>
                <c:pt idx="8">
                  <c:v>170</c:v>
                </c:pt>
                <c:pt idx="9">
                  <c:v>185</c:v>
                </c:pt>
                <c:pt idx="10">
                  <c:v>200</c:v>
                </c:pt>
                <c:pt idx="11">
                  <c:v>215</c:v>
                </c:pt>
                <c:pt idx="12">
                  <c:v>230</c:v>
                </c:pt>
                <c:pt idx="13">
                  <c:v>245</c:v>
                </c:pt>
                <c:pt idx="14">
                  <c:v>260</c:v>
                </c:pt>
                <c:pt idx="15">
                  <c:v>275</c:v>
                </c:pt>
                <c:pt idx="16">
                  <c:v>290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132-499C-9661-C9086F0CB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7296904"/>
        <c:axId val="487298216"/>
      </c:scatterChart>
      <c:valAx>
        <c:axId val="487296904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98216"/>
        <c:crosses val="autoZero"/>
        <c:crossBetween val="midCat"/>
      </c:valAx>
      <c:valAx>
        <c:axId val="48729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96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0.19985915611036126"/>
                  <c:y val="3.2981479704442949E-2"/>
                </c:manualLayout>
              </c:layout>
              <c:numFmt formatCode="General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errBars>
            <c:errDir val="x"/>
            <c:errBarType val="both"/>
            <c:errValType val="fixedVal"/>
            <c:noEndCap val="1"/>
            <c:val val="0.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Feuil1!$A$2:$A$18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Feuil1!$B$2:$B$18</c:f>
              <c:numCache>
                <c:formatCode>General</c:formatCode>
                <c:ptCount val="17"/>
                <c:pt idx="0">
                  <c:v>50</c:v>
                </c:pt>
                <c:pt idx="1">
                  <c:v>65</c:v>
                </c:pt>
                <c:pt idx="2">
                  <c:v>80</c:v>
                </c:pt>
                <c:pt idx="3">
                  <c:v>95</c:v>
                </c:pt>
                <c:pt idx="4">
                  <c:v>110</c:v>
                </c:pt>
                <c:pt idx="5">
                  <c:v>125</c:v>
                </c:pt>
                <c:pt idx="6">
                  <c:v>140</c:v>
                </c:pt>
                <c:pt idx="7">
                  <c:v>155</c:v>
                </c:pt>
                <c:pt idx="8">
                  <c:v>170</c:v>
                </c:pt>
                <c:pt idx="9">
                  <c:v>185</c:v>
                </c:pt>
                <c:pt idx="10">
                  <c:v>200</c:v>
                </c:pt>
                <c:pt idx="11">
                  <c:v>215</c:v>
                </c:pt>
                <c:pt idx="12">
                  <c:v>230</c:v>
                </c:pt>
                <c:pt idx="13">
                  <c:v>245</c:v>
                </c:pt>
                <c:pt idx="14">
                  <c:v>260</c:v>
                </c:pt>
                <c:pt idx="15">
                  <c:v>275</c:v>
                </c:pt>
                <c:pt idx="16">
                  <c:v>290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6F4-4FB5-AE4B-D38EC7F37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7296904"/>
        <c:axId val="487298216"/>
      </c:scatterChart>
      <c:valAx>
        <c:axId val="487296904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98216"/>
        <c:crosses val="autoZero"/>
        <c:crossBetween val="midCat"/>
      </c:valAx>
      <c:valAx>
        <c:axId val="48729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96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23165604522291"/>
          <c:y val="7.7848158754518615E-2"/>
          <c:w val="0.78086982981404263"/>
          <c:h val="0.76659706584327059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3.6884339706975071E-2"/>
                  <c:y val="-7.058607782715338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900" baseline="0" dirty="0"/>
                      <a:t>y = </a:t>
                    </a:r>
                    <a:r>
                      <a:rPr lang="en-US" sz="900" baseline="0" dirty="0" smtClean="0"/>
                      <a:t>(15±0.1)x </a:t>
                    </a:r>
                    <a:r>
                      <a:rPr lang="en-US" sz="900" baseline="0" dirty="0"/>
                      <a:t>+ </a:t>
                    </a:r>
                    <a:r>
                      <a:rPr lang="en-US" sz="900" baseline="0" dirty="0" smtClean="0"/>
                      <a:t>(50</a:t>
                    </a:r>
                    <a:r>
                      <a:rPr lang="en-US" sz="900" b="0" i="0" u="none" strike="noStrike" baseline="0" dirty="0" smtClean="0">
                        <a:effectLst/>
                      </a:rPr>
                      <a:t>±2)</a:t>
                    </a:r>
                    <a:endParaRPr lang="en-US" sz="900" dirty="0"/>
                  </a:p>
                </c:rich>
              </c:tx>
              <c:numFmt formatCode="General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errBars>
            <c:errDir val="x"/>
            <c:errBarType val="both"/>
            <c:errValType val="fixedVal"/>
            <c:noEndCap val="1"/>
            <c:val val="0.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Feuil1!$A$2:$A$18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Feuil1!$B$2:$B$18</c:f>
              <c:numCache>
                <c:formatCode>General</c:formatCode>
                <c:ptCount val="17"/>
                <c:pt idx="0">
                  <c:v>50</c:v>
                </c:pt>
                <c:pt idx="1">
                  <c:v>65</c:v>
                </c:pt>
                <c:pt idx="2">
                  <c:v>80</c:v>
                </c:pt>
                <c:pt idx="3">
                  <c:v>95</c:v>
                </c:pt>
                <c:pt idx="4">
                  <c:v>110</c:v>
                </c:pt>
                <c:pt idx="5">
                  <c:v>125</c:v>
                </c:pt>
                <c:pt idx="6">
                  <c:v>140</c:v>
                </c:pt>
                <c:pt idx="7">
                  <c:v>155</c:v>
                </c:pt>
                <c:pt idx="8">
                  <c:v>170</c:v>
                </c:pt>
                <c:pt idx="9">
                  <c:v>185</c:v>
                </c:pt>
                <c:pt idx="10">
                  <c:v>200</c:v>
                </c:pt>
                <c:pt idx="11">
                  <c:v>215</c:v>
                </c:pt>
                <c:pt idx="12">
                  <c:v>230</c:v>
                </c:pt>
                <c:pt idx="13">
                  <c:v>245</c:v>
                </c:pt>
                <c:pt idx="14">
                  <c:v>260</c:v>
                </c:pt>
                <c:pt idx="15">
                  <c:v>275</c:v>
                </c:pt>
                <c:pt idx="16">
                  <c:v>290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BFE-4215-9E60-92DE2F519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7296904"/>
        <c:axId val="487298216"/>
      </c:scatterChart>
      <c:valAx>
        <c:axId val="487296904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98216"/>
        <c:crosses val="autoZero"/>
        <c:crossBetween val="midCat"/>
      </c:valAx>
      <c:valAx>
        <c:axId val="48729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96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GA</a:t>
            </a:r>
            <a:r>
              <a:rPr lang="fr-FR" baseline="0"/>
              <a:t> v90 Straight Length - Cost and Overfield</a:t>
            </a:r>
            <a:endParaRPr lang="fr-F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1"/>
          <c:order val="1"/>
          <c:tx>
            <c:strRef>
              <c:f>Feuil1!$AG$2</c:f>
              <c:strCache>
                <c:ptCount val="1"/>
                <c:pt idx="0">
                  <c:v>Cost (k€)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Feuil1!$AE$3:$AE$266</c:f>
              <c:numCache>
                <c:formatCode>General</c:formatCode>
                <c:ptCount val="26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</c:numCache>
            </c:numRef>
          </c:xVal>
          <c:yVal>
            <c:numRef>
              <c:f>Feuil1!$AG$3:$AG$266</c:f>
              <c:numCache>
                <c:formatCode>General</c:formatCode>
                <c:ptCount val="264"/>
                <c:pt idx="0">
                  <c:v>3032.6660000000002</c:v>
                </c:pt>
                <c:pt idx="1">
                  <c:v>3072.0079999999998</c:v>
                </c:pt>
                <c:pt idx="2">
                  <c:v>3151.7159999999999</c:v>
                </c:pt>
                <c:pt idx="3">
                  <c:v>3090.4050000000002</c:v>
                </c:pt>
                <c:pt idx="4">
                  <c:v>2981.4050000000002</c:v>
                </c:pt>
                <c:pt idx="5">
                  <c:v>3221.9160000000002</c:v>
                </c:pt>
                <c:pt idx="6">
                  <c:v>3084.7860000000001</c:v>
                </c:pt>
                <c:pt idx="7">
                  <c:v>3019.9</c:v>
                </c:pt>
                <c:pt idx="8">
                  <c:v>3051.7649999999999</c:v>
                </c:pt>
                <c:pt idx="9">
                  <c:v>3013.5340000000001</c:v>
                </c:pt>
                <c:pt idx="10">
                  <c:v>2921.2530000000002</c:v>
                </c:pt>
                <c:pt idx="11">
                  <c:v>3113.48</c:v>
                </c:pt>
                <c:pt idx="12">
                  <c:v>2991.6019999999999</c:v>
                </c:pt>
                <c:pt idx="13">
                  <c:v>3270.9349999999999</c:v>
                </c:pt>
                <c:pt idx="14">
                  <c:v>3113.1289999999999</c:v>
                </c:pt>
                <c:pt idx="15">
                  <c:v>3258.991</c:v>
                </c:pt>
                <c:pt idx="16">
                  <c:v>2944.6579999999999</c:v>
                </c:pt>
                <c:pt idx="17">
                  <c:v>3634.4209999999998</c:v>
                </c:pt>
                <c:pt idx="18">
                  <c:v>3476.62</c:v>
                </c:pt>
                <c:pt idx="19">
                  <c:v>2918.913</c:v>
                </c:pt>
                <c:pt idx="20">
                  <c:v>3049.0369999999998</c:v>
                </c:pt>
                <c:pt idx="21">
                  <c:v>3547.7179999999998</c:v>
                </c:pt>
                <c:pt idx="22">
                  <c:v>3068.9389999999999</c:v>
                </c:pt>
                <c:pt idx="23">
                  <c:v>3476.62</c:v>
                </c:pt>
                <c:pt idx="24">
                  <c:v>2963.3420000000001</c:v>
                </c:pt>
                <c:pt idx="25">
                  <c:v>3036.0920000000001</c:v>
                </c:pt>
                <c:pt idx="26">
                  <c:v>3048.9079999999999</c:v>
                </c:pt>
                <c:pt idx="27">
                  <c:v>3229.1410000000001</c:v>
                </c:pt>
                <c:pt idx="28">
                  <c:v>3049.0349999999999</c:v>
                </c:pt>
                <c:pt idx="29">
                  <c:v>3172.027</c:v>
                </c:pt>
                <c:pt idx="30">
                  <c:v>3084.7860000000001</c:v>
                </c:pt>
                <c:pt idx="31">
                  <c:v>2920.39</c:v>
                </c:pt>
                <c:pt idx="32">
                  <c:v>3181.1729999999998</c:v>
                </c:pt>
                <c:pt idx="33">
                  <c:v>3408.6990000000001</c:v>
                </c:pt>
                <c:pt idx="34">
                  <c:v>3056.4029999999998</c:v>
                </c:pt>
                <c:pt idx="35">
                  <c:v>3085.55</c:v>
                </c:pt>
                <c:pt idx="36">
                  <c:v>3051.0909999999999</c:v>
                </c:pt>
                <c:pt idx="37">
                  <c:v>3270.9349999999999</c:v>
                </c:pt>
                <c:pt idx="38">
                  <c:v>3117.2930000000001</c:v>
                </c:pt>
                <c:pt idx="39">
                  <c:v>3063.1480000000001</c:v>
                </c:pt>
                <c:pt idx="40">
                  <c:v>3530.424</c:v>
                </c:pt>
                <c:pt idx="41">
                  <c:v>3083.886</c:v>
                </c:pt>
                <c:pt idx="42">
                  <c:v>3112.9690000000001</c:v>
                </c:pt>
                <c:pt idx="43">
                  <c:v>2994.2959999999998</c:v>
                </c:pt>
                <c:pt idx="44">
                  <c:v>3166.529</c:v>
                </c:pt>
                <c:pt idx="45">
                  <c:v>3076.913</c:v>
                </c:pt>
                <c:pt idx="46">
                  <c:v>3000.9749999999999</c:v>
                </c:pt>
                <c:pt idx="47">
                  <c:v>3229.1410000000001</c:v>
                </c:pt>
                <c:pt idx="48">
                  <c:v>3086.4609999999998</c:v>
                </c:pt>
                <c:pt idx="49">
                  <c:v>3034.3679999999999</c:v>
                </c:pt>
                <c:pt idx="50">
                  <c:v>3291.181</c:v>
                </c:pt>
                <c:pt idx="51">
                  <c:v>3005.491</c:v>
                </c:pt>
                <c:pt idx="52">
                  <c:v>3049.1930000000002</c:v>
                </c:pt>
                <c:pt idx="53">
                  <c:v>2999.8180000000002</c:v>
                </c:pt>
                <c:pt idx="54">
                  <c:v>3229.1410000000001</c:v>
                </c:pt>
                <c:pt idx="55">
                  <c:v>2995.623</c:v>
                </c:pt>
                <c:pt idx="56">
                  <c:v>3247.67</c:v>
                </c:pt>
                <c:pt idx="57">
                  <c:v>3362.3710000000001</c:v>
                </c:pt>
                <c:pt idx="58">
                  <c:v>3097.9949999999999</c:v>
                </c:pt>
                <c:pt idx="59">
                  <c:v>3052.2429999999999</c:v>
                </c:pt>
                <c:pt idx="60">
                  <c:v>3530.424</c:v>
                </c:pt>
                <c:pt idx="61">
                  <c:v>3049.6819999999998</c:v>
                </c:pt>
                <c:pt idx="62">
                  <c:v>3101.4479999999999</c:v>
                </c:pt>
                <c:pt idx="63">
                  <c:v>3171.8470000000002</c:v>
                </c:pt>
                <c:pt idx="64">
                  <c:v>3530.424</c:v>
                </c:pt>
                <c:pt idx="65">
                  <c:v>3181.1729999999998</c:v>
                </c:pt>
                <c:pt idx="66">
                  <c:v>3000.9749999999999</c:v>
                </c:pt>
                <c:pt idx="67">
                  <c:v>3247.67</c:v>
                </c:pt>
                <c:pt idx="68">
                  <c:v>3100.9850000000001</c:v>
                </c:pt>
                <c:pt idx="69">
                  <c:v>3078.7310000000002</c:v>
                </c:pt>
                <c:pt idx="70">
                  <c:v>3643.2860000000001</c:v>
                </c:pt>
                <c:pt idx="71">
                  <c:v>3105.0709999999999</c:v>
                </c:pt>
                <c:pt idx="72">
                  <c:v>3097.9549999999999</c:v>
                </c:pt>
                <c:pt idx="73">
                  <c:v>3237.297</c:v>
                </c:pt>
                <c:pt idx="74">
                  <c:v>3120.585</c:v>
                </c:pt>
                <c:pt idx="75">
                  <c:v>3094.0529999999999</c:v>
                </c:pt>
                <c:pt idx="76">
                  <c:v>3049.1930000000002</c:v>
                </c:pt>
                <c:pt idx="77">
                  <c:v>3097.0050000000001</c:v>
                </c:pt>
                <c:pt idx="78">
                  <c:v>3530.424</c:v>
                </c:pt>
                <c:pt idx="79">
                  <c:v>3449.6489999999999</c:v>
                </c:pt>
                <c:pt idx="80">
                  <c:v>3137.1640000000002</c:v>
                </c:pt>
                <c:pt idx="81">
                  <c:v>3530.424</c:v>
                </c:pt>
                <c:pt idx="82">
                  <c:v>3003.1610000000001</c:v>
                </c:pt>
                <c:pt idx="83">
                  <c:v>3098.7159999999999</c:v>
                </c:pt>
                <c:pt idx="84">
                  <c:v>3163.6460000000002</c:v>
                </c:pt>
                <c:pt idx="85">
                  <c:v>3097.9549999999999</c:v>
                </c:pt>
                <c:pt idx="86">
                  <c:v>3351.5830000000001</c:v>
                </c:pt>
                <c:pt idx="87">
                  <c:v>3115.703</c:v>
                </c:pt>
                <c:pt idx="88">
                  <c:v>3076.433</c:v>
                </c:pt>
                <c:pt idx="89">
                  <c:v>3096.7820000000002</c:v>
                </c:pt>
                <c:pt idx="90">
                  <c:v>3057.3560000000002</c:v>
                </c:pt>
                <c:pt idx="91">
                  <c:v>3071.1309999999999</c:v>
                </c:pt>
                <c:pt idx="92">
                  <c:v>3088.9789999999998</c:v>
                </c:pt>
                <c:pt idx="93">
                  <c:v>3643.2860000000001</c:v>
                </c:pt>
                <c:pt idx="94">
                  <c:v>3176.9940000000001</c:v>
                </c:pt>
                <c:pt idx="95">
                  <c:v>3068.0520000000001</c:v>
                </c:pt>
                <c:pt idx="96">
                  <c:v>3512.6970000000001</c:v>
                </c:pt>
                <c:pt idx="97">
                  <c:v>3097.9549999999999</c:v>
                </c:pt>
                <c:pt idx="98">
                  <c:v>3137.1640000000002</c:v>
                </c:pt>
                <c:pt idx="99">
                  <c:v>3220.6089999999999</c:v>
                </c:pt>
                <c:pt idx="100">
                  <c:v>3083.33</c:v>
                </c:pt>
                <c:pt idx="101">
                  <c:v>3124.8739999999998</c:v>
                </c:pt>
                <c:pt idx="102">
                  <c:v>3163.6460000000002</c:v>
                </c:pt>
                <c:pt idx="103">
                  <c:v>3101.2310000000002</c:v>
                </c:pt>
                <c:pt idx="104">
                  <c:v>3163.6460000000002</c:v>
                </c:pt>
                <c:pt idx="105">
                  <c:v>3057.8919999999998</c:v>
                </c:pt>
                <c:pt idx="106">
                  <c:v>3184.1439999999998</c:v>
                </c:pt>
                <c:pt idx="107">
                  <c:v>3097.9549999999999</c:v>
                </c:pt>
                <c:pt idx="108">
                  <c:v>3247.3270000000002</c:v>
                </c:pt>
                <c:pt idx="109">
                  <c:v>3097.9549999999999</c:v>
                </c:pt>
                <c:pt idx="110">
                  <c:v>3072.3389999999999</c:v>
                </c:pt>
                <c:pt idx="111">
                  <c:v>3131.6550000000002</c:v>
                </c:pt>
                <c:pt idx="112">
                  <c:v>3097.9549999999999</c:v>
                </c:pt>
                <c:pt idx="113">
                  <c:v>3435.078</c:v>
                </c:pt>
                <c:pt idx="114">
                  <c:v>3084.8820000000001</c:v>
                </c:pt>
                <c:pt idx="115">
                  <c:v>3159.806</c:v>
                </c:pt>
                <c:pt idx="116">
                  <c:v>3100.6419999999998</c:v>
                </c:pt>
                <c:pt idx="117">
                  <c:v>3184.1280000000002</c:v>
                </c:pt>
                <c:pt idx="118">
                  <c:v>3084.9749999999999</c:v>
                </c:pt>
                <c:pt idx="119">
                  <c:v>3087.6709999999998</c:v>
                </c:pt>
                <c:pt idx="120">
                  <c:v>3474.5070000000001</c:v>
                </c:pt>
                <c:pt idx="121">
                  <c:v>3097.9549999999999</c:v>
                </c:pt>
                <c:pt idx="122">
                  <c:v>3175.826</c:v>
                </c:pt>
                <c:pt idx="123">
                  <c:v>3084.2330000000002</c:v>
                </c:pt>
                <c:pt idx="124">
                  <c:v>3166.348</c:v>
                </c:pt>
                <c:pt idx="125">
                  <c:v>3144.951</c:v>
                </c:pt>
                <c:pt idx="126">
                  <c:v>3094.0329999999999</c:v>
                </c:pt>
                <c:pt idx="127">
                  <c:v>3097.9549999999999</c:v>
                </c:pt>
                <c:pt idx="128">
                  <c:v>3163.6460000000002</c:v>
                </c:pt>
                <c:pt idx="129">
                  <c:v>3410.4450000000002</c:v>
                </c:pt>
                <c:pt idx="130">
                  <c:v>3184.1280000000002</c:v>
                </c:pt>
                <c:pt idx="131">
                  <c:v>3097.5079999999998</c:v>
                </c:pt>
                <c:pt idx="132">
                  <c:v>3125.232</c:v>
                </c:pt>
                <c:pt idx="133">
                  <c:v>3172.808</c:v>
                </c:pt>
                <c:pt idx="134">
                  <c:v>3128.5520000000001</c:v>
                </c:pt>
                <c:pt idx="135">
                  <c:v>3144.444</c:v>
                </c:pt>
                <c:pt idx="136">
                  <c:v>3086.9690000000001</c:v>
                </c:pt>
                <c:pt idx="137">
                  <c:v>3137.1210000000001</c:v>
                </c:pt>
                <c:pt idx="138">
                  <c:v>3098.337</c:v>
                </c:pt>
                <c:pt idx="139">
                  <c:v>3166.319</c:v>
                </c:pt>
                <c:pt idx="140">
                  <c:v>3299.2</c:v>
                </c:pt>
                <c:pt idx="141">
                  <c:v>3163.6460000000002</c:v>
                </c:pt>
                <c:pt idx="142">
                  <c:v>3164.4110000000001</c:v>
                </c:pt>
                <c:pt idx="143">
                  <c:v>3245.4749999999999</c:v>
                </c:pt>
                <c:pt idx="144">
                  <c:v>3163.6419999999998</c:v>
                </c:pt>
                <c:pt idx="145">
                  <c:v>3084.8820000000001</c:v>
                </c:pt>
                <c:pt idx="146">
                  <c:v>3122.8910000000001</c:v>
                </c:pt>
                <c:pt idx="147">
                  <c:v>3092.9319999999998</c:v>
                </c:pt>
                <c:pt idx="148">
                  <c:v>3092.6640000000002</c:v>
                </c:pt>
                <c:pt idx="149">
                  <c:v>3158.7530000000002</c:v>
                </c:pt>
                <c:pt idx="150">
                  <c:v>3093.8910000000001</c:v>
                </c:pt>
                <c:pt idx="151">
                  <c:v>3098.962</c:v>
                </c:pt>
                <c:pt idx="152">
                  <c:v>3098.069</c:v>
                </c:pt>
                <c:pt idx="153">
                  <c:v>3361.9520000000002</c:v>
                </c:pt>
                <c:pt idx="154">
                  <c:v>3117.5340000000001</c:v>
                </c:pt>
                <c:pt idx="155">
                  <c:v>3110.7759999999998</c:v>
                </c:pt>
                <c:pt idx="156">
                  <c:v>3152.5790000000002</c:v>
                </c:pt>
                <c:pt idx="157">
                  <c:v>3158.7629999999999</c:v>
                </c:pt>
                <c:pt idx="158">
                  <c:v>3112.7240000000002</c:v>
                </c:pt>
                <c:pt idx="159">
                  <c:v>3232.2379999999998</c:v>
                </c:pt>
                <c:pt idx="160">
                  <c:v>3094.4659999999999</c:v>
                </c:pt>
                <c:pt idx="161">
                  <c:v>3287.279</c:v>
                </c:pt>
                <c:pt idx="162">
                  <c:v>3121.2449999999999</c:v>
                </c:pt>
                <c:pt idx="163">
                  <c:v>3103.422</c:v>
                </c:pt>
                <c:pt idx="164">
                  <c:v>3161.1819999999998</c:v>
                </c:pt>
                <c:pt idx="165">
                  <c:v>3094.2739999999999</c:v>
                </c:pt>
                <c:pt idx="166">
                  <c:v>3054.6179999999999</c:v>
                </c:pt>
                <c:pt idx="167">
                  <c:v>3148.3719999999998</c:v>
                </c:pt>
                <c:pt idx="168">
                  <c:v>3361.9520000000002</c:v>
                </c:pt>
                <c:pt idx="169">
                  <c:v>3352.7489999999998</c:v>
                </c:pt>
                <c:pt idx="170">
                  <c:v>3105.143</c:v>
                </c:pt>
                <c:pt idx="171">
                  <c:v>3093.8910000000001</c:v>
                </c:pt>
                <c:pt idx="172">
                  <c:v>3132.473</c:v>
                </c:pt>
                <c:pt idx="173">
                  <c:v>3136.422</c:v>
                </c:pt>
                <c:pt idx="174">
                  <c:v>3115.32</c:v>
                </c:pt>
                <c:pt idx="175">
                  <c:v>3258.5909999999999</c:v>
                </c:pt>
                <c:pt idx="176">
                  <c:v>3361.9520000000002</c:v>
                </c:pt>
                <c:pt idx="177">
                  <c:v>3114.2860000000001</c:v>
                </c:pt>
                <c:pt idx="178">
                  <c:v>3132.473</c:v>
                </c:pt>
                <c:pt idx="179">
                  <c:v>3152.5790000000002</c:v>
                </c:pt>
                <c:pt idx="180">
                  <c:v>3132.473</c:v>
                </c:pt>
                <c:pt idx="181">
                  <c:v>3143.8960000000002</c:v>
                </c:pt>
                <c:pt idx="182">
                  <c:v>3138.0990000000002</c:v>
                </c:pt>
                <c:pt idx="183">
                  <c:v>3098.056</c:v>
                </c:pt>
                <c:pt idx="184">
                  <c:v>3109.7449999999999</c:v>
                </c:pt>
                <c:pt idx="185">
                  <c:v>3104.6770000000001</c:v>
                </c:pt>
                <c:pt idx="186">
                  <c:v>3032.011</c:v>
                </c:pt>
                <c:pt idx="187">
                  <c:v>3420.0419999999999</c:v>
                </c:pt>
                <c:pt idx="188">
                  <c:v>3111.252</c:v>
                </c:pt>
                <c:pt idx="189">
                  <c:v>3097.6030000000001</c:v>
                </c:pt>
                <c:pt idx="190">
                  <c:v>3356.366</c:v>
                </c:pt>
                <c:pt idx="191">
                  <c:v>3094.7249999999999</c:v>
                </c:pt>
                <c:pt idx="192">
                  <c:v>3094.7930000000001</c:v>
                </c:pt>
                <c:pt idx="193">
                  <c:v>3248.2260000000001</c:v>
                </c:pt>
                <c:pt idx="194">
                  <c:v>3118.181</c:v>
                </c:pt>
                <c:pt idx="195">
                  <c:v>3115.0340000000001</c:v>
                </c:pt>
                <c:pt idx="196">
                  <c:v>3095.567</c:v>
                </c:pt>
                <c:pt idx="197">
                  <c:v>3115.2080000000001</c:v>
                </c:pt>
                <c:pt idx="198">
                  <c:v>3107.1120000000001</c:v>
                </c:pt>
                <c:pt idx="199">
                  <c:v>3132.009</c:v>
                </c:pt>
                <c:pt idx="200">
                  <c:v>3115.1550000000002</c:v>
                </c:pt>
                <c:pt idx="201">
                  <c:v>3405.6239999999998</c:v>
                </c:pt>
                <c:pt idx="202">
                  <c:v>3062.7930000000001</c:v>
                </c:pt>
                <c:pt idx="203">
                  <c:v>3129.2510000000002</c:v>
                </c:pt>
                <c:pt idx="204">
                  <c:v>3115.1489999999999</c:v>
                </c:pt>
                <c:pt idx="205">
                  <c:v>3138.4380000000001</c:v>
                </c:pt>
                <c:pt idx="206">
                  <c:v>3095.5230000000001</c:v>
                </c:pt>
                <c:pt idx="207">
                  <c:v>3035.877</c:v>
                </c:pt>
                <c:pt idx="208">
                  <c:v>3157.2489999999998</c:v>
                </c:pt>
                <c:pt idx="209">
                  <c:v>3141.6709999999998</c:v>
                </c:pt>
                <c:pt idx="210">
                  <c:v>3105.8270000000002</c:v>
                </c:pt>
                <c:pt idx="211">
                  <c:v>3101.6289999999999</c:v>
                </c:pt>
                <c:pt idx="212">
                  <c:v>3118.181</c:v>
                </c:pt>
                <c:pt idx="213">
                  <c:v>3112.431</c:v>
                </c:pt>
                <c:pt idx="214">
                  <c:v>3115.1239999999998</c:v>
                </c:pt>
                <c:pt idx="215">
                  <c:v>3089.99</c:v>
                </c:pt>
                <c:pt idx="216">
                  <c:v>3098.4859999999999</c:v>
                </c:pt>
                <c:pt idx="217">
                  <c:v>3094.9920000000002</c:v>
                </c:pt>
                <c:pt idx="218">
                  <c:v>3115.0340000000001</c:v>
                </c:pt>
                <c:pt idx="219">
                  <c:v>3085.6590000000001</c:v>
                </c:pt>
                <c:pt idx="220">
                  <c:v>3118.8130000000001</c:v>
                </c:pt>
                <c:pt idx="221">
                  <c:v>3098.4859999999999</c:v>
                </c:pt>
                <c:pt idx="222">
                  <c:v>3094.9920000000002</c:v>
                </c:pt>
                <c:pt idx="223">
                  <c:v>3101.6289999999999</c:v>
                </c:pt>
                <c:pt idx="224">
                  <c:v>3126.701</c:v>
                </c:pt>
                <c:pt idx="225">
                  <c:v>3101.9989999999998</c:v>
                </c:pt>
                <c:pt idx="226">
                  <c:v>3140.2919999999999</c:v>
                </c:pt>
                <c:pt idx="227">
                  <c:v>3126.817</c:v>
                </c:pt>
                <c:pt idx="228">
                  <c:v>3088.683</c:v>
                </c:pt>
                <c:pt idx="229">
                  <c:v>3102.9</c:v>
                </c:pt>
                <c:pt idx="230">
                  <c:v>3086.7860000000001</c:v>
                </c:pt>
                <c:pt idx="231">
                  <c:v>3099.6</c:v>
                </c:pt>
                <c:pt idx="232">
                  <c:v>3103.634</c:v>
                </c:pt>
                <c:pt idx="233">
                  <c:v>3127.614</c:v>
                </c:pt>
                <c:pt idx="234">
                  <c:v>3114.9879999999998</c:v>
                </c:pt>
                <c:pt idx="235">
                  <c:v>3063.39</c:v>
                </c:pt>
                <c:pt idx="236">
                  <c:v>3092.32</c:v>
                </c:pt>
                <c:pt idx="237">
                  <c:v>3115.1489999999999</c:v>
                </c:pt>
                <c:pt idx="238">
                  <c:v>3058.9349999999999</c:v>
                </c:pt>
                <c:pt idx="239">
                  <c:v>3115.2579999999998</c:v>
                </c:pt>
                <c:pt idx="240">
                  <c:v>3098.42</c:v>
                </c:pt>
                <c:pt idx="241">
                  <c:v>3130.1370000000002</c:v>
                </c:pt>
                <c:pt idx="242">
                  <c:v>3125.2950000000001</c:v>
                </c:pt>
                <c:pt idx="243">
                  <c:v>3130.933</c:v>
                </c:pt>
                <c:pt idx="244">
                  <c:v>3099.7829999999999</c:v>
                </c:pt>
                <c:pt idx="245">
                  <c:v>3098.4090000000001</c:v>
                </c:pt>
                <c:pt idx="246">
                  <c:v>3139.855</c:v>
                </c:pt>
                <c:pt idx="247">
                  <c:v>3102.029</c:v>
                </c:pt>
                <c:pt idx="248">
                  <c:v>3058.9349999999999</c:v>
                </c:pt>
                <c:pt idx="249">
                  <c:v>3102.029</c:v>
                </c:pt>
                <c:pt idx="250">
                  <c:v>3115.2280000000001</c:v>
                </c:pt>
                <c:pt idx="251">
                  <c:v>3058.9349999999999</c:v>
                </c:pt>
                <c:pt idx="252">
                  <c:v>3113.4569999999999</c:v>
                </c:pt>
                <c:pt idx="253">
                  <c:v>3111.5540000000001</c:v>
                </c:pt>
                <c:pt idx="254">
                  <c:v>3092.7959999999998</c:v>
                </c:pt>
                <c:pt idx="255">
                  <c:v>3115.2579999999998</c:v>
                </c:pt>
                <c:pt idx="256">
                  <c:v>3126.3029999999999</c:v>
                </c:pt>
                <c:pt idx="257">
                  <c:v>3112.7249999999999</c:v>
                </c:pt>
                <c:pt idx="258">
                  <c:v>3102.8029999999999</c:v>
                </c:pt>
                <c:pt idx="259">
                  <c:v>3109.4839999999999</c:v>
                </c:pt>
                <c:pt idx="260">
                  <c:v>3099.6120000000001</c:v>
                </c:pt>
                <c:pt idx="261">
                  <c:v>3086.8</c:v>
                </c:pt>
                <c:pt idx="262">
                  <c:v>3116.366</c:v>
                </c:pt>
                <c:pt idx="263">
                  <c:v>3088.018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201-4468-AA5A-25E78CB88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806144"/>
        <c:axId val="108807296"/>
      </c:scatterChart>
      <c:scatterChart>
        <c:scatterStyle val="lineMarker"/>
        <c:varyColors val="0"/>
        <c:ser>
          <c:idx val="0"/>
          <c:order val="0"/>
          <c:tx>
            <c:strRef>
              <c:f>Feuil1!$AF$2</c:f>
              <c:strCache>
                <c:ptCount val="1"/>
                <c:pt idx="0">
                  <c:v>Overfield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Feuil1!$AE$3:$AE$266</c:f>
              <c:numCache>
                <c:formatCode>General</c:formatCode>
                <c:ptCount val="26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</c:numCache>
            </c:numRef>
          </c:xVal>
          <c:yVal>
            <c:numRef>
              <c:f>Feuil1!$AF$3:$AF$266</c:f>
              <c:numCache>
                <c:formatCode>General</c:formatCode>
                <c:ptCount val="264"/>
                <c:pt idx="0">
                  <c:v>3.8130000000000002</c:v>
                </c:pt>
                <c:pt idx="1">
                  <c:v>3.9590000000000001</c:v>
                </c:pt>
                <c:pt idx="2">
                  <c:v>4.3230000000000004</c:v>
                </c:pt>
                <c:pt idx="3">
                  <c:v>4.085</c:v>
                </c:pt>
                <c:pt idx="4">
                  <c:v>3.49</c:v>
                </c:pt>
                <c:pt idx="5">
                  <c:v>5.6989999999999998</c:v>
                </c:pt>
                <c:pt idx="6">
                  <c:v>4.2149999999999999</c:v>
                </c:pt>
                <c:pt idx="7">
                  <c:v>3.7730000000000001</c:v>
                </c:pt>
                <c:pt idx="8">
                  <c:v>3.8439999999999999</c:v>
                </c:pt>
                <c:pt idx="9">
                  <c:v>3.5449999999999999</c:v>
                </c:pt>
                <c:pt idx="10">
                  <c:v>3.5059999999999998</c:v>
                </c:pt>
                <c:pt idx="11">
                  <c:v>4.1289999999999996</c:v>
                </c:pt>
                <c:pt idx="12">
                  <c:v>3.76</c:v>
                </c:pt>
                <c:pt idx="13">
                  <c:v>6.4160000000000004</c:v>
                </c:pt>
                <c:pt idx="14">
                  <c:v>4.0490000000000004</c:v>
                </c:pt>
                <c:pt idx="15">
                  <c:v>6.1790000000000003</c:v>
                </c:pt>
                <c:pt idx="16">
                  <c:v>3.64</c:v>
                </c:pt>
                <c:pt idx="17">
                  <c:v>8.8879999999999999</c:v>
                </c:pt>
                <c:pt idx="18">
                  <c:v>7.74</c:v>
                </c:pt>
                <c:pt idx="19">
                  <c:v>3.4159999999999999</c:v>
                </c:pt>
                <c:pt idx="20">
                  <c:v>3.7280000000000002</c:v>
                </c:pt>
                <c:pt idx="21">
                  <c:v>8.5679999999999996</c:v>
                </c:pt>
                <c:pt idx="22">
                  <c:v>3.9279999999999999</c:v>
                </c:pt>
                <c:pt idx="23">
                  <c:v>7.74</c:v>
                </c:pt>
                <c:pt idx="24">
                  <c:v>3.6139999999999999</c:v>
                </c:pt>
                <c:pt idx="25">
                  <c:v>3.7040000000000002</c:v>
                </c:pt>
                <c:pt idx="26">
                  <c:v>4.0179999999999998</c:v>
                </c:pt>
                <c:pt idx="27">
                  <c:v>5.5540000000000003</c:v>
                </c:pt>
                <c:pt idx="28">
                  <c:v>3.7280000000000002</c:v>
                </c:pt>
                <c:pt idx="29">
                  <c:v>4.3029999999999999</c:v>
                </c:pt>
                <c:pt idx="30">
                  <c:v>4.2149999999999999</c:v>
                </c:pt>
                <c:pt idx="31">
                  <c:v>3.4279999999999999</c:v>
                </c:pt>
                <c:pt idx="32">
                  <c:v>4.7539999999999996</c:v>
                </c:pt>
                <c:pt idx="33">
                  <c:v>7.3620000000000001</c:v>
                </c:pt>
                <c:pt idx="34">
                  <c:v>3.8690000000000002</c:v>
                </c:pt>
                <c:pt idx="35">
                  <c:v>3.9449999999999998</c:v>
                </c:pt>
                <c:pt idx="36">
                  <c:v>3.9420000000000002</c:v>
                </c:pt>
                <c:pt idx="37">
                  <c:v>6.4160000000000004</c:v>
                </c:pt>
                <c:pt idx="38">
                  <c:v>4.0789999999999997</c:v>
                </c:pt>
                <c:pt idx="39">
                  <c:v>3.931</c:v>
                </c:pt>
                <c:pt idx="40">
                  <c:v>8.4339999999999993</c:v>
                </c:pt>
                <c:pt idx="41">
                  <c:v>4.2169999999999996</c:v>
                </c:pt>
                <c:pt idx="42">
                  <c:v>4.0540000000000003</c:v>
                </c:pt>
                <c:pt idx="43">
                  <c:v>3.516</c:v>
                </c:pt>
                <c:pt idx="44">
                  <c:v>4.9180000000000001</c:v>
                </c:pt>
                <c:pt idx="45">
                  <c:v>3.9649999999999999</c:v>
                </c:pt>
                <c:pt idx="46">
                  <c:v>3.5510000000000002</c:v>
                </c:pt>
                <c:pt idx="47">
                  <c:v>5.5540000000000003</c:v>
                </c:pt>
                <c:pt idx="48">
                  <c:v>4.4779999999999998</c:v>
                </c:pt>
                <c:pt idx="49">
                  <c:v>3.8570000000000002</c:v>
                </c:pt>
                <c:pt idx="50">
                  <c:v>6.4909999999999997</c:v>
                </c:pt>
                <c:pt idx="51">
                  <c:v>3.7709999999999999</c:v>
                </c:pt>
                <c:pt idx="52">
                  <c:v>3.8330000000000002</c:v>
                </c:pt>
                <c:pt idx="53">
                  <c:v>3.6019999999999999</c:v>
                </c:pt>
                <c:pt idx="54">
                  <c:v>5.5540000000000003</c:v>
                </c:pt>
                <c:pt idx="55">
                  <c:v>3.742</c:v>
                </c:pt>
                <c:pt idx="56">
                  <c:v>6.0810000000000004</c:v>
                </c:pt>
                <c:pt idx="57">
                  <c:v>6.5339999999999998</c:v>
                </c:pt>
                <c:pt idx="58">
                  <c:v>4.0259999999999998</c:v>
                </c:pt>
                <c:pt idx="59">
                  <c:v>3.778</c:v>
                </c:pt>
                <c:pt idx="60">
                  <c:v>8.4339999999999993</c:v>
                </c:pt>
                <c:pt idx="61">
                  <c:v>3.9849999999999999</c:v>
                </c:pt>
                <c:pt idx="62">
                  <c:v>4.0599999999999996</c:v>
                </c:pt>
                <c:pt idx="63">
                  <c:v>4.3019999999999996</c:v>
                </c:pt>
                <c:pt idx="64">
                  <c:v>8.4339999999999993</c:v>
                </c:pt>
                <c:pt idx="65">
                  <c:v>4.7539999999999996</c:v>
                </c:pt>
                <c:pt idx="66">
                  <c:v>3.5510000000000002</c:v>
                </c:pt>
                <c:pt idx="67">
                  <c:v>6.0810000000000004</c:v>
                </c:pt>
                <c:pt idx="68">
                  <c:v>4.6340000000000003</c:v>
                </c:pt>
                <c:pt idx="69">
                  <c:v>4.1079999999999997</c:v>
                </c:pt>
                <c:pt idx="70">
                  <c:v>9.1259999999999994</c:v>
                </c:pt>
                <c:pt idx="71">
                  <c:v>4.1360000000000001</c:v>
                </c:pt>
                <c:pt idx="72">
                  <c:v>4.0250000000000004</c:v>
                </c:pt>
                <c:pt idx="73">
                  <c:v>5.73</c:v>
                </c:pt>
                <c:pt idx="74">
                  <c:v>4.2720000000000002</c:v>
                </c:pt>
                <c:pt idx="75">
                  <c:v>4.1150000000000002</c:v>
                </c:pt>
                <c:pt idx="76">
                  <c:v>3.8330000000000002</c:v>
                </c:pt>
                <c:pt idx="77">
                  <c:v>4.5419999999999998</c:v>
                </c:pt>
                <c:pt idx="78">
                  <c:v>8.4339999999999993</c:v>
                </c:pt>
                <c:pt idx="79">
                  <c:v>7.7350000000000003</c:v>
                </c:pt>
                <c:pt idx="80">
                  <c:v>4.3230000000000004</c:v>
                </c:pt>
                <c:pt idx="81">
                  <c:v>8.4339999999999993</c:v>
                </c:pt>
                <c:pt idx="82">
                  <c:v>3.5619999999999998</c:v>
                </c:pt>
                <c:pt idx="83">
                  <c:v>4.032</c:v>
                </c:pt>
                <c:pt idx="84">
                  <c:v>4.2720000000000002</c:v>
                </c:pt>
                <c:pt idx="85">
                  <c:v>4.0250000000000004</c:v>
                </c:pt>
                <c:pt idx="86">
                  <c:v>6.8319999999999999</c:v>
                </c:pt>
                <c:pt idx="87">
                  <c:v>4.2039999999999997</c:v>
                </c:pt>
                <c:pt idx="88">
                  <c:v>3.9380000000000002</c:v>
                </c:pt>
                <c:pt idx="89">
                  <c:v>4.0289999999999999</c:v>
                </c:pt>
                <c:pt idx="90">
                  <c:v>3.9449999999999998</c:v>
                </c:pt>
                <c:pt idx="91">
                  <c:v>3.9079999999999999</c:v>
                </c:pt>
                <c:pt idx="92">
                  <c:v>4.0579999999999998</c:v>
                </c:pt>
                <c:pt idx="93">
                  <c:v>9.1259999999999994</c:v>
                </c:pt>
                <c:pt idx="94">
                  <c:v>5.1669999999999998</c:v>
                </c:pt>
                <c:pt idx="95">
                  <c:v>3.9319999999999999</c:v>
                </c:pt>
                <c:pt idx="96">
                  <c:v>8.2240000000000002</c:v>
                </c:pt>
                <c:pt idx="97">
                  <c:v>4.0250000000000004</c:v>
                </c:pt>
                <c:pt idx="98">
                  <c:v>4.3230000000000004</c:v>
                </c:pt>
                <c:pt idx="99">
                  <c:v>5.6909999999999998</c:v>
                </c:pt>
                <c:pt idx="100">
                  <c:v>4.274</c:v>
                </c:pt>
                <c:pt idx="101">
                  <c:v>4.883</c:v>
                </c:pt>
                <c:pt idx="102">
                  <c:v>4.2720000000000002</c:v>
                </c:pt>
                <c:pt idx="103">
                  <c:v>4.6369999999999996</c:v>
                </c:pt>
                <c:pt idx="104">
                  <c:v>4.2720000000000002</c:v>
                </c:pt>
                <c:pt idx="105">
                  <c:v>3.9449999999999998</c:v>
                </c:pt>
                <c:pt idx="106">
                  <c:v>5.4160000000000004</c:v>
                </c:pt>
                <c:pt idx="107">
                  <c:v>4.0250000000000004</c:v>
                </c:pt>
                <c:pt idx="108">
                  <c:v>6.077</c:v>
                </c:pt>
                <c:pt idx="109">
                  <c:v>4.0250000000000004</c:v>
                </c:pt>
                <c:pt idx="110">
                  <c:v>3.9729999999999999</c:v>
                </c:pt>
                <c:pt idx="111">
                  <c:v>4.2809999999999997</c:v>
                </c:pt>
                <c:pt idx="112">
                  <c:v>4.0250000000000004</c:v>
                </c:pt>
                <c:pt idx="113">
                  <c:v>7.5330000000000004</c:v>
                </c:pt>
                <c:pt idx="114">
                  <c:v>4.0839999999999996</c:v>
                </c:pt>
                <c:pt idx="115">
                  <c:v>4.2699999999999996</c:v>
                </c:pt>
                <c:pt idx="116">
                  <c:v>4.2329999999999997</c:v>
                </c:pt>
                <c:pt idx="117">
                  <c:v>5.4139999999999997</c:v>
                </c:pt>
                <c:pt idx="118">
                  <c:v>4.13</c:v>
                </c:pt>
                <c:pt idx="119">
                  <c:v>4.0039999999999996</c:v>
                </c:pt>
                <c:pt idx="120">
                  <c:v>7.8920000000000003</c:v>
                </c:pt>
                <c:pt idx="121">
                  <c:v>4.0250000000000004</c:v>
                </c:pt>
                <c:pt idx="122">
                  <c:v>4.6760000000000002</c:v>
                </c:pt>
                <c:pt idx="123">
                  <c:v>4.0880000000000001</c:v>
                </c:pt>
                <c:pt idx="124">
                  <c:v>4.9889999999999999</c:v>
                </c:pt>
                <c:pt idx="125">
                  <c:v>4.9349999999999996</c:v>
                </c:pt>
                <c:pt idx="126">
                  <c:v>4.0170000000000003</c:v>
                </c:pt>
                <c:pt idx="127">
                  <c:v>4.0250000000000004</c:v>
                </c:pt>
                <c:pt idx="128">
                  <c:v>4.2720000000000002</c:v>
                </c:pt>
                <c:pt idx="129">
                  <c:v>7.26</c:v>
                </c:pt>
                <c:pt idx="130">
                  <c:v>5.4139999999999997</c:v>
                </c:pt>
                <c:pt idx="131">
                  <c:v>4.032</c:v>
                </c:pt>
                <c:pt idx="132">
                  <c:v>4.5510000000000002</c:v>
                </c:pt>
                <c:pt idx="133">
                  <c:v>4.6580000000000004</c:v>
                </c:pt>
                <c:pt idx="134">
                  <c:v>4.4160000000000004</c:v>
                </c:pt>
                <c:pt idx="135">
                  <c:v>4.2729999999999997</c:v>
                </c:pt>
                <c:pt idx="136">
                  <c:v>4.0750000000000002</c:v>
                </c:pt>
                <c:pt idx="137">
                  <c:v>4.2770000000000001</c:v>
                </c:pt>
                <c:pt idx="138">
                  <c:v>4.0679999999999996</c:v>
                </c:pt>
                <c:pt idx="139">
                  <c:v>4.9889999999999999</c:v>
                </c:pt>
                <c:pt idx="140">
                  <c:v>6.468</c:v>
                </c:pt>
                <c:pt idx="141">
                  <c:v>4.2720000000000002</c:v>
                </c:pt>
                <c:pt idx="142">
                  <c:v>4.97</c:v>
                </c:pt>
                <c:pt idx="143">
                  <c:v>5.8280000000000003</c:v>
                </c:pt>
                <c:pt idx="144">
                  <c:v>4.2729999999999997</c:v>
                </c:pt>
                <c:pt idx="145">
                  <c:v>4.0839999999999996</c:v>
                </c:pt>
                <c:pt idx="146">
                  <c:v>4.2249999999999996</c:v>
                </c:pt>
                <c:pt idx="147">
                  <c:v>4.0209999999999999</c:v>
                </c:pt>
                <c:pt idx="148">
                  <c:v>4.1769999999999996</c:v>
                </c:pt>
                <c:pt idx="149">
                  <c:v>4.9710000000000001</c:v>
                </c:pt>
                <c:pt idx="150">
                  <c:v>4.0410000000000004</c:v>
                </c:pt>
                <c:pt idx="151">
                  <c:v>4.1479999999999997</c:v>
                </c:pt>
                <c:pt idx="152">
                  <c:v>4.21</c:v>
                </c:pt>
                <c:pt idx="153">
                  <c:v>6.9370000000000003</c:v>
                </c:pt>
                <c:pt idx="154">
                  <c:v>4.2389999999999999</c:v>
                </c:pt>
                <c:pt idx="155">
                  <c:v>4.258</c:v>
                </c:pt>
                <c:pt idx="156">
                  <c:v>4.25</c:v>
                </c:pt>
                <c:pt idx="157">
                  <c:v>4.9710000000000001</c:v>
                </c:pt>
                <c:pt idx="158">
                  <c:v>4.4139999999999997</c:v>
                </c:pt>
                <c:pt idx="159">
                  <c:v>5.6950000000000003</c:v>
                </c:pt>
                <c:pt idx="160">
                  <c:v>4.0519999999999996</c:v>
                </c:pt>
                <c:pt idx="161">
                  <c:v>6.242</c:v>
                </c:pt>
                <c:pt idx="162">
                  <c:v>4.3099999999999996</c:v>
                </c:pt>
                <c:pt idx="163">
                  <c:v>4.2329999999999997</c:v>
                </c:pt>
                <c:pt idx="164">
                  <c:v>4.2640000000000002</c:v>
                </c:pt>
                <c:pt idx="165">
                  <c:v>4.1970000000000001</c:v>
                </c:pt>
                <c:pt idx="166">
                  <c:v>3.786</c:v>
                </c:pt>
                <c:pt idx="167">
                  <c:v>4.7279999999999998</c:v>
                </c:pt>
                <c:pt idx="168">
                  <c:v>6.9370000000000003</c:v>
                </c:pt>
                <c:pt idx="169">
                  <c:v>6.4020000000000001</c:v>
                </c:pt>
                <c:pt idx="170">
                  <c:v>4.1050000000000004</c:v>
                </c:pt>
                <c:pt idx="171">
                  <c:v>4.0410000000000004</c:v>
                </c:pt>
                <c:pt idx="172">
                  <c:v>3.968</c:v>
                </c:pt>
                <c:pt idx="173">
                  <c:v>4.2729999999999997</c:v>
                </c:pt>
                <c:pt idx="174">
                  <c:v>4.2720000000000002</c:v>
                </c:pt>
                <c:pt idx="175">
                  <c:v>6.0449999999999999</c:v>
                </c:pt>
                <c:pt idx="176">
                  <c:v>6.9370000000000003</c:v>
                </c:pt>
                <c:pt idx="177">
                  <c:v>4.1079999999999997</c:v>
                </c:pt>
                <c:pt idx="178">
                  <c:v>3.968</c:v>
                </c:pt>
                <c:pt idx="179">
                  <c:v>4.25</c:v>
                </c:pt>
                <c:pt idx="180">
                  <c:v>3.968</c:v>
                </c:pt>
                <c:pt idx="181">
                  <c:v>4.1319999999999997</c:v>
                </c:pt>
                <c:pt idx="182">
                  <c:v>4.5229999999999997</c:v>
                </c:pt>
                <c:pt idx="183">
                  <c:v>4.09</c:v>
                </c:pt>
                <c:pt idx="184">
                  <c:v>4.2539999999999996</c:v>
                </c:pt>
                <c:pt idx="185">
                  <c:v>4.2370000000000001</c:v>
                </c:pt>
                <c:pt idx="186">
                  <c:v>4.0359999999999996</c:v>
                </c:pt>
                <c:pt idx="187">
                  <c:v>7.4790000000000001</c:v>
                </c:pt>
                <c:pt idx="188">
                  <c:v>4.2560000000000002</c:v>
                </c:pt>
                <c:pt idx="189">
                  <c:v>4.12</c:v>
                </c:pt>
                <c:pt idx="190">
                  <c:v>6.8879999999999999</c:v>
                </c:pt>
                <c:pt idx="191">
                  <c:v>4.0590000000000002</c:v>
                </c:pt>
                <c:pt idx="192">
                  <c:v>4.0570000000000004</c:v>
                </c:pt>
                <c:pt idx="193">
                  <c:v>5.83</c:v>
                </c:pt>
                <c:pt idx="194">
                  <c:v>4.2789999999999999</c:v>
                </c:pt>
                <c:pt idx="195">
                  <c:v>4.2709999999999999</c:v>
                </c:pt>
                <c:pt idx="196">
                  <c:v>4.1619999999999999</c:v>
                </c:pt>
                <c:pt idx="197">
                  <c:v>4.2729999999999997</c:v>
                </c:pt>
                <c:pt idx="198">
                  <c:v>4.2300000000000004</c:v>
                </c:pt>
                <c:pt idx="199">
                  <c:v>4.2539999999999996</c:v>
                </c:pt>
                <c:pt idx="200">
                  <c:v>4.2729999999999997</c:v>
                </c:pt>
                <c:pt idx="201">
                  <c:v>6.9039999999999999</c:v>
                </c:pt>
                <c:pt idx="202">
                  <c:v>4.0060000000000002</c:v>
                </c:pt>
                <c:pt idx="203">
                  <c:v>3.9849999999999999</c:v>
                </c:pt>
                <c:pt idx="204">
                  <c:v>4.2729999999999997</c:v>
                </c:pt>
                <c:pt idx="205">
                  <c:v>4.1449999999999996</c:v>
                </c:pt>
                <c:pt idx="206">
                  <c:v>4.0650000000000004</c:v>
                </c:pt>
                <c:pt idx="207">
                  <c:v>4.0430000000000001</c:v>
                </c:pt>
                <c:pt idx="208">
                  <c:v>4.7590000000000003</c:v>
                </c:pt>
                <c:pt idx="209">
                  <c:v>4.1529999999999996</c:v>
                </c:pt>
                <c:pt idx="210">
                  <c:v>4.242</c:v>
                </c:pt>
                <c:pt idx="211">
                  <c:v>4.1289999999999996</c:v>
                </c:pt>
                <c:pt idx="212">
                  <c:v>4.2789999999999999</c:v>
                </c:pt>
                <c:pt idx="213">
                  <c:v>4.1020000000000003</c:v>
                </c:pt>
                <c:pt idx="214">
                  <c:v>4.2729999999999997</c:v>
                </c:pt>
                <c:pt idx="215">
                  <c:v>4.1970000000000001</c:v>
                </c:pt>
                <c:pt idx="216">
                  <c:v>4.1260000000000003</c:v>
                </c:pt>
                <c:pt idx="217">
                  <c:v>4.0880000000000001</c:v>
                </c:pt>
                <c:pt idx="218">
                  <c:v>4.2709999999999999</c:v>
                </c:pt>
                <c:pt idx="219">
                  <c:v>4.1859999999999999</c:v>
                </c:pt>
                <c:pt idx="220">
                  <c:v>4.2469999999999999</c:v>
                </c:pt>
                <c:pt idx="221">
                  <c:v>4.1260000000000003</c:v>
                </c:pt>
                <c:pt idx="222">
                  <c:v>4.0880000000000001</c:v>
                </c:pt>
                <c:pt idx="223">
                  <c:v>4.1289999999999996</c:v>
                </c:pt>
                <c:pt idx="224">
                  <c:v>4.5330000000000004</c:v>
                </c:pt>
                <c:pt idx="225">
                  <c:v>4.2140000000000004</c:v>
                </c:pt>
                <c:pt idx="226">
                  <c:v>4.1779999999999999</c:v>
                </c:pt>
                <c:pt idx="227">
                  <c:v>4.2590000000000003</c:v>
                </c:pt>
                <c:pt idx="228">
                  <c:v>4.1929999999999996</c:v>
                </c:pt>
                <c:pt idx="229">
                  <c:v>4.16</c:v>
                </c:pt>
                <c:pt idx="230">
                  <c:v>4.08</c:v>
                </c:pt>
                <c:pt idx="231">
                  <c:v>4.2249999999999996</c:v>
                </c:pt>
                <c:pt idx="232">
                  <c:v>4.2350000000000003</c:v>
                </c:pt>
                <c:pt idx="233">
                  <c:v>4.4420000000000002</c:v>
                </c:pt>
                <c:pt idx="234">
                  <c:v>4.2720000000000002</c:v>
                </c:pt>
                <c:pt idx="235">
                  <c:v>4.008</c:v>
                </c:pt>
                <c:pt idx="236">
                  <c:v>3.992</c:v>
                </c:pt>
                <c:pt idx="237">
                  <c:v>4.2729999999999997</c:v>
                </c:pt>
                <c:pt idx="238">
                  <c:v>4.1070000000000002</c:v>
                </c:pt>
                <c:pt idx="239">
                  <c:v>4.2779999999999996</c:v>
                </c:pt>
                <c:pt idx="240">
                  <c:v>4.1260000000000003</c:v>
                </c:pt>
                <c:pt idx="241">
                  <c:v>4.266</c:v>
                </c:pt>
                <c:pt idx="242">
                  <c:v>4.2670000000000003</c:v>
                </c:pt>
                <c:pt idx="243">
                  <c:v>4.258</c:v>
                </c:pt>
                <c:pt idx="244">
                  <c:v>4.1379999999999999</c:v>
                </c:pt>
                <c:pt idx="245">
                  <c:v>4.1509999999999998</c:v>
                </c:pt>
                <c:pt idx="246">
                  <c:v>4.18</c:v>
                </c:pt>
                <c:pt idx="247">
                  <c:v>4.2130000000000001</c:v>
                </c:pt>
                <c:pt idx="248">
                  <c:v>4.1070000000000002</c:v>
                </c:pt>
                <c:pt idx="249">
                  <c:v>4.2130000000000001</c:v>
                </c:pt>
                <c:pt idx="250">
                  <c:v>4.2770000000000001</c:v>
                </c:pt>
                <c:pt idx="251">
                  <c:v>4.1070000000000002</c:v>
                </c:pt>
                <c:pt idx="252">
                  <c:v>4.258</c:v>
                </c:pt>
                <c:pt idx="253">
                  <c:v>4.17</c:v>
                </c:pt>
                <c:pt idx="254">
                  <c:v>4.0039999999999996</c:v>
                </c:pt>
                <c:pt idx="255">
                  <c:v>4.2779999999999996</c:v>
                </c:pt>
                <c:pt idx="256">
                  <c:v>4.2690000000000001</c:v>
                </c:pt>
                <c:pt idx="257">
                  <c:v>4.234</c:v>
                </c:pt>
                <c:pt idx="258">
                  <c:v>4.1609999999999996</c:v>
                </c:pt>
                <c:pt idx="259">
                  <c:v>4.25</c:v>
                </c:pt>
                <c:pt idx="260">
                  <c:v>4.1340000000000003</c:v>
                </c:pt>
                <c:pt idx="261">
                  <c:v>4.0810000000000004</c:v>
                </c:pt>
                <c:pt idx="262">
                  <c:v>4.2729999999999997</c:v>
                </c:pt>
                <c:pt idx="263">
                  <c:v>4.0880000000000001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01-4468-AA5A-25E78CB88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808448"/>
        <c:axId val="108807872"/>
      </c:scatterChart>
      <c:valAx>
        <c:axId val="108806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Case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807296"/>
        <c:crosses val="autoZero"/>
        <c:crossBetween val="midCat"/>
      </c:valAx>
      <c:valAx>
        <c:axId val="10880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Cost</a:t>
                </a:r>
                <a:r>
                  <a:rPr lang="fr-FR" baseline="0"/>
                  <a:t> (k€)</a:t>
                </a:r>
                <a:endParaRPr lang="fr-F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806144"/>
        <c:crosses val="autoZero"/>
        <c:crossBetween val="midCat"/>
      </c:valAx>
      <c:valAx>
        <c:axId val="108807872"/>
        <c:scaling>
          <c:orientation val="minMax"/>
          <c:max val="2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Overfield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808448"/>
        <c:crosses val="max"/>
        <c:crossBetween val="midCat"/>
      </c:valAx>
      <c:valAx>
        <c:axId val="1088084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88078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C3DA1-9BFE-4D5D-B25D-7CC592D9C3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1956D-7473-4ACD-A8EB-84381C2C4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7152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AFE2C-5007-4057-8DFB-EC24DF7E4136}" type="datetimeFigureOut">
              <a:rPr lang="fr-FR" smtClean="0"/>
              <a:pPr/>
              <a:t>14/01/2020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5FE0B-B3A6-4AF6-B265-A109385ED2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897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3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729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430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145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206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6650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435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55765" y="5504598"/>
            <a:ext cx="4788464" cy="34993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 typeface="Arial" pitchFamily="34" charset="0"/>
              <a:buNone/>
              <a:defRPr sz="1400" b="0" baseline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7"/>
          </p:nvPr>
        </p:nvSpPr>
        <p:spPr>
          <a:xfrm>
            <a:off x="8025304" y="6465733"/>
            <a:ext cx="730507" cy="32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b="1" smtClean="0"/>
              <a:t>|</a:t>
            </a:r>
            <a:r>
              <a:rPr lang="fr-FR" smtClean="0"/>
              <a:t> Page </a:t>
            </a:r>
            <a:fld id="{AEFB9B6D-867A-40B8-ACB0-35CC9F272C9C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854" y="5456454"/>
            <a:ext cx="985013" cy="982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56885"/>
            <a:ext cx="8172464" cy="4968552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 cap="none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270000" indent="-270000">
              <a:lnSpc>
                <a:spcPct val="100000"/>
              </a:lnSpc>
              <a:spcAft>
                <a:spcPts val="400"/>
              </a:spcAft>
              <a:buSzPct val="60000"/>
              <a:defRPr sz="1800" cap="none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360000">
              <a:lnSpc>
                <a:spcPct val="100000"/>
              </a:lnSpc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628650" indent="-276225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SzPct val="30000"/>
              <a:defRPr sz="1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630000" indent="0">
              <a:lnSpc>
                <a:spcPct val="100000"/>
              </a:lnSpc>
              <a:defRPr sz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809625" indent="-180975">
              <a:spcBef>
                <a:spcPts val="0"/>
              </a:spcBef>
              <a:defRPr sz="120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>
          <a:xfrm>
            <a:off x="1382104" y="52752"/>
            <a:ext cx="6790296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 sz="2400" cap="small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76001" y="6465733"/>
            <a:ext cx="2599000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IRFU/Service</a:t>
            </a:r>
            <a:endParaRPr lang="fr-FR">
              <a:solidFill>
                <a:srgbClr val="FF0000"/>
              </a:solidFill>
            </a:endParaRPr>
          </a:p>
        </p:txBody>
      </p:sp>
      <p:sp>
        <p:nvSpPr>
          <p:cNvPr id="3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84067" y="6465733"/>
            <a:ext cx="76439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2" name="Espace réservé de la date 6"/>
          <p:cNvSpPr>
            <a:spLocks noGrp="1"/>
          </p:cNvSpPr>
          <p:nvPr>
            <p:ph type="dt" sz="half" idx="2"/>
          </p:nvPr>
        </p:nvSpPr>
        <p:spPr>
          <a:xfrm>
            <a:off x="3327401" y="6465733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Evènement - Date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ers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bandeau_dernièr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23850"/>
          </a:xfrm>
          <a:prstGeom prst="rect">
            <a:avLst/>
          </a:prstGeom>
        </p:spPr>
      </p:pic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90549" y="6465733"/>
            <a:ext cx="261831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IRFU/Service</a:t>
            </a:r>
            <a:endParaRPr lang="fr-FR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67133" y="6465733"/>
            <a:ext cx="781331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e la date 6"/>
          <p:cNvSpPr>
            <a:spLocks noGrp="1"/>
          </p:cNvSpPr>
          <p:nvPr>
            <p:ph type="dt" sz="half" idx="2"/>
          </p:nvPr>
        </p:nvSpPr>
        <p:spPr>
          <a:xfrm>
            <a:off x="3276599" y="6465733"/>
            <a:ext cx="4207933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Evènement - Date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540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131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bandeau_dernièr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0129" y="5805576"/>
            <a:ext cx="5833871" cy="105242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876848" y="6202395"/>
            <a:ext cx="2032959" cy="378648"/>
          </a:xfrm>
          <a:prstGeom prst="rect">
            <a:avLst/>
          </a:prstGeom>
        </p:spPr>
        <p:txBody>
          <a:bodyPr tIns="36000" bIns="36000" anchor="t" anchorCtr="0"/>
          <a:lstStyle>
            <a:lvl1pPr algn="l">
              <a:lnSpc>
                <a:spcPts val="1200"/>
              </a:lnSpc>
              <a:defRPr sz="8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dirty="0" smtClean="0"/>
              <a:t>Service</a:t>
            </a:r>
            <a:br>
              <a:rPr lang="fr-FR" dirty="0" smtClean="0"/>
            </a:br>
            <a:endParaRPr lang="fr-FR" dirty="0"/>
          </a:p>
        </p:txBody>
      </p:sp>
      <p:pic>
        <p:nvPicPr>
          <p:cNvPr id="13" name="Image 12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-1"/>
            <a:ext cx="5833871" cy="5805577"/>
          </a:xfrm>
          <a:prstGeom prst="rect">
            <a:avLst/>
          </a:prstGeom>
        </p:spPr>
      </p:pic>
      <p:sp>
        <p:nvSpPr>
          <p:cNvPr id="17" name="Espace réservé du numéro de diapositive 16"/>
          <p:cNvSpPr>
            <a:spLocks noGrp="1"/>
          </p:cNvSpPr>
          <p:nvPr>
            <p:ph type="sldNum" sz="quarter" idx="13"/>
          </p:nvPr>
        </p:nvSpPr>
        <p:spPr>
          <a:xfrm>
            <a:off x="3518792" y="6305910"/>
            <a:ext cx="2965399" cy="324000"/>
          </a:xfrm>
          <a:prstGeom prst="rect">
            <a:avLst/>
          </a:prstGeom>
        </p:spPr>
        <p:txBody>
          <a:bodyPr/>
          <a:lstStyle>
            <a:lvl1pPr algn="l">
              <a:defRPr sz="800"/>
            </a:lvl1pPr>
          </a:lstStyle>
          <a:p>
            <a:r>
              <a:rPr lang="fr-FR" smtClean="0">
                <a:solidFill>
                  <a:schemeClr val="bg1"/>
                </a:solidFill>
              </a:rPr>
              <a:t>Tel : +33 1 69 08 xx xx – Fax : +33 1 69 08 xx xx</a:t>
            </a:r>
            <a:endParaRPr 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444814"/>
            <a:ext cx="8226854" cy="94044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6DBB8-72E8-4274-95E3-6A19E6EA9CC3}" type="datetime1">
              <a:rPr lang="en-US" smtClean="0"/>
              <a:t>1/14/2020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E. Rochepault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457200" y="3391124"/>
            <a:ext cx="2743200" cy="419653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70224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90550" y="6465733"/>
            <a:ext cx="185631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IRFU/Service</a:t>
            </a:r>
            <a:endParaRPr lang="fr-FR"/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8464" y="6465733"/>
            <a:ext cx="681536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Espace réservé de la date 6"/>
          <p:cNvSpPr>
            <a:spLocks noGrp="1"/>
          </p:cNvSpPr>
          <p:nvPr>
            <p:ph type="dt" sz="half" idx="2"/>
          </p:nvPr>
        </p:nvSpPr>
        <p:spPr>
          <a:xfrm>
            <a:off x="2624667" y="6454466"/>
            <a:ext cx="5342466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Evènement - Date</a:t>
            </a:r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0" y="138330"/>
            <a:ext cx="684220" cy="6827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72" r:id="rId3"/>
    <p:sldLayoutId id="2147483673" r:id="rId4"/>
    <p:sldLayoutId id="2147483668" r:id="rId5"/>
    <p:sldLayoutId id="2147483675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 cap="small" baseline="0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0"/>
        </a:buBlip>
        <a:defRPr sz="2000" kern="1200" cap="small" baseline="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3492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077913" indent="-306388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11"/>
        </a:buBlip>
        <a:defRPr sz="1400" kern="120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1073150" indent="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None/>
        <a:defRPr sz="1400" kern="120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1436688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i="1" kern="120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image" Target="../media/image2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71.pn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30.png"/><Relationship Id="rId7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3.png"/><Relationship Id="rId9" Type="http://schemas.openxmlformats.org/officeDocument/2006/relationships/image" Target="../media/image3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7" Type="http://schemas.openxmlformats.org/officeDocument/2006/relationships/image" Target="../media/image460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46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1.png"/><Relationship Id="rId10" Type="http://schemas.openxmlformats.org/officeDocument/2006/relationships/image" Target="../media/image50.pn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7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50.png"/><Relationship Id="rId4" Type="http://schemas.openxmlformats.org/officeDocument/2006/relationships/image" Target="../media/image4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root.cer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hyperlink" Target="https://www.r-project.org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79.png"/><Relationship Id="rId4" Type="http://schemas.openxmlformats.org/officeDocument/2006/relationships/image" Target="../media/image74.png"/><Relationship Id="rId9" Type="http://schemas.openxmlformats.org/officeDocument/2006/relationships/image" Target="../media/image78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gif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9" Type="http://schemas.openxmlformats.org/officeDocument/2006/relationships/chart" Target="../charts/char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0.png"/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gif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0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0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0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7.png"/><Relationship Id="rId4" Type="http://schemas.openxmlformats.org/officeDocument/2006/relationships/image" Target="../media/image10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Rainmaker1973/status/1020273446884970496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0.png"/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gif"/><Relationship Id="rId4" Type="http://schemas.openxmlformats.org/officeDocument/2006/relationships/image" Target="../media/image11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p.rhul.ac.uk/~cowan/stat_cern.html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s://writings.stephenwolfram.com/2013/05/dropping-in-on-gottfried-leibniz/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3358341" y="1438275"/>
            <a:ext cx="56483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Useful Statistical Methods in Designing Superconducting Magnets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724275" y="5728138"/>
            <a:ext cx="4388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666666"/>
                </a:solidFill>
              </a:rPr>
              <a:t>V. </a:t>
            </a:r>
            <a:r>
              <a:rPr lang="fr-FR" sz="1600" b="1" dirty="0" err="1" smtClean="0">
                <a:solidFill>
                  <a:srgbClr val="666666"/>
                </a:solidFill>
              </a:rPr>
              <a:t>Calvelli</a:t>
            </a:r>
            <a:endParaRPr lang="fr-FR" sz="1600" b="1">
              <a:solidFill>
                <a:srgbClr val="666666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724275" y="6022076"/>
            <a:ext cx="2813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mtClean="0">
                <a:solidFill>
                  <a:srgbClr val="666666"/>
                </a:solidFill>
              </a:rPr>
              <a:t>10/01/2020</a:t>
            </a:r>
          </a:p>
        </p:txBody>
      </p:sp>
    </p:spTree>
    <p:extLst>
      <p:ext uri="{BB962C8B-B14F-4D97-AF65-F5344CB8AC3E}">
        <p14:creationId xmlns:p14="http://schemas.microsoft.com/office/powerpoint/2010/main" val="240998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67688" y="1421475"/>
                <a:ext cx="8271163" cy="4616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Fundamentals</a:t>
                </a:r>
                <a:endParaRPr lang="en-US" sz="1400" b="1" dirty="0" smtClean="0"/>
              </a:p>
              <a:p>
                <a:pPr marL="285750" indent="-285750">
                  <a:buFontTx/>
                  <a:buChar char="-"/>
                </a:pPr>
                <a:r>
                  <a:rPr lang="en-US" sz="1400" dirty="0" smtClean="0"/>
                  <a:t>Random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numbers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generators</a:t>
                </a:r>
                <a:endParaRPr lang="fr-FR" sz="14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A </a:t>
                </a:r>
                <a:r>
                  <a:rPr lang="fr-FR" sz="1400" dirty="0" err="1" smtClean="0"/>
                  <a:t>practical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definition</a:t>
                </a:r>
                <a:r>
                  <a:rPr lang="fr-FR" sz="1400" dirty="0" smtClean="0"/>
                  <a:t> of </a:t>
                </a:r>
                <a:r>
                  <a:rPr lang="fr-FR" sz="1400" dirty="0" err="1" smtClean="0"/>
                  <a:t>probability</a:t>
                </a:r>
                <a:endParaRPr lang="fr-FR" sz="14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How to </a:t>
                </a:r>
                <a:r>
                  <a:rPr lang="fr-FR" sz="1400" dirty="0" err="1" smtClean="0"/>
                  <a:t>generate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random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numbers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from</a:t>
                </a:r>
                <a:r>
                  <a:rPr lang="fr-FR" sz="1400" dirty="0" smtClean="0"/>
                  <a:t> a </a:t>
                </a:r>
                <a:r>
                  <a:rPr lang="fr-FR" sz="1400" dirty="0" err="1" smtClean="0"/>
                  <a:t>given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probability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density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function</a:t>
                </a:r>
                <a:endParaRPr lang="fr-FR" sz="14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400" dirty="0" err="1" smtClean="0"/>
                  <a:t>Epistemology</a:t>
                </a:r>
                <a:r>
                  <a:rPr lang="fr-FR" sz="1400" dirty="0" smtClean="0"/>
                  <a:t> of a fit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400" dirty="0" err="1" smtClean="0"/>
                  <a:t>Elements</a:t>
                </a:r>
                <a:r>
                  <a:rPr lang="fr-FR" sz="1400" dirty="0" smtClean="0"/>
                  <a:t> of </a:t>
                </a:r>
                <a:r>
                  <a:rPr lang="fr-FR" sz="1400" dirty="0" err="1" smtClean="0"/>
                  <a:t>statistical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inference</a:t>
                </a:r>
                <a:endParaRPr lang="fr-FR" sz="1400" dirty="0" smtClean="0"/>
              </a:p>
              <a:p>
                <a:endParaRPr lang="fr-FR" sz="1400" dirty="0" smtClean="0"/>
              </a:p>
              <a:p>
                <a:r>
                  <a:rPr lang="fr-FR" sz="1400" b="1" dirty="0" smtClean="0"/>
                  <a:t>Historic background</a:t>
                </a:r>
              </a:p>
              <a:p>
                <a:endParaRPr lang="fr-FR" sz="1400" dirty="0"/>
              </a:p>
              <a:p>
                <a:r>
                  <a:rPr lang="fr-FR" sz="1400" b="1" dirty="0" smtClean="0"/>
                  <a:t>A </a:t>
                </a:r>
                <a:r>
                  <a:rPr lang="fr-FR" sz="1400" b="1" dirty="0" err="1" smtClean="0"/>
                  <a:t>Numerical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Models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Comparison</a:t>
                </a:r>
                <a:r>
                  <a:rPr lang="fr-FR" sz="1400" b="1" dirty="0" smtClean="0"/>
                  <a:t> Method</a:t>
                </a:r>
              </a:p>
              <a:p>
                <a:r>
                  <a:rPr lang="fr-FR" sz="1400" dirty="0" smtClean="0"/>
                  <a:t> </a:t>
                </a:r>
              </a:p>
              <a:p>
                <a:r>
                  <a:rPr lang="fr-FR" sz="1400" b="1" dirty="0" smtClean="0"/>
                  <a:t>The Monte Carlo </a:t>
                </a:r>
                <a:r>
                  <a:rPr lang="fr-FR" sz="1400" b="1" dirty="0" err="1" smtClean="0"/>
                  <a:t>method</a:t>
                </a:r>
                <a:endParaRPr lang="fr-FR" sz="1400" b="1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Description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Ex1 : How to </a:t>
                </a:r>
                <a:r>
                  <a:rPr lang="fr-FR" sz="1400" dirty="0" err="1" smtClean="0"/>
                  <a:t>calculate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fr-FR" sz="14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Ex2 : The impact of </a:t>
                </a:r>
                <a:r>
                  <a:rPr lang="fr-FR" sz="1400" dirty="0" err="1" smtClean="0"/>
                  <a:t>random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geometrical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errors</a:t>
                </a:r>
                <a:r>
                  <a:rPr lang="fr-FR" sz="1400" dirty="0" smtClean="0"/>
                  <a:t> on the </a:t>
                </a:r>
                <a:r>
                  <a:rPr lang="fr-FR" sz="1400" dirty="0" err="1" smtClean="0"/>
                  <a:t>magnetic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field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quality</a:t>
                </a:r>
                <a:endParaRPr lang="fr-FR" sz="1400" dirty="0" smtClean="0"/>
              </a:p>
              <a:p>
                <a:r>
                  <a:rPr lang="fr-FR" sz="1400" dirty="0" smtClean="0"/>
                  <a:t> </a:t>
                </a:r>
              </a:p>
              <a:p>
                <a:r>
                  <a:rPr lang="fr-FR" sz="1400" b="1" dirty="0" smtClean="0"/>
                  <a:t>The </a:t>
                </a:r>
                <a:r>
                  <a:rPr lang="fr-FR" sz="1400" b="1" dirty="0" err="1" smtClean="0"/>
                  <a:t>Genetic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Algorithms</a:t>
                </a:r>
                <a:endParaRPr lang="fr-FR" sz="1400" b="1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Description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Ex : how to </a:t>
                </a:r>
                <a:r>
                  <a:rPr lang="fr-FR" sz="1400" dirty="0" err="1" smtClean="0"/>
                  <a:t>optimize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conductor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cost</a:t>
                </a:r>
                <a:r>
                  <a:rPr lang="fr-FR" sz="1400" dirty="0" smtClean="0"/>
                  <a:t> in a 3D </a:t>
                </a:r>
                <a:r>
                  <a:rPr lang="fr-FR" sz="1400" dirty="0" err="1" smtClean="0"/>
                  <a:t>magnet</a:t>
                </a:r>
                <a:r>
                  <a:rPr lang="fr-FR" sz="1400" dirty="0" smtClean="0"/>
                  <a:t> design</a:t>
                </a:r>
                <a:endParaRPr lang="fr-FR" sz="1400" dirty="0"/>
              </a:p>
              <a:p>
                <a:pPr marL="285750" indent="-285750">
                  <a:buFontTx/>
                  <a:buChar char="-"/>
                </a:pPr>
                <a:endParaRPr lang="fr-FR" sz="1400" dirty="0" smtClean="0"/>
              </a:p>
              <a:p>
                <a:r>
                  <a:rPr lang="fr-FR" sz="1400" b="1" dirty="0" err="1" smtClean="0"/>
                  <a:t>Bibliography</a:t>
                </a:r>
                <a:endParaRPr lang="fr-FR" sz="1400" b="1" dirty="0" smtClean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688" y="1421475"/>
                <a:ext cx="8271163" cy="4616648"/>
              </a:xfrm>
              <a:prstGeom prst="rect">
                <a:avLst/>
              </a:prstGeom>
              <a:blipFill>
                <a:blip r:embed="rId2"/>
                <a:stretch>
                  <a:fillRect l="-221" t="-264" b="-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250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6362700"/>
            <a:ext cx="2133600" cy="365125"/>
          </a:xfrm>
        </p:spPr>
        <p:txBody>
          <a:bodyPr/>
          <a:lstStyle/>
          <a:p>
            <a:fld id="{88A2DB8D-7086-4C06-A391-9D898727360A}" type="datetime1">
              <a:rPr lang="en-US" smtClean="0"/>
              <a:t>1/14/2020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3358341" y="1438275"/>
            <a:ext cx="56483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Random</a:t>
            </a:r>
            <a:r>
              <a:rPr lang="fr-FR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Numbers</a:t>
            </a:r>
            <a:r>
              <a:rPr lang="fr-FR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</a:p>
          <a:p>
            <a:pPr algn="ctr"/>
            <a:r>
              <a:rPr lang="fr-FR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Probability</a:t>
            </a:r>
            <a:r>
              <a:rPr lang="fr-FR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and </a:t>
            </a:r>
            <a:r>
              <a:rPr lang="fr-FR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Elements</a:t>
            </a:r>
            <a:r>
              <a:rPr lang="fr-FR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of </a:t>
            </a:r>
            <a:r>
              <a:rPr lang="fr-FR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Inferential</a:t>
            </a:r>
            <a:r>
              <a:rPr lang="fr-FR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Statistics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06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How to </a:t>
            </a:r>
            <a:r>
              <a:rPr lang="fr-FR" dirty="0" err="1" smtClean="0"/>
              <a:t>generate</a:t>
            </a:r>
            <a:r>
              <a:rPr lang="fr-FR" dirty="0" smtClean="0"/>
              <a:t> </a:t>
            </a:r>
            <a:r>
              <a:rPr lang="fr-FR" dirty="0" err="1" smtClean="0"/>
              <a:t>random</a:t>
            </a:r>
            <a:r>
              <a:rPr lang="fr-FR" dirty="0" smtClean="0"/>
              <a:t> </a:t>
            </a:r>
            <a:r>
              <a:rPr lang="fr-FR" dirty="0" err="1" smtClean="0"/>
              <a:t>numbers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40576" y="1512917"/>
            <a:ext cx="3923606" cy="33239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smtClean="0"/>
              <a:t>Hardware </a:t>
            </a:r>
            <a:r>
              <a:rPr lang="fr-FR" sz="1400" b="1" err="1" smtClean="0"/>
              <a:t>random</a:t>
            </a:r>
            <a:r>
              <a:rPr lang="fr-FR" sz="1400" b="1" smtClean="0"/>
              <a:t> </a:t>
            </a:r>
            <a:r>
              <a:rPr lang="fr-FR" sz="1400" b="1" err="1" smtClean="0"/>
              <a:t>number</a:t>
            </a:r>
            <a:r>
              <a:rPr lang="fr-FR" sz="1400" b="1" smtClean="0"/>
              <a:t> </a:t>
            </a:r>
            <a:r>
              <a:rPr lang="fr-FR" sz="1400" b="1" err="1" smtClean="0"/>
              <a:t>generator</a:t>
            </a:r>
            <a:r>
              <a:rPr lang="fr-FR" sz="1400" b="1" smtClean="0"/>
              <a:t> (HRNG)</a:t>
            </a:r>
          </a:p>
          <a:p>
            <a:endParaRPr lang="fr-FR" sz="1400" smtClean="0"/>
          </a:p>
          <a:p>
            <a:r>
              <a:rPr lang="fr-FR" sz="1400" smtClean="0"/>
              <a:t>Use of </a:t>
            </a:r>
            <a:r>
              <a:rPr lang="fr-FR" sz="1400" err="1" smtClean="0"/>
              <a:t>physical</a:t>
            </a:r>
            <a:r>
              <a:rPr lang="fr-FR" sz="1400" smtClean="0"/>
              <a:t> </a:t>
            </a:r>
            <a:r>
              <a:rPr lang="fr-FR" sz="1400" err="1" smtClean="0"/>
              <a:t>phenomena</a:t>
            </a:r>
            <a:r>
              <a:rPr lang="fr-FR" sz="1400" smtClean="0"/>
              <a:t> to </a:t>
            </a:r>
            <a:r>
              <a:rPr lang="fr-FR" sz="1400" err="1" smtClean="0"/>
              <a:t>generate</a:t>
            </a:r>
            <a:r>
              <a:rPr lang="fr-FR" sz="1400" smtClean="0"/>
              <a:t> </a:t>
            </a:r>
            <a:r>
              <a:rPr lang="fr-FR" sz="1400" err="1" smtClean="0"/>
              <a:t>numbers</a:t>
            </a:r>
            <a:r>
              <a:rPr lang="fr-FR" sz="1400" smtClean="0"/>
              <a:t> by chance</a:t>
            </a:r>
          </a:p>
          <a:p>
            <a:endParaRPr lang="fr-FR" sz="1400" smtClean="0"/>
          </a:p>
          <a:p>
            <a:r>
              <a:rPr lang="fr-FR" sz="1400" smtClean="0"/>
              <a:t>Ex: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smtClean="0"/>
              <a:t>Thermal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err="1"/>
              <a:t>C</a:t>
            </a:r>
            <a:r>
              <a:rPr lang="fr-FR" sz="1400" i="1" err="1" smtClean="0"/>
              <a:t>osmic</a:t>
            </a:r>
            <a:r>
              <a:rPr lang="fr-FR" sz="1400" i="1" smtClean="0"/>
              <a:t> background radiation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smtClean="0"/>
              <a:t>Electro-</a:t>
            </a:r>
            <a:r>
              <a:rPr lang="fr-FR" sz="1400" i="1" err="1" smtClean="0"/>
              <a:t>magnetic</a:t>
            </a:r>
            <a:r>
              <a:rPr lang="fr-FR" sz="1400" i="1" smtClean="0"/>
              <a:t> noise</a:t>
            </a:r>
          </a:p>
          <a:p>
            <a:endParaRPr lang="fr-FR" sz="1400" smtClean="0"/>
          </a:p>
          <a:p>
            <a:r>
              <a:rPr lang="fr-FR" sz="1400" err="1" smtClean="0"/>
              <a:t>These</a:t>
            </a:r>
            <a:r>
              <a:rPr lang="fr-FR" sz="1400" smtClean="0"/>
              <a:t> are </a:t>
            </a:r>
            <a:r>
              <a:rPr lang="fr-FR" sz="1400" err="1" smtClean="0"/>
              <a:t>natural</a:t>
            </a:r>
            <a:r>
              <a:rPr lang="fr-FR" sz="1400" smtClean="0"/>
              <a:t> sources of </a:t>
            </a:r>
            <a:r>
              <a:rPr lang="fr-FR" sz="1400" err="1" smtClean="0"/>
              <a:t>random</a:t>
            </a:r>
            <a:r>
              <a:rPr lang="fr-FR" sz="1400" smtClean="0"/>
              <a:t> </a:t>
            </a:r>
            <a:r>
              <a:rPr lang="fr-FR" sz="1400" err="1" smtClean="0"/>
              <a:t>numbers</a:t>
            </a:r>
            <a:r>
              <a:rPr lang="fr-FR" sz="1400" smtClean="0"/>
              <a:t> </a:t>
            </a:r>
          </a:p>
          <a:p>
            <a:endParaRPr lang="fr-FR" sz="1400"/>
          </a:p>
          <a:p>
            <a:r>
              <a:rPr lang="fr-FR" sz="1400" err="1" smtClean="0">
                <a:solidFill>
                  <a:srgbClr val="0070C0"/>
                </a:solidFill>
              </a:rPr>
              <a:t>Generally</a:t>
            </a:r>
            <a:r>
              <a:rPr lang="fr-FR" sz="1400" smtClean="0">
                <a:solidFill>
                  <a:srgbClr val="0070C0"/>
                </a:solidFill>
              </a:rPr>
              <a:t> </a:t>
            </a:r>
            <a:r>
              <a:rPr lang="fr-FR" sz="1400" err="1" smtClean="0">
                <a:solidFill>
                  <a:srgbClr val="0070C0"/>
                </a:solidFill>
              </a:rPr>
              <a:t>used</a:t>
            </a:r>
            <a:r>
              <a:rPr lang="fr-FR" sz="1400" smtClean="0">
                <a:solidFill>
                  <a:srgbClr val="0070C0"/>
                </a:solidFill>
              </a:rPr>
              <a:t> to </a:t>
            </a:r>
            <a:r>
              <a:rPr lang="fr-FR" sz="1400" err="1" smtClean="0">
                <a:solidFill>
                  <a:srgbClr val="0070C0"/>
                </a:solidFill>
              </a:rPr>
              <a:t>assess</a:t>
            </a:r>
            <a:r>
              <a:rPr lang="fr-FR" sz="1400" smtClean="0">
                <a:solidFill>
                  <a:srgbClr val="0070C0"/>
                </a:solidFill>
              </a:rPr>
              <a:t> the noise in a </a:t>
            </a:r>
            <a:r>
              <a:rPr lang="fr-FR" sz="1400" err="1" smtClean="0">
                <a:solidFill>
                  <a:srgbClr val="0070C0"/>
                </a:solidFill>
              </a:rPr>
              <a:t>measure</a:t>
            </a:r>
            <a:endParaRPr lang="fr-FR" sz="1400">
              <a:solidFill>
                <a:srgbClr val="0070C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824858" y="1512917"/>
            <a:ext cx="3923606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smtClean="0"/>
              <a:t>Pseudo-</a:t>
            </a:r>
            <a:r>
              <a:rPr lang="fr-FR" sz="1400" b="1" err="1" smtClean="0"/>
              <a:t>random</a:t>
            </a:r>
            <a:r>
              <a:rPr lang="fr-FR" sz="1400" b="1" smtClean="0"/>
              <a:t> </a:t>
            </a:r>
            <a:r>
              <a:rPr lang="fr-FR" sz="1400" b="1" err="1" smtClean="0"/>
              <a:t>number</a:t>
            </a:r>
            <a:r>
              <a:rPr lang="fr-FR" sz="1400" b="1" smtClean="0"/>
              <a:t> </a:t>
            </a:r>
            <a:r>
              <a:rPr lang="fr-FR" sz="1400" b="1" err="1" smtClean="0"/>
              <a:t>generator</a:t>
            </a:r>
            <a:r>
              <a:rPr lang="fr-FR" sz="1400" b="1" smtClean="0"/>
              <a:t> (PRNG)</a:t>
            </a:r>
          </a:p>
          <a:p>
            <a:endParaRPr lang="fr-FR" sz="1400" smtClean="0"/>
          </a:p>
          <a:p>
            <a:r>
              <a:rPr lang="fr-FR" sz="1400" smtClean="0"/>
              <a:t>Use of </a:t>
            </a:r>
            <a:r>
              <a:rPr lang="fr-FR" sz="1400" err="1" smtClean="0"/>
              <a:t>mathematic</a:t>
            </a:r>
            <a:r>
              <a:rPr lang="fr-FR" sz="1400" smtClean="0"/>
              <a:t> formules to </a:t>
            </a:r>
            <a:r>
              <a:rPr lang="fr-FR" sz="1400" err="1" smtClean="0"/>
              <a:t>generate</a:t>
            </a:r>
            <a:r>
              <a:rPr lang="fr-FR" sz="1400" smtClean="0"/>
              <a:t> « look-</a:t>
            </a:r>
            <a:r>
              <a:rPr lang="fr-FR" sz="1400" err="1" smtClean="0"/>
              <a:t>like</a:t>
            </a:r>
            <a:r>
              <a:rPr lang="fr-FR" sz="1400" smtClean="0"/>
              <a:t> » </a:t>
            </a:r>
            <a:r>
              <a:rPr lang="fr-FR" sz="1400" err="1" smtClean="0"/>
              <a:t>random</a:t>
            </a:r>
            <a:r>
              <a:rPr lang="fr-FR" sz="1400" smtClean="0"/>
              <a:t> </a:t>
            </a:r>
            <a:r>
              <a:rPr lang="fr-FR" sz="1400" err="1" smtClean="0"/>
              <a:t>numbers</a:t>
            </a:r>
            <a:endParaRPr lang="fr-FR" sz="1400" smtClean="0"/>
          </a:p>
          <a:p>
            <a:endParaRPr lang="fr-FR" sz="1400" smtClean="0"/>
          </a:p>
          <a:p>
            <a:r>
              <a:rPr lang="fr-FR" sz="1400" err="1" smtClean="0">
                <a:solidFill>
                  <a:srgbClr val="C00000"/>
                </a:solidFill>
              </a:rPr>
              <a:t>Used</a:t>
            </a:r>
            <a:r>
              <a:rPr lang="fr-FR" sz="1400" smtClean="0">
                <a:solidFill>
                  <a:srgbClr val="C00000"/>
                </a:solidFill>
              </a:rPr>
              <a:t> in simulations</a:t>
            </a:r>
          </a:p>
        </p:txBody>
      </p:sp>
      <p:sp>
        <p:nvSpPr>
          <p:cNvPr id="10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85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Pseudo-</a:t>
            </a:r>
            <a:r>
              <a:rPr lang="fr-FR" err="1" smtClean="0"/>
              <a:t>random</a:t>
            </a:r>
            <a:r>
              <a:rPr lang="fr-FR" smtClean="0"/>
              <a:t> </a:t>
            </a:r>
            <a:r>
              <a:rPr lang="fr-FR" err="1" smtClean="0"/>
              <a:t>number</a:t>
            </a:r>
            <a:r>
              <a:rPr lang="fr-FR" smtClean="0"/>
              <a:t> </a:t>
            </a:r>
            <a:r>
              <a:rPr lang="fr-FR" err="1" smtClean="0"/>
              <a:t>generators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465512" y="1607435"/>
                <a:ext cx="8063345" cy="3341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smtClean="0"/>
                  <a:t>An </a:t>
                </a:r>
                <a:r>
                  <a:rPr lang="fr-FR" sz="1400" b="1" err="1" smtClean="0"/>
                  <a:t>example</a:t>
                </a:r>
                <a:r>
                  <a:rPr lang="fr-FR" sz="1400" b="1" smtClean="0"/>
                  <a:t> of PRNG</a:t>
                </a:r>
                <a:r>
                  <a:rPr lang="fr-FR" sz="1400" smtClean="0"/>
                  <a:t>: a multiplicative </a:t>
                </a:r>
                <a:r>
                  <a:rPr lang="fr-FR" sz="1400" err="1" smtClean="0"/>
                  <a:t>congruential</a:t>
                </a:r>
                <a:r>
                  <a:rPr lang="fr-FR" sz="1400" smtClean="0"/>
                  <a:t> </a:t>
                </a:r>
                <a:r>
                  <a:rPr lang="fr-FR" sz="1400" err="1" smtClean="0"/>
                  <a:t>generator</a:t>
                </a:r>
                <a:endParaRPr lang="fr-FR" sz="1400" smtClean="0"/>
              </a:p>
              <a:p>
                <a:r>
                  <a:rPr lang="fr-FR" sz="1400" smtClean="0"/>
                  <a:t>(all </a:t>
                </a:r>
                <a:r>
                  <a:rPr lang="fr-FR" sz="1400" err="1" smtClean="0"/>
                  <a:t>numbers</a:t>
                </a:r>
                <a:r>
                  <a:rPr lang="fr-FR" sz="1400" smtClean="0"/>
                  <a:t> are </a:t>
                </a:r>
                <a:r>
                  <a:rPr lang="fr-FR" sz="1400" err="1" smtClean="0"/>
                  <a:t>integer</a:t>
                </a:r>
                <a:r>
                  <a:rPr lang="fr-FR" sz="1400" smtClean="0"/>
                  <a:t>)</a:t>
                </a:r>
              </a:p>
              <a:p>
                <a:endParaRPr lang="fr-FR" sz="14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  (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fr-FR" sz="1400" smtClean="0"/>
              </a:p>
              <a:p>
                <a:endParaRPr lang="fr-FR" sz="1400" b="0" i="1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smtClean="0"/>
                  <a:t> </a:t>
                </a:r>
                <a:r>
                  <a:rPr lang="fr-FR" sz="1400" err="1" smtClean="0"/>
                  <a:t>modulus</a:t>
                </a:r>
                <a:r>
                  <a:rPr lang="fr-FR" sz="1400" smtClean="0"/>
                  <a:t> (max </a:t>
                </a:r>
                <a:r>
                  <a:rPr lang="fr-FR" sz="1400" err="1" smtClean="0"/>
                  <a:t>number</a:t>
                </a:r>
                <a:r>
                  <a:rPr lang="fr-FR" sz="1400" smtClean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smtClean="0"/>
                  <a:t> multiplier </a:t>
                </a:r>
              </a:p>
              <a:p>
                <a:endParaRPr lang="fr-FR" sz="1400"/>
              </a:p>
              <a:p>
                <a:r>
                  <a:rPr lang="fr-FR" sz="1400" smtClean="0"/>
                  <a:t>The </a:t>
                </a:r>
                <a:r>
                  <a:rPr lang="fr-FR" sz="1400" err="1" smtClean="0"/>
                  <a:t>choise</a:t>
                </a:r>
                <a:r>
                  <a:rPr lang="fr-FR" sz="1400" smtClean="0"/>
                  <a:t> of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fr-FR" sz="1400" smtClean="0"/>
                  <a:t> and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fr-FR" sz="1400" smtClean="0"/>
                  <a:t> </a:t>
                </a:r>
                <a:r>
                  <a:rPr lang="fr-FR" sz="1400" err="1" smtClean="0"/>
                  <a:t>is</a:t>
                </a:r>
                <a:r>
                  <a:rPr lang="fr-FR" sz="1400" smtClean="0"/>
                  <a:t> not </a:t>
                </a:r>
                <a:r>
                  <a:rPr lang="fr-FR" sz="1400" err="1" smtClean="0"/>
                  <a:t>random</a:t>
                </a:r>
                <a:r>
                  <a:rPr lang="fr-FR" sz="1400" smtClean="0"/>
                  <a:t>!</a:t>
                </a:r>
              </a:p>
              <a:p>
                <a:r>
                  <a:rPr lang="fr-FR" sz="1400" err="1" smtClean="0"/>
                  <a:t>Only</a:t>
                </a:r>
                <a:r>
                  <a:rPr lang="fr-FR" sz="1400" smtClean="0"/>
                  <a:t> certain values </a:t>
                </a:r>
                <a:r>
                  <a:rPr lang="fr-FR" sz="1400" err="1" smtClean="0"/>
                  <a:t>works</a:t>
                </a:r>
                <a:r>
                  <a:rPr lang="fr-FR" sz="1400" smtClean="0"/>
                  <a:t> (</a:t>
                </a:r>
                <a:r>
                  <a:rPr lang="fr-FR" sz="1400" b="1" err="1" smtClean="0"/>
                  <a:t>robustness</a:t>
                </a:r>
                <a:r>
                  <a:rPr lang="fr-FR" sz="1400" smtClean="0"/>
                  <a:t> </a:t>
                </a:r>
                <a:r>
                  <a:rPr lang="fr-FR" sz="1400" b="1" smtClean="0"/>
                  <a:t>of the PRNG</a:t>
                </a:r>
                <a:r>
                  <a:rPr lang="fr-FR" sz="1400" smtClean="0"/>
                  <a:t>)</a:t>
                </a:r>
              </a:p>
              <a:p>
                <a:endParaRPr lang="fr-FR" sz="1400"/>
              </a:p>
              <a:p>
                <a:endParaRPr lang="fr-FR" sz="1400" smtClean="0"/>
              </a:p>
              <a:p>
                <a:r>
                  <a:rPr lang="fr-FR" sz="1400" err="1" smtClean="0"/>
                  <a:t>Example</a:t>
                </a:r>
                <a:r>
                  <a:rPr lang="fr-FR" sz="1400" smtClean="0"/>
                  <a:t>: The « minimal standard » </a:t>
                </a:r>
                <a:r>
                  <a:rPr lang="fr-FR" sz="1400" err="1" smtClean="0"/>
                  <a:t>generator</a:t>
                </a:r>
                <a:r>
                  <a:rPr lang="fr-FR" sz="1400" smtClean="0"/>
                  <a:t> by Park and Miller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sz="1400" i="1" smtClean="0">
                          <a:latin typeface="Cambria Math" panose="02040503050406030204" pitchFamily="18" charset="0"/>
                        </a:rPr>
                        <m:t> = 16807</m:t>
                      </m:r>
                    </m:oMath>
                  </m:oMathPara>
                </a14:m>
                <a:endParaRPr lang="fr-FR" sz="140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1400" i="1" smtClean="0"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fr-FR" sz="140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12" y="1607435"/>
                <a:ext cx="8063345" cy="3341299"/>
              </a:xfrm>
              <a:prstGeom prst="rect">
                <a:avLst/>
              </a:prstGeom>
              <a:blipFill rotWithShape="1">
                <a:blip r:embed="rId2"/>
                <a:stretch>
                  <a:fillRect l="-151" t="-1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/>
          <p:cNvSpPr txBox="1"/>
          <p:nvPr/>
        </p:nvSpPr>
        <p:spPr>
          <a:xfrm>
            <a:off x="465513" y="6118168"/>
            <a:ext cx="1670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smtClean="0"/>
              <a:t>H. </a:t>
            </a:r>
            <a:r>
              <a:rPr lang="fr-FR" sz="1200" i="1" err="1" smtClean="0"/>
              <a:t>Press</a:t>
            </a:r>
            <a:r>
              <a:rPr lang="fr-FR" sz="1200" i="1" smtClean="0"/>
              <a:t> et all. (1992)</a:t>
            </a:r>
            <a:endParaRPr lang="en-US" sz="1200" i="1"/>
          </a:p>
        </p:txBody>
      </p:sp>
      <p:sp>
        <p:nvSpPr>
          <p:cNvPr id="8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79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The Minimal Standard </a:t>
            </a:r>
            <a:r>
              <a:rPr lang="fr-FR" err="1" smtClean="0"/>
              <a:t>Generator</a:t>
            </a:r>
            <a:r>
              <a:rPr lang="fr-FR" smtClean="0"/>
              <a:t>: </a:t>
            </a:r>
            <a:br>
              <a:rPr lang="fr-FR" smtClean="0"/>
            </a:br>
            <a:r>
              <a:rPr lang="fr-FR" smtClean="0"/>
              <a:t>how </a:t>
            </a:r>
            <a:r>
              <a:rPr lang="fr-FR" err="1" smtClean="0"/>
              <a:t>it</a:t>
            </a:r>
            <a:r>
              <a:rPr lang="fr-FR" smtClean="0"/>
              <a:t> </a:t>
            </a:r>
            <a:r>
              <a:rPr lang="fr-FR" err="1" smtClean="0"/>
              <a:t>works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465513" y="1455036"/>
                <a:ext cx="8063345" cy="3341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smtClean="0"/>
                  <a:t>The Minimal Standard </a:t>
                </a:r>
                <a:r>
                  <a:rPr lang="fr-FR" sz="1400" b="1" err="1" smtClean="0"/>
                  <a:t>Generator</a:t>
                </a:r>
                <a:r>
                  <a:rPr lang="fr-FR" sz="1400" b="1" smtClean="0"/>
                  <a:t> </a:t>
                </a:r>
                <a:endParaRPr lang="fr-FR" sz="1400" smtClean="0"/>
              </a:p>
              <a:p>
                <a:endParaRPr lang="fr-FR" sz="14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  (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fr-FR" sz="1400" smtClean="0"/>
              </a:p>
              <a:p>
                <a:endParaRPr lang="fr-FR" sz="1400" b="0" i="1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smtClean="0"/>
                  <a:t> </a:t>
                </a:r>
                <a:r>
                  <a:rPr lang="fr-FR" sz="1400" err="1" smtClean="0"/>
                  <a:t>modulus</a:t>
                </a:r>
                <a:r>
                  <a:rPr lang="fr-FR" sz="1400"/>
                  <a:t> </a:t>
                </a:r>
                <a:r>
                  <a:rPr lang="fr-FR" sz="140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31</m:t>
                        </m:r>
                      </m:sup>
                    </m:sSup>
                    <m:r>
                      <a:rPr lang="fr-FR" sz="1400" i="1">
                        <a:latin typeface="Cambria Math" panose="02040503050406030204" pitchFamily="18" charset="0"/>
                      </a:rPr>
                      <m:t>−1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=2147483647</m:t>
                    </m:r>
                    <m:r>
                      <a:rPr lang="it-IT" sz="1400" i="1">
                        <a:latin typeface="Cambria Math"/>
                        <a:ea typeface="Cambria Math"/>
                      </a:rPr>
                      <m:t>≃</m:t>
                    </m:r>
                    <m:r>
                      <a:rPr lang="it-IT" sz="1400" b="0" i="1" smtClean="0">
                        <a:latin typeface="Cambria Math"/>
                      </a:rPr>
                      <m:t>2.14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it-IT" sz="1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it-IT" sz="14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it-IT" sz="14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sup>
                    </m:sSup>
                  </m:oMath>
                </a14:m>
                <a:endParaRPr lang="fr-FR" sz="1400" smtClean="0"/>
              </a:p>
              <a:p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smtClean="0"/>
                  <a:t> multiplier = </a:t>
                </a:r>
                <a14:m>
                  <m:oMath xmlns:m="http://schemas.openxmlformats.org/officeDocument/2006/math">
                    <m:r>
                      <a:rPr lang="fr-FR" sz="1400" i="1" smtClean="0">
                        <a:latin typeface="Cambria Math" panose="02040503050406030204" pitchFamily="18" charset="0"/>
                      </a:rPr>
                      <m:t>16807</m:t>
                    </m:r>
                  </m:oMath>
                </a14:m>
                <a:endParaRPr lang="fr-FR" sz="1400" smtClean="0"/>
              </a:p>
              <a:p>
                <a:endParaRPr lang="fr-FR" sz="140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1400" smtClean="0"/>
                  <a:t> = </a:t>
                </a:r>
                <a:r>
                  <a:rPr lang="fr-FR" sz="1400" err="1" smtClean="0"/>
                  <a:t>seed</a:t>
                </a:r>
                <a:r>
                  <a:rPr lang="fr-FR" sz="1400" smtClean="0"/>
                  <a:t> </a:t>
                </a:r>
                <a14:m>
                  <m:oMath xmlns:m="http://schemas.openxmlformats.org/officeDocument/2006/math">
                    <m:r>
                      <a:rPr lang="fr-F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fr-FR" sz="1400" smtClean="0"/>
              </a:p>
              <a:p>
                <a:endParaRPr lang="fr-FR" sz="1400" smtClean="0"/>
              </a:p>
              <a:p>
                <a:r>
                  <a:rPr lang="fr-FR" sz="1400" err="1" smtClean="0"/>
                  <a:t>Example</a:t>
                </a:r>
                <a:r>
                  <a:rPr lang="fr-FR" sz="1400" smtClean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fr-FR" sz="140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=168070</m:t>
                      </m:r>
                    </m:oMath>
                  </m:oMathPara>
                </a14:m>
                <a:endParaRPr lang="fr-FR" sz="140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=2824752490&gt;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=2824752490−2147483647=677268843</m:t>
                      </m:r>
                    </m:oMath>
                  </m:oMathPara>
                </a14:m>
                <a:r>
                  <a:rPr lang="fr-FR" sz="1400" smtClean="0"/>
                  <a:t/>
                </a:r>
                <a:br>
                  <a:rPr lang="fr-FR" sz="1400" smtClean="0"/>
                </a:br>
                <a:endParaRPr lang="fr-FR" sz="1400" smtClean="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13" y="1455036"/>
                <a:ext cx="8063345" cy="3341299"/>
              </a:xfrm>
              <a:prstGeom prst="rect">
                <a:avLst/>
              </a:prstGeom>
              <a:blipFill rotWithShape="1">
                <a:blip r:embed="rId2"/>
                <a:stretch>
                  <a:fillRect l="-151" t="-1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347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The Minimal Standard </a:t>
            </a:r>
            <a:r>
              <a:rPr lang="fr-FR" err="1" smtClean="0"/>
              <a:t>Generator</a:t>
            </a:r>
            <a:r>
              <a:rPr lang="fr-FR" smtClean="0"/>
              <a:t>: </a:t>
            </a:r>
            <a:br>
              <a:rPr lang="fr-FR" smtClean="0"/>
            </a:br>
            <a:r>
              <a:rPr lang="fr-FR" smtClean="0"/>
              <a:t>how </a:t>
            </a:r>
            <a:r>
              <a:rPr lang="fr-FR" err="1" smtClean="0"/>
              <a:t>it</a:t>
            </a:r>
            <a:r>
              <a:rPr lang="fr-FR" smtClean="0"/>
              <a:t> </a:t>
            </a:r>
            <a:r>
              <a:rPr lang="fr-FR" err="1" smtClean="0"/>
              <a:t>works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7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465513" y="1438102"/>
                <a:ext cx="8063345" cy="3556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err="1" smtClean="0"/>
                  <a:t>What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is</a:t>
                </a:r>
                <a:r>
                  <a:rPr lang="fr-FR" sz="1400" b="1" dirty="0" smtClean="0"/>
                  <a:t> important?</a:t>
                </a:r>
                <a:endParaRPr lang="fr-FR" sz="1400" dirty="0" smtClean="0"/>
              </a:p>
              <a:p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  (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fr-FR" sz="1400" dirty="0" smtClean="0"/>
              </a:p>
              <a:p>
                <a:endParaRPr lang="fr-FR" sz="1400" b="0" i="1" dirty="0" smtClean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b="1" dirty="0" err="1" smtClean="0"/>
                  <a:t>Modulus</a:t>
                </a:r>
                <a:r>
                  <a:rPr lang="fr-FR" sz="1400" b="1" dirty="0" smtClean="0"/>
                  <a:t>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fr-FR" sz="1400" b="1" dirty="0" smtClean="0"/>
                  <a:t> 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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gives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us the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normalizator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factor</a:t>
                </a:r>
                <a:br>
                  <a:rPr lang="fr-FR" sz="1400" dirty="0" smtClean="0">
                    <a:sym typeface="Wingdings" panose="05000000000000000000" pitchFamily="2" charset="2"/>
                  </a:rPr>
                </a:br>
                <a:endParaRPr lang="fr-FR" sz="14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b="1" dirty="0" err="1"/>
                  <a:t>P</a:t>
                </a:r>
                <a:r>
                  <a:rPr lang="fr-FR" sz="1400" b="1" dirty="0" err="1" smtClean="0"/>
                  <a:t>eriod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fr-FR" sz="1400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31</m:t>
                        </m:r>
                      </m:sup>
                    </m:sSup>
                    <m:r>
                      <a:rPr lang="fr-FR" sz="1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fr-FR" sz="1400" i="1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2∙</m:t>
                    </m:r>
                    <m:sSup>
                      <m:sSupPr>
                        <m:ctrlPr>
                          <a:rPr lang="it-IT" sz="1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it-IT" sz="14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it-IT" sz="14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sup>
                    </m:sSup>
                  </m:oMath>
                </a14:m>
                <a:r>
                  <a:rPr lang="fr-FR" sz="1400" dirty="0" smtClean="0">
                    <a:sym typeface="Wingdings" panose="05000000000000000000" pitchFamily="2" charset="2"/>
                  </a:rPr>
                  <a:t>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it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says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how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many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random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number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we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can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generate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before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the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sequence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is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repeted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. </a:t>
                </a:r>
                <a:br>
                  <a:rPr lang="fr-FR" sz="1400" dirty="0" smtClean="0">
                    <a:sym typeface="Wingdings" panose="05000000000000000000" pitchFamily="2" charset="2"/>
                  </a:rPr>
                </a:br>
                <a:endParaRPr lang="fr-FR" sz="1400" dirty="0">
                  <a:sym typeface="Wingdings" panose="05000000000000000000" pitchFamily="2" charset="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b="1" dirty="0" err="1" smtClean="0"/>
                  <a:t>Seed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it-IT" sz="1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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it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initialises the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sequence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. This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is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the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parameter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which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i="1" dirty="0" smtClean="0">
                    <a:sym typeface="Wingdings" panose="05000000000000000000" pitchFamily="2" charset="2"/>
                  </a:rPr>
                  <a:t>must </a:t>
                </a:r>
                <a:r>
                  <a:rPr lang="fr-FR" sz="1400" i="1" dirty="0" err="1" smtClean="0">
                    <a:sym typeface="Wingdings" panose="05000000000000000000" pitchFamily="2" charset="2"/>
                  </a:rPr>
                  <a:t>be</a:t>
                </a:r>
                <a:r>
                  <a:rPr lang="fr-FR" sz="1400" i="1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i="1" dirty="0" err="1" smtClean="0">
                    <a:sym typeface="Wingdings" panose="05000000000000000000" pitchFamily="2" charset="2"/>
                  </a:rPr>
                  <a:t>random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,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otherwise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we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will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have the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same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sequence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400" dirty="0" err="1" smtClean="0">
                    <a:sym typeface="Wingdings" panose="05000000000000000000" pitchFamily="2" charset="2"/>
                  </a:rPr>
                  <a:t>every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 time!</a:t>
                </a:r>
                <a:br>
                  <a:rPr lang="fr-FR" sz="1400" dirty="0" smtClean="0">
                    <a:sym typeface="Wingdings" panose="05000000000000000000" pitchFamily="2" charset="2"/>
                  </a:rPr>
                </a:br>
                <a:endParaRPr lang="fr-FR" sz="1400" dirty="0">
                  <a:sym typeface="Wingdings" panose="05000000000000000000" pitchFamily="2" charset="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b="1" dirty="0" err="1" smtClean="0"/>
                  <a:t>Robustness</a:t>
                </a:r>
                <a:r>
                  <a:rPr lang="fr-FR" sz="1400" dirty="0" smtClean="0"/>
                  <a:t> = index of non-</a:t>
                </a:r>
                <a:r>
                  <a:rPr lang="fr-FR" sz="1400" dirty="0" err="1" smtClean="0"/>
                  <a:t>correlation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between</a:t>
                </a:r>
                <a:r>
                  <a:rPr lang="fr-FR" sz="1400" dirty="0" smtClean="0"/>
                  <a:t> values</a:t>
                </a:r>
                <a:br>
                  <a:rPr lang="fr-FR" sz="1400" dirty="0" smtClean="0"/>
                </a:br>
                <a:r>
                  <a:rPr lang="fr-FR" sz="1400" dirty="0" err="1" smtClean="0"/>
                  <a:t>Example</a:t>
                </a:r>
                <a:r>
                  <a:rPr lang="fr-FR" sz="1400" dirty="0" smtClean="0"/>
                  <a:t>: in the Minimal Standard </a:t>
                </a:r>
                <a:r>
                  <a:rPr lang="fr-FR" sz="1400" dirty="0" err="1" smtClean="0"/>
                  <a:t>Generator</a:t>
                </a:r>
                <a:r>
                  <a:rPr lang="fr-FR" sz="1400" dirty="0" smtClean="0"/>
                  <a:t>, </a:t>
                </a:r>
                <a:r>
                  <a:rPr lang="fr-FR" sz="1400" dirty="0" err="1" smtClean="0"/>
                  <a:t>every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4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it-IT" sz="14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numbers</a:t>
                </a:r>
                <a:r>
                  <a:rPr lang="fr-FR" sz="1400" dirty="0" smtClean="0"/>
                  <a:t>, the </a:t>
                </a:r>
                <a:r>
                  <a:rPr lang="fr-FR" sz="1400" dirty="0" err="1" smtClean="0"/>
                  <a:t>next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two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numbers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normalized</a:t>
                </a:r>
                <a:r>
                  <a:rPr lang="fr-FR" sz="1400" dirty="0" smtClean="0"/>
                  <a:t> have a </a:t>
                </a:r>
                <a:r>
                  <a:rPr lang="fr-FR" sz="1400" dirty="0" err="1" smtClean="0"/>
                  <a:t>difference</a:t>
                </a:r>
                <a:r>
                  <a:rPr lang="fr-FR" sz="1400" dirty="0" smtClean="0"/>
                  <a:t> of last </a:t>
                </a:r>
                <a:r>
                  <a:rPr lang="fr-FR" sz="1400" dirty="0" err="1" smtClean="0"/>
                  <a:t>than</a:t>
                </a:r>
                <a:r>
                  <a:rPr lang="fr-FR" sz="1400" dirty="0" smtClean="0"/>
                  <a:t> 0.166</a:t>
                </a:r>
              </a:p>
              <a:p>
                <a:endParaRPr lang="fr-FR" sz="1400" dirty="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13" y="1438102"/>
                <a:ext cx="8063345" cy="3556743"/>
              </a:xfrm>
              <a:prstGeom prst="rect">
                <a:avLst/>
              </a:prstGeom>
              <a:blipFill rotWithShape="1">
                <a:blip r:embed="rId2"/>
                <a:stretch>
                  <a:fillRect l="-151" t="-17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31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Best to use for standard applications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8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666102" y="1653871"/>
                <a:ext cx="7930342" cy="332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smtClean="0"/>
                  <a:t>The </a:t>
                </a:r>
                <a:r>
                  <a:rPr lang="fr-FR" sz="1400" b="1" dirty="0" smtClean="0"/>
                  <a:t>mt19937</a:t>
                </a:r>
                <a:r>
                  <a:rPr lang="fr-FR" sz="1400" dirty="0" smtClean="0"/>
                  <a:t> </a:t>
                </a:r>
                <a:r>
                  <a:rPr lang="fr-FR" sz="1400" b="1" dirty="0" smtClean="0"/>
                  <a:t>(</a:t>
                </a:r>
                <a:r>
                  <a:rPr lang="en-US" sz="1400" b="1" dirty="0" err="1"/>
                  <a:t>Mersenne</a:t>
                </a:r>
                <a:r>
                  <a:rPr lang="en-US" sz="1400" b="1" dirty="0"/>
                  <a:t> Twister</a:t>
                </a:r>
                <a:r>
                  <a:rPr lang="fr-FR" sz="1400" b="1" dirty="0" smtClean="0"/>
                  <a:t>) </a:t>
                </a:r>
                <a:r>
                  <a:rPr lang="fr-FR" sz="1400" b="1" dirty="0" err="1" smtClean="0"/>
                  <a:t>generator</a:t>
                </a:r>
                <a:r>
                  <a:rPr lang="fr-FR" sz="1400" b="1" dirty="0" smtClean="0"/>
                  <a:t>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the standard one </a:t>
                </a:r>
                <a:r>
                  <a:rPr lang="fr-FR" sz="1400" dirty="0" err="1" smtClean="0"/>
                  <a:t>used</a:t>
                </a:r>
                <a:r>
                  <a:rPr lang="fr-FR" sz="1400" dirty="0" smtClean="0"/>
                  <a:t> in</a:t>
                </a:r>
              </a:p>
              <a:p>
                <a:r>
                  <a:rPr lang="fr-FR" sz="1400" dirty="0" smtClean="0"/>
                  <a:t> 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400" i="1" dirty="0" smtClean="0"/>
                  <a:t>Excel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400" i="1" dirty="0" smtClean="0"/>
                  <a:t>Maple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400" i="1" dirty="0" smtClean="0"/>
                  <a:t>Matlab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400" i="1" dirty="0" smtClean="0"/>
                  <a:t>Wolfram </a:t>
                </a:r>
              </a:p>
              <a:p>
                <a:pPr marL="285750" indent="-285750">
                  <a:buFontTx/>
                  <a:buChar char="-"/>
                </a:pPr>
                <a:endParaRPr lang="fr-FR" sz="1400" dirty="0"/>
              </a:p>
              <a:p>
                <a:r>
                  <a:rPr lang="fr-FR" sz="1400" dirty="0" smtClean="0"/>
                  <a:t>It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fast</a:t>
                </a:r>
                <a:r>
                  <a:rPr lang="fr-FR" sz="1400" dirty="0" smtClean="0"/>
                  <a:t> and good </a:t>
                </a:r>
                <a:r>
                  <a:rPr lang="fr-FR" sz="1400" dirty="0" err="1" smtClean="0"/>
                  <a:t>enough</a:t>
                </a:r>
                <a:r>
                  <a:rPr lang="fr-FR" sz="1400" dirty="0" smtClean="0"/>
                  <a:t> for standard applications.</a:t>
                </a:r>
              </a:p>
              <a:p>
                <a:endParaRPr lang="fr-FR" sz="1400" dirty="0" smtClean="0"/>
              </a:p>
              <a:p>
                <a:r>
                  <a:rPr lang="fr-FR" sz="1400" dirty="0" err="1" smtClean="0">
                    <a:solidFill>
                      <a:schemeClr val="tx1"/>
                    </a:solidFill>
                  </a:rPr>
                  <a:t>Its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400" dirty="0" err="1" smtClean="0">
                    <a:solidFill>
                      <a:schemeClr val="tx1"/>
                    </a:solidFill>
                  </a:rPr>
                  <a:t>period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400" dirty="0" err="1" smtClean="0">
                    <a:solidFill>
                      <a:schemeClr val="tx1"/>
                    </a:solidFill>
                  </a:rPr>
                  <a:t>is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fr-FR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19937</m:t>
                        </m:r>
                      </m:sup>
                    </m:sSup>
                    <m:r>
                      <a:rPr lang="fr-FR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  <m:r>
                      <a:rPr lang="fr-FR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∽4.3⋅1</m:t>
                    </m:r>
                    <m:sSup>
                      <m:sSupPr>
                        <m:ctrlPr>
                          <a:rPr lang="fr-FR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fr-FR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6001</m:t>
                        </m:r>
                      </m:sup>
                    </m:sSup>
                  </m:oMath>
                </a14:m>
                <a:endParaRPr lang="fr-FR" sz="1400" dirty="0" smtClean="0">
                  <a:solidFill>
                    <a:srgbClr val="C00000"/>
                  </a:solidFill>
                </a:endParaRPr>
              </a:p>
              <a:p>
                <a:endParaRPr lang="fr-FR" sz="1400" dirty="0">
                  <a:solidFill>
                    <a:srgbClr val="C00000"/>
                  </a:solidFill>
                </a:endParaRPr>
              </a:p>
              <a:p>
                <a:endParaRPr lang="fr-FR" sz="1400" dirty="0" smtClean="0">
                  <a:solidFill>
                    <a:srgbClr val="C00000"/>
                  </a:solidFill>
                </a:endParaRPr>
              </a:p>
              <a:p>
                <a:r>
                  <a:rPr lang="fr-FR" sz="1400" dirty="0" smtClean="0">
                    <a:solidFill>
                      <a:srgbClr val="C00000"/>
                    </a:solidFill>
                  </a:rPr>
                  <a:t>It </a:t>
                </a:r>
                <a:r>
                  <a:rPr lang="fr-FR" sz="1400" dirty="0" err="1" smtClean="0">
                    <a:solidFill>
                      <a:srgbClr val="C00000"/>
                    </a:solidFill>
                  </a:rPr>
                  <a:t>is</a:t>
                </a:r>
                <a:r>
                  <a:rPr lang="fr-FR" sz="1400" dirty="0" smtClean="0">
                    <a:solidFill>
                      <a:srgbClr val="C00000"/>
                    </a:solidFill>
                  </a:rPr>
                  <a:t> free and </a:t>
                </a:r>
                <a:r>
                  <a:rPr lang="fr-FR" sz="1400" dirty="0" err="1" smtClean="0">
                    <a:solidFill>
                      <a:srgbClr val="C00000"/>
                    </a:solidFill>
                  </a:rPr>
                  <a:t>implemented</a:t>
                </a:r>
                <a:r>
                  <a:rPr lang="fr-FR" sz="1400" dirty="0" smtClean="0">
                    <a:solidFill>
                      <a:srgbClr val="C00000"/>
                    </a:solidFill>
                  </a:rPr>
                  <a:t> in </a:t>
                </a:r>
                <a:r>
                  <a:rPr lang="fr-FR" sz="1400" dirty="0" err="1" smtClean="0">
                    <a:solidFill>
                      <a:srgbClr val="C00000"/>
                    </a:solidFill>
                  </a:rPr>
                  <a:t>c++</a:t>
                </a:r>
                <a:r>
                  <a:rPr lang="fr-FR" sz="1400" dirty="0" smtClean="0">
                    <a:solidFill>
                      <a:srgbClr val="C00000"/>
                    </a:solidFill>
                  </a:rPr>
                  <a:t> , fortran and python</a:t>
                </a:r>
              </a:p>
              <a:p>
                <a:endParaRPr lang="fr-FR" sz="1400" dirty="0">
                  <a:solidFill>
                    <a:srgbClr val="C00000"/>
                  </a:solidFill>
                </a:endParaRPr>
              </a:p>
              <a:p>
                <a:r>
                  <a:rPr lang="fr-FR" sz="1400" b="1" dirty="0" smtClean="0">
                    <a:solidFill>
                      <a:srgbClr val="C00000"/>
                    </a:solidFill>
                  </a:rPr>
                  <a:t>You </a:t>
                </a:r>
                <a:r>
                  <a:rPr lang="fr-FR" sz="1400" b="1" dirty="0" err="1" smtClean="0">
                    <a:solidFill>
                      <a:srgbClr val="C00000"/>
                    </a:solidFill>
                  </a:rPr>
                  <a:t>should</a:t>
                </a:r>
                <a:r>
                  <a:rPr lang="fr-FR" sz="14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1400" b="1" dirty="0" err="1" smtClean="0">
                    <a:solidFill>
                      <a:srgbClr val="C00000"/>
                    </a:solidFill>
                  </a:rPr>
                  <a:t>verify</a:t>
                </a:r>
                <a:r>
                  <a:rPr lang="fr-FR" sz="14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1400" b="1" dirty="0" err="1" smtClean="0">
                    <a:solidFill>
                      <a:srgbClr val="C00000"/>
                    </a:solidFill>
                  </a:rPr>
                  <a:t>its</a:t>
                </a:r>
                <a:r>
                  <a:rPr lang="fr-FR" sz="1400" b="1" dirty="0" smtClean="0">
                    <a:solidFill>
                      <a:srgbClr val="C00000"/>
                    </a:solidFill>
                  </a:rPr>
                  <a:t> outputs (slide 16)</a:t>
                </a:r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02" y="1653871"/>
                <a:ext cx="7930342" cy="3323987"/>
              </a:xfrm>
              <a:prstGeom prst="rect">
                <a:avLst/>
              </a:prstGeom>
              <a:blipFill>
                <a:blip r:embed="rId2"/>
                <a:stretch>
                  <a:fillRect l="-231" t="-183" b="-9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908161" y="5947256"/>
            <a:ext cx="16882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i="1"/>
              <a:t>Matsumoto, </a:t>
            </a:r>
            <a:r>
              <a:rPr lang="fr-FR" sz="1200" i="1" smtClean="0"/>
              <a:t>M. (1998)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4578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Towards</a:t>
            </a:r>
            <a:r>
              <a:rPr lang="fr-FR" smtClean="0"/>
              <a:t> </a:t>
            </a:r>
            <a:r>
              <a:rPr lang="fr-FR" err="1" smtClean="0"/>
              <a:t>probability</a:t>
            </a:r>
            <a:r>
              <a:rPr lang="fr-FR" smtClean="0"/>
              <a:t> distributions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7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3758" y="2443455"/>
            <a:ext cx="4465223" cy="31482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32785" y="1390115"/>
                <a:ext cx="3804561" cy="755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1" smtClean="0"/>
                  <a:t>Example1</a:t>
                </a:r>
                <a:r>
                  <a:rPr lang="fr-FR" sz="1400" i="1" smtClean="0"/>
                  <a:t>:</a:t>
                </a:r>
              </a:p>
              <a:p>
                <a:r>
                  <a:rPr lang="fr-FR" sz="1400" smtClean="0"/>
                  <a:t>Output of </a:t>
                </a:r>
                <a:r>
                  <a:rPr lang="fr-FR" sz="1400"/>
                  <a:t>30000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𝑚𝑜𝑑𝑢𝑙𝑢𝑠</m:t>
                    </m:r>
                  </m:oMath>
                </a14:m>
                <a:r>
                  <a:rPr lang="fr-FR" sz="1400" smtClean="0"/>
                  <a:t> </a:t>
                </a:r>
                <a:endParaRPr lang="fr-FR" sz="1400"/>
              </a:p>
              <a:p>
                <a:r>
                  <a:rPr lang="fr-FR" sz="1400" err="1" smtClean="0"/>
                  <a:t>Randomly</a:t>
                </a:r>
                <a:r>
                  <a:rPr lang="fr-FR" sz="1400" smtClean="0"/>
                  <a:t> </a:t>
                </a:r>
                <a:r>
                  <a:rPr lang="fr-FR" sz="1400" err="1" smtClean="0"/>
                  <a:t>generated</a:t>
                </a:r>
                <a:endParaRPr lang="fr-FR" sz="1400" smtClean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85" y="1390115"/>
                <a:ext cx="3804561" cy="755976"/>
              </a:xfrm>
              <a:prstGeom prst="rect">
                <a:avLst/>
              </a:prstGeom>
              <a:blipFill rotWithShape="1">
                <a:blip r:embed="rId3"/>
                <a:stretch>
                  <a:fillRect l="-320" t="-806" b="-725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33" y="2505801"/>
            <a:ext cx="3996467" cy="30235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4921134" y="1433568"/>
                <a:ext cx="4547061" cy="755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i="1" smtClean="0"/>
                  <a:t>Example2:</a:t>
                </a:r>
              </a:p>
              <a:p>
                <a:r>
                  <a:rPr lang="fr-FR" sz="1400" smtClean="0"/>
                  <a:t>Output of </a:t>
                </a:r>
                <a:r>
                  <a:rPr lang="fr-FR" sz="1400"/>
                  <a:t>30000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)/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𝑚𝑜𝑑𝑢𝑙𝑢𝑠</m:t>
                    </m:r>
                  </m:oMath>
                </a14:m>
                <a:r>
                  <a:rPr lang="fr-FR" sz="1400" smtClean="0"/>
                  <a:t> </a:t>
                </a:r>
                <a:endParaRPr lang="fr-FR" sz="1400"/>
              </a:p>
              <a:p>
                <a:r>
                  <a:rPr lang="fr-FR" sz="1400" err="1" smtClean="0"/>
                  <a:t>Randomly</a:t>
                </a:r>
                <a:r>
                  <a:rPr lang="fr-FR" sz="1400" smtClean="0"/>
                  <a:t> </a:t>
                </a:r>
                <a:r>
                  <a:rPr lang="fr-FR" sz="1400" err="1" smtClean="0"/>
                  <a:t>generated</a:t>
                </a:r>
                <a:endParaRPr lang="fr-FR" sz="1400" smtClean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1134" y="1433568"/>
                <a:ext cx="4547061" cy="755976"/>
              </a:xfrm>
              <a:prstGeom prst="rect">
                <a:avLst/>
              </a:prstGeom>
              <a:blipFill rotWithShape="1">
                <a:blip r:embed="rId5"/>
                <a:stretch>
                  <a:fillRect l="-268" t="-806" b="-725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Connecteur droit avec flèche 11"/>
          <p:cNvCxnSpPr/>
          <p:nvPr/>
        </p:nvCxnSpPr>
        <p:spPr>
          <a:xfrm flipH="1" flipV="1">
            <a:off x="773084" y="5529381"/>
            <a:ext cx="8312" cy="671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H="1" flipV="1">
            <a:off x="3898670" y="5491974"/>
            <a:ext cx="16625" cy="7467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055717" y="5603728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err="1" smtClean="0"/>
              <a:t>When</a:t>
            </a:r>
            <a:r>
              <a:rPr lang="fr-FR" sz="1400" smtClean="0"/>
              <a:t> </a:t>
            </a:r>
            <a:r>
              <a:rPr lang="fr-FR" sz="1400" err="1" smtClean="0"/>
              <a:t>we</a:t>
            </a:r>
            <a:r>
              <a:rPr lang="fr-FR" sz="1400" smtClean="0"/>
              <a:t> </a:t>
            </a:r>
            <a:r>
              <a:rPr lang="fr-FR" sz="1400" err="1" smtClean="0"/>
              <a:t>divide</a:t>
            </a:r>
            <a:r>
              <a:rPr lang="fr-FR" sz="1400" smtClean="0"/>
              <a:t> by </a:t>
            </a:r>
            <a:r>
              <a:rPr lang="fr-FR" sz="1400" i="1" err="1" smtClean="0"/>
              <a:t>modulus</a:t>
            </a:r>
            <a:r>
              <a:rPr lang="fr-FR" sz="1400" smtClean="0"/>
              <a:t> </a:t>
            </a:r>
            <a:r>
              <a:rPr lang="fr-FR" sz="1400" err="1" smtClean="0"/>
              <a:t>we</a:t>
            </a:r>
            <a:r>
              <a:rPr lang="fr-FR" sz="1400" smtClean="0"/>
              <a:t> </a:t>
            </a:r>
            <a:r>
              <a:rPr lang="fr-FR" sz="1400" err="1" smtClean="0"/>
              <a:t>obtain</a:t>
            </a:r>
            <a:r>
              <a:rPr lang="fr-FR" sz="1400" smtClean="0"/>
              <a:t> </a:t>
            </a:r>
            <a:r>
              <a:rPr lang="fr-FR" sz="1400" err="1" smtClean="0"/>
              <a:t>numbers</a:t>
            </a:r>
            <a:r>
              <a:rPr lang="fr-FR" sz="1400" smtClean="0"/>
              <a:t> </a:t>
            </a:r>
            <a:r>
              <a:rPr lang="fr-FR" sz="1400" err="1" smtClean="0"/>
              <a:t>between</a:t>
            </a:r>
            <a:r>
              <a:rPr lang="fr-FR" sz="1400" smtClean="0"/>
              <a:t> [0,1]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957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Random</a:t>
            </a:r>
            <a:r>
              <a:rPr lang="fr-FR" dirty="0" smtClean="0"/>
              <a:t> </a:t>
            </a:r>
            <a:r>
              <a:rPr lang="fr-FR" dirty="0" err="1" smtClean="0"/>
              <a:t>numbers</a:t>
            </a:r>
            <a:r>
              <a:rPr lang="fr-FR" dirty="0" smtClean="0"/>
              <a:t> and </a:t>
            </a:r>
            <a:r>
              <a:rPr lang="fr-FR" dirty="0" err="1" smtClean="0"/>
              <a:t>probability</a:t>
            </a:r>
            <a:r>
              <a:rPr lang="fr-FR" dirty="0" smtClean="0"/>
              <a:t>: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The </a:t>
            </a:r>
            <a:r>
              <a:rPr lang="fr-FR" dirty="0" err="1" smtClean="0"/>
              <a:t>probability</a:t>
            </a:r>
            <a:r>
              <a:rPr lang="fr-FR" dirty="0" smtClean="0"/>
              <a:t> </a:t>
            </a:r>
            <a:r>
              <a:rPr lang="fr-FR" dirty="0" err="1" smtClean="0"/>
              <a:t>density</a:t>
            </a:r>
            <a:r>
              <a:rPr lang="fr-FR" dirty="0" smtClean="0"/>
              <a:t> </a:t>
            </a:r>
            <a:r>
              <a:rPr lang="fr-FR" dirty="0" err="1" smtClean="0"/>
              <a:t>function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10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3647" y="1883709"/>
                <a:ext cx="5042025" cy="3810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i="1" dirty="0" smtClean="0"/>
                  <a:t>Practical definition</a:t>
                </a:r>
              </a:p>
              <a:p>
                <a:endParaRPr lang="it-IT" sz="1400" b="1" dirty="0" smtClean="0"/>
              </a:p>
              <a:p>
                <a:r>
                  <a:rPr lang="it-IT" sz="1400" b="1" dirty="0" err="1" smtClean="0"/>
                  <a:t>Probability</a:t>
                </a:r>
                <a:r>
                  <a:rPr lang="it-IT" sz="1400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it-IT" sz="1400" b="1" i="1">
                            <a:latin typeface="Cambria Math"/>
                            <a:ea typeface="Cambria Math"/>
                          </a:rPr>
                          <m:t>𝒑</m:t>
                        </m:r>
                      </m:e>
                      <m:sub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𝑿</m:t>
                        </m:r>
                      </m:sub>
                    </m:sSub>
                  </m:oMath>
                </a14:m>
                <a:r>
                  <a:rPr lang="it-IT" sz="1400" b="1" dirty="0" smtClean="0"/>
                  <a:t> and </a:t>
                </a:r>
                <a:br>
                  <a:rPr lang="it-IT" sz="1400" b="1" dirty="0" smtClean="0"/>
                </a:br>
                <a:r>
                  <a:rPr lang="it-IT" sz="1400" b="1" dirty="0" err="1" smtClean="0"/>
                  <a:t>probability</a:t>
                </a:r>
                <a:r>
                  <a:rPr lang="it-IT" sz="1400" b="1" dirty="0" smtClean="0"/>
                  <a:t> </a:t>
                </a:r>
                <a:r>
                  <a:rPr lang="it-IT" sz="1400" b="1" dirty="0" err="1" smtClean="0"/>
                  <a:t>density</a:t>
                </a:r>
                <a:r>
                  <a:rPr lang="it-IT" sz="1400" b="1" dirty="0" smtClean="0"/>
                  <a:t> </a:t>
                </a:r>
                <a:r>
                  <a:rPr lang="it-IT" sz="1400" b="1" dirty="0" err="1" smtClean="0"/>
                  <a:t>function</a:t>
                </a:r>
                <a:r>
                  <a:rPr lang="it-IT" sz="1400" b="1" dirty="0" smtClean="0"/>
                  <a:t> (PDF)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𝒇</m:t>
                        </m:r>
                      </m:e>
                      <m:sub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𝑿</m:t>
                        </m:r>
                      </m:sub>
                    </m:sSub>
                    <m:d>
                      <m:dPr>
                        <m:ctrlP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𝒙</m:t>
                        </m:r>
                      </m:e>
                    </m:d>
                  </m:oMath>
                </a14:m>
                <a:r>
                  <a:rPr lang="it-IT" sz="1400" b="1" dirty="0" smtClean="0"/>
                  <a:t>:</a:t>
                </a:r>
              </a:p>
              <a:p>
                <a:endParaRPr lang="it-IT" sz="1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it-IT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≤</m:t>
                          </m:r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≤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 [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]⊂</m:t>
                          </m:r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ℝ</m:t>
                          </m:r>
                        </m:e>
                      </m:d>
                      <m:r>
                        <a:rPr lang="it-IT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it-IT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/>
                        </a:rPr>
                        <m:t>≥0,  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/>
                        </a:rPr>
                        <m:t>,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/>
                        </a:rPr>
                        <m:t>𝑋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/>
                        </a:rPr>
                        <m:t>,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𝑥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it-IT" sz="1400" i="1">
                          <a:latin typeface="Cambria Math"/>
                          <a:ea typeface="Cambria Math"/>
                        </a:rPr>
                        <m:t>ℝ</m:t>
                      </m:r>
                    </m:oMath>
                  </m:oMathPara>
                </a14:m>
                <a:endParaRPr lang="fr-FR" sz="1400" dirty="0">
                  <a:ea typeface="Cambria Math"/>
                </a:endParaRPr>
              </a:p>
              <a:p>
                <a:endParaRPr lang="fr-FR" sz="1400" b="0" dirty="0" smtClean="0"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it-IT" sz="12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fr-FR" sz="1200" i="1" dirty="0"/>
                  <a:t> </a:t>
                </a:r>
                <a:r>
                  <a:rPr lang="fr-FR" sz="1200" i="1" dirty="0" err="1"/>
                  <a:t>expected</a:t>
                </a:r>
                <a:r>
                  <a:rPr lang="fr-FR" sz="1200" i="1" dirty="0"/>
                  <a:t> value</a:t>
                </a:r>
              </a:p>
              <a:p>
                <a14:m>
                  <m:oMath xmlns:m="http://schemas.openxmlformats.org/officeDocument/2006/math">
                    <m:r>
                      <a:rPr lang="fr-FR" sz="1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fr-FR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fr-FR" sz="1200" i="1" dirty="0"/>
                  <a:t> </a:t>
                </a:r>
                <a:r>
                  <a:rPr lang="en-US" sz="1200" i="1" dirty="0" smtClean="0"/>
                  <a:t>continuous</a:t>
                </a:r>
                <a:r>
                  <a:rPr lang="fr-FR" sz="1200" i="1" dirty="0" smtClean="0"/>
                  <a:t> </a:t>
                </a:r>
                <a:r>
                  <a:rPr lang="fr-FR" sz="1200" i="1" dirty="0"/>
                  <a:t>variable</a:t>
                </a:r>
              </a:p>
              <a:p>
                <a:endParaRPr lang="it-IT" sz="1400" dirty="0" smtClean="0"/>
              </a:p>
              <a:p>
                <a:endParaRPr lang="it-IT" sz="1400" dirty="0" smtClean="0"/>
              </a:p>
              <a:p>
                <a:endParaRPr lang="it-IT" sz="1400" dirty="0" smtClean="0"/>
              </a:p>
              <a:p>
                <a:r>
                  <a:rPr lang="it-IT" sz="1400" dirty="0" smtClean="0"/>
                  <a:t>Ex: </a:t>
                </a:r>
                <a:r>
                  <a:rPr lang="it-IT" sz="1400" dirty="0" err="1" smtClean="0"/>
                  <a:t>Gaussian</a:t>
                </a:r>
                <a:endParaRPr lang="it-IT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fr-F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ad>
                            <m:radPr>
                              <m:degHide m:val="on"/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)²</m:t>
                              </m:r>
                            </m:num>
                            <m:den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²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it-IT" sz="14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47" y="1883709"/>
                <a:ext cx="5042025" cy="3810338"/>
              </a:xfrm>
              <a:prstGeom prst="rect">
                <a:avLst/>
              </a:prstGeom>
              <a:blipFill rotWithShape="1">
                <a:blip r:embed="rId2"/>
                <a:stretch>
                  <a:fillRect l="-363" t="-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e 37"/>
          <p:cNvGrpSpPr/>
          <p:nvPr/>
        </p:nvGrpSpPr>
        <p:grpSpPr>
          <a:xfrm>
            <a:off x="4788640" y="1227911"/>
            <a:ext cx="4229706" cy="3705906"/>
            <a:chOff x="3976726" y="1439585"/>
            <a:chExt cx="5062779" cy="4029296"/>
          </a:xfrm>
        </p:grpSpPr>
        <p:grpSp>
          <p:nvGrpSpPr>
            <p:cNvPr id="36" name="Groupe 35"/>
            <p:cNvGrpSpPr/>
            <p:nvPr/>
          </p:nvGrpSpPr>
          <p:grpSpPr>
            <a:xfrm>
              <a:off x="4563298" y="1439585"/>
              <a:ext cx="4476207" cy="4029296"/>
              <a:chOff x="4432663" y="1439585"/>
              <a:chExt cx="4476207" cy="4029296"/>
            </a:xfrm>
          </p:grpSpPr>
          <p:grpSp>
            <p:nvGrpSpPr>
              <p:cNvPr id="28" name="Groupe 27"/>
              <p:cNvGrpSpPr/>
              <p:nvPr/>
            </p:nvGrpSpPr>
            <p:grpSpPr>
              <a:xfrm>
                <a:off x="4432663" y="1439585"/>
                <a:ext cx="4476207" cy="4024942"/>
                <a:chOff x="3927566" y="1439586"/>
                <a:chExt cx="4476207" cy="4024942"/>
              </a:xfrm>
            </p:grpSpPr>
            <p:pic>
              <p:nvPicPr>
                <p:cNvPr id="13" name="Image 12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031" r="9569"/>
                <a:stretch/>
              </p:blipFill>
              <p:spPr>
                <a:xfrm>
                  <a:off x="3927566" y="1486888"/>
                  <a:ext cx="4476207" cy="3977640"/>
                </a:xfrm>
                <a:prstGeom prst="rect">
                  <a:avLst/>
                </a:prstGeom>
                <a:pattFill prst="dkVert">
                  <a:fgClr>
                    <a:schemeClr val="accent2"/>
                  </a:fgClr>
                  <a:bgClr>
                    <a:schemeClr val="bg1"/>
                  </a:bgClr>
                </a:pattFill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ZoneTexte 14"/>
                    <p:cNvSpPr txBox="1"/>
                    <p:nvPr/>
                  </p:nvSpPr>
                  <p:spPr>
                    <a:xfrm>
                      <a:off x="6132432" y="1439586"/>
                      <a:ext cx="379448" cy="30117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FR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oMath>
                        </m:oMathPara>
                      </a14:m>
                      <a:endParaRPr lang="fr-FR" dirty="0"/>
                    </a:p>
                  </p:txBody>
                </p:sp>
              </mc:Choice>
              <mc:Fallback xmlns="">
                <p:sp>
                  <p:nvSpPr>
                    <p:cNvPr id="15" name="ZoneTexte 1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32432" y="1439586"/>
                      <a:ext cx="379448" cy="301171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6" name="Rectangle 25"/>
                <p:cNvSpPr/>
                <p:nvPr/>
              </p:nvSpPr>
              <p:spPr>
                <a:xfrm>
                  <a:off x="6059055" y="3629891"/>
                  <a:ext cx="535709" cy="1262303"/>
                </a:xfrm>
                <a:prstGeom prst="rect">
                  <a:avLst/>
                </a:prstGeom>
                <a:pattFill prst="pct20">
                  <a:fgClr>
                    <a:schemeClr val="lt1"/>
                  </a:fgClr>
                  <a:bgClr>
                    <a:schemeClr val="accent2"/>
                  </a:bgClr>
                </a:pattFill>
                <a:ln w="6350"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" name="Forme libre 26"/>
                <p:cNvSpPr/>
                <p:nvPr/>
              </p:nvSpPr>
              <p:spPr>
                <a:xfrm>
                  <a:off x="6055976" y="3497119"/>
                  <a:ext cx="544945" cy="129693"/>
                </a:xfrm>
                <a:custGeom>
                  <a:avLst/>
                  <a:gdLst>
                    <a:gd name="connsiteX0" fmla="*/ 0 w 544945"/>
                    <a:gd name="connsiteY0" fmla="*/ 129693 h 129693"/>
                    <a:gd name="connsiteX1" fmla="*/ 80048 w 544945"/>
                    <a:gd name="connsiteY1" fmla="*/ 61960 h 129693"/>
                    <a:gd name="connsiteX2" fmla="*/ 144703 w 544945"/>
                    <a:gd name="connsiteY2" fmla="*/ 25014 h 129693"/>
                    <a:gd name="connsiteX3" fmla="*/ 215515 w 544945"/>
                    <a:gd name="connsiteY3" fmla="*/ 3463 h 129693"/>
                    <a:gd name="connsiteX4" fmla="*/ 264776 w 544945"/>
                    <a:gd name="connsiteY4" fmla="*/ 384 h 129693"/>
                    <a:gd name="connsiteX5" fmla="*/ 301721 w 544945"/>
                    <a:gd name="connsiteY5" fmla="*/ 384 h 129693"/>
                    <a:gd name="connsiteX6" fmla="*/ 338666 w 544945"/>
                    <a:gd name="connsiteY6" fmla="*/ 3463 h 129693"/>
                    <a:gd name="connsiteX7" fmla="*/ 387927 w 544945"/>
                    <a:gd name="connsiteY7" fmla="*/ 21936 h 129693"/>
                    <a:gd name="connsiteX8" fmla="*/ 431030 w 544945"/>
                    <a:gd name="connsiteY8" fmla="*/ 46566 h 129693"/>
                    <a:gd name="connsiteX9" fmla="*/ 480291 w 544945"/>
                    <a:gd name="connsiteY9" fmla="*/ 77354 h 129693"/>
                    <a:gd name="connsiteX10" fmla="*/ 520315 w 544945"/>
                    <a:gd name="connsiteY10" fmla="*/ 111220 h 129693"/>
                    <a:gd name="connsiteX11" fmla="*/ 544945 w 544945"/>
                    <a:gd name="connsiteY11" fmla="*/ 129693 h 129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44945" h="129693">
                      <a:moveTo>
                        <a:pt x="0" y="129693"/>
                      </a:moveTo>
                      <a:cubicBezTo>
                        <a:pt x="27965" y="104549"/>
                        <a:pt x="55931" y="79406"/>
                        <a:pt x="80048" y="61960"/>
                      </a:cubicBezTo>
                      <a:cubicBezTo>
                        <a:pt x="104165" y="44513"/>
                        <a:pt x="122125" y="34763"/>
                        <a:pt x="144703" y="25014"/>
                      </a:cubicBezTo>
                      <a:cubicBezTo>
                        <a:pt x="167281" y="15265"/>
                        <a:pt x="195503" y="7568"/>
                        <a:pt x="215515" y="3463"/>
                      </a:cubicBezTo>
                      <a:cubicBezTo>
                        <a:pt x="235527" y="-642"/>
                        <a:pt x="250408" y="897"/>
                        <a:pt x="264776" y="384"/>
                      </a:cubicBezTo>
                      <a:cubicBezTo>
                        <a:pt x="279144" y="-129"/>
                        <a:pt x="289406" y="-129"/>
                        <a:pt x="301721" y="384"/>
                      </a:cubicBezTo>
                      <a:cubicBezTo>
                        <a:pt x="314036" y="897"/>
                        <a:pt x="324298" y="-129"/>
                        <a:pt x="338666" y="3463"/>
                      </a:cubicBezTo>
                      <a:cubicBezTo>
                        <a:pt x="353034" y="7055"/>
                        <a:pt x="372533" y="14752"/>
                        <a:pt x="387927" y="21936"/>
                      </a:cubicBezTo>
                      <a:cubicBezTo>
                        <a:pt x="403321" y="29120"/>
                        <a:pt x="415636" y="37330"/>
                        <a:pt x="431030" y="46566"/>
                      </a:cubicBezTo>
                      <a:cubicBezTo>
                        <a:pt x="446424" y="55802"/>
                        <a:pt x="465410" y="66578"/>
                        <a:pt x="480291" y="77354"/>
                      </a:cubicBezTo>
                      <a:cubicBezTo>
                        <a:pt x="495172" y="88130"/>
                        <a:pt x="509539" y="102497"/>
                        <a:pt x="520315" y="111220"/>
                      </a:cubicBezTo>
                      <a:cubicBezTo>
                        <a:pt x="531091" y="119943"/>
                        <a:pt x="538018" y="124818"/>
                        <a:pt x="544945" y="129693"/>
                      </a:cubicBezTo>
                    </a:path>
                  </a:pathLst>
                </a:custGeom>
                <a:pattFill prst="pct75">
                  <a:fgClr>
                    <a:schemeClr val="accent2"/>
                  </a:fgClr>
                  <a:bgClr>
                    <a:schemeClr val="bg1"/>
                  </a:bgClr>
                </a:pattFill>
                <a:ln/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35" name="Groupe 34"/>
              <p:cNvGrpSpPr/>
              <p:nvPr/>
            </p:nvGrpSpPr>
            <p:grpSpPr>
              <a:xfrm>
                <a:off x="6670062" y="1737475"/>
                <a:ext cx="1434890" cy="3731406"/>
                <a:chOff x="6168043" y="1733121"/>
                <a:chExt cx="1434890" cy="373140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ZoneTexte 13"/>
                    <p:cNvSpPr txBox="1"/>
                    <p:nvPr/>
                  </p:nvSpPr>
                  <p:spPr>
                    <a:xfrm>
                      <a:off x="6168043" y="5187528"/>
                      <a:ext cx="31438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fr-FR" sz="1200"/>
                    </a:p>
                  </p:txBody>
                </p:sp>
              </mc:Choice>
              <mc:Fallback xmlns="">
                <p:sp>
                  <p:nvSpPr>
                    <p:cNvPr id="14" name="ZoneTexte 1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68043" y="5187528"/>
                      <a:ext cx="314381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0" name="Connecteur droit avec flèche 29"/>
                <p:cNvCxnSpPr/>
                <p:nvPr/>
              </p:nvCxnSpPr>
              <p:spPr>
                <a:xfrm>
                  <a:off x="6313989" y="3345458"/>
                  <a:ext cx="386618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ZoneTexte 30"/>
                    <p:cNvSpPr txBox="1"/>
                    <p:nvPr/>
                  </p:nvSpPr>
                  <p:spPr>
                    <a:xfrm>
                      <a:off x="6346549" y="3099647"/>
                      <a:ext cx="1256384" cy="29148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FR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fr-FR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</m:sSub>
                            <m:r>
                              <a:rPr lang="fr-FR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=1/3</m:t>
                            </m:r>
                          </m:oMath>
                        </m:oMathPara>
                      </a14:m>
                      <a:endParaRPr lang="fr-FR"/>
                    </a:p>
                  </p:txBody>
                </p:sp>
              </mc:Choice>
              <mc:Fallback xmlns="">
                <p:sp>
                  <p:nvSpPr>
                    <p:cNvPr id="31" name="ZoneTexte 3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46549" y="3099647"/>
                      <a:ext cx="1256384" cy="291486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3" name="Connecteur droit avec flèche 32"/>
                <p:cNvCxnSpPr/>
                <p:nvPr/>
              </p:nvCxnSpPr>
              <p:spPr>
                <a:xfrm>
                  <a:off x="6319335" y="1733121"/>
                  <a:ext cx="0" cy="3496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ZoneTexte 33"/>
                    <p:cNvSpPr txBox="1"/>
                    <p:nvPr/>
                  </p:nvSpPr>
                  <p:spPr>
                    <a:xfrm>
                      <a:off x="6529475" y="4319135"/>
                      <a:ext cx="42684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</m:sSub>
                          </m:oMath>
                        </m:oMathPara>
                      </a14:m>
                      <a:endParaRPr lang="fr-FR" sz="1400" dirty="0"/>
                    </a:p>
                  </p:txBody>
                </p:sp>
              </mc:Choice>
              <mc:Fallback xmlns="">
                <p:sp>
                  <p:nvSpPr>
                    <p:cNvPr id="34" name="ZoneTexte 3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9475" y="4319135"/>
                      <a:ext cx="426848" cy="307777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1304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ZoneTexte 36"/>
                <p:cNvSpPr txBox="1"/>
                <p:nvPr/>
              </p:nvSpPr>
              <p:spPr>
                <a:xfrm>
                  <a:off x="3976726" y="2005428"/>
                  <a:ext cx="58657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fr-FR" sz="1200"/>
                </a:p>
              </p:txBody>
            </p:sp>
          </mc:Choice>
          <mc:Fallback xmlns="">
            <p:sp>
              <p:nvSpPr>
                <p:cNvPr id="37" name="ZoneTexte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6726" y="2005428"/>
                  <a:ext cx="586571" cy="276999"/>
                </a:xfrm>
                <a:prstGeom prst="rect">
                  <a:avLst/>
                </a:prstGeom>
                <a:blipFill>
                  <a:blip r:embed="rId8"/>
                  <a:stretch>
                    <a:fillRect r="-6250" b="-219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/>
              <p:cNvSpPr txBox="1"/>
              <p:nvPr/>
            </p:nvSpPr>
            <p:spPr>
              <a:xfrm>
                <a:off x="6781752" y="4228932"/>
                <a:ext cx="3166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40" name="ZoneTexte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752" y="4228932"/>
                <a:ext cx="316690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/>
              <p:cNvSpPr txBox="1"/>
              <p:nvPr/>
            </p:nvSpPr>
            <p:spPr>
              <a:xfrm>
                <a:off x="7495694" y="4228931"/>
                <a:ext cx="27803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41" name="ZoneTexte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5694" y="4228931"/>
                <a:ext cx="278038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/>
          <p:cNvSpPr/>
          <p:nvPr/>
        </p:nvSpPr>
        <p:spPr>
          <a:xfrm>
            <a:off x="70101" y="1114990"/>
            <a:ext cx="57028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>
                <a:solidFill>
                  <a:srgbClr val="00B050"/>
                </a:solidFill>
              </a:rPr>
              <a:t>How to rely random numbers to probability?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7279256" y="1823515"/>
            <a:ext cx="0" cy="27849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/>
              <p:cNvSpPr txBox="1"/>
              <p:nvPr/>
            </p:nvSpPr>
            <p:spPr>
              <a:xfrm>
                <a:off x="6138872" y="5060816"/>
                <a:ext cx="2210413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smtClean="0">
                    <a:ea typeface="Cambria Math" panose="02040503050406030204" pitchFamily="18" charset="0"/>
                  </a:rPr>
                  <a:t>Moments:</a:t>
                </a:r>
              </a:p>
              <a:p>
                <a:pPr marL="400050" indent="-400050">
                  <a:buFont typeface="+mj-lt"/>
                  <a:buAutoNum type="romanUcPeriod"/>
                </a:pPr>
                <a14:m>
                  <m:oMath xmlns:m="http://schemas.openxmlformats.org/officeDocument/2006/math">
                    <m:r>
                      <a:rPr lang="fr-F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fr-FR" sz="1400" i="1" smtClean="0"/>
                  <a:t> </a:t>
                </a:r>
                <a:r>
                  <a:rPr lang="fr-FR" sz="1400" i="1" err="1" smtClean="0"/>
                  <a:t>mean</a:t>
                </a:r>
                <a:r>
                  <a:rPr lang="fr-FR" sz="1400" i="1" smtClean="0"/>
                  <a:t> value</a:t>
                </a:r>
              </a:p>
              <a:p>
                <a:pPr marL="400050" indent="-400050">
                  <a:buFont typeface="+mj-lt"/>
                  <a:buAutoNum type="romanUcPeriod"/>
                </a:pP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fr-FR" sz="1400" i="1"/>
                  <a:t> standard </a:t>
                </a:r>
                <a:r>
                  <a:rPr lang="fr-FR" sz="1400" i="1" err="1"/>
                  <a:t>deviation</a:t>
                </a:r>
                <a:endParaRPr lang="fr-FR" sz="1400" i="1"/>
              </a:p>
              <a:p>
                <a:pPr marL="400050" indent="-400050">
                  <a:buFont typeface="+mj-lt"/>
                  <a:buAutoNum type="romanUcPeriod"/>
                </a:pPr>
                <a:r>
                  <a:rPr lang="fr-FR" sz="1400" i="1" err="1"/>
                  <a:t>skewness</a:t>
                </a:r>
                <a:endParaRPr lang="fr-FR" sz="1400" i="1"/>
              </a:p>
              <a:p>
                <a:pPr marL="400050" indent="-400050">
                  <a:buFont typeface="+mj-lt"/>
                  <a:buAutoNum type="romanUcPeriod"/>
                </a:pPr>
                <a:r>
                  <a:rPr lang="fr-FR" sz="1400" i="1" err="1" smtClean="0"/>
                  <a:t>kurtosys</a:t>
                </a:r>
                <a:endParaRPr lang="fr-FR" sz="1400" i="1" smtClean="0"/>
              </a:p>
              <a:p>
                <a:r>
                  <a:rPr lang="fr-FR" sz="1400" i="1" smtClean="0"/>
                  <a:t>…</a:t>
                </a:r>
                <a:endParaRPr lang="fr-FR" sz="1400" i="1"/>
              </a:p>
            </p:txBody>
          </p:sp>
        </mc:Choice>
        <mc:Fallback xmlns=""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872" y="5060816"/>
                <a:ext cx="2210413" cy="1384995"/>
              </a:xfrm>
              <a:prstGeom prst="rect">
                <a:avLst/>
              </a:prstGeom>
              <a:blipFill rotWithShape="1">
                <a:blip r:embed="rId12"/>
                <a:stretch>
                  <a:fillRect l="-551" t="-441" r="-275" b="-352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Statistical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in </a:t>
            </a:r>
            <a:r>
              <a:rPr lang="fr-FR" dirty="0" err="1" smtClean="0"/>
              <a:t>Designing</a:t>
            </a:r>
            <a:r>
              <a:rPr lang="fr-FR" dirty="0" smtClean="0"/>
              <a:t> </a:t>
            </a:r>
            <a:r>
              <a:rPr lang="fr-FR" dirty="0" err="1" smtClean="0"/>
              <a:t>Superconducting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422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Random</a:t>
            </a:r>
            <a:r>
              <a:rPr lang="fr-FR" smtClean="0"/>
              <a:t> </a:t>
            </a:r>
            <a:r>
              <a:rPr lang="fr-FR" err="1" smtClean="0"/>
              <a:t>numbers</a:t>
            </a:r>
            <a:r>
              <a:rPr lang="fr-FR" smtClean="0"/>
              <a:t> and </a:t>
            </a:r>
            <a:r>
              <a:rPr lang="fr-FR" err="1" smtClean="0"/>
              <a:t>probability</a:t>
            </a:r>
            <a:r>
              <a:rPr lang="fr-FR" smtClean="0"/>
              <a:t>:</a:t>
            </a:r>
            <a:r>
              <a:rPr lang="fr-FR"/>
              <a:t/>
            </a:r>
            <a:br>
              <a:rPr lang="fr-FR"/>
            </a:br>
            <a:r>
              <a:rPr lang="fr-FR" smtClean="0"/>
              <a:t>The cumulative </a:t>
            </a:r>
            <a:r>
              <a:rPr lang="fr-FR" err="1" smtClean="0"/>
              <a:t>probability</a:t>
            </a:r>
            <a:r>
              <a:rPr lang="fr-FR" smtClean="0"/>
              <a:t> </a:t>
            </a:r>
            <a:r>
              <a:rPr lang="fr-FR" err="1" smtClean="0"/>
              <a:t>density</a:t>
            </a:r>
            <a:r>
              <a:rPr lang="fr-FR" smtClean="0"/>
              <a:t> </a:t>
            </a:r>
            <a:r>
              <a:rPr lang="fr-FR" err="1" smtClean="0"/>
              <a:t>function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11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334503" y="3339196"/>
                <a:ext cx="3415890" cy="1369029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smtClean="0"/>
                  <a:t>The cumulative </a:t>
                </a:r>
                <a:r>
                  <a:rPr lang="fr-FR" sz="1400" b="1" dirty="0" err="1" smtClean="0"/>
                  <a:t>probability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density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function</a:t>
                </a:r>
                <a:endParaRPr lang="fr-FR" sz="1400" b="1" dirty="0" smtClean="0"/>
              </a:p>
              <a:p>
                <a:endParaRPr lang="fr-FR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it-IT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/>
                            </m:rP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fr-F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fr-FR" sz="1400" dirty="0" smtClean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03" y="3339196"/>
                <a:ext cx="3415890" cy="1369029"/>
              </a:xfrm>
              <a:prstGeom prst="rect">
                <a:avLst/>
              </a:prstGeom>
              <a:blipFill rotWithShape="1">
                <a:blip r:embed="rId2"/>
                <a:stretch>
                  <a:fillRect l="-1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èche droite 6"/>
          <p:cNvSpPr/>
          <p:nvPr/>
        </p:nvSpPr>
        <p:spPr>
          <a:xfrm>
            <a:off x="3634844" y="1685619"/>
            <a:ext cx="1593861" cy="394716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703830" y="1494060"/>
                <a:ext cx="2461828" cy="738664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0≤</m:t>
                    </m:r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fr-FR" sz="1400" b="0" smtClean="0"/>
                  <a:t/>
                </a:r>
                <a:br>
                  <a:rPr lang="fr-FR" sz="1400" b="0" smtClean="0"/>
                </a:br>
                <a:endParaRPr lang="fr-FR" sz="1400" b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400" smtClean="0"/>
                  <a:t> monotonic function</a:t>
                </a:r>
                <a:endParaRPr lang="en-US" sz="140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830" y="1494060"/>
                <a:ext cx="2461828" cy="738664"/>
              </a:xfrm>
              <a:prstGeom prst="rect">
                <a:avLst/>
              </a:prstGeom>
              <a:blipFill rotWithShape="1">
                <a:blip r:embed="rId3"/>
                <a:stretch>
                  <a:fillRect b="-5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e 12"/>
          <p:cNvGrpSpPr/>
          <p:nvPr/>
        </p:nvGrpSpPr>
        <p:grpSpPr>
          <a:xfrm>
            <a:off x="4339244" y="2555889"/>
            <a:ext cx="4254193" cy="3534269"/>
            <a:chOff x="3758057" y="1920240"/>
            <a:chExt cx="4990407" cy="3742805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58057" y="1920240"/>
              <a:ext cx="4990407" cy="374280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4910666" y="4710982"/>
                  <a:ext cx="677173" cy="32508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d>
                          <m:dPr>
                            <m:ctrlP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sz="140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10666" y="4710982"/>
                  <a:ext cx="677173" cy="325089"/>
                </a:xfrm>
                <a:prstGeom prst="rect">
                  <a:avLst/>
                </a:prstGeom>
                <a:blipFill>
                  <a:blip r:embed="rId5"/>
                  <a:stretch>
                    <a:fillRect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4485323" y="2388078"/>
                  <a:ext cx="2030197" cy="85259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limLoc m:val="undOvr"/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  <m:sup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p>
                          <m:e>
                            <m:sSub>
                              <m:sSubPr>
                                <m:ctrlPr>
                                  <a:rPr lang="fr-F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US" sz="140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5323" y="2388078"/>
                  <a:ext cx="2030197" cy="85259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34503" y="1482688"/>
                <a:ext cx="2916036" cy="1227131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fr-FR" sz="1400" b="1"/>
                  <a:t>Kolmogorov </a:t>
                </a:r>
                <a:r>
                  <a:rPr lang="fr-FR" sz="1400" b="1" err="1" smtClean="0"/>
                  <a:t>axioms</a:t>
                </a:r>
                <a:endParaRPr lang="fr-FR" sz="1400" b="1"/>
              </a:p>
              <a:p>
                <a:endParaRPr lang="fr-FR" sz="14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fr-FR" sz="1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it-IT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fr-FR" sz="1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fr-FR" sz="1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1400" i="1">
                            <a:latin typeface="Cambria Math" panose="02040503050406030204" pitchFamily="18" charset="0"/>
                            <a:ea typeface="Cambria Math"/>
                          </a:rPr>
                          <m:t>𝑑𝑥</m:t>
                        </m:r>
                      </m:e>
                    </m:nary>
                    <m:r>
                      <a:rPr lang="fr-FR" sz="14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fr-FR" sz="14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sz="14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r-FR" sz="1400" i="1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it-IT" sz="140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03" y="1482688"/>
                <a:ext cx="2916036" cy="1227131"/>
              </a:xfrm>
              <a:prstGeom prst="rect">
                <a:avLst/>
              </a:prstGeom>
              <a:blipFill rotWithShape="1">
                <a:blip r:embed="rId7"/>
                <a:stretch>
                  <a:fillRect l="-207" b="-111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cteur droit avec flèche 16"/>
          <p:cNvCxnSpPr/>
          <p:nvPr/>
        </p:nvCxnSpPr>
        <p:spPr>
          <a:xfrm flipH="1">
            <a:off x="7140633" y="2325057"/>
            <a:ext cx="601402" cy="577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>
            <a:off x="4738255" y="1743442"/>
            <a:ext cx="1041010" cy="1057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82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Random</a:t>
            </a:r>
            <a:r>
              <a:rPr lang="fr-FR" smtClean="0"/>
              <a:t> </a:t>
            </a:r>
            <a:r>
              <a:rPr lang="fr-FR" err="1" smtClean="0"/>
              <a:t>numbers</a:t>
            </a:r>
            <a:r>
              <a:rPr lang="fr-FR" smtClean="0"/>
              <a:t> and </a:t>
            </a:r>
            <a:r>
              <a:rPr lang="fr-FR" err="1" smtClean="0"/>
              <a:t>probability</a:t>
            </a:r>
            <a:r>
              <a:rPr lang="fr-FR" smtClean="0"/>
              <a:t>:</a:t>
            </a:r>
            <a:r>
              <a:rPr lang="fr-FR"/>
              <a:t/>
            </a:r>
            <a:br>
              <a:rPr lang="fr-FR"/>
            </a:br>
            <a:r>
              <a:rPr lang="fr-FR" smtClean="0"/>
              <a:t>The transformation </a:t>
            </a:r>
            <a:r>
              <a:rPr lang="fr-FR" err="1" smtClean="0"/>
              <a:t>method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58018" y="1211055"/>
            <a:ext cx="56936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How to </a:t>
            </a:r>
            <a:r>
              <a:rPr lang="fr-FR" sz="1600" b="1" dirty="0" err="1" smtClean="0"/>
              <a:t>simulate</a:t>
            </a:r>
            <a:r>
              <a:rPr lang="fr-FR" sz="1600" b="1" dirty="0" smtClean="0"/>
              <a:t> a </a:t>
            </a:r>
            <a:r>
              <a:rPr lang="fr-FR" sz="1600" b="1" dirty="0" err="1" smtClean="0"/>
              <a:t>random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probability</a:t>
            </a:r>
            <a:r>
              <a:rPr lang="fr-FR" sz="1600" b="1" dirty="0" smtClean="0"/>
              <a:t> distribution </a:t>
            </a:r>
            <a:r>
              <a:rPr lang="fr-FR" sz="1600" b="1" dirty="0" err="1" smtClean="0"/>
              <a:t>according</a:t>
            </a:r>
            <a:r>
              <a:rPr lang="fr-FR" sz="1600" b="1" dirty="0" smtClean="0"/>
              <a:t> to </a:t>
            </a:r>
          </a:p>
          <a:p>
            <a:r>
              <a:rPr lang="fr-FR" sz="1600" b="1" dirty="0" smtClean="0"/>
              <a:t>a </a:t>
            </a:r>
            <a:r>
              <a:rPr lang="fr-FR" sz="1600" b="1" dirty="0" err="1" smtClean="0"/>
              <a:t>given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probability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density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function</a:t>
            </a:r>
            <a:r>
              <a:rPr lang="fr-FR" sz="1600" b="1" dirty="0" smtClean="0"/>
              <a:t>?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329" y="2072829"/>
            <a:ext cx="4697671" cy="35232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506458" y="4721156"/>
                <a:ext cx="677173" cy="3250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458" y="4721156"/>
                <a:ext cx="677173" cy="3250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459527" y="2495067"/>
                <a:ext cx="67127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527" y="2495067"/>
                <a:ext cx="671274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223489" y="2648955"/>
                <a:ext cx="3692775" cy="2266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fr-FR" sz="1400" dirty="0" err="1" smtClean="0"/>
                  <a:t>Generate</a:t>
                </a:r>
                <a:r>
                  <a:rPr lang="fr-FR" sz="1400" dirty="0" smtClean="0"/>
                  <a:t> a </a:t>
                </a:r>
                <a:r>
                  <a:rPr lang="fr-FR" sz="1400" dirty="0" err="1" smtClean="0"/>
                  <a:t>random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number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between</a:t>
                </a:r>
                <a:r>
                  <a:rPr lang="fr-FR" sz="1400" dirty="0" smtClean="0"/>
                  <a:t> [0,1] </a:t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pPr marL="342900" indent="-342900">
                  <a:buAutoNum type="arabicPeriod"/>
                </a:pPr>
                <a:r>
                  <a:rPr lang="fr-FR" sz="1400" dirty="0" err="1" smtClean="0"/>
                  <a:t>Assign</a:t>
                </a:r>
                <a14:m>
                  <m:oMath xmlns:m="http://schemas.openxmlformats.org/officeDocument/2006/math">
                    <m:r>
                      <a:rPr lang="fr-FR" sz="1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</m:oMath>
                </a14:m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endParaRPr lang="en-US" sz="1400" dirty="0" smtClean="0"/>
              </a:p>
              <a:p>
                <a:pPr marL="342900" indent="-342900">
                  <a:buAutoNum type="arabicPeriod"/>
                </a:pPr>
                <a:r>
                  <a:rPr lang="fr-FR" sz="1400" dirty="0" err="1" smtClean="0"/>
                  <a:t>Calculate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d>
                      <m:d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endParaRPr lang="en-US" sz="1400" dirty="0" smtClean="0"/>
              </a:p>
              <a:p>
                <a:pPr marL="342900" indent="-342900">
                  <a:buAutoNum type="arabicPeriod"/>
                </a:pPr>
                <a:r>
                  <a:rPr lang="fr-FR" sz="1400" dirty="0" err="1" smtClean="0"/>
                  <a:t>Calculate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bar>
                      <m:barPr>
                        <m:pos m:val="top"/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 smtClean="0"/>
              </a:p>
              <a:p>
                <a:pPr marL="342900" indent="-342900">
                  <a:buAutoNum type="arabicPeriod"/>
                </a:pPr>
                <a:endParaRPr lang="en-US" sz="1400" dirty="0" smtClean="0"/>
              </a:p>
              <a:p>
                <a:pPr marL="342900" indent="-342900">
                  <a:buAutoNum type="arabicPeriod"/>
                </a:pPr>
                <a:r>
                  <a:rPr lang="fr-FR" sz="1400" dirty="0" err="1" smtClean="0"/>
                  <a:t>Repeat</a:t>
                </a:r>
                <a:endParaRPr lang="en-US" sz="1400" dirty="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489" y="2648955"/>
                <a:ext cx="3692775" cy="2266583"/>
              </a:xfrm>
              <a:prstGeom prst="rect">
                <a:avLst/>
              </a:prstGeom>
              <a:blipFill rotWithShape="1">
                <a:blip r:embed="rId5"/>
                <a:stretch>
                  <a:fillRect l="-331" t="-270" b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Ellipse 11"/>
          <p:cNvSpPr/>
          <p:nvPr/>
        </p:nvSpPr>
        <p:spPr>
          <a:xfrm>
            <a:off x="4834640" y="3322177"/>
            <a:ext cx="74815" cy="7481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necteur droit 13"/>
          <p:cNvCxnSpPr>
            <a:stCxn id="12" idx="6"/>
          </p:cNvCxnSpPr>
          <p:nvPr/>
        </p:nvCxnSpPr>
        <p:spPr>
          <a:xfrm flipV="1">
            <a:off x="4909455" y="3359584"/>
            <a:ext cx="2039985" cy="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/>
          <p:cNvSpPr/>
          <p:nvPr/>
        </p:nvSpPr>
        <p:spPr>
          <a:xfrm>
            <a:off x="6914505" y="3322177"/>
            <a:ext cx="74815" cy="7481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Connecteur droit 16"/>
          <p:cNvCxnSpPr/>
          <p:nvPr/>
        </p:nvCxnSpPr>
        <p:spPr>
          <a:xfrm>
            <a:off x="6949440" y="3396992"/>
            <a:ext cx="0" cy="18866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6912032" y="5246234"/>
            <a:ext cx="74815" cy="74815"/>
          </a:xfrm>
          <a:prstGeom prst="ellipse">
            <a:avLst/>
          </a:prstGeom>
          <a:solidFill>
            <a:srgbClr val="00B0F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llipse 18"/>
          <p:cNvSpPr/>
          <p:nvPr/>
        </p:nvSpPr>
        <p:spPr>
          <a:xfrm>
            <a:off x="6912031" y="4191828"/>
            <a:ext cx="74815" cy="74815"/>
          </a:xfrm>
          <a:prstGeom prst="ellipse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13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Probability</a:t>
            </a:r>
            <a:r>
              <a:rPr lang="fr-FR" smtClean="0"/>
              <a:t> / Distributions / </a:t>
            </a:r>
            <a:r>
              <a:rPr lang="fr-FR" err="1" smtClean="0"/>
              <a:t>Functions</a:t>
            </a:r>
            <a:r>
              <a:rPr lang="fr-FR" smtClean="0"/>
              <a:t>…</a:t>
            </a:r>
            <a:r>
              <a:rPr lang="fr-FR"/>
              <a:t/>
            </a:r>
            <a:br>
              <a:rPr lang="fr-FR"/>
            </a:br>
            <a:r>
              <a:rPr lang="fr-FR" smtClean="0"/>
              <a:t>A </a:t>
            </a:r>
            <a:r>
              <a:rPr lang="fr-FR" err="1"/>
              <a:t>p</a:t>
            </a:r>
            <a:r>
              <a:rPr lang="fr-FR" err="1" smtClean="0"/>
              <a:t>roblem</a:t>
            </a:r>
            <a:r>
              <a:rPr lang="fr-FR" smtClean="0"/>
              <a:t> of </a:t>
            </a:r>
            <a:r>
              <a:rPr lang="fr-FR" err="1"/>
              <a:t>v</a:t>
            </a:r>
            <a:r>
              <a:rPr lang="fr-FR" err="1" smtClean="0"/>
              <a:t>ocabulary</a:t>
            </a:r>
            <a:r>
              <a:rPr lang="fr-FR" smtClean="0"/>
              <a:t> ? Not </a:t>
            </a:r>
            <a:r>
              <a:rPr lang="fr-FR" err="1" smtClean="0"/>
              <a:t>only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13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59056" y="1878997"/>
                <a:ext cx="8872844" cy="2038507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it-IT" sz="1400" b="1" dirty="0" err="1" smtClean="0"/>
                  <a:t>Probability</a:t>
                </a:r>
                <a:r>
                  <a:rPr lang="it-IT" sz="1400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it-IT" sz="1400" b="1" i="1">
                            <a:latin typeface="Cambria Math"/>
                            <a:ea typeface="Cambria Math"/>
                          </a:rPr>
                          <m:t>𝒑</m:t>
                        </m:r>
                      </m:e>
                      <m:sub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𝑿</m:t>
                        </m:r>
                      </m:sub>
                    </m:sSub>
                  </m:oMath>
                </a14:m>
                <a:r>
                  <a:rPr lang="it-IT" sz="1400" b="1" dirty="0" smtClean="0"/>
                  <a:t> and </a:t>
                </a:r>
              </a:p>
              <a:p>
                <a:r>
                  <a:rPr lang="it-IT" sz="1400" b="1" dirty="0" err="1" smtClean="0"/>
                  <a:t>probability</a:t>
                </a:r>
                <a:r>
                  <a:rPr lang="it-IT" sz="1400" b="1" dirty="0" smtClean="0"/>
                  <a:t> </a:t>
                </a:r>
                <a:r>
                  <a:rPr lang="it-IT" sz="1400" b="1" dirty="0" err="1" smtClean="0"/>
                  <a:t>density</a:t>
                </a:r>
                <a:r>
                  <a:rPr lang="it-IT" sz="1400" b="1" dirty="0"/>
                  <a:t> </a:t>
                </a:r>
                <a:r>
                  <a:rPr lang="it-IT" sz="1400" b="1" dirty="0" err="1" smtClean="0"/>
                  <a:t>function</a:t>
                </a:r>
                <a:r>
                  <a:rPr lang="it-IT" sz="1400" b="1" dirty="0" smtClean="0"/>
                  <a:t> PDF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𝒇</m:t>
                        </m:r>
                      </m:e>
                      <m:sub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𝑿</m:t>
                        </m:r>
                      </m:sub>
                    </m:sSub>
                    <m:d>
                      <m:dPr>
                        <m:ctrlP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𝒙</m:t>
                        </m:r>
                      </m:e>
                    </m:d>
                  </m:oMath>
                </a14:m>
                <a:r>
                  <a:rPr lang="it-IT" sz="1400" b="1" dirty="0" smtClean="0"/>
                  <a:t>:</a:t>
                </a:r>
              </a:p>
              <a:p>
                <a:endParaRPr lang="it-IT" sz="1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it-IT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≤</m:t>
                          </m:r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≤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 [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]⊂</m:t>
                          </m:r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ℝ</m:t>
                          </m:r>
                        </m:e>
                      </m:d>
                      <m:r>
                        <a:rPr lang="it-IT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it-IT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/>
                        </a:rPr>
                        <m:t>≥0</m:t>
                      </m:r>
                    </m:oMath>
                  </m:oMathPara>
                </a14:m>
                <a:endParaRPr lang="fr-FR" sz="1400" b="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it-IT" sz="1400" i="1">
                          <a:latin typeface="Cambria Math"/>
                          <a:ea typeface="Cambria Math"/>
                        </a:rPr>
                        <m:t>ℝ</m:t>
                      </m:r>
                    </m:oMath>
                  </m:oMathPara>
                </a14:m>
                <a:endParaRPr lang="fr-FR" sz="1400" b="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𝑋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,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𝑥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it-IT" sz="1400" i="1">
                          <a:latin typeface="Cambria Math"/>
                          <a:ea typeface="Cambria Math"/>
                        </a:rPr>
                        <m:t>ℝ</m:t>
                      </m:r>
                    </m:oMath>
                  </m:oMathPara>
                </a14:m>
                <a:endParaRPr lang="fr-FR" sz="1400" dirty="0" smtClean="0">
                  <a:ea typeface="Cambria Math"/>
                </a:endParaRPr>
              </a:p>
              <a:p>
                <a:endParaRPr lang="fr-FR" sz="1400" dirty="0">
                  <a:ea typeface="Cambria Math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56" y="1878997"/>
                <a:ext cx="8872844" cy="2038507"/>
              </a:xfrm>
              <a:prstGeom prst="rect">
                <a:avLst/>
              </a:prstGeom>
              <a:blipFill>
                <a:blip r:embed="rId2"/>
                <a:stretch>
                  <a:fillRect l="-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7"/>
              <p:cNvSpPr txBox="1"/>
              <p:nvPr/>
            </p:nvSpPr>
            <p:spPr>
              <a:xfrm>
                <a:off x="159056" y="4251886"/>
                <a:ext cx="8872844" cy="1973169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it-IT" sz="1400" b="1" dirty="0" smtClean="0"/>
                  <a:t>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it-IT" sz="1400" b="1" i="1">
                            <a:latin typeface="Cambria Math"/>
                            <a:ea typeface="Cambria Math"/>
                          </a:rPr>
                          <m:t>𝒑</m:t>
                        </m:r>
                      </m:e>
                      <m:sub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𝑿</m:t>
                        </m:r>
                      </m:sub>
                    </m:sSub>
                  </m:oMath>
                </a14:m>
                <a:r>
                  <a:rPr lang="it-IT" sz="1400" b="1" dirty="0" smtClean="0"/>
                  <a:t> and </a:t>
                </a:r>
              </a:p>
              <a:p>
                <a:r>
                  <a:rPr lang="it-IT" sz="1400" b="1" dirty="0" smtClean="0"/>
                  <a:t>probability mass function PMF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fr-FR" sz="1400" b="1" i="1" smtClean="0">
                            <a:latin typeface="Cambria Math" panose="02040503050406030204" pitchFamily="18" charset="0"/>
                            <a:ea typeface="Cambria Math"/>
                          </a:rPr>
                          <m:t>𝒈</m:t>
                        </m:r>
                      </m:e>
                      <m:sub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𝑿</m:t>
                        </m:r>
                      </m:sub>
                    </m:sSub>
                    <m:d>
                      <m:dPr>
                        <m:ctrlP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fr-FR" sz="1400" b="1" i="1">
                            <a:latin typeface="Cambria Math" panose="02040503050406030204" pitchFamily="18" charset="0"/>
                            <a:ea typeface="Cambria Math"/>
                          </a:rPr>
                          <m:t>𝒙</m:t>
                        </m:r>
                      </m:e>
                    </m:d>
                  </m:oMath>
                </a14:m>
                <a:r>
                  <a:rPr lang="it-IT" sz="1400" b="1" dirty="0" smtClean="0"/>
                  <a:t>:</a:t>
                </a:r>
              </a:p>
              <a:p>
                <a:endParaRPr lang="it-IT" sz="1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it-IT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≤</m:t>
                          </m:r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≤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 [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]⊂</m:t>
                          </m:r>
                          <m:r>
                            <a:rPr lang="it-IT" sz="1400" i="1">
                              <a:latin typeface="Cambria Math"/>
                              <a:ea typeface="Cambria Math"/>
                            </a:rPr>
                            <m:t>ℕ</m:t>
                          </m:r>
                        </m:e>
                      </m:d>
                      <m:r>
                        <a:rPr lang="it-IT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it-IT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≥0</m:t>
                      </m:r>
                    </m:oMath>
                  </m:oMathPara>
                </a14:m>
                <a:endParaRPr lang="fr-FR" sz="1400" dirty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𝑔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it-IT" sz="1400" i="1">
                          <a:latin typeface="Cambria Math"/>
                          <a:ea typeface="Cambria Math"/>
                        </a:rPr>
                        <m:t>ℝ</m:t>
                      </m:r>
                    </m:oMath>
                  </m:oMathPara>
                </a14:m>
                <a:endParaRPr lang="fr-FR" sz="1400" b="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𝑋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,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/>
                        </a:rPr>
                        <m:t>𝑥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it-IT" sz="1400" i="1">
                          <a:latin typeface="Cambria Math"/>
                          <a:ea typeface="Cambria Math"/>
                        </a:rPr>
                        <m:t>ℕ</m:t>
                      </m:r>
                    </m:oMath>
                  </m:oMathPara>
                </a14:m>
                <a:endParaRPr lang="fr-FR" sz="1400" dirty="0" smtClean="0">
                  <a:ea typeface="Cambria Math"/>
                </a:endParaRPr>
              </a:p>
              <a:p>
                <a:endParaRPr lang="fr-FR" sz="140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13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56" y="4251886"/>
                <a:ext cx="8872844" cy="1973169"/>
              </a:xfrm>
              <a:prstGeom prst="rect">
                <a:avLst/>
              </a:prstGeom>
              <a:blipFill>
                <a:blip r:embed="rId3"/>
                <a:stretch>
                  <a:fillRect l="-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5009" t="6367" r="4800" b="4508"/>
          <a:stretch/>
        </p:blipFill>
        <p:spPr>
          <a:xfrm>
            <a:off x="4809036" y="4325708"/>
            <a:ext cx="1951557" cy="18870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4345" t="3997" r="10751" b="5904"/>
          <a:stretch/>
        </p:blipFill>
        <p:spPr>
          <a:xfrm>
            <a:off x="4385507" y="1928818"/>
            <a:ext cx="2586348" cy="1938867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6915069" y="2432639"/>
            <a:ext cx="1949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continuous</a:t>
            </a:r>
            <a:r>
              <a:rPr lang="fr-FR" sz="1600" dirty="0" smtClean="0"/>
              <a:t> variable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5186833" y="1172936"/>
            <a:ext cx="26965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Distribution of </a:t>
            </a:r>
            <a:r>
              <a:rPr lang="fr-FR" sz="1600" b="1" dirty="0" err="1" smtClean="0"/>
              <a:t>probability</a:t>
            </a:r>
            <a:endParaRPr lang="en-US" sz="16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7020322" y="4715070"/>
            <a:ext cx="1677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discrete</a:t>
            </a:r>
            <a:r>
              <a:rPr lang="fr-FR" sz="1600" dirty="0" smtClean="0"/>
              <a:t> variable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138912" y="5070989"/>
                <a:ext cx="1356204" cy="362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1600" i="1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sSub>
                            <m:sSubPr>
                              <m:ctrlP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fr-FR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fr-FR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  <a:ea typeface="Cambria Math"/>
                            </a:rPr>
                            <m:t>𝑔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fr-FR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912" y="5070989"/>
                <a:ext cx="1356204" cy="36266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7020322" y="2793658"/>
                <a:ext cx="156587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/>
                        </a:rPr>
                        <m:t>𝑑</m:t>
                      </m:r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1600" i="1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r>
                        <a:rPr lang="fr-FR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fr-FR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  <a:ea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fr-FR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fr-FR" sz="1600" i="1">
                          <a:latin typeface="Cambria Math" panose="02040503050406030204" pitchFamily="18" charset="0"/>
                          <a:ea typeface="Cambria Math"/>
                        </a:rPr>
                        <m:t>𝑑𝑥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322" y="2793658"/>
                <a:ext cx="1565877" cy="338554"/>
              </a:xfrm>
              <a:prstGeom prst="rect">
                <a:avLst/>
              </a:prstGeom>
              <a:blipFill rotWithShape="1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tangolo 1"/>
          <p:cNvSpPr/>
          <p:nvPr/>
        </p:nvSpPr>
        <p:spPr>
          <a:xfrm>
            <a:off x="4284133" y="1032933"/>
            <a:ext cx="4580509" cy="5469467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34890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44" y="2912530"/>
            <a:ext cx="4043870" cy="2680027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/>
              <a:t>Problem</a:t>
            </a:r>
            <a:r>
              <a:rPr lang="fr-FR" dirty="0"/>
              <a:t> of </a:t>
            </a:r>
            <a:r>
              <a:rPr lang="fr-FR" dirty="0" err="1"/>
              <a:t>Epistemology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52" y="2914039"/>
            <a:ext cx="4065496" cy="2692164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>
            <a:off x="5973822" y="2666309"/>
            <a:ext cx="0" cy="181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748661" y="3430808"/>
                <a:ext cx="115942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1400" i="1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r>
                        <a:rPr lang="fr-F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h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61" y="3430808"/>
                <a:ext cx="1159420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790389" y="3853923"/>
                <a:ext cx="9317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400" dirty="0" smtClean="0"/>
                  <a:t>-bin</a:t>
                </a:r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389" y="3853923"/>
                <a:ext cx="931730" cy="307777"/>
              </a:xfrm>
              <a:prstGeom prst="rect">
                <a:avLst/>
              </a:prstGeom>
              <a:blipFill rotWithShape="1">
                <a:blip r:embed="rId5"/>
                <a:stretch>
                  <a:fillRect t="-1961" r="-1974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936297" y="5695819"/>
                <a:ext cx="1615699" cy="7458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fr-FR" sz="1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𝑋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h</m:t>
                          </m:r>
                        </m:sub>
                      </m:sSub>
                      <m:r>
                        <a:rPr lang="fr-FR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nary>
                        <m:naryPr>
                          <m:limLoc m:val="undOvr"/>
                          <m:ctrlPr>
                            <a:rPr lang="it-IT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6297" y="5695819"/>
                <a:ext cx="1615699" cy="74584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ZoneTexte 23"/>
          <p:cNvSpPr txBox="1"/>
          <p:nvPr/>
        </p:nvSpPr>
        <p:spPr>
          <a:xfrm>
            <a:off x="361859" y="1194429"/>
            <a:ext cx="2323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In a « real » </a:t>
            </a:r>
            <a:r>
              <a:rPr lang="fr-FR" sz="1400" b="1" dirty="0" err="1" smtClean="0"/>
              <a:t>experiment</a:t>
            </a:r>
            <a:r>
              <a:rPr lang="fr-FR" sz="1400" b="1" dirty="0" smtClean="0"/>
              <a:t> : </a:t>
            </a:r>
            <a:endParaRPr lang="en-US" sz="1400" b="1" dirty="0"/>
          </a:p>
        </p:txBody>
      </p:sp>
      <p:cxnSp>
        <p:nvCxnSpPr>
          <p:cNvPr id="27" name="Connecteur droit avec flèche 26"/>
          <p:cNvCxnSpPr/>
          <p:nvPr/>
        </p:nvCxnSpPr>
        <p:spPr>
          <a:xfrm flipH="1">
            <a:off x="6515638" y="5262940"/>
            <a:ext cx="1" cy="659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6139629" y="4234183"/>
            <a:ext cx="132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>
                <a:solidFill>
                  <a:srgbClr val="C00000"/>
                </a:solidFill>
              </a:rPr>
              <a:t>Problem</a:t>
            </a:r>
            <a:r>
              <a:rPr lang="fr-FR" sz="1400" dirty="0" smtClean="0">
                <a:solidFill>
                  <a:srgbClr val="C00000"/>
                </a:solidFill>
              </a:rPr>
              <a:t>:</a:t>
            </a:r>
          </a:p>
          <a:p>
            <a:r>
              <a:rPr lang="fr-FR" sz="1400" dirty="0" err="1" smtClean="0">
                <a:solidFill>
                  <a:srgbClr val="C00000"/>
                </a:solidFill>
              </a:rPr>
              <a:t>Depends</a:t>
            </a:r>
            <a:r>
              <a:rPr lang="fr-FR" sz="1400" dirty="0" smtClean="0">
                <a:solidFill>
                  <a:srgbClr val="C00000"/>
                </a:solidFill>
              </a:rPr>
              <a:t> on how good </a:t>
            </a:r>
            <a:r>
              <a:rPr lang="fr-FR" sz="1400" dirty="0" err="1" smtClean="0">
                <a:solidFill>
                  <a:srgbClr val="C00000"/>
                </a:solidFill>
              </a:rPr>
              <a:t>is</a:t>
            </a:r>
            <a:r>
              <a:rPr lang="fr-FR" sz="1400" dirty="0" smtClean="0">
                <a:solidFill>
                  <a:srgbClr val="C00000"/>
                </a:solidFill>
              </a:rPr>
              <a:t> </a:t>
            </a:r>
            <a:r>
              <a:rPr lang="fr-FR" sz="1400" dirty="0" err="1" smtClean="0">
                <a:solidFill>
                  <a:srgbClr val="C00000"/>
                </a:solidFill>
              </a:rPr>
              <a:t>your</a:t>
            </a:r>
            <a:r>
              <a:rPr lang="fr-FR" sz="1400" dirty="0" smtClean="0">
                <a:solidFill>
                  <a:srgbClr val="C00000"/>
                </a:solidFill>
              </a:rPr>
              <a:t> fit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36" name="Connecteur droit 35"/>
          <p:cNvCxnSpPr/>
          <p:nvPr/>
        </p:nvCxnSpPr>
        <p:spPr>
          <a:xfrm>
            <a:off x="2662419" y="4035105"/>
            <a:ext cx="0" cy="1417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2230438" y="4680917"/>
            <a:ext cx="42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smtClean="0"/>
              <a:t>bin</a:t>
            </a:r>
            <a:endParaRPr lang="en-US" sz="1400"/>
          </a:p>
        </p:txBody>
      </p:sp>
      <p:sp>
        <p:nvSpPr>
          <p:cNvPr id="8" name="CasellaDiTesto 7"/>
          <p:cNvSpPr txBox="1"/>
          <p:nvPr/>
        </p:nvSpPr>
        <p:spPr>
          <a:xfrm>
            <a:off x="333284" y="1689316"/>
            <a:ext cx="4184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arenR"/>
            </a:pPr>
            <a:r>
              <a:rPr lang="it-IT" sz="1400" dirty="0" smtClean="0"/>
              <a:t>Output of the </a:t>
            </a:r>
            <a:r>
              <a:rPr lang="it-IT" sz="1400" dirty="0" err="1" smtClean="0"/>
              <a:t>experiment</a:t>
            </a:r>
            <a:r>
              <a:rPr lang="it-IT" sz="1400" dirty="0" smtClean="0"/>
              <a:t> = </a:t>
            </a:r>
            <a:r>
              <a:rPr lang="it-IT" sz="1400" dirty="0" err="1" smtClean="0"/>
              <a:t>raw</a:t>
            </a:r>
            <a:r>
              <a:rPr lang="it-IT" sz="1400" dirty="0" smtClean="0"/>
              <a:t> data (sample)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sellaDiTesto 24"/>
              <p:cNvSpPr txBox="1"/>
              <p:nvPr/>
            </p:nvSpPr>
            <p:spPr>
              <a:xfrm>
                <a:off x="345636" y="2307930"/>
                <a:ext cx="3486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B</a:t>
                </a:r>
                <a:r>
                  <a:rPr lang="it-IT" sz="1400" dirty="0" smtClean="0"/>
                  <a:t>)   </a:t>
                </a:r>
                <a:r>
                  <a:rPr lang="fr-FR" sz="1400" dirty="0" err="1" smtClean="0"/>
                  <a:t>Probability</a:t>
                </a:r>
                <a:r>
                  <a:rPr lang="fr-FR" sz="1400" dirty="0" smtClean="0"/>
                  <a:t> </a:t>
                </a:r>
                <a:r>
                  <a:rPr lang="fr-FR" sz="1400" dirty="0"/>
                  <a:t>Distribution = </a:t>
                </a:r>
                <a:r>
                  <a:rPr lang="fr-FR" sz="1400" dirty="0" err="1"/>
                  <a:t>histogram</a:t>
                </a:r>
                <a:r>
                  <a:rPr lang="fr-FR" sz="1400" dirty="0"/>
                  <a:t>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fr-FR" sz="1400" dirty="0"/>
              </a:p>
              <a:p>
                <a:r>
                  <a:rPr lang="fr-FR" sz="1400" dirty="0" smtClean="0"/>
                  <a:t>      (</a:t>
                </a:r>
                <a:r>
                  <a:rPr lang="fr-FR" sz="1400" dirty="0" err="1"/>
                  <a:t>normalized</a:t>
                </a:r>
                <a:r>
                  <a:rPr lang="fr-FR" sz="1400" dirty="0" smtClean="0"/>
                  <a:t>) of </a:t>
                </a:r>
                <a:r>
                  <a:rPr lang="fr-FR" sz="1400" dirty="0" err="1" smtClean="0"/>
                  <a:t>my</a:t>
                </a:r>
                <a:r>
                  <a:rPr lang="fr-FR" sz="1400" dirty="0" smtClean="0"/>
                  <a:t> data</a:t>
                </a:r>
                <a:endParaRPr lang="fr-FR" sz="1400" dirty="0"/>
              </a:p>
            </p:txBody>
          </p:sp>
        </mc:Choice>
        <mc:Fallback xmlns="">
          <p:sp>
            <p:nvSpPr>
              <p:cNvPr id="25" name="CasellaDiTes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36" y="2307930"/>
                <a:ext cx="3486724" cy="523220"/>
              </a:xfrm>
              <a:prstGeom prst="rect">
                <a:avLst/>
              </a:prstGeom>
              <a:blipFill rotWithShape="1">
                <a:blip r:embed="rId7"/>
                <a:stretch>
                  <a:fillRect l="-524" t="-1176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asellaDiTesto 25"/>
          <p:cNvSpPr txBox="1"/>
          <p:nvPr/>
        </p:nvSpPr>
        <p:spPr>
          <a:xfrm>
            <a:off x="4715181" y="2309087"/>
            <a:ext cx="4240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C)   </a:t>
            </a:r>
            <a:r>
              <a:rPr lang="fr-FR" sz="1400" dirty="0" err="1" smtClean="0"/>
              <a:t>Probability</a:t>
            </a:r>
            <a:r>
              <a:rPr lang="fr-FR" sz="1400" dirty="0" smtClean="0"/>
              <a:t> </a:t>
            </a:r>
            <a:r>
              <a:rPr lang="fr-FR" sz="1400" dirty="0" err="1"/>
              <a:t>density</a:t>
            </a:r>
            <a:r>
              <a:rPr lang="fr-FR" sz="1400" dirty="0"/>
              <a:t> </a:t>
            </a:r>
            <a:r>
              <a:rPr lang="fr-FR" sz="1400" dirty="0" err="1"/>
              <a:t>function</a:t>
            </a:r>
            <a:r>
              <a:rPr lang="fr-FR" sz="1400" dirty="0"/>
              <a:t> PDF = fit </a:t>
            </a:r>
            <a:r>
              <a:rPr lang="fr-FR" sz="1400" dirty="0" err="1"/>
              <a:t>histogram</a:t>
            </a:r>
            <a:endParaRPr lang="en-US" sz="1400" dirty="0"/>
          </a:p>
        </p:txBody>
      </p:sp>
      <p:cxnSp>
        <p:nvCxnSpPr>
          <p:cNvPr id="32" name="Connecteur droit 35"/>
          <p:cNvCxnSpPr/>
          <p:nvPr/>
        </p:nvCxnSpPr>
        <p:spPr>
          <a:xfrm>
            <a:off x="2797885" y="4052033"/>
            <a:ext cx="0" cy="1400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sellaDiTesto 28"/>
              <p:cNvSpPr txBox="1"/>
              <p:nvPr/>
            </p:nvSpPr>
            <p:spPr>
              <a:xfrm>
                <a:off x="343244" y="5922174"/>
                <a:ext cx="4927598" cy="52322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it-IT" sz="1400" b="1" err="1" smtClean="0"/>
                  <a:t>Before</a:t>
                </a:r>
                <a:r>
                  <a:rPr lang="it-IT" sz="1400" b="1" smtClean="0"/>
                  <a:t> </a:t>
                </a:r>
                <a:r>
                  <a:rPr lang="it-IT" sz="1400" b="1" err="1" smtClean="0"/>
                  <a:t>saying</a:t>
                </a:r>
                <a:r>
                  <a:rPr lang="it-IT" sz="1400" b="1" smtClean="0"/>
                  <a:t> B </a:t>
                </a:r>
                <a:r>
                  <a:rPr lang="it-IT" sz="1400" b="1" err="1" smtClean="0"/>
                  <a:t>is</a:t>
                </a:r>
                <a:r>
                  <a:rPr lang="it-IT" sz="1400" b="1" smtClean="0"/>
                  <a:t> a </a:t>
                </a:r>
                <a:r>
                  <a:rPr lang="it-IT" sz="1400" b="1" err="1" smtClean="0"/>
                  <a:t>gaussian</a:t>
                </a:r>
                <a:r>
                  <a:rPr lang="it-IT" sz="1400" b="1" smtClean="0"/>
                  <a:t> </a:t>
                </a:r>
                <a:r>
                  <a:rPr lang="it-IT" sz="1400" b="1" err="1" smtClean="0"/>
                  <a:t>distribution</a:t>
                </a:r>
                <a:r>
                  <a:rPr lang="it-IT" sz="1400" b="1" smtClean="0"/>
                  <a:t>, </a:t>
                </a:r>
                <a:r>
                  <a:rPr lang="it-IT" sz="1400" b="1" err="1" smtClean="0"/>
                  <a:t>we</a:t>
                </a:r>
                <a:r>
                  <a:rPr lang="it-IT" sz="1400" b="1" smtClean="0"/>
                  <a:t> must </a:t>
                </a:r>
                <a:r>
                  <a:rPr lang="it-IT" sz="1400" b="1" err="1" smtClean="0"/>
                  <a:t>verify</a:t>
                </a:r>
                <a:r>
                  <a:rPr lang="it-IT" sz="1400" b="1" smtClean="0"/>
                  <a:t> </a:t>
                </a:r>
                <a:r>
                  <a:rPr lang="it-IT" sz="1400" b="1" err="1" smtClean="0"/>
                  <a:t>that</a:t>
                </a:r>
                <a:r>
                  <a:rPr lang="it-IT" sz="1400" b="1" smtClean="0"/>
                  <a:t> </a:t>
                </a:r>
                <a14:m>
                  <m:oMath xmlns:m="http://schemas.openxmlformats.org/officeDocument/2006/math">
                    <m:r>
                      <a:rPr lang="it-IT" sz="1400" b="1" i="1">
                        <a:latin typeface="Cambria Math"/>
                      </a:rPr>
                      <m:t>𝑪</m:t>
                    </m:r>
                    <m:r>
                      <a:rPr lang="it-IT" sz="1400" b="1" i="1">
                        <a:latin typeface="Cambria Math"/>
                        <a:ea typeface="Cambria Math"/>
                      </a:rPr>
                      <m:t>≡</m:t>
                    </m:r>
                    <m:r>
                      <a:rPr lang="it-IT" sz="1400" b="1" i="1">
                        <a:latin typeface="Cambria Math"/>
                      </a:rPr>
                      <m:t>𝑩</m:t>
                    </m:r>
                  </m:oMath>
                </a14:m>
                <a:r>
                  <a:rPr lang="it-IT" sz="1400" b="1" smtClean="0"/>
                  <a:t> </a:t>
                </a:r>
                <a:endParaRPr lang="it-IT" sz="1400" b="1"/>
              </a:p>
            </p:txBody>
          </p:sp>
        </mc:Choice>
        <mc:Fallback xmlns="">
          <p:sp>
            <p:nvSpPr>
              <p:cNvPr id="29" name="CasellaDiTes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244" y="5922174"/>
                <a:ext cx="4927598" cy="523220"/>
              </a:xfrm>
              <a:prstGeom prst="rect">
                <a:avLst/>
              </a:prstGeom>
              <a:blipFill rotWithShape="1">
                <a:blip r:embed="rId8"/>
                <a:stretch>
                  <a:fillRect b="-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Connettore 2 32"/>
          <p:cNvCxnSpPr/>
          <p:nvPr/>
        </p:nvCxnSpPr>
        <p:spPr>
          <a:xfrm flipV="1">
            <a:off x="1642533" y="5520267"/>
            <a:ext cx="0" cy="4019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endCxn id="23" idx="1"/>
          </p:cNvCxnSpPr>
          <p:nvPr/>
        </p:nvCxnSpPr>
        <p:spPr>
          <a:xfrm>
            <a:off x="5410064" y="6068742"/>
            <a:ext cx="52623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5079076" y="1194429"/>
            <a:ext cx="362257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C00000"/>
                </a:solidFill>
              </a:rPr>
              <a:t>We</a:t>
            </a:r>
            <a:r>
              <a:rPr lang="fr-FR" b="1" dirty="0" smtClean="0">
                <a:solidFill>
                  <a:srgbClr val="C00000"/>
                </a:solidFill>
              </a:rPr>
              <a:t> fit the </a:t>
            </a:r>
            <a:r>
              <a:rPr lang="fr-FR" b="1" dirty="0" err="1" smtClean="0">
                <a:solidFill>
                  <a:srgbClr val="C00000"/>
                </a:solidFill>
              </a:rPr>
              <a:t>representation</a:t>
            </a:r>
            <a:r>
              <a:rPr lang="fr-FR" b="1" dirty="0" smtClean="0">
                <a:solidFill>
                  <a:srgbClr val="C00000"/>
                </a:solidFill>
              </a:rPr>
              <a:t> of the data, not the data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98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30" grpId="0"/>
      <p:bldP spid="39" grpId="0"/>
      <p:bldP spid="8" grpId="0"/>
      <p:bldP spid="25" grpId="0"/>
      <p:bldP spid="26" grpId="0"/>
      <p:bldP spid="29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Epistemology</a:t>
            </a:r>
            <a:r>
              <a:rPr lang="fr-FR" smtClean="0"/>
              <a:t> of a Fit : a </a:t>
            </a:r>
            <a:r>
              <a:rPr lang="fr-FR" err="1" smtClean="0"/>
              <a:t>conceptual</a:t>
            </a:r>
            <a:r>
              <a:rPr lang="fr-FR" smtClean="0"/>
              <a:t> </a:t>
            </a:r>
            <a:r>
              <a:rPr lang="fr-FR" err="1" smtClean="0"/>
              <a:t>map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2" name="CasellaDiTesto 1"/>
          <p:cNvSpPr txBox="1"/>
          <p:nvPr/>
        </p:nvSpPr>
        <p:spPr>
          <a:xfrm>
            <a:off x="338667" y="1303867"/>
            <a:ext cx="4668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When we fit a series of data, we have 3 different objects:</a:t>
            </a:r>
          </a:p>
        </p:txBody>
      </p:sp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76753"/>
              </p:ext>
            </p:extLst>
          </p:nvPr>
        </p:nvGraphicFramePr>
        <p:xfrm>
          <a:off x="838199" y="2209800"/>
          <a:ext cx="7371267" cy="177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FUNCTION</a:t>
                      </a:r>
                      <a:endParaRPr lang="it-IT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ROLE</a:t>
                      </a:r>
                      <a:endParaRPr lang="it-IT" sz="14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it-IT" sz="14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Data</a:t>
                      </a:r>
                    </a:p>
                    <a:p>
                      <a:endParaRPr lang="it-IT" sz="14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400" b="0" cap="none" spc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real</a:t>
                      </a:r>
                      <a:r>
                        <a:rPr lang="it-IT" sz="1400" b="0" cap="none" spc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world</a:t>
                      </a:r>
                      <a:endParaRPr lang="it-IT" sz="14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it-IT" sz="1400" b="0" cap="none" spc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400" b="0" cap="none" spc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object</a:t>
                      </a:r>
                      <a:endParaRPr lang="it-IT" sz="14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it-IT" sz="14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0" cap="none" spc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Representation</a:t>
                      </a:r>
                      <a:endParaRPr lang="it-IT" sz="1400" b="0" cap="none" spc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endParaRPr lang="it-IT" sz="14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How </a:t>
                      </a:r>
                      <a:r>
                        <a:rPr lang="it-IT" sz="1400" b="0" cap="none" spc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400" b="0" cap="none" spc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see</a:t>
                      </a:r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400" b="0" cap="none" spc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it</a:t>
                      </a:r>
                      <a:endParaRPr lang="it-IT" sz="14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400" b="0" cap="none" spc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subject</a:t>
                      </a:r>
                      <a:endParaRPr lang="it-IT" sz="14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0" cap="none" spc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Fit</a:t>
                      </a:r>
                      <a:r>
                        <a:rPr lang="it-IT" sz="1400" b="0" cap="none" spc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400" b="0" cap="none" spc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Function</a:t>
                      </a:r>
                      <a:endParaRPr lang="it-IT" sz="1400" b="0" cap="none" spc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How </a:t>
                      </a:r>
                      <a:r>
                        <a:rPr lang="it-IT" sz="14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r>
                        <a:rPr lang="it-IT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4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describe</a:t>
                      </a:r>
                      <a:r>
                        <a:rPr lang="it-IT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4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it</a:t>
                      </a:r>
                      <a:endParaRPr lang="it-IT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4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language</a:t>
                      </a:r>
                      <a:endParaRPr lang="it-IT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CasellaDiTesto 26"/>
          <p:cNvSpPr txBox="1"/>
          <p:nvPr/>
        </p:nvSpPr>
        <p:spPr>
          <a:xfrm>
            <a:off x="550331" y="4837211"/>
            <a:ext cx="15840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err="1" smtClean="0"/>
              <a:t>Logic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operation</a:t>
            </a:r>
            <a:r>
              <a:rPr lang="it-IT" sz="1400" b="1" dirty="0" smtClean="0"/>
              <a:t>:</a:t>
            </a:r>
            <a:endParaRPr lang="it-IT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sellaDiTesto 27"/>
              <p:cNvSpPr txBox="1"/>
              <p:nvPr/>
            </p:nvSpPr>
            <p:spPr>
              <a:xfrm>
                <a:off x="3911598" y="4636178"/>
                <a:ext cx="17705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Hypothesis</a:t>
                </a:r>
                <a:r>
                  <a:rPr lang="it-IT" sz="1400" dirty="0" smtClean="0"/>
                  <a:t> :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/>
                      </a:rPr>
                      <m:t>𝐴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it-IT" sz="1400" dirty="0"/>
              </a:p>
            </p:txBody>
          </p:sp>
        </mc:Choice>
        <mc:Fallback xmlns="">
          <p:sp>
            <p:nvSpPr>
              <p:cNvPr id="28" name="CasellaDiTes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598" y="4636178"/>
                <a:ext cx="1770549" cy="307777"/>
              </a:xfrm>
              <a:prstGeom prst="rect">
                <a:avLst/>
              </a:prstGeom>
              <a:blipFill rotWithShape="1">
                <a:blip r:embed="rId2"/>
                <a:stretch>
                  <a:fillRect l="-1034" t="-2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sellaDiTesto 28"/>
              <p:cNvSpPr txBox="1"/>
              <p:nvPr/>
            </p:nvSpPr>
            <p:spPr>
              <a:xfrm>
                <a:off x="3159276" y="5025999"/>
                <a:ext cx="32751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 err="1" smtClean="0"/>
                  <a:t>Thesis</a:t>
                </a:r>
                <a:r>
                  <a:rPr lang="it-IT" sz="1400" dirty="0" smtClean="0"/>
                  <a:t> : </a:t>
                </a:r>
                <a:r>
                  <a:rPr lang="it-IT" sz="1400" dirty="0" err="1" smtClean="0"/>
                  <a:t>if</a:t>
                </a:r>
                <a:r>
                  <a:rPr lang="it-IT" sz="1400" dirty="0" smtClean="0"/>
                  <a:t>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/>
                      </a:rPr>
                      <m:t>𝐴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it-IT" sz="1400" dirty="0" smtClean="0"/>
                  <a:t> and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/>
                      </a:rPr>
                      <m:t>𝐶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≡</m:t>
                    </m:r>
                    <m:r>
                      <a:rPr lang="it-IT" sz="1400" b="0" i="1" smtClean="0">
                        <a:latin typeface="Cambria Math"/>
                      </a:rPr>
                      <m:t>𝐵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𝐶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it-IT" sz="1400" dirty="0"/>
              </a:p>
            </p:txBody>
          </p:sp>
        </mc:Choice>
        <mc:Fallback xmlns="">
          <p:sp>
            <p:nvSpPr>
              <p:cNvPr id="29" name="CasellaDiTes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276" y="5025999"/>
                <a:ext cx="3275192" cy="307777"/>
              </a:xfrm>
              <a:prstGeom prst="rect">
                <a:avLst/>
              </a:prstGeom>
              <a:blipFill rotWithShape="1">
                <a:blip r:embed="rId3"/>
                <a:stretch>
                  <a:fillRect l="-372" t="-1961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tangolo 3"/>
          <p:cNvSpPr/>
          <p:nvPr/>
        </p:nvSpPr>
        <p:spPr>
          <a:xfrm>
            <a:off x="2904067" y="4512733"/>
            <a:ext cx="3877733" cy="956734"/>
          </a:xfrm>
          <a:prstGeom prst="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5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Epistemology</a:t>
            </a:r>
            <a:r>
              <a:rPr lang="fr-FR" smtClean="0"/>
              <a:t> of a Fit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graphicFrame>
        <p:nvGraphicFramePr>
          <p:cNvPr id="10" name="Grafic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087091"/>
              </p:ext>
            </p:extLst>
          </p:nvPr>
        </p:nvGraphicFramePr>
        <p:xfrm>
          <a:off x="220134" y="2192866"/>
          <a:ext cx="3619954" cy="340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co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657516"/>
              </p:ext>
            </p:extLst>
          </p:nvPr>
        </p:nvGraphicFramePr>
        <p:xfrm>
          <a:off x="4824148" y="2214387"/>
          <a:ext cx="3804046" cy="3297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1707181" y="1672007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/>
              <a:t>Same</a:t>
            </a:r>
            <a:r>
              <a:rPr lang="it-IT" sz="1600" dirty="0" smtClean="0"/>
              <a:t> data</a:t>
            </a:r>
            <a:endParaRPr lang="it-IT" sz="16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6012481" y="1672007"/>
            <a:ext cx="2325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Different representation</a:t>
            </a:r>
            <a:endParaRPr lang="en-US" sz="16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190715" y="5877459"/>
            <a:ext cx="6532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in the </a:t>
            </a:r>
            <a:r>
              <a:rPr lang="en-US" sz="1600" b="1" dirty="0" err="1" smtClean="0">
                <a:solidFill>
                  <a:srgbClr val="C00000"/>
                </a:solidFill>
              </a:rPr>
              <a:t>cartesian</a:t>
            </a:r>
            <a:r>
              <a:rPr lang="en-US" sz="1600" b="1" dirty="0" smtClean="0">
                <a:solidFill>
                  <a:srgbClr val="C00000"/>
                </a:solidFill>
              </a:rPr>
              <a:t> plane every geometric transformation is bijective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3973365" y="550812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Same fit 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0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70305"/>
            <a:ext cx="4618187" cy="3222128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382104" y="61065"/>
            <a:ext cx="6790296" cy="908720"/>
          </a:xfrm>
        </p:spPr>
        <p:txBody>
          <a:bodyPr/>
          <a:lstStyle/>
          <a:p>
            <a:r>
              <a:rPr lang="fr-FR" err="1" smtClean="0"/>
              <a:t>Epistemology</a:t>
            </a:r>
            <a:r>
              <a:rPr lang="fr-FR" smtClean="0"/>
              <a:t> of a Fit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14" name="CasellaDiTesto 13"/>
          <p:cNvSpPr txBox="1"/>
          <p:nvPr/>
        </p:nvSpPr>
        <p:spPr>
          <a:xfrm>
            <a:off x="335581" y="1502730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Same data</a:t>
            </a:r>
            <a:endParaRPr lang="it-IT" sz="1200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3595834" y="1507277"/>
            <a:ext cx="1784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Different representation</a:t>
            </a:r>
            <a:endParaRPr lang="it-IT" sz="120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7201411" y="1493379"/>
            <a:ext cx="1181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accent4"/>
                </a:solidFill>
              </a:rPr>
              <a:t>D</a:t>
            </a:r>
            <a:r>
              <a:rPr lang="it-IT" sz="1400" dirty="0" smtClean="0">
                <a:solidFill>
                  <a:schemeClr val="accent4"/>
                </a:solidFill>
              </a:rPr>
              <a:t>ifferent fit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479261" y="5446368"/>
            <a:ext cx="458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How can we evaluate if a fit is good or not?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810906" y="5447029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C00000"/>
                </a:solidFill>
              </a:rPr>
              <a:t>Inferential statistic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6" name="Freccia in giù 5"/>
          <p:cNvSpPr/>
          <p:nvPr/>
        </p:nvSpPr>
        <p:spPr>
          <a:xfrm rot="16200000">
            <a:off x="5259588" y="5313516"/>
            <a:ext cx="242317" cy="636358"/>
          </a:xfrm>
          <a:prstGeom prst="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009" y="1905220"/>
            <a:ext cx="4590991" cy="308934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6407285" y="4985094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Good fit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674616" y="4985094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Bad fit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2889252" y="2593572"/>
            <a:ext cx="1657809" cy="133004"/>
          </a:xfrm>
          <a:prstGeom prst="rect">
            <a:avLst/>
          </a:prstGeom>
          <a:solidFill>
            <a:srgbClr val="FFFF00">
              <a:alpha val="23000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436314" y="2660074"/>
            <a:ext cx="1605095" cy="153961"/>
          </a:xfrm>
          <a:prstGeom prst="rect">
            <a:avLst/>
          </a:prstGeom>
          <a:solidFill>
            <a:srgbClr val="FFFF00">
              <a:alpha val="23000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Random</a:t>
            </a:r>
            <a:r>
              <a:rPr lang="fr-FR" dirty="0"/>
              <a:t> </a:t>
            </a:r>
            <a:r>
              <a:rPr lang="fr-FR" dirty="0" err="1"/>
              <a:t>numbers</a:t>
            </a:r>
            <a:r>
              <a:rPr lang="fr-FR" dirty="0"/>
              <a:t> and </a:t>
            </a:r>
            <a:r>
              <a:rPr lang="fr-FR" dirty="0" err="1"/>
              <a:t>probability</a:t>
            </a:r>
            <a:r>
              <a:rPr lang="fr-FR" dirty="0"/>
              <a:t>: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A Critical </a:t>
            </a:r>
            <a:r>
              <a:rPr lang="fr-FR" dirty="0" err="1" smtClean="0"/>
              <a:t>Analysis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Inferential</a:t>
            </a:r>
            <a:r>
              <a:rPr lang="fr-FR" dirty="0" smtClean="0"/>
              <a:t> </a:t>
            </a:r>
            <a:r>
              <a:rPr lang="fr-FR" dirty="0" err="1" smtClean="0"/>
              <a:t>Statistic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18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198779" y="1185018"/>
                <a:ext cx="8832690" cy="52322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400" b="1" dirty="0" smtClean="0"/>
                  <a:t>Let’s</a:t>
                </a:r>
                <a:r>
                  <a:rPr lang="en-US" sz="1400" b="1" dirty="0"/>
                  <a:t> </a:t>
                </a:r>
                <a:r>
                  <a:rPr lang="en-US" sz="1400" b="1" dirty="0" smtClean="0"/>
                  <a:t>simulate a Gaussian distribution </a:t>
                </a:r>
                <a14:m>
                  <m:oMath xmlns:m="http://schemas.openxmlformats.org/officeDocument/2006/math">
                    <m:r>
                      <a:rPr lang="fr-FR" sz="14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′(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𝑵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1400" b="1" dirty="0"/>
              </a:p>
              <a:p>
                <a:r>
                  <a:rPr lang="fr-FR" sz="1400" b="1" dirty="0" err="1" smtClean="0"/>
                  <a:t>using</a:t>
                </a:r>
                <a:r>
                  <a:rPr lang="fr-FR" sz="1400" b="1" dirty="0" smtClean="0"/>
                  <a:t> a </a:t>
                </a:r>
                <a:r>
                  <a:rPr lang="fr-FR" sz="1400" b="1" dirty="0" err="1" smtClean="0"/>
                  <a:t>pdf</a:t>
                </a:r>
                <a:r>
                  <a:rPr lang="fr-FR" sz="1400" b="1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fr-FR" sz="14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1400" b="1" dirty="0" smtClean="0"/>
                  <a:t> and mt19937 - fit </a:t>
                </a:r>
                <a:r>
                  <a:rPr lang="fr-FR" sz="1400" b="1" dirty="0" err="1" smtClean="0"/>
                  <a:t>with</a:t>
                </a:r>
                <a:r>
                  <a:rPr lang="fr-FR" sz="1400" b="1" dirty="0" smtClean="0"/>
                  <a:t> a </a:t>
                </a:r>
                <a:r>
                  <a:rPr lang="fr-FR" sz="1400" b="1" dirty="0" err="1" smtClean="0"/>
                  <a:t>pdf</a:t>
                </a:r>
                <a:r>
                  <a:rPr lang="fr-FR" sz="1400" b="1" dirty="0" smtClean="0"/>
                  <a:t> G</a:t>
                </a:r>
                <a:r>
                  <a:rPr lang="fr-FR" sz="1400" b="1" dirty="0" err="1" smtClean="0"/>
                  <a:t>aussian</a:t>
                </a:r>
                <a14:m>
                  <m:oMath xmlns:m="http://schemas.openxmlformats.org/officeDocument/2006/math">
                    <m:r>
                      <a:rPr lang="fr-FR" sz="14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4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fr-FR" sz="1400" b="1" i="1" smtClean="0">
                        <a:latin typeface="Cambria Math" panose="02040503050406030204" pitchFamily="18" charset="0"/>
                      </a:rPr>
                      <m:t>′′(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𝑵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1400" b="1" dirty="0"/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79" y="1185018"/>
                <a:ext cx="8832690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69" b="-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98779" y="2054402"/>
                <a:ext cx="3583509" cy="1384995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fr-FR" sz="1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moments:</a:t>
                </a:r>
                <a:endParaRPr lang="fr-FR" sz="1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2769</m:t>
                    </m:r>
                  </m:oMath>
                </a14:m>
                <a:endParaRPr lang="fr-FR" sz="1400" dirty="0" smtClean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′=1.005</m:t>
                    </m:r>
                  </m:oMath>
                </a14:m>
                <a:endParaRPr lang="fr-FR" sz="1400" b="0" dirty="0" smtClean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fr-FR" sz="1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moments:</a:t>
                </a:r>
                <a:endParaRPr lang="fr-FR" sz="1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′=−0.03577±0.03215</m:t>
                    </m:r>
                  </m:oMath>
                </a14:m>
                <a:endParaRPr lang="fr-FR" sz="1400" dirty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′=1.011±0.023</m:t>
                    </m:r>
                  </m:oMath>
                </a14:m>
                <a:endParaRPr lang="fr-FR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79" y="2054402"/>
                <a:ext cx="3583509" cy="1384995"/>
              </a:xfrm>
              <a:prstGeom prst="rect">
                <a:avLst/>
              </a:prstGeom>
              <a:blipFill rotWithShape="1">
                <a:blip r:embed="rId3"/>
                <a:stretch>
                  <a:fillRect b="-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98780" y="3860287"/>
                <a:ext cx="3583509" cy="2238754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fr-FR" sz="1400" b="1" dirty="0" smtClean="0"/>
                  <a:t>Is</a:t>
                </a:r>
                <a14:m>
                  <m:oMath xmlns:m="http://schemas.openxmlformats.org/officeDocument/2006/math">
                    <m:r>
                      <a:rPr lang="fr-FR" sz="1400" b="1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′(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𝑵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)/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sz="1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b="1" dirty="0"/>
                  <a:t> </a:t>
                </a:r>
                <a:r>
                  <a:rPr lang="en-US" sz="1400" b="1" dirty="0" smtClean="0"/>
                  <a:t>? </a:t>
                </a:r>
                <a:r>
                  <a:rPr lang="en-US" sz="1400" dirty="0" smtClean="0">
                    <a:solidFill>
                      <a:srgbClr val="00B050"/>
                    </a:solidFill>
                  </a:rPr>
                  <a:t>YES</a:t>
                </a:r>
              </a:p>
              <a:p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r>
                  <a:rPr lang="fr-FR" sz="1400" dirty="0" smtClean="0">
                    <a:solidFill>
                      <a:schemeClr val="accent2"/>
                    </a:solidFill>
                  </a:rPr>
                  <a:t>WHY?</a:t>
                </a:r>
              </a:p>
              <a:p>
                <a:endParaRPr lang="fr-FR" sz="1400" dirty="0">
                  <a:ea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sSup>
                          <m:sSupPr>
                            <m:ctrlP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</m:oMath>
                </a14:m>
                <a:endParaRPr lang="fr-FR" sz="1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b>
                    </m:sSub>
                  </m:oMath>
                </a14:m>
                <a:endParaRPr lang="en-US" sz="1400" dirty="0" smtClean="0"/>
              </a:p>
              <a:p>
                <a:pPr marL="342900" indent="-342900">
                  <a:buFont typeface="+mj-lt"/>
                  <a:buAutoNum type="alphaLcParenR"/>
                </a:pPr>
                <a:endParaRPr lang="en-US" sz="1400" dirty="0" smtClean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e>
                          <m:sup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𝑛𝑑𝑓</m:t>
                        </m:r>
                      </m:den>
                    </m:f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=2.525@ </m:t>
                    </m:r>
                    <m:d>
                      <m:d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𝑛𝑓𝑑</m:t>
                        </m:r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=11</m:t>
                        </m:r>
                      </m:e>
                    </m:d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≡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=99.56%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80" y="3860287"/>
                <a:ext cx="3583509" cy="2238754"/>
              </a:xfrm>
              <a:prstGeom prst="rect">
                <a:avLst/>
              </a:prstGeom>
              <a:blipFill>
                <a:blip r:embed="rId4"/>
                <a:stretch>
                  <a:fillRect l="-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e 7"/>
          <p:cNvGrpSpPr/>
          <p:nvPr/>
        </p:nvGrpSpPr>
        <p:grpSpPr>
          <a:xfrm>
            <a:off x="4239490" y="2338135"/>
            <a:ext cx="4700540" cy="3434251"/>
            <a:chOff x="3888625" y="2201778"/>
            <a:chExt cx="5142846" cy="3646432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88625" y="2201778"/>
              <a:ext cx="5142846" cy="364643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ZoneTexte 21"/>
                <p:cNvSpPr txBox="1"/>
                <p:nvPr/>
              </p:nvSpPr>
              <p:spPr>
                <a:xfrm>
                  <a:off x="4777252" y="3355771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ZoneTexte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7252" y="3355771"/>
                  <a:ext cx="45397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22"/>
                <p:cNvSpPr txBox="1"/>
                <p:nvPr/>
              </p:nvSpPr>
              <p:spPr>
                <a:xfrm>
                  <a:off x="6460048" y="5065324"/>
                  <a:ext cx="5132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23" name="ZoneTexte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60048" y="5065324"/>
                  <a:ext cx="513282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Connecteur droit avec flèche 24"/>
            <p:cNvCxnSpPr/>
            <p:nvPr/>
          </p:nvCxnSpPr>
          <p:spPr>
            <a:xfrm>
              <a:off x="5165796" y="3540437"/>
              <a:ext cx="626650" cy="707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/>
            <p:cNvCxnSpPr/>
            <p:nvPr/>
          </p:nvCxnSpPr>
          <p:spPr>
            <a:xfrm flipV="1">
              <a:off x="6854024" y="4731034"/>
              <a:ext cx="577554" cy="3981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035619" y="2030589"/>
            <a:ext cx="28488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err="1" smtClean="0"/>
              <a:t>Result</a:t>
            </a:r>
            <a:r>
              <a:rPr lang="fr-FR" sz="1400" dirty="0" smtClean="0"/>
              <a:t> </a:t>
            </a:r>
            <a:r>
              <a:rPr lang="fr-FR" sz="1400" dirty="0"/>
              <a:t>for 1000 </a:t>
            </a:r>
            <a:r>
              <a:rPr lang="fr-FR" sz="1400" dirty="0" err="1"/>
              <a:t>random</a:t>
            </a:r>
            <a:r>
              <a:rPr lang="fr-FR" sz="1400" dirty="0"/>
              <a:t> </a:t>
            </a:r>
            <a:r>
              <a:rPr lang="fr-FR" sz="1400" dirty="0" err="1" smtClean="0"/>
              <a:t>numbers</a:t>
            </a:r>
            <a:r>
              <a:rPr lang="fr-FR" sz="1400" dirty="0" smtClean="0"/>
              <a:t>: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91641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7"/>
          <p:cNvGrpSpPr/>
          <p:nvPr/>
        </p:nvGrpSpPr>
        <p:grpSpPr>
          <a:xfrm>
            <a:off x="4197946" y="1349654"/>
            <a:ext cx="4700540" cy="3434251"/>
            <a:chOff x="3888625" y="2201778"/>
            <a:chExt cx="5142846" cy="3646432"/>
          </a:xfrm>
        </p:grpSpPr>
        <p:pic>
          <p:nvPicPr>
            <p:cNvPr id="18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88625" y="2201778"/>
              <a:ext cx="5142846" cy="364643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21"/>
                <p:cNvSpPr txBox="1"/>
                <p:nvPr/>
              </p:nvSpPr>
              <p:spPr>
                <a:xfrm>
                  <a:off x="4777252" y="3355771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22" name="ZoneTexte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7252" y="3355771"/>
                  <a:ext cx="45397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22"/>
                <p:cNvSpPr txBox="1"/>
                <p:nvPr/>
              </p:nvSpPr>
              <p:spPr>
                <a:xfrm>
                  <a:off x="6460048" y="5065324"/>
                  <a:ext cx="5132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23" name="ZoneTexte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60048" y="5065324"/>
                  <a:ext cx="513282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Connecteur droit avec flèche 24"/>
            <p:cNvCxnSpPr/>
            <p:nvPr/>
          </p:nvCxnSpPr>
          <p:spPr>
            <a:xfrm>
              <a:off x="5165796" y="3540437"/>
              <a:ext cx="626650" cy="707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6"/>
            <p:cNvCxnSpPr/>
            <p:nvPr/>
          </p:nvCxnSpPr>
          <p:spPr>
            <a:xfrm flipV="1">
              <a:off x="6854024" y="4731034"/>
              <a:ext cx="577554" cy="3981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 to </a:t>
            </a:r>
            <a:r>
              <a:rPr lang="fr-FR" dirty="0" err="1" smtClean="0"/>
              <a:t>evaluate</a:t>
            </a:r>
            <a:r>
              <a:rPr lang="fr-FR" dirty="0" smtClean="0"/>
              <a:t> if the distribution </a:t>
            </a:r>
            <a:r>
              <a:rPr lang="fr-FR" dirty="0" err="1" smtClean="0"/>
              <a:t>fits</a:t>
            </a:r>
            <a:r>
              <a:rPr lang="fr-FR" dirty="0" smtClean="0"/>
              <a:t> a </a:t>
            </a:r>
            <a:r>
              <a:rPr lang="fr-FR" dirty="0" err="1" smtClean="0"/>
              <a:t>pdf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19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300821" y="1034022"/>
                <a:ext cx="3896934" cy="5413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4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sz="1400" b="1" dirty="0" smtClean="0"/>
                  <a:t> TEST (estimator test)</a:t>
                </a:r>
              </a:p>
              <a:p>
                <a:endParaRPr lang="en-US" sz="1400" b="1" dirty="0" smtClean="0"/>
              </a:p>
              <a:p>
                <a:r>
                  <a:rPr lang="fr-FR" sz="1400" dirty="0" smtClean="0">
                    <a:ea typeface="Cambria Math" panose="02040503050406030204" pitchFamily="18" charset="0"/>
                  </a:rPr>
                  <a:t>Ex:</a:t>
                </a:r>
                <a:r>
                  <a:rPr lang="fr-FR" sz="1400" i="1" dirty="0" smtClean="0">
                    <a:latin typeface="Cambria Math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sSup>
                          <m:sSupPr>
                            <m:ctrlP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fr-F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</m:sub>
                    </m:sSub>
                  </m:oMath>
                </a14:m>
                <a:endParaRPr lang="en-US" sz="1400" dirty="0" smtClean="0"/>
              </a:p>
              <a:p>
                <a:endParaRPr lang="en-US" sz="1400" dirty="0" smtClean="0"/>
              </a:p>
              <a:p>
                <a:r>
                  <a:rPr lang="en-US" sz="1400" dirty="0" smtClean="0"/>
                  <a:t>I’m supposing my </a:t>
                </a:r>
                <a:r>
                  <a:rPr lang="en-US" sz="1400" i="1" dirty="0" smtClean="0"/>
                  <a:t>estimator</a:t>
                </a:r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1400" dirty="0" smtClean="0"/>
                  <a:t> that estimates the mean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400" dirty="0" smtClean="0"/>
                  <a:t> of my distribution is compatible with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400" dirty="0" smtClean="0"/>
                  <a:t> with a probability of (</a:t>
                </a:r>
                <a:r>
                  <a:rPr lang="en-US" sz="1400" i="1" dirty="0" smtClean="0"/>
                  <a:t>confidence level CL</a:t>
                </a:r>
                <a:r>
                  <a:rPr lang="en-US" sz="1400" dirty="0" smtClean="0"/>
                  <a:t>) of 99.74 % </a:t>
                </a:r>
              </a:p>
              <a:p>
                <a:endParaRPr lang="en-US" sz="1400" dirty="0" smtClean="0"/>
              </a:p>
              <a:p>
                <a:r>
                  <a:rPr lang="en-US" sz="1400" dirty="0" smtClean="0"/>
                  <a:t>Or</a:t>
                </a:r>
              </a:p>
              <a:p>
                <a:endParaRPr lang="en-US" sz="1400" dirty="0"/>
              </a:p>
              <a:p>
                <a:r>
                  <a:rPr lang="en-US" sz="1400" dirty="0" smtClean="0"/>
                  <a:t>There is 0.27% of probability that 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fr-FR" sz="1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fr-FR" sz="1400" i="1" smtClean="0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endParaRPr lang="en-US" sz="1400" dirty="0"/>
              </a:p>
              <a:p>
                <a:endParaRPr lang="fr-FR" sz="1600" dirty="0" smtClean="0"/>
              </a:p>
              <a:p>
                <a:r>
                  <a:rPr lang="fr-FR" sz="1400" b="1" dirty="0" err="1" smtClean="0"/>
                  <a:t>Caveat</a:t>
                </a:r>
                <a:r>
                  <a:rPr lang="fr-FR" sz="1400" b="1" dirty="0" smtClean="0"/>
                  <a:t>:</a:t>
                </a:r>
              </a:p>
              <a:p>
                <a:pPr marL="342900" indent="-342900">
                  <a:buFontTx/>
                  <a:buAutoNum type="arabicParenR"/>
                </a:pPr>
                <a:r>
                  <a:rPr lang="fr-FR" sz="1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b>
                    </m:sSub>
                    <m:r>
                      <a:rPr lang="it-IT" sz="1400" b="0" i="1" smtClean="0">
                        <a:latin typeface="Cambria Math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14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it-IT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it-IT" sz="14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fr-FR" sz="1400" dirty="0" smtClean="0"/>
                  <a:t> 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called</a:t>
                </a:r>
                <a:r>
                  <a:rPr lang="fr-FR" sz="1400" dirty="0" smtClean="0"/>
                  <a:t> </a:t>
                </a:r>
                <a:r>
                  <a:rPr lang="fr-FR" sz="1400" i="1" dirty="0" err="1" smtClean="0">
                    <a:solidFill>
                      <a:schemeClr val="tx2"/>
                    </a:solidFill>
                  </a:rPr>
                  <a:t>statistic</a:t>
                </a:r>
                <a:r>
                  <a:rPr lang="fr-FR" sz="1400" i="1" dirty="0" smtClean="0">
                    <a:solidFill>
                      <a:schemeClr val="tx2"/>
                    </a:solidFill>
                  </a:rPr>
                  <a:t> </a:t>
                </a:r>
                <a:r>
                  <a:rPr lang="fr-FR" sz="1400" i="1" dirty="0" err="1" smtClean="0">
                    <a:solidFill>
                      <a:schemeClr val="tx2"/>
                    </a:solidFill>
                  </a:rPr>
                  <a:t>error</a:t>
                </a:r>
                <a:r>
                  <a:rPr lang="fr-FR" sz="1400" dirty="0" smtClean="0"/>
                  <a:t>. </a:t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pPr marL="342900" indent="-342900">
                  <a:buFontTx/>
                  <a:buAutoNum type="arabicParenR"/>
                </a:pPr>
                <a:r>
                  <a:rPr lang="fr-FR" sz="1400" dirty="0" smtClean="0"/>
                  <a:t>To use </a:t>
                </a:r>
                <a:r>
                  <a:rPr lang="fr-FR" sz="1400" dirty="0" err="1" smtClean="0"/>
                  <a:t>this</a:t>
                </a:r>
                <a:r>
                  <a:rPr lang="fr-FR" sz="1400" dirty="0" smtClean="0"/>
                  <a:t> test </a:t>
                </a:r>
                <a:r>
                  <a:rPr lang="fr-FR" sz="1400" dirty="0" err="1" smtClean="0"/>
                  <a:t>your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sample</a:t>
                </a:r>
                <a:r>
                  <a:rPr lang="fr-FR" sz="1400" dirty="0" smtClean="0"/>
                  <a:t> must </a:t>
                </a:r>
                <a:r>
                  <a:rPr lang="fr-FR" sz="1400" dirty="0" err="1" smtClean="0"/>
                  <a:t>fill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bins</a:t>
                </a:r>
                <a:r>
                  <a:rPr lang="fr-FR" sz="1400" dirty="0" smtClean="0"/>
                  <a:t> till at least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/>
                      </a:rPr>
                      <m:t>±3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fr-FR" sz="1400" dirty="0" smtClean="0"/>
                  <a:t>.</a:t>
                </a:r>
              </a:p>
              <a:p>
                <a:pPr marL="342900" indent="-342900">
                  <a:buFontTx/>
                  <a:buAutoNum type="arabicParenR"/>
                </a:pPr>
                <a:endParaRPr lang="fr-FR" sz="1400" dirty="0" smtClean="0"/>
              </a:p>
              <a:p>
                <a:pPr marL="342900" indent="-342900">
                  <a:buFontTx/>
                  <a:buAutoNum type="arabicParenR"/>
                </a:pPr>
                <a:r>
                  <a:rPr lang="fr-FR" sz="1400" dirty="0" smtClean="0"/>
                  <a:t>In case </a:t>
                </a:r>
                <a:r>
                  <a:rPr lang="fr-FR" sz="1400" dirty="0" err="1" smtClean="0"/>
                  <a:t>your</a:t>
                </a:r>
                <a:r>
                  <a:rPr lang="fr-FR" sz="1400" dirty="0" smtClean="0"/>
                  <a:t> distribution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not a </a:t>
                </a:r>
                <a:r>
                  <a:rPr lang="fr-FR" sz="1400" dirty="0" err="1" smtClean="0"/>
                  <a:t>gaussian</a:t>
                </a:r>
                <a:r>
                  <a:rPr lang="fr-FR" sz="1400" dirty="0" smtClean="0"/>
                  <a:t>, </a:t>
                </a:r>
                <a:r>
                  <a:rPr lang="fr-FR" sz="1400" dirty="0" err="1" smtClean="0"/>
                  <a:t>you</a:t>
                </a:r>
                <a:r>
                  <a:rPr lang="fr-FR" sz="1400" dirty="0" smtClean="0"/>
                  <a:t> have to </a:t>
                </a:r>
                <a:r>
                  <a:rPr lang="fr-FR" sz="1400" dirty="0" err="1" smtClean="0"/>
                  <a:t>calculate</a:t>
                </a:r>
                <a:r>
                  <a:rPr lang="fr-FR" sz="1400" dirty="0" smtClean="0"/>
                  <a:t> the CL </a:t>
                </a:r>
                <a:r>
                  <a:rPr lang="fr-FR" sz="1400" dirty="0" err="1" smtClean="0"/>
                  <a:t>using</a:t>
                </a:r>
                <a:endParaRPr lang="fr-FR" sz="1400" dirty="0" smtClean="0"/>
              </a:p>
              <a:p>
                <a:pPr marL="342900" indent="-342900">
                  <a:buFontTx/>
                  <a:buAutoNum type="arabicParenR"/>
                </a:pPr>
                <a:endParaRPr lang="fr-FR" sz="1400" dirty="0" smtClean="0"/>
              </a:p>
              <a:p>
                <a:pPr marL="342900" indent="-342900">
                  <a:buFontTx/>
                  <a:buAutoNum type="arabicParenR"/>
                </a:pPr>
                <a:r>
                  <a:rPr lang="fr-FR" sz="1400" dirty="0" smtClean="0"/>
                  <a:t>If </a:t>
                </a:r>
                <a:r>
                  <a:rPr lang="fr-FR" sz="1400" dirty="0" err="1" smtClean="0"/>
                  <a:t>you</a:t>
                </a:r>
                <a:r>
                  <a:rPr lang="fr-FR" sz="1400" dirty="0" smtClean="0"/>
                  <a:t> have to claim a </a:t>
                </a:r>
                <a:r>
                  <a:rPr lang="fr-FR" sz="1400" dirty="0" err="1" smtClean="0"/>
                  <a:t>discovery</a:t>
                </a:r>
                <a:r>
                  <a:rPr lang="fr-FR" sz="1400" dirty="0" smtClean="0"/>
                  <a:t>, </a:t>
                </a:r>
                <a:r>
                  <a:rPr lang="fr-FR" sz="1400" dirty="0" err="1" smtClean="0"/>
                  <a:t>you</a:t>
                </a:r>
                <a:r>
                  <a:rPr lang="fr-FR" sz="1400" dirty="0" smtClean="0"/>
                  <a:t> must have a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/>
                      </a:rPr>
                      <m:t>5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fr-FR" sz="1400" dirty="0" smtClean="0"/>
                  <a:t> test. </a:t>
                </a: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21" y="1034022"/>
                <a:ext cx="3896934" cy="5413533"/>
              </a:xfrm>
              <a:prstGeom prst="rect">
                <a:avLst/>
              </a:prstGeom>
              <a:blipFill>
                <a:blip r:embed="rId8"/>
                <a:stretch>
                  <a:fillRect l="-469" t="-225" b="-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necteur droit 9"/>
          <p:cNvCxnSpPr/>
          <p:nvPr/>
        </p:nvCxnSpPr>
        <p:spPr>
          <a:xfrm flipV="1">
            <a:off x="4991015" y="4149038"/>
            <a:ext cx="0" cy="357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flipV="1">
            <a:off x="8287547" y="4174439"/>
            <a:ext cx="0" cy="357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4648115" y="3765330"/>
                <a:ext cx="5785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115" y="3765330"/>
                <a:ext cx="578556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7907192" y="3817317"/>
                <a:ext cx="5785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i="1">
                          <a:latin typeface="Cambria Math"/>
                        </a:rPr>
                        <m:t>+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192" y="3817317"/>
                <a:ext cx="578556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necteur droit avec flèche 6"/>
          <p:cNvCxnSpPr/>
          <p:nvPr/>
        </p:nvCxnSpPr>
        <p:spPr>
          <a:xfrm>
            <a:off x="4103921" y="5462957"/>
            <a:ext cx="104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5196986" y="5013734"/>
                <a:ext cx="1658787" cy="7699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400" b="0" i="1" smtClean="0">
                          <a:latin typeface="Cambria Math"/>
                        </a:rPr>
                        <m:t>𝐶𝐿</m:t>
                      </m:r>
                      <m:r>
                        <a:rPr lang="it-IT" sz="1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it-IT" sz="1400" b="0" i="1" smtClean="0">
                              <a:latin typeface="Cambria Math"/>
                            </a:rPr>
                            <m:t>𝑛</m:t>
                          </m:r>
                          <m:sSup>
                            <m:sSup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4"/>
                                </m:rPr>
                                <a:rPr lang="it-IT" sz="1400" b="0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p>
                              <m:r>
                                <m:rPr>
                                  <m:brk m:alnAt="24"/>
                                </m:rPr>
                                <a:rPr lang="it-IT" sz="14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</m:sup>
                          </m:sSup>
                        </m:sub>
                        <m:sup>
                          <m:r>
                            <a:rPr lang="it-IT" sz="1400" b="0" i="1" smtClean="0">
                              <a:latin typeface="Cambria Math"/>
                            </a:rPr>
                            <m:t>𝑛</m:t>
                          </m:r>
                          <m:sSup>
                            <m:sSup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1400" b="0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it-IT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</m:sup>
                          </m:sSup>
                        </m:sup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it-IT" sz="1400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986" y="5013734"/>
                <a:ext cx="1658787" cy="7699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718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/>
          <p:cNvGrpSpPr/>
          <p:nvPr/>
        </p:nvGrpSpPr>
        <p:grpSpPr>
          <a:xfrm>
            <a:off x="4385748" y="1586023"/>
            <a:ext cx="4758252" cy="3373744"/>
            <a:chOff x="4385748" y="1768909"/>
            <a:chExt cx="4758252" cy="3373744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5748" y="1768909"/>
              <a:ext cx="4758252" cy="3373744"/>
            </a:xfrm>
            <a:prstGeom prst="rect">
              <a:avLst/>
            </a:prstGeom>
          </p:spPr>
        </p:pic>
        <p:sp>
          <p:nvSpPr>
            <p:cNvPr id="22" name="ZoneTexte 21"/>
            <p:cNvSpPr txBox="1"/>
            <p:nvPr/>
          </p:nvSpPr>
          <p:spPr>
            <a:xfrm>
              <a:off x="4902308" y="3241963"/>
              <a:ext cx="12522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14 </a:t>
              </a:r>
              <a:r>
                <a:rPr lang="fr-FR" sz="1200" dirty="0" err="1" smtClean="0"/>
                <a:t>bins</a:t>
              </a:r>
              <a:endParaRPr lang="fr-FR" sz="1200" dirty="0" smtClean="0"/>
            </a:p>
            <a:p>
              <a:r>
                <a:rPr lang="fr-FR" sz="1200" dirty="0" smtClean="0"/>
                <a:t>3 fit </a:t>
              </a:r>
              <a:r>
                <a:rPr lang="fr-FR" sz="1200" dirty="0" err="1" smtClean="0"/>
                <a:t>parameters</a:t>
              </a:r>
              <a:endParaRPr lang="en-US" sz="1200" dirty="0"/>
            </a:p>
          </p:txBody>
        </p:sp>
        <p:cxnSp>
          <p:nvCxnSpPr>
            <p:cNvPr id="8" name="Connecteur droit 7"/>
            <p:cNvCxnSpPr/>
            <p:nvPr/>
          </p:nvCxnSpPr>
          <p:spPr>
            <a:xfrm flipV="1">
              <a:off x="6593549" y="2310938"/>
              <a:ext cx="0" cy="25623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/>
                <p:cNvSpPr txBox="1"/>
                <p:nvPr/>
              </p:nvSpPr>
              <p:spPr>
                <a:xfrm>
                  <a:off x="5881774" y="2237822"/>
                  <a:ext cx="36619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ZoneTexte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81774" y="2237822"/>
                  <a:ext cx="366190" cy="27699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Connecteur droit avec flèche 15"/>
            <p:cNvCxnSpPr/>
            <p:nvPr/>
          </p:nvCxnSpPr>
          <p:spPr>
            <a:xfrm>
              <a:off x="6119510" y="2370855"/>
              <a:ext cx="474039" cy="1729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22"/>
                <p:cNvSpPr txBox="1"/>
                <p:nvPr/>
              </p:nvSpPr>
              <p:spPr>
                <a:xfrm>
                  <a:off x="6798421" y="2971998"/>
                  <a:ext cx="37574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3" name="ZoneTexte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8421" y="2971998"/>
                  <a:ext cx="375744" cy="27699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Connecteur droit avec flèche 23"/>
            <p:cNvCxnSpPr/>
            <p:nvPr/>
          </p:nvCxnSpPr>
          <p:spPr>
            <a:xfrm flipH="1" flipV="1">
              <a:off x="6628613" y="2718262"/>
              <a:ext cx="253845" cy="3287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Test to </a:t>
            </a:r>
            <a:r>
              <a:rPr lang="fr-FR" err="1" smtClean="0"/>
              <a:t>evaluate</a:t>
            </a:r>
            <a:r>
              <a:rPr lang="fr-FR" smtClean="0"/>
              <a:t> if a </a:t>
            </a:r>
            <a:r>
              <a:rPr lang="fr-FR" err="1" smtClean="0"/>
              <a:t>pdf</a:t>
            </a:r>
            <a:r>
              <a:rPr lang="fr-FR" smtClean="0"/>
              <a:t> </a:t>
            </a:r>
            <a:r>
              <a:rPr lang="fr-FR" err="1" smtClean="0"/>
              <a:t>fits</a:t>
            </a:r>
            <a:r>
              <a:rPr lang="fr-FR" smtClean="0"/>
              <a:t> a distribution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20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102024" y="1195683"/>
                <a:ext cx="5753498" cy="45352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𝝌</m:t>
                        </m:r>
                      </m:e>
                      <m:sup>
                        <m:r>
                          <a:rPr lang="fr-FR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fr-FR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𝒏𝒅𝒇</m:t>
                    </m:r>
                  </m:oMath>
                </a14:m>
                <a:r>
                  <a:rPr lang="en-US" sz="1400" b="1" dirty="0" smtClean="0"/>
                  <a:t> TEST (Pearson Test)</a:t>
                </a:r>
                <a:br>
                  <a:rPr lang="en-US" sz="1400" b="1" dirty="0" smtClean="0"/>
                </a:br>
                <a:r>
                  <a:rPr lang="en-US" sz="1400" dirty="0" smtClean="0"/>
                  <a:t>It says if the shape of your pdf match your distribution (goodness of fit)</a:t>
                </a:r>
                <a:br>
                  <a:rPr lang="en-US" sz="1400" dirty="0" smtClean="0"/>
                </a:br>
                <a:endParaRPr lang="en-US" sz="1400" b="1" dirty="0" smtClean="0"/>
              </a:p>
              <a:p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²(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𝑛𝑑𝑓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 smtClean="0"/>
                  <a:t> = chi-squared PDF calculated for </a:t>
                </a:r>
                <a:r>
                  <a:rPr lang="en-US" sz="1400" dirty="0" err="1" smtClean="0"/>
                  <a:t>ndf</a:t>
                </a:r>
                <a:endParaRPr lang="en-US" sz="1400" dirty="0" smtClean="0"/>
              </a:p>
              <a:p>
                <a:r>
                  <a:rPr lang="fr-FR" sz="1400" dirty="0" err="1"/>
                  <a:t>n</a:t>
                </a:r>
                <a:r>
                  <a:rPr lang="fr-FR" sz="1400" dirty="0" err="1" smtClean="0"/>
                  <a:t>df</a:t>
                </a:r>
                <a:r>
                  <a:rPr lang="fr-FR" sz="1400" dirty="0" smtClean="0"/>
                  <a:t> = </a:t>
                </a:r>
                <a:r>
                  <a:rPr lang="fr-FR" sz="1400" dirty="0" err="1" smtClean="0"/>
                  <a:t>degrees</a:t>
                </a:r>
                <a:r>
                  <a:rPr lang="fr-FR" sz="1400" dirty="0" smtClean="0"/>
                  <a:t> of </a:t>
                </a:r>
                <a:r>
                  <a:rPr lang="fr-FR" sz="1400" dirty="0" err="1" smtClean="0"/>
                  <a:t>freedom</a:t>
                </a:r>
                <a:endParaRPr lang="fr-FR" sz="1400" dirty="0" smtClean="0"/>
              </a:p>
              <a:p>
                <a:endParaRPr lang="fr-FR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fr-F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𝑂</m:t>
                                          </m:r>
                                        </m:e>
                                        <m:sub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fr-F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fr-F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>
                                <m:sSubPr>
                                  <m:ctrlPr>
                                    <a:rPr lang="fr-F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fr-F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fr-FR" sz="1200" dirty="0" smtClean="0"/>
              </a:p>
              <a:p>
                <a:endParaRPr lang="fr-FR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r>
                            <a:rPr lang="fr-F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r>
                            <a:rPr lang="fr-F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</m:t>
                          </m:r>
                          <m:r>
                            <a:rPr lang="fr-F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fr-F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𝑛𝑑𝑓</m:t>
                          </m:r>
                        </m:e>
                      </m:d>
                      <m:r>
                        <a:rPr lang="fr-F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fr-F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fr-F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𝑛𝑑𝑓</m:t>
                                          </m:r>
                                        </m:num>
                                        <m:den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r>
                                        <a:rPr lang="fr-F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fr-F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num>
                                        <m:den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fr-F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𝑛𝑑𝑓</m:t>
                                          </m:r>
                                        </m:num>
                                        <m:den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>
                                    <m:rPr>
                                      <m:sty m:val="p"/>
                                    </m:rPr>
                                    <a:rPr lang="el-G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  <m:d>
                                    <m:dPr>
                                      <m:ctrlPr>
                                        <a:rPr lang="el-G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𝑛𝑑𝑓</m:t>
                                          </m:r>
                                        </m:num>
                                        <m:den>
                                          <m:r>
                                            <a:rPr lang="fr-FR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den>
                              </m:f>
                              <m:r>
                                <a:rPr lang="fr-F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fr-F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fr-F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  <m:e>
                              <m:r>
                                <a:rPr lang="fr-F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&amp;0,                          </m:t>
                              </m:r>
                              <m:r>
                                <a:rPr lang="fr-F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fr-F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1400" dirty="0" smtClean="0"/>
              </a:p>
              <a:p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2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𝑛𝑑𝑓</m:t>
                      </m:r>
                      <m:r>
                        <a:rPr lang="fr-FR" sz="12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𝑜𝑏𝑠𝑒𝑟𝑣𝑎𝑏𝑙𝑒𝑠</m:t>
                          </m:r>
                        </m:sub>
                      </m:sSub>
                      <m:r>
                        <a:rPr lang="fr-FR" sz="12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𝑝𝑎𝑟𝑎𝑚𝑒𝑡𝑒𝑟𝑠</m:t>
                          </m:r>
                        </m:sub>
                      </m:sSub>
                    </m:oMath>
                  </m:oMathPara>
                </a14:m>
                <a:endParaRPr lang="fr-FR" sz="1200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endParaRPr lang="fr-FR" sz="1200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2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𝑛𝑑𝑓</m:t>
                      </m:r>
                      <m:r>
                        <a:rPr lang="fr-FR" sz="12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𝑏𝑖𝑛𝑠</m:t>
                          </m:r>
                        </m:sub>
                        <m:sup>
                          <m: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𝑓𝑢𝑙𝑙</m:t>
                          </m:r>
                        </m:sup>
                      </m:sSubSup>
                      <m:r>
                        <a:rPr lang="fr-FR" sz="12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𝑝𝑎𝑟𝑎𝑚𝑒𝑡𝑒𝑟𝑠</m:t>
                          </m:r>
                        </m:sub>
                      </m:sSub>
                    </m:oMath>
                  </m:oMathPara>
                </a14:m>
                <a:endParaRPr lang="fr-FR" sz="1400" dirty="0" smtClean="0"/>
              </a:p>
              <a:p>
                <a:endParaRPr lang="en-US" sz="1400" dirty="0" smtClean="0"/>
              </a:p>
              <a:p>
                <a:endParaRPr lang="fr-FR" sz="1400" dirty="0" smtClean="0"/>
              </a:p>
              <a:p>
                <a:endParaRPr lang="fr-FR" sz="1400" dirty="0" smtClean="0"/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24" y="1195683"/>
                <a:ext cx="5753498" cy="4535281"/>
              </a:xfrm>
              <a:prstGeom prst="rect">
                <a:avLst/>
              </a:prstGeom>
              <a:blipFill>
                <a:blip r:embed="rId5"/>
                <a:stretch>
                  <a:fillRect l="-318" t="-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201407" y="5210635"/>
                <a:ext cx="3417667" cy="380873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Here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e>
                    </m:d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=2.525⟹</m:t>
                    </m:r>
                    <m:sSubSup>
                      <m:sSubSup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𝑓𝑖𝑡</m:t>
                        </m:r>
                      </m:sub>
                      <m:sup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𝑔𝑜𝑜𝑑</m:t>
                        </m:r>
                      </m:sup>
                    </m:sSubSup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=99.56%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07" y="5210635"/>
                <a:ext cx="3417667" cy="380873"/>
              </a:xfrm>
              <a:prstGeom prst="rect">
                <a:avLst/>
              </a:prstGeom>
              <a:blipFill>
                <a:blip r:embed="rId6"/>
                <a:stretch>
                  <a:fillRect l="-177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773830" y="5106586"/>
                <a:ext cx="3896398" cy="1389804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fr-FR" sz="1400" b="1" dirty="0" err="1" smtClean="0">
                    <a:solidFill>
                      <a:schemeClr val="tx1"/>
                    </a:solidFill>
                  </a:rPr>
                  <a:t>Criteria</a:t>
                </a:r>
                <a:endParaRPr lang="fr-FR" sz="1400" b="1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𝑪𝑳</m:t>
                      </m:r>
                      <m:r>
                        <a:rPr lang="fr-FR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fr-FR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𝒗𝒂𝒍𝒖𝒆</m:t>
                          </m:r>
                        </m:sub>
                      </m:sSub>
                      <m:r>
                        <a:rPr lang="fr-FR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fr-FR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𝝌</m:t>
                          </m:r>
                        </m:e>
                        <m:sup>
                          <m:r>
                            <a:rPr lang="fr-FR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d>
                        <m:dPr>
                          <m:ctrlPr>
                            <a:rPr lang="fr-FR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𝒏𝒅𝒇</m:t>
                          </m:r>
                        </m:e>
                      </m:d>
                    </m:oMath>
                  </m:oMathPara>
                </a14:m>
                <a:endParaRPr lang="fr-FR" sz="1400" dirty="0" smtClean="0">
                  <a:solidFill>
                    <a:schemeClr val="tx1"/>
                  </a:solidFill>
                </a:endParaRPr>
              </a:p>
              <a:p>
                <a:endParaRPr lang="fr-FR" sz="1400" dirty="0" smtClean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dirty="0" smtClean="0"/>
                  <a:t>If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solidFill>
                          <a:srgbClr val="00B050"/>
                        </a:solidFill>
                        <a:latin typeface="Cambria Math"/>
                      </a:rPr>
                      <m:t>𝐶𝐿</m:t>
                    </m:r>
                    <m:r>
                      <a:rPr lang="fr-FR" sz="1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≥99%</m:t>
                    </m:r>
                  </m:oMath>
                </a14:m>
                <a:r>
                  <a:rPr lang="fr-FR" sz="1400" dirty="0">
                    <a:solidFill>
                      <a:srgbClr val="00B050"/>
                    </a:solidFill>
                  </a:rPr>
                  <a:t> </a:t>
                </a:r>
                <a:r>
                  <a:rPr lang="fr-FR" sz="1400" dirty="0" err="1">
                    <a:solidFill>
                      <a:srgbClr val="00B050"/>
                    </a:solidFill>
                  </a:rPr>
                  <a:t>you’re</a:t>
                </a:r>
                <a:r>
                  <a:rPr lang="fr-FR" sz="1400" dirty="0">
                    <a:solidFill>
                      <a:srgbClr val="00B050"/>
                    </a:solidFill>
                  </a:rPr>
                  <a:t> </a:t>
                </a:r>
                <a:r>
                  <a:rPr lang="fr-FR" sz="1400" dirty="0" smtClean="0">
                    <a:solidFill>
                      <a:srgbClr val="00B050"/>
                    </a:solidFill>
                  </a:rPr>
                  <a:t>good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dirty="0" smtClean="0"/>
                  <a:t>If </a:t>
                </a:r>
                <a14:m>
                  <m:oMath xmlns:m="http://schemas.openxmlformats.org/officeDocument/2006/math">
                    <m:r>
                      <a:rPr lang="fr-FR" sz="14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95%</m:t>
                    </m:r>
                    <m:r>
                      <a:rPr lang="fr-FR" sz="14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it-IT" sz="1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𝐶𝐿</m:t>
                    </m:r>
                    <m:r>
                      <a:rPr lang="fr-FR" sz="14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&lt;99%</m:t>
                    </m:r>
                  </m:oMath>
                </a14:m>
                <a:r>
                  <a:rPr lang="fr-FR" sz="1400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fr-FR" sz="1400" dirty="0" err="1">
                    <a:solidFill>
                      <a:schemeClr val="accent2">
                        <a:lumMod val="75000"/>
                      </a:schemeClr>
                    </a:solidFill>
                  </a:rPr>
                  <a:t>you</a:t>
                </a:r>
                <a:r>
                  <a:rPr lang="fr-FR" sz="1400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fr-FR" sz="1400" dirty="0" err="1">
                    <a:solidFill>
                      <a:schemeClr val="accent2">
                        <a:lumMod val="75000"/>
                      </a:schemeClr>
                    </a:solidFill>
                  </a:rPr>
                  <a:t>can</a:t>
                </a:r>
                <a:r>
                  <a:rPr lang="fr-FR" sz="1400" dirty="0">
                    <a:solidFill>
                      <a:schemeClr val="accent2">
                        <a:lumMod val="75000"/>
                      </a:schemeClr>
                    </a:solidFill>
                  </a:rPr>
                  <a:t> do </a:t>
                </a:r>
                <a:r>
                  <a:rPr lang="fr-FR" sz="1400" dirty="0" err="1" smtClean="0">
                    <a:solidFill>
                      <a:schemeClr val="accent2">
                        <a:lumMod val="75000"/>
                      </a:schemeClr>
                    </a:solidFill>
                  </a:rPr>
                  <a:t>better</a:t>
                </a:r>
                <a:endParaRPr lang="fr-FR" sz="140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dirty="0" smtClean="0"/>
                  <a:t>If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solidFill>
                          <a:srgbClr val="C00000"/>
                        </a:solidFill>
                        <a:latin typeface="Cambria Math"/>
                      </a:rPr>
                      <m:t>𝐶𝐿</m:t>
                    </m:r>
                    <m:r>
                      <a:rPr lang="fr-FR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≤95%</m:t>
                    </m:r>
                  </m:oMath>
                </a14:m>
                <a:r>
                  <a:rPr lang="fr-FR" sz="1400" dirty="0">
                    <a:solidFill>
                      <a:srgbClr val="C00000"/>
                    </a:solidFill>
                  </a:rPr>
                  <a:t> </a:t>
                </a:r>
                <a:r>
                  <a:rPr lang="fr-FR" sz="1400" dirty="0" err="1">
                    <a:solidFill>
                      <a:srgbClr val="C00000"/>
                    </a:solidFill>
                  </a:rPr>
                  <a:t>you</a:t>
                </a:r>
                <a:r>
                  <a:rPr lang="fr-FR" sz="1400" dirty="0">
                    <a:solidFill>
                      <a:srgbClr val="C00000"/>
                    </a:solidFill>
                  </a:rPr>
                  <a:t> must </a:t>
                </a:r>
                <a:r>
                  <a:rPr lang="fr-FR" sz="1400" dirty="0" err="1">
                    <a:solidFill>
                      <a:srgbClr val="C00000"/>
                    </a:solidFill>
                  </a:rPr>
                  <a:t>reject</a:t>
                </a:r>
                <a:r>
                  <a:rPr lang="fr-FR" sz="1400" dirty="0">
                    <a:solidFill>
                      <a:srgbClr val="C00000"/>
                    </a:solidFill>
                  </a:rPr>
                  <a:t> </a:t>
                </a:r>
                <a:r>
                  <a:rPr lang="fr-FR" sz="1400" dirty="0" err="1">
                    <a:solidFill>
                      <a:srgbClr val="C00000"/>
                    </a:solidFill>
                  </a:rPr>
                  <a:t>your</a:t>
                </a:r>
                <a:r>
                  <a:rPr lang="fr-FR" sz="1400" dirty="0">
                    <a:solidFill>
                      <a:srgbClr val="C00000"/>
                    </a:solidFill>
                  </a:rPr>
                  <a:t> fit</a:t>
                </a:r>
                <a:r>
                  <a:rPr lang="fr-FR" sz="1400" dirty="0"/>
                  <a:t> 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830" y="5106586"/>
                <a:ext cx="3896398" cy="1389804"/>
              </a:xfrm>
              <a:prstGeom prst="rect">
                <a:avLst/>
              </a:prstGeom>
              <a:blipFill>
                <a:blip r:embed="rId7"/>
                <a:stretch>
                  <a:fillRect l="-156" b="-2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803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511" y="1679546"/>
            <a:ext cx="5537042" cy="3863217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/>
              <a:t>Random</a:t>
            </a:r>
            <a:r>
              <a:rPr lang="fr-FR"/>
              <a:t> </a:t>
            </a:r>
            <a:r>
              <a:rPr lang="fr-FR" err="1"/>
              <a:t>numbers</a:t>
            </a:r>
            <a:r>
              <a:rPr lang="fr-FR"/>
              <a:t> and </a:t>
            </a:r>
            <a:r>
              <a:rPr lang="fr-FR" err="1"/>
              <a:t>probability</a:t>
            </a:r>
            <a:r>
              <a:rPr lang="fr-FR"/>
              <a:t>: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A Critical </a:t>
            </a:r>
            <a:r>
              <a:rPr lang="fr-FR" err="1" smtClean="0"/>
              <a:t>Analysis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98781" y="1244073"/>
            <a:ext cx="5987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err="1" smtClean="0"/>
              <a:t>Let’s</a:t>
            </a:r>
            <a:r>
              <a:rPr lang="fr-FR" sz="1400" b="1"/>
              <a:t> </a:t>
            </a:r>
            <a:r>
              <a:rPr lang="fr-FR" sz="1400" b="1" smtClean="0"/>
              <a:t>do </a:t>
            </a:r>
            <a:r>
              <a:rPr lang="fr-FR" sz="1400" b="1" err="1" smtClean="0"/>
              <a:t>it</a:t>
            </a:r>
            <a:r>
              <a:rPr lang="fr-FR" sz="1400" b="1" smtClean="0"/>
              <a:t> </a:t>
            </a:r>
            <a:r>
              <a:rPr lang="fr-FR" sz="1400" b="1" err="1" smtClean="0"/>
              <a:t>again</a:t>
            </a:r>
            <a:r>
              <a:rPr lang="fr-FR" sz="1400" b="1" smtClean="0"/>
              <a:t> </a:t>
            </a:r>
            <a:r>
              <a:rPr lang="fr-FR" sz="1400" b="1" err="1" smtClean="0"/>
              <a:t>with</a:t>
            </a:r>
            <a:r>
              <a:rPr lang="fr-FR" sz="1400" b="1" smtClean="0"/>
              <a:t> 10000 </a:t>
            </a:r>
            <a:r>
              <a:rPr lang="fr-FR" sz="1400" b="1" err="1" smtClean="0"/>
              <a:t>random</a:t>
            </a:r>
            <a:r>
              <a:rPr lang="fr-FR" sz="1400" b="1" smtClean="0"/>
              <a:t> </a:t>
            </a:r>
            <a:r>
              <a:rPr lang="fr-FR" sz="1400" b="1" err="1" smtClean="0"/>
              <a:t>number</a:t>
            </a:r>
            <a:endParaRPr lang="fr-FR" sz="1400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4777252" y="3426489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252" y="3426489"/>
                <a:ext cx="45397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/>
              <p:cNvSpPr txBox="1"/>
              <p:nvPr/>
            </p:nvSpPr>
            <p:spPr>
              <a:xfrm>
                <a:off x="6507828" y="4764036"/>
                <a:ext cx="5132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′′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ZoneTexte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828" y="4764036"/>
                <a:ext cx="51328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eur droit avec flèche 24"/>
          <p:cNvCxnSpPr/>
          <p:nvPr/>
        </p:nvCxnSpPr>
        <p:spPr>
          <a:xfrm flipV="1">
            <a:off x="5165796" y="3140765"/>
            <a:ext cx="694315" cy="399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V="1">
            <a:off x="6781439" y="4467442"/>
            <a:ext cx="365760" cy="313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198781" y="3951830"/>
            <a:ext cx="3075942" cy="1547155"/>
            <a:chOff x="198781" y="4094951"/>
            <a:chExt cx="3075942" cy="15471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198781" y="4094951"/>
                  <a:ext cx="2777620" cy="15471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fr-FR" sz="1400" dirty="0" smtClean="0"/>
                    <a:t>Is</a:t>
                  </a:r>
                  <a14:m>
                    <m:oMath xmlns:m="http://schemas.openxmlformats.org/officeDocument/2006/math">
                      <m:r>
                        <a:rPr lang="fr-FR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)/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(0,1)</m:t>
                      </m:r>
                    </m:oMath>
                  </a14:m>
                  <a:r>
                    <a:rPr lang="en-US" sz="1400" dirty="0"/>
                    <a:t> </a:t>
                  </a:r>
                  <a:r>
                    <a:rPr lang="en-US" sz="1400" dirty="0" smtClean="0"/>
                    <a:t>? </a:t>
                  </a:r>
                  <a:r>
                    <a:rPr lang="en-US" sz="1400" dirty="0" smtClean="0">
                      <a:solidFill>
                        <a:srgbClr val="C00000"/>
                      </a:solidFill>
                    </a:rPr>
                    <a:t>NO</a:t>
                  </a:r>
                </a:p>
                <a:p>
                  <a:r>
                    <a:rPr lang="fr-FR" sz="1400" dirty="0" smtClean="0"/>
                    <a:t/>
                  </a:r>
                  <a:br>
                    <a:rPr lang="fr-FR" sz="1400" dirty="0" smtClean="0"/>
                  </a:br>
                  <a:r>
                    <a:rPr lang="fr-FR" sz="1400" dirty="0" smtClean="0">
                      <a:solidFill>
                        <a:schemeClr val="accent2"/>
                      </a:solidFill>
                    </a:rPr>
                    <a:t>WHY?</a:t>
                  </a:r>
                  <a:endParaRPr lang="fr-FR" sz="1400" dirty="0">
                    <a:solidFill>
                      <a:schemeClr val="accent2"/>
                    </a:solidFill>
                  </a:endParaRPr>
                </a:p>
                <a:p>
                  <a:pPr marL="342900" indent="-342900">
                    <a:buFont typeface="+mj-lt"/>
                    <a:buAutoNum type="alphaLcParenR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b>
                      </m:sSub>
                    </m:oMath>
                  </a14:m>
                  <a:endParaRPr lang="fr-FR" sz="1400" b="0" dirty="0" smtClean="0">
                    <a:ea typeface="Cambria Math" panose="02040503050406030204" pitchFamily="18" charset="0"/>
                  </a:endParaRPr>
                </a:p>
                <a:p>
                  <a:pPr marL="342900" indent="-342900">
                    <a:buFont typeface="+mj-lt"/>
                    <a:buAutoNum type="alphaLcParenR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b>
                      </m:sSub>
                    </m:oMath>
                  </a14:m>
                  <a:endParaRPr lang="en-US" sz="1400" dirty="0" smtClean="0"/>
                </a:p>
                <a:p>
                  <a:pPr marL="342900" indent="-342900">
                    <a:buFont typeface="+mj-lt"/>
                    <a:buAutoNum type="alphaLcParenR"/>
                  </a:pPr>
                  <a14:m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𝑣𝑎𝑙𝑢𝑒</m:t>
                          </m:r>
                        </m:sub>
                      </m:sSub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.9</m:t>
                              </m:r>
                            </m:num>
                            <m:den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𝑛𝑑𝑓</m:t>
                              </m:r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=22</m:t>
                              </m:r>
                            </m:den>
                          </m:f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=25. 6%</m:t>
                      </m:r>
                    </m:oMath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781" y="4094951"/>
                  <a:ext cx="2777620" cy="1547155"/>
                </a:xfrm>
                <a:prstGeom prst="rect">
                  <a:avLst/>
                </a:prstGeom>
                <a:blipFill>
                  <a:blip r:embed="rId6"/>
                  <a:stretch>
                    <a:fillRect l="-659" t="-3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Forme en L 7"/>
            <p:cNvSpPr/>
            <p:nvPr/>
          </p:nvSpPr>
          <p:spPr>
            <a:xfrm rot="19184871">
              <a:off x="2763678" y="4783626"/>
              <a:ext cx="323879" cy="121982"/>
            </a:xfrm>
            <a:prstGeom prst="corner">
              <a:avLst>
                <a:gd name="adj1" fmla="val 50000"/>
                <a:gd name="adj2" fmla="val 53683"/>
              </a:avLst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" name="Forme en L 17"/>
            <p:cNvSpPr/>
            <p:nvPr/>
          </p:nvSpPr>
          <p:spPr>
            <a:xfrm rot="19184871">
              <a:off x="2795729" y="5030832"/>
              <a:ext cx="323879" cy="121982"/>
            </a:xfrm>
            <a:prstGeom prst="corner">
              <a:avLst>
                <a:gd name="adj1" fmla="val 50000"/>
                <a:gd name="adj2" fmla="val 53683"/>
              </a:avLst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" name="Croix 8"/>
            <p:cNvSpPr/>
            <p:nvPr/>
          </p:nvSpPr>
          <p:spPr>
            <a:xfrm rot="2658649">
              <a:off x="2989913" y="5243990"/>
              <a:ext cx="284810" cy="300055"/>
            </a:xfrm>
            <a:prstGeom prst="plus">
              <a:avLst>
                <a:gd name="adj" fmla="val 33457"/>
              </a:avLst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4433300" y="5702309"/>
                <a:ext cx="399183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err="1" smtClean="0">
                    <a:solidFill>
                      <a:schemeClr val="accent2"/>
                    </a:solidFill>
                  </a:rPr>
                  <a:t>Your</a:t>
                </a:r>
                <a:r>
                  <a:rPr lang="fr-FR" sz="16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 smtClean="0">
                    <a:solidFill>
                      <a:schemeClr val="accent2"/>
                    </a:solidFill>
                  </a:rPr>
                  <a:t> is similar to a Gaussian, but it isn’t (in this representation)</a:t>
                </a:r>
                <a:endParaRPr lang="en-US" sz="1600" dirty="0" smtClean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300" y="5702309"/>
                <a:ext cx="3991834" cy="584775"/>
              </a:xfrm>
              <a:prstGeom prst="rect">
                <a:avLst/>
              </a:prstGeom>
              <a:blipFill>
                <a:blip r:embed="rId7"/>
                <a:stretch>
                  <a:fillRect l="-763" t="-3125" r="-1679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/>
          <p:cNvSpPr txBox="1"/>
          <p:nvPr/>
        </p:nvSpPr>
        <p:spPr>
          <a:xfrm>
            <a:off x="4357314" y="2211868"/>
            <a:ext cx="1426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25 </a:t>
            </a:r>
            <a:r>
              <a:rPr lang="fr-FR" sz="1400" dirty="0" err="1" smtClean="0"/>
              <a:t>bins</a:t>
            </a:r>
            <a:endParaRPr lang="fr-FR" sz="1400" dirty="0" smtClean="0"/>
          </a:p>
          <a:p>
            <a:r>
              <a:rPr lang="fr-FR" sz="1400" dirty="0" smtClean="0"/>
              <a:t>3 fit </a:t>
            </a:r>
            <a:r>
              <a:rPr lang="fr-FR" sz="1400" dirty="0" err="1" smtClean="0"/>
              <a:t>parameters</a:t>
            </a:r>
            <a:endParaRPr lang="en-US" sz="1400" dirty="0"/>
          </a:p>
        </p:txBody>
      </p:sp>
      <p:sp>
        <p:nvSpPr>
          <p:cNvPr id="21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98779" y="2054402"/>
                <a:ext cx="2921893" cy="1384995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40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sz="140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fr-FR" sz="1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moments:</a:t>
                </a:r>
                <a:endParaRPr lang="fr-FR" sz="1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0.01388</m:t>
                    </m:r>
                  </m:oMath>
                </a14:m>
                <a:endParaRPr lang="fr-FR" sz="1400" dirty="0" smtClean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′=0.9948</m:t>
                    </m:r>
                  </m:oMath>
                </a14:m>
                <a:endParaRPr lang="fr-FR" sz="1400" b="0" dirty="0" smtClean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fr-FR" sz="1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moments:</a:t>
                </a:r>
                <a:endParaRPr lang="fr-FR" sz="1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′=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0.01004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±0.0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0998</m:t>
                    </m:r>
                  </m:oMath>
                </a14:m>
                <a:endParaRPr lang="fr-FR" sz="1400" dirty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′=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0.9942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±0.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007</m:t>
                    </m:r>
                  </m:oMath>
                </a14:m>
                <a:endParaRPr lang="fr-FR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79" y="2054402"/>
                <a:ext cx="2921893" cy="1384995"/>
              </a:xfrm>
              <a:prstGeom prst="rect">
                <a:avLst/>
              </a:prstGeom>
              <a:blipFill>
                <a:blip r:embed="rId8"/>
                <a:stretch>
                  <a:fillRect t="-433" b="-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562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/>
              <a:t>Random</a:t>
            </a:r>
            <a:r>
              <a:rPr lang="fr-FR"/>
              <a:t> </a:t>
            </a:r>
            <a:r>
              <a:rPr lang="fr-FR" err="1"/>
              <a:t>numbers</a:t>
            </a:r>
            <a:r>
              <a:rPr lang="fr-FR"/>
              <a:t> and </a:t>
            </a:r>
            <a:r>
              <a:rPr lang="fr-FR" err="1"/>
              <a:t>probability</a:t>
            </a:r>
            <a:r>
              <a:rPr lang="fr-FR"/>
              <a:t>: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The </a:t>
            </a:r>
            <a:r>
              <a:rPr lang="fr-FR" err="1" smtClean="0"/>
              <a:t>binning</a:t>
            </a:r>
            <a:r>
              <a:rPr lang="fr-FR" smtClean="0"/>
              <a:t> </a:t>
            </a:r>
            <a:r>
              <a:rPr lang="fr-FR" err="1" smtClean="0"/>
              <a:t>criteria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48576" y="1294834"/>
            <a:ext cx="7374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How to </a:t>
            </a:r>
            <a:r>
              <a:rPr lang="fr-FR" sz="1600" b="1" dirty="0" err="1" smtClean="0"/>
              <a:t>choose</a:t>
            </a:r>
            <a:r>
              <a:rPr lang="fr-FR" sz="1600" b="1" dirty="0" smtClean="0"/>
              <a:t> the correct </a:t>
            </a:r>
            <a:r>
              <a:rPr lang="fr-FR" sz="1600" b="1" dirty="0" err="1" smtClean="0"/>
              <a:t>representation</a:t>
            </a:r>
            <a:r>
              <a:rPr lang="fr-FR" sz="1600" b="1" dirty="0" smtClean="0"/>
              <a:t>? (The </a:t>
            </a:r>
            <a:r>
              <a:rPr lang="fr-FR" sz="1600" b="1" dirty="0" err="1" smtClean="0"/>
              <a:t>Rebinning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Problem</a:t>
            </a:r>
            <a:r>
              <a:rPr lang="fr-FR" sz="1600" b="1" dirty="0" smtClean="0"/>
              <a:t>)</a:t>
            </a:r>
            <a:endParaRPr lang="fr-FR" sz="1600" b="1" dirty="0"/>
          </a:p>
        </p:txBody>
      </p:sp>
      <p:sp>
        <p:nvSpPr>
          <p:cNvPr id="21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232059" y="2383213"/>
                <a:ext cx="3628013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 smtClean="0"/>
                  <a:t>Set the </a:t>
                </a:r>
                <a:r>
                  <a:rPr lang="it-IT" sz="1400" dirty="0" err="1" smtClean="0"/>
                  <a:t>range</a:t>
                </a:r>
                <a:r>
                  <a:rPr lang="it-IT" sz="1400" dirty="0" smtClean="0"/>
                  <a:t> on the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it-IT" sz="1400" dirty="0" smtClean="0"/>
                  <a:t> axis between your </a:t>
                </a:r>
                <a:r>
                  <a:rPr lang="it-IT" sz="1400" i="1" dirty="0" smtClean="0"/>
                  <a:t>min</a:t>
                </a:r>
                <a:r>
                  <a:rPr lang="it-IT" sz="1400" dirty="0" smtClean="0"/>
                  <a:t> and </a:t>
                </a:r>
                <a:r>
                  <a:rPr lang="it-IT" sz="1400" i="1" dirty="0" smtClean="0"/>
                  <a:t>max</a:t>
                </a:r>
                <a:r>
                  <a:rPr lang="it-IT" sz="1400" dirty="0" smtClean="0"/>
                  <a:t> value of your sample.</a:t>
                </a:r>
                <a:br>
                  <a:rPr lang="it-IT" sz="1400" dirty="0" smtClean="0"/>
                </a:br>
                <a:endParaRPr lang="it-IT" sz="1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 smtClean="0"/>
                  <a:t>Have enough statistic to fill with at least bins up to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/>
                      </a:rPr>
                      <m:t>±3</m:t>
                    </m:r>
                    <m:r>
                      <a:rPr lang="it-IT" sz="1400" b="0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it-IT" sz="1400" dirty="0" smtClean="0"/>
                  <a:t> (</a:t>
                </a:r>
                <a14:m>
                  <m:oMath xmlns:m="http://schemas.openxmlformats.org/officeDocument/2006/math">
                    <m:r>
                      <a:rPr lang="it-IT" sz="1400" b="0" i="0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it-IT" sz="1400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it-IT" sz="1400" dirty="0" smtClean="0"/>
                  <a:t> if you have to claim a discovery).</a:t>
                </a:r>
                <a:br>
                  <a:rPr lang="it-IT" sz="1400" dirty="0" smtClean="0"/>
                </a:br>
                <a:endParaRPr lang="it-IT" sz="14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bg1">
                        <a:lumMod val="65000"/>
                      </a:schemeClr>
                    </a:solidFill>
                  </a:rPr>
                  <a:t>Choose the number of bins in order to have no empty bin</a:t>
                </a:r>
                <a:r>
                  <a:rPr lang="it-IT" sz="1400" dirty="0" smtClean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  <a:br>
                  <a:rPr lang="it-IT" sz="1400" dirty="0" smtClean="0">
                    <a:solidFill>
                      <a:schemeClr val="bg1">
                        <a:lumMod val="65000"/>
                      </a:schemeClr>
                    </a:solidFill>
                  </a:rPr>
                </a:br>
                <a:endParaRPr lang="it-IT" sz="1400" dirty="0" smtClean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 smtClean="0">
                    <a:solidFill>
                      <a:schemeClr val="tx1"/>
                    </a:solidFill>
                  </a:rPr>
                  <a:t>Research the representation that maximize the probability</a:t>
                </a:r>
                <a:endParaRPr lang="it-IT" sz="1400" dirty="0"/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59" y="2383213"/>
                <a:ext cx="3628013" cy="2677656"/>
              </a:xfrm>
              <a:prstGeom prst="rect">
                <a:avLst/>
              </a:prstGeom>
              <a:blipFill>
                <a:blip r:embed="rId2"/>
                <a:stretch>
                  <a:fillRect l="-168" t="-456" r="-336" b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e 7"/>
          <p:cNvGrpSpPr/>
          <p:nvPr/>
        </p:nvGrpSpPr>
        <p:grpSpPr>
          <a:xfrm>
            <a:off x="4047924" y="1881255"/>
            <a:ext cx="4700540" cy="3434251"/>
            <a:chOff x="3888625" y="2201778"/>
            <a:chExt cx="5142846" cy="364643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8625" y="2201778"/>
              <a:ext cx="5142846" cy="364643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/>
                <p:cNvSpPr txBox="1"/>
                <p:nvPr/>
              </p:nvSpPr>
              <p:spPr>
                <a:xfrm>
                  <a:off x="4777252" y="3355771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22" name="ZoneTexte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7252" y="3355771"/>
                  <a:ext cx="45397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/>
                <p:cNvSpPr txBox="1"/>
                <p:nvPr/>
              </p:nvSpPr>
              <p:spPr>
                <a:xfrm>
                  <a:off x="6460048" y="5065324"/>
                  <a:ext cx="5132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23" name="ZoneTexte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60048" y="5065324"/>
                  <a:ext cx="513282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Connecteur droit avec flèche 11"/>
            <p:cNvCxnSpPr/>
            <p:nvPr/>
          </p:nvCxnSpPr>
          <p:spPr>
            <a:xfrm>
              <a:off x="5165796" y="3540437"/>
              <a:ext cx="626650" cy="707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/>
            <p:cNvCxnSpPr/>
            <p:nvPr/>
          </p:nvCxnSpPr>
          <p:spPr>
            <a:xfrm flipV="1">
              <a:off x="6854024" y="4731034"/>
              <a:ext cx="577554" cy="3981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73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/>
              <a:t>Random</a:t>
            </a:r>
            <a:r>
              <a:rPr lang="fr-FR"/>
              <a:t> </a:t>
            </a:r>
            <a:r>
              <a:rPr lang="fr-FR" err="1"/>
              <a:t>numbers</a:t>
            </a:r>
            <a:r>
              <a:rPr lang="fr-FR"/>
              <a:t> and </a:t>
            </a:r>
            <a:r>
              <a:rPr lang="fr-FR" err="1"/>
              <a:t>probability</a:t>
            </a:r>
            <a:r>
              <a:rPr lang="fr-FR"/>
              <a:t>: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A Critical </a:t>
            </a:r>
            <a:r>
              <a:rPr lang="fr-FR" err="1" smtClean="0"/>
              <a:t>Analysis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98781" y="1244073"/>
            <a:ext cx="7497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/>
              <a:t>What</a:t>
            </a:r>
            <a:r>
              <a:rPr lang="fr-FR" sz="1600" b="1" dirty="0" smtClean="0"/>
              <a:t> to use to check </a:t>
            </a:r>
            <a:r>
              <a:rPr lang="fr-FR" sz="1600" b="1" dirty="0" err="1" smtClean="0"/>
              <a:t>everything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without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driving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mad</a:t>
            </a:r>
            <a:r>
              <a:rPr lang="fr-FR" sz="1600" b="1" dirty="0" smtClean="0"/>
              <a:t> (freeware)?</a:t>
            </a:r>
            <a:endParaRPr lang="fr-FR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4571324" y="2453498"/>
            <a:ext cx="16722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hlinkClick r:id="rId2"/>
              </a:rPr>
              <a:t>https://root.cern/</a:t>
            </a:r>
            <a:endParaRPr lang="en-US" sz="1600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81" y="1977921"/>
            <a:ext cx="3997379" cy="1366292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4571324" y="1791331"/>
            <a:ext cx="3982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/>
              <a:t>What</a:t>
            </a:r>
            <a:r>
              <a:rPr lang="fr-FR" sz="1600" dirty="0" smtClean="0"/>
              <a:t> CERN uses for </a:t>
            </a:r>
            <a:r>
              <a:rPr lang="fr-FR" sz="1600" dirty="0" err="1" smtClean="0"/>
              <a:t>particle</a:t>
            </a:r>
            <a:r>
              <a:rPr lang="fr-FR" sz="1600" dirty="0" smtClean="0"/>
              <a:t> </a:t>
            </a:r>
            <a:r>
              <a:rPr lang="fr-FR" sz="1600" dirty="0" err="1" smtClean="0"/>
              <a:t>physics</a:t>
            </a:r>
            <a:r>
              <a:rPr lang="fr-FR" sz="1600" dirty="0" smtClean="0"/>
              <a:t> </a:t>
            </a:r>
            <a:r>
              <a:rPr lang="fr-FR" sz="1600" dirty="0" err="1" smtClean="0"/>
              <a:t>analysis</a:t>
            </a:r>
            <a:endParaRPr lang="en-US" sz="1600" dirty="0"/>
          </a:p>
        </p:txBody>
      </p:sp>
      <p:sp>
        <p:nvSpPr>
          <p:cNvPr id="26" name="ZoneTexte 25"/>
          <p:cNvSpPr txBox="1"/>
          <p:nvPr/>
        </p:nvSpPr>
        <p:spPr>
          <a:xfrm>
            <a:off x="4578430" y="3021047"/>
            <a:ext cx="26896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rgbClr val="00B050"/>
                </a:solidFill>
              </a:rPr>
              <a:t>We</a:t>
            </a:r>
            <a:r>
              <a:rPr lang="fr-FR" sz="1600" dirty="0" smtClean="0">
                <a:solidFill>
                  <a:srgbClr val="00B050"/>
                </a:solidFill>
              </a:rPr>
              <a:t> </a:t>
            </a:r>
            <a:r>
              <a:rPr lang="fr-FR" sz="1600" dirty="0" err="1" smtClean="0">
                <a:solidFill>
                  <a:srgbClr val="00B050"/>
                </a:solidFill>
              </a:rPr>
              <a:t>already</a:t>
            </a:r>
            <a:r>
              <a:rPr lang="fr-FR" sz="1600" dirty="0" smtClean="0">
                <a:solidFill>
                  <a:srgbClr val="00B050"/>
                </a:solidFill>
              </a:rPr>
              <a:t> have </a:t>
            </a:r>
            <a:r>
              <a:rPr lang="fr-FR" sz="1600" dirty="0" err="1" smtClean="0">
                <a:solidFill>
                  <a:srgbClr val="00B050"/>
                </a:solidFill>
              </a:rPr>
              <a:t>it</a:t>
            </a:r>
            <a:r>
              <a:rPr lang="fr-FR" sz="1600" dirty="0" smtClean="0">
                <a:solidFill>
                  <a:srgbClr val="00B050"/>
                </a:solidFill>
              </a:rPr>
              <a:t> on </a:t>
            </a:r>
            <a:r>
              <a:rPr lang="fr-FR" sz="1600" i="1" dirty="0" err="1" smtClean="0">
                <a:solidFill>
                  <a:srgbClr val="00B050"/>
                </a:solidFill>
              </a:rPr>
              <a:t>iclust</a:t>
            </a:r>
            <a:endParaRPr lang="fr-FR" sz="1600" i="1" dirty="0" smtClean="0">
              <a:solidFill>
                <a:srgbClr val="00B05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58490" y="4494684"/>
            <a:ext cx="2537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sz="1600" dirty="0">
                <a:hlinkClick r:id="rId4"/>
              </a:rPr>
              <a:t>www.r-project.org</a:t>
            </a:r>
            <a:r>
              <a:rPr lang="en-US" dirty="0">
                <a:hlinkClick r:id="rId4"/>
              </a:rPr>
              <a:t>/</a:t>
            </a:r>
            <a:endParaRPr lang="en-US" dirty="0"/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88" y="3986911"/>
            <a:ext cx="2457450" cy="1905000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4571324" y="4196822"/>
            <a:ext cx="41899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/>
              <a:t>What</a:t>
            </a:r>
            <a:r>
              <a:rPr lang="fr-FR" sz="1600" dirty="0" smtClean="0"/>
              <a:t> math </a:t>
            </a:r>
            <a:r>
              <a:rPr lang="fr-FR" sz="1600" dirty="0" err="1" smtClean="0"/>
              <a:t>universities</a:t>
            </a:r>
            <a:r>
              <a:rPr lang="fr-FR" sz="1600" dirty="0" smtClean="0"/>
              <a:t> and Google use</a:t>
            </a:r>
            <a:endParaRPr lang="en-US" sz="1600" dirty="0"/>
          </a:p>
        </p:txBody>
      </p:sp>
      <p:sp>
        <p:nvSpPr>
          <p:cNvPr id="14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90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6362700"/>
            <a:ext cx="2133600" cy="365125"/>
          </a:xfrm>
        </p:spPr>
        <p:txBody>
          <a:bodyPr/>
          <a:lstStyle/>
          <a:p>
            <a:fld id="{88A2DB8D-7086-4C06-A391-9D898727360A}" type="datetime1">
              <a:rPr lang="en-US" smtClean="0"/>
              <a:t>1/14/2020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3358341" y="1438275"/>
            <a:ext cx="56483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From Drawings to Artificial Intelligence:</a:t>
            </a:r>
          </a:p>
          <a:p>
            <a:pPr algn="ctr"/>
            <a:r>
              <a:rPr lang="it-IT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</a:t>
            </a:r>
            <a:r>
              <a:rPr lang="it-IT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importance</a:t>
            </a:r>
            <a:r>
              <a:rPr lang="it-IT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of </a:t>
            </a:r>
            <a:r>
              <a:rPr lang="it-IT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Representation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0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Drawings</a:t>
            </a:r>
            <a:r>
              <a:rPr lang="fr-FR" dirty="0" smtClean="0"/>
              <a:t> to </a:t>
            </a:r>
            <a:r>
              <a:rPr lang="fr-FR" dirty="0" err="1" smtClean="0"/>
              <a:t>Artificial</a:t>
            </a:r>
            <a:r>
              <a:rPr lang="fr-FR" dirty="0" smtClean="0"/>
              <a:t> Intelligence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32" y="4725192"/>
            <a:ext cx="2379724" cy="162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5956169" y="4954968"/>
            <a:ext cx="2521844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400" dirty="0" err="1" smtClean="0"/>
              <a:t>Representation</a:t>
            </a:r>
            <a:r>
              <a:rPr lang="it-IT" sz="1400" dirty="0" smtClean="0"/>
              <a:t> : </a:t>
            </a:r>
            <a:r>
              <a:rPr lang="it-IT" sz="1400" i="1" dirty="0" err="1" smtClean="0"/>
              <a:t>drawings</a:t>
            </a:r>
            <a:r>
              <a:rPr lang="it-IT" sz="1400" dirty="0" smtClean="0"/>
              <a:t/>
            </a:r>
            <a:br>
              <a:rPr lang="it-IT" sz="1400" dirty="0" smtClean="0"/>
            </a:br>
            <a:endParaRPr lang="it-IT" sz="1400" dirty="0" smtClean="0"/>
          </a:p>
          <a:p>
            <a:r>
              <a:rPr lang="it-IT" sz="1400" dirty="0"/>
              <a:t>Language : </a:t>
            </a:r>
            <a:r>
              <a:rPr lang="it-IT" sz="1400" i="1" dirty="0" err="1"/>
              <a:t>words</a:t>
            </a:r>
            <a:r>
              <a:rPr lang="it-IT" sz="1400" i="1" dirty="0"/>
              <a:t> </a:t>
            </a:r>
            <a:r>
              <a:rPr lang="it-IT" sz="1400" i="1" dirty="0" err="1"/>
              <a:t>description</a:t>
            </a:r>
            <a:endParaRPr lang="it-IT" sz="1400" i="1" dirty="0"/>
          </a:p>
          <a:p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Data </a:t>
            </a:r>
            <a:r>
              <a:rPr lang="it-IT" sz="1400" dirty="0"/>
              <a:t>: </a:t>
            </a:r>
            <a:r>
              <a:rPr lang="it-IT" sz="1400" i="1" dirty="0" err="1"/>
              <a:t>words</a:t>
            </a:r>
            <a:r>
              <a:rPr lang="it-IT" sz="1400" i="1" dirty="0"/>
              <a:t> </a:t>
            </a:r>
            <a:r>
              <a:rPr lang="it-IT" sz="1400" i="1" dirty="0" err="1" smtClean="0"/>
              <a:t>description</a:t>
            </a:r>
            <a:endParaRPr lang="it-IT" sz="1400" i="1" dirty="0"/>
          </a:p>
        </p:txBody>
      </p:sp>
      <p:pic>
        <p:nvPicPr>
          <p:cNvPr id="1030" name="Picture 6" descr="Résultat de recherche d'images pour &quot;almagest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659" y="2757068"/>
            <a:ext cx="1766765" cy="151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ésultat de recherche d'images pour &quot;leonardo da vinci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41" y="4692539"/>
            <a:ext cx="1196483" cy="134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ésultat de recherche d'images pour &quot;tolomeo claudio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5541" y="2894952"/>
            <a:ext cx="1146526" cy="136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7" y="1079803"/>
            <a:ext cx="1150620" cy="1478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Tabel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109832"/>
              </p:ext>
            </p:extLst>
          </p:nvPr>
        </p:nvGraphicFramePr>
        <p:xfrm>
          <a:off x="4949746" y="2937934"/>
          <a:ext cx="4104000" cy="1241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7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711">
                <a:tc>
                  <a:txBody>
                    <a:bodyPr/>
                    <a:lstStyle/>
                    <a:p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FUNCTION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ROLE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A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Data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real</a:t>
                      </a:r>
                      <a:r>
                        <a:rPr lang="it-IT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world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it-IT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object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B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Representation</a:t>
                      </a:r>
                      <a:endParaRPr lang="it-IT" sz="1200" b="0" cap="none" spc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How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see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it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subject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C</a:t>
                      </a: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Fit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Function</a:t>
                      </a:r>
                      <a:endParaRPr lang="it-IT" sz="1200" b="0" cap="none" spc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How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describe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it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language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5" name="Gruppo 24"/>
          <p:cNvGrpSpPr/>
          <p:nvPr/>
        </p:nvGrpSpPr>
        <p:grpSpPr>
          <a:xfrm>
            <a:off x="1325016" y="1136781"/>
            <a:ext cx="1743046" cy="5215547"/>
            <a:chOff x="1409686" y="1136781"/>
            <a:chExt cx="1743046" cy="5215547"/>
          </a:xfrm>
        </p:grpSpPr>
        <p:sp>
          <p:nvSpPr>
            <p:cNvPr id="6" name="Rettangolo arrotondato 5"/>
            <p:cNvSpPr/>
            <p:nvPr/>
          </p:nvSpPr>
          <p:spPr>
            <a:xfrm>
              <a:off x="1566320" y="1136781"/>
              <a:ext cx="101600" cy="5215547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Connettore 1 10"/>
            <p:cNvCxnSpPr/>
            <p:nvPr/>
          </p:nvCxnSpPr>
          <p:spPr>
            <a:xfrm>
              <a:off x="1468952" y="1586353"/>
              <a:ext cx="31326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asellaDiTesto 12"/>
            <p:cNvSpPr txBox="1"/>
            <p:nvPr/>
          </p:nvSpPr>
          <p:spPr>
            <a:xfrm>
              <a:off x="1868854" y="1447854"/>
              <a:ext cx="12472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 smtClean="0"/>
                <a:t>Aristote</a:t>
              </a:r>
              <a:endParaRPr lang="it-IT" sz="1200" dirty="0" smtClean="0"/>
            </a:p>
            <a:p>
              <a:r>
                <a:rPr lang="it-IT" sz="1200" i="1" dirty="0" smtClean="0"/>
                <a:t>IV sec A.D</a:t>
              </a:r>
            </a:p>
            <a:p>
              <a:r>
                <a:rPr lang="el-GR" sz="1200" dirty="0"/>
                <a:t>Μετὰ τὰ φυσικά</a:t>
              </a:r>
              <a:endParaRPr lang="en-US" sz="1200" dirty="0"/>
            </a:p>
          </p:txBody>
        </p:sp>
        <p:cxnSp>
          <p:nvCxnSpPr>
            <p:cNvPr id="20" name="Connettore 1 19"/>
            <p:cNvCxnSpPr/>
            <p:nvPr/>
          </p:nvCxnSpPr>
          <p:spPr>
            <a:xfrm>
              <a:off x="1468952" y="3606054"/>
              <a:ext cx="31326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/>
          </p:nvCxnSpPr>
          <p:spPr>
            <a:xfrm>
              <a:off x="1468952" y="5362570"/>
              <a:ext cx="31326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/>
          </p:nvCxnSpPr>
          <p:spPr>
            <a:xfrm flipV="1">
              <a:off x="1409686" y="4101599"/>
              <a:ext cx="313267" cy="341842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/>
          </p:nvCxnSpPr>
          <p:spPr>
            <a:xfrm flipV="1">
              <a:off x="1468952" y="4265324"/>
              <a:ext cx="313267" cy="341842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asellaDiTesto 29"/>
            <p:cNvSpPr txBox="1"/>
            <p:nvPr/>
          </p:nvSpPr>
          <p:spPr>
            <a:xfrm>
              <a:off x="1868854" y="5039403"/>
              <a:ext cx="12838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L</a:t>
              </a:r>
              <a:r>
                <a:rPr lang="it-IT" sz="1200" dirty="0" smtClean="0"/>
                <a:t>. Da Vinci</a:t>
              </a:r>
            </a:p>
            <a:p>
              <a:r>
                <a:rPr lang="it-IT" sz="1200" i="1" dirty="0" smtClean="0"/>
                <a:t>1518</a:t>
              </a:r>
            </a:p>
            <a:p>
              <a:r>
                <a:rPr lang="it-IT" sz="1200" dirty="0" smtClean="0"/>
                <a:t>Codice Atlantico</a:t>
              </a:r>
              <a:endParaRPr lang="en-US" sz="1200" dirty="0"/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1868854" y="3282888"/>
              <a:ext cx="9364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smtClean="0"/>
                <a:t>C. </a:t>
              </a:r>
              <a:r>
                <a:rPr lang="it-IT" sz="1200" dirty="0" err="1" smtClean="0"/>
                <a:t>Ptolemy</a:t>
              </a:r>
              <a:endParaRPr lang="it-IT" sz="1200" dirty="0" smtClean="0"/>
            </a:p>
            <a:p>
              <a:r>
                <a:rPr lang="it-IT" sz="1200" i="1" dirty="0" smtClean="0"/>
                <a:t>II sec A.D</a:t>
              </a:r>
            </a:p>
            <a:p>
              <a:r>
                <a:rPr lang="it-IT" sz="1200" dirty="0" err="1" smtClean="0"/>
                <a:t>Almagest</a:t>
              </a:r>
              <a:endParaRPr lang="en-US" sz="12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ttangolo 23"/>
              <p:cNvSpPr/>
              <p:nvPr/>
            </p:nvSpPr>
            <p:spPr>
              <a:xfrm>
                <a:off x="3971424" y="1136781"/>
                <a:ext cx="3969485" cy="116955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/>
                <a:r>
                  <a:rPr lang="it-IT" sz="1400" dirty="0"/>
                  <a:t>The </a:t>
                </a:r>
                <a:r>
                  <a:rPr lang="it-IT" sz="1400" dirty="0" err="1"/>
                  <a:t>real</a:t>
                </a:r>
                <a:r>
                  <a:rPr lang="it-IT" sz="1400" dirty="0"/>
                  <a:t> </a:t>
                </a:r>
                <a:r>
                  <a:rPr lang="it-IT" sz="1400" dirty="0" smtClean="0"/>
                  <a:t>world </a:t>
                </a:r>
                <a14:m>
                  <m:oMath xmlns:m="http://schemas.openxmlformats.org/officeDocument/2006/math">
                    <m:r>
                      <a:rPr lang="it-IT" sz="1400" i="1" smtClean="0">
                        <a:latin typeface="Cambria Math"/>
                        <a:ea typeface="Cambria Math"/>
                      </a:rPr>
                      <m:t>⟷</m:t>
                    </m:r>
                  </m:oMath>
                </a14:m>
                <a:r>
                  <a:rPr lang="it-IT" sz="1400" dirty="0"/>
                  <a:t> Noûs</a:t>
                </a:r>
                <a:r>
                  <a:rPr lang="it-IT" sz="14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it-IT" sz="1400" i="1">
                        <a:latin typeface="Cambria Math"/>
                        <a:ea typeface="Cambria Math"/>
                      </a:rPr>
                      <m:t>⟷</m:t>
                    </m:r>
                  </m:oMath>
                </a14:m>
                <a:r>
                  <a:rPr lang="it-IT" sz="1400" dirty="0" smtClean="0"/>
                  <a:t> </a:t>
                </a:r>
                <a:r>
                  <a:rPr lang="it-IT" sz="1400" dirty="0" err="1" smtClean="0"/>
                  <a:t>knowledge</a:t>
                </a:r>
                <a:r>
                  <a:rPr lang="it-IT" sz="1400" dirty="0" smtClean="0"/>
                  <a:t> of reality</a:t>
                </a:r>
              </a:p>
              <a:p>
                <a:pPr algn="ctr"/>
                <a:endParaRPr lang="it-IT" sz="1400" dirty="0"/>
              </a:p>
              <a:p>
                <a:r>
                  <a:rPr lang="it-IT" sz="1400" i="1" dirty="0" smtClean="0"/>
                  <a:t> We know the true by (divine) intution</a:t>
                </a:r>
              </a:p>
              <a:p>
                <a:endParaRPr lang="it-IT" sz="1400" i="1" dirty="0"/>
              </a:p>
              <a:p>
                <a:r>
                  <a:rPr lang="it-IT" sz="1400" i="1" dirty="0" err="1" smtClean="0"/>
                  <a:t>Concept</a:t>
                </a:r>
                <a:r>
                  <a:rPr lang="it-IT" sz="1400" i="1" dirty="0" smtClean="0"/>
                  <a:t> of </a:t>
                </a:r>
                <a:r>
                  <a:rPr lang="it-IT" sz="1400" i="1" dirty="0" err="1" smtClean="0"/>
                  <a:t>object</a:t>
                </a:r>
                <a:r>
                  <a:rPr lang="it-IT" sz="1400" i="1" dirty="0" smtClean="0"/>
                  <a:t> = </a:t>
                </a:r>
                <a:r>
                  <a:rPr lang="it-IT" sz="1400" i="1" dirty="0" err="1" smtClean="0"/>
                  <a:t>substance</a:t>
                </a:r>
                <a:r>
                  <a:rPr lang="it-IT" sz="1400" i="1" dirty="0" smtClean="0"/>
                  <a:t> + </a:t>
                </a:r>
                <a:r>
                  <a:rPr lang="en-US" sz="1400" i="1" dirty="0" smtClean="0"/>
                  <a:t>phenomena</a:t>
                </a:r>
                <a:r>
                  <a:rPr lang="it-IT" sz="1400" i="1" dirty="0" smtClean="0"/>
                  <a:t> </a:t>
                </a:r>
                <a:endParaRPr lang="it-IT" sz="1400" i="1" dirty="0"/>
              </a:p>
            </p:txBody>
          </p:sp>
        </mc:Choice>
        <mc:Fallback xmlns="">
          <p:sp>
            <p:nvSpPr>
              <p:cNvPr id="24" name="Rettangolo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424" y="1136781"/>
                <a:ext cx="3969485" cy="1169551"/>
              </a:xfrm>
              <a:prstGeom prst="rect">
                <a:avLst/>
              </a:prstGeom>
              <a:blipFill>
                <a:blip r:embed="rId7"/>
                <a:stretch>
                  <a:fillRect l="-152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504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/>
              <a:t>Drawings</a:t>
            </a:r>
            <a:r>
              <a:rPr lang="fr-FR" dirty="0"/>
              <a:t> to </a:t>
            </a:r>
            <a:r>
              <a:rPr lang="fr-FR" dirty="0" err="1" smtClean="0"/>
              <a:t>Artificial</a:t>
            </a:r>
            <a:r>
              <a:rPr lang="fr-FR" dirty="0" smtClean="0"/>
              <a:t> Intelligence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8" name="CasellaDiTesto 7"/>
          <p:cNvSpPr txBox="1"/>
          <p:nvPr/>
        </p:nvSpPr>
        <p:spPr>
          <a:xfrm>
            <a:off x="3616552" y="2916562"/>
            <a:ext cx="2751982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400" b="1" dirty="0" err="1"/>
              <a:t>Scientific</a:t>
            </a:r>
            <a:r>
              <a:rPr lang="it-IT" sz="1400" b="1" dirty="0"/>
              <a:t> and </a:t>
            </a:r>
            <a:r>
              <a:rPr lang="it-IT" sz="1400" b="1" dirty="0" err="1"/>
              <a:t>experimental</a:t>
            </a:r>
            <a:r>
              <a:rPr lang="it-IT" sz="1400" b="1" dirty="0"/>
              <a:t> </a:t>
            </a:r>
            <a:r>
              <a:rPr lang="it-IT" sz="1400" b="1" dirty="0" err="1" smtClean="0"/>
              <a:t>method</a:t>
            </a:r>
            <a:endParaRPr lang="it-IT" sz="1400" b="1" dirty="0" smtClean="0"/>
          </a:p>
          <a:p>
            <a:endParaRPr lang="it-IT" sz="1400" dirty="0"/>
          </a:p>
          <a:p>
            <a:r>
              <a:rPr lang="it-IT" sz="1400" dirty="0" smtClean="0"/>
              <a:t>Language </a:t>
            </a:r>
            <a:r>
              <a:rPr lang="it-IT" sz="1400" dirty="0"/>
              <a:t>: </a:t>
            </a:r>
            <a:r>
              <a:rPr lang="it-IT" sz="1400" i="1" dirty="0" err="1"/>
              <a:t>maths</a:t>
            </a:r>
            <a:endParaRPr lang="it-IT" sz="1400" i="1" dirty="0"/>
          </a:p>
          <a:p>
            <a:r>
              <a:rPr lang="it-IT" sz="1400" dirty="0"/>
              <a:t/>
            </a:r>
            <a:br>
              <a:rPr lang="it-IT" sz="1400" dirty="0"/>
            </a:br>
            <a:r>
              <a:rPr lang="it-IT" sz="1400" dirty="0"/>
              <a:t>Data : </a:t>
            </a:r>
            <a:r>
              <a:rPr lang="it-IT" sz="1400" i="1" dirty="0" err="1" smtClean="0"/>
              <a:t>numbers</a:t>
            </a:r>
            <a:endParaRPr lang="it-IT" sz="1400" dirty="0" smtClean="0"/>
          </a:p>
          <a:p>
            <a:endParaRPr lang="it-IT" sz="1400" dirty="0"/>
          </a:p>
          <a:p>
            <a:r>
              <a:rPr lang="it-IT" sz="1400" dirty="0" err="1" smtClean="0"/>
              <a:t>Representation</a:t>
            </a:r>
            <a:r>
              <a:rPr lang="it-IT" sz="1400" dirty="0" smtClean="0"/>
              <a:t> : </a:t>
            </a:r>
            <a:r>
              <a:rPr lang="it-IT" sz="1400" i="1" dirty="0" err="1" smtClean="0"/>
              <a:t>cartesian</a:t>
            </a:r>
            <a:r>
              <a:rPr lang="it-IT" sz="1400" i="1" dirty="0" smtClean="0"/>
              <a:t> </a:t>
            </a:r>
            <a:r>
              <a:rPr lang="it-IT" sz="1400" i="1" dirty="0" err="1" smtClean="0"/>
              <a:t>plane</a:t>
            </a:r>
            <a:endParaRPr lang="it-IT" sz="1400" dirty="0" smtClean="0"/>
          </a:p>
        </p:txBody>
      </p:sp>
      <p:sp>
        <p:nvSpPr>
          <p:cNvPr id="13" name="CasellaDiTesto 12"/>
          <p:cNvSpPr txBox="1"/>
          <p:nvPr/>
        </p:nvSpPr>
        <p:spPr>
          <a:xfrm>
            <a:off x="1752583" y="2959724"/>
            <a:ext cx="1819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G. Galilei</a:t>
            </a:r>
          </a:p>
          <a:p>
            <a:r>
              <a:rPr lang="it-IT" sz="1200" i="1" dirty="0" smtClean="0"/>
              <a:t>1633-1638</a:t>
            </a:r>
          </a:p>
          <a:p>
            <a:r>
              <a:rPr lang="it-IT" sz="1200" dirty="0"/>
              <a:t>Discorsi e dimostrazioni matematiche intorno a due nuove scienze attenenti alla meccanica e i movimenti locali </a:t>
            </a:r>
            <a:endParaRPr lang="it-IT" sz="1200" dirty="0" smtClean="0"/>
          </a:p>
          <a:p>
            <a:r>
              <a:rPr lang="fr-FR" sz="1200" b="1" i="1" dirty="0"/>
              <a:t>Born of </a:t>
            </a:r>
            <a:r>
              <a:rPr lang="fr-FR" sz="1200" b="1" i="1" dirty="0" err="1" smtClean="0"/>
              <a:t>Physics</a:t>
            </a:r>
            <a:endParaRPr lang="fr-FR" sz="1200" b="1" i="1" dirty="0"/>
          </a:p>
        </p:txBody>
      </p:sp>
      <p:graphicFrame>
        <p:nvGraphicFramePr>
          <p:cNvPr id="29" name="Tabel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351619"/>
              </p:ext>
            </p:extLst>
          </p:nvPr>
        </p:nvGraphicFramePr>
        <p:xfrm>
          <a:off x="4433280" y="1263414"/>
          <a:ext cx="4104000" cy="113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7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8974">
                <a:tc>
                  <a:txBody>
                    <a:bodyPr/>
                    <a:lstStyle/>
                    <a:p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FUNCTION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ROLE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Data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real</a:t>
                      </a:r>
                      <a:r>
                        <a:rPr lang="it-IT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world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it-IT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object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B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Representation</a:t>
                      </a:r>
                      <a:endParaRPr lang="it-IT" sz="1200" b="0" cap="none" spc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How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we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see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it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subject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C</a:t>
                      </a: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Fit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Function</a:t>
                      </a:r>
                      <a:endParaRPr lang="it-IT" sz="1200" b="0" cap="none" spc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How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we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describe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it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language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CasellaDiTesto 30"/>
          <p:cNvSpPr txBox="1"/>
          <p:nvPr/>
        </p:nvSpPr>
        <p:spPr>
          <a:xfrm>
            <a:off x="1807617" y="5381147"/>
            <a:ext cx="1795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R</a:t>
            </a:r>
            <a:r>
              <a:rPr lang="it-IT" sz="1200" dirty="0" smtClean="0"/>
              <a:t>. </a:t>
            </a:r>
            <a:r>
              <a:rPr lang="it-IT" sz="1200" dirty="0" err="1" smtClean="0"/>
              <a:t>Décartes</a:t>
            </a:r>
            <a:endParaRPr lang="it-IT" sz="1200" dirty="0" smtClean="0"/>
          </a:p>
          <a:p>
            <a:r>
              <a:rPr lang="it-IT" sz="1200" i="1" dirty="0" smtClean="0"/>
              <a:t>1637</a:t>
            </a:r>
          </a:p>
          <a:p>
            <a:r>
              <a:rPr lang="it-IT" sz="1200" dirty="0" err="1"/>
              <a:t>D</a:t>
            </a:r>
            <a:r>
              <a:rPr lang="it-IT" sz="1200" dirty="0" err="1" smtClean="0"/>
              <a:t>iscours</a:t>
            </a:r>
            <a:r>
              <a:rPr lang="it-IT" sz="1200" dirty="0" smtClean="0"/>
              <a:t> de la </a:t>
            </a:r>
            <a:r>
              <a:rPr lang="it-IT" sz="1200" dirty="0" err="1" smtClean="0"/>
              <a:t>Méthode</a:t>
            </a:r>
            <a:endParaRPr lang="en-US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46" y="2920213"/>
            <a:ext cx="1178180" cy="144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46" y="4824082"/>
            <a:ext cx="1138123" cy="138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0" r="14330" b="7421"/>
          <a:stretch/>
        </p:blipFill>
        <p:spPr bwMode="auto">
          <a:xfrm>
            <a:off x="3603301" y="5121144"/>
            <a:ext cx="863003" cy="138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ttangolo arrotondato 40"/>
          <p:cNvSpPr/>
          <p:nvPr/>
        </p:nvSpPr>
        <p:spPr>
          <a:xfrm>
            <a:off x="1481650" y="1136781"/>
            <a:ext cx="101600" cy="521554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49" name="Connettore 1 2048"/>
          <p:cNvCxnSpPr/>
          <p:nvPr/>
        </p:nvCxnSpPr>
        <p:spPr>
          <a:xfrm>
            <a:off x="1363117" y="1947912"/>
            <a:ext cx="3386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/>
          <p:cNvCxnSpPr/>
          <p:nvPr/>
        </p:nvCxnSpPr>
        <p:spPr>
          <a:xfrm>
            <a:off x="1380050" y="5704313"/>
            <a:ext cx="3386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5083270" y="5573360"/>
            <a:ext cx="400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i="1" dirty="0" err="1" smtClean="0"/>
              <a:t>Rationalism</a:t>
            </a:r>
            <a:endParaRPr lang="it-IT" sz="1200" b="1" i="1" dirty="0" smtClean="0"/>
          </a:p>
          <a:p>
            <a:r>
              <a:rPr lang="it-IT" sz="1200" i="1" dirty="0" smtClean="0"/>
              <a:t>Cogito ergo sum</a:t>
            </a:r>
          </a:p>
          <a:p>
            <a:r>
              <a:rPr lang="en-US" sz="1200" dirty="0" smtClean="0"/>
              <a:t>Rejection of sensations as correct way of knowing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6" y="1350553"/>
            <a:ext cx="1267562" cy="122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Connettore 1 2048"/>
          <p:cNvCxnSpPr/>
          <p:nvPr/>
        </p:nvCxnSpPr>
        <p:spPr>
          <a:xfrm>
            <a:off x="1380050" y="3642581"/>
            <a:ext cx="3386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2"/>
          <p:cNvSpPr txBox="1"/>
          <p:nvPr/>
        </p:nvSpPr>
        <p:spPr>
          <a:xfrm>
            <a:off x="1783445" y="1180514"/>
            <a:ext cx="1819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M</a:t>
            </a:r>
            <a:r>
              <a:rPr lang="it-IT" sz="1200" dirty="0" smtClean="0"/>
              <a:t>. Kopernik</a:t>
            </a:r>
          </a:p>
          <a:p>
            <a:r>
              <a:rPr lang="it-IT" sz="1200" i="1" dirty="0" smtClean="0"/>
              <a:t>1530</a:t>
            </a:r>
          </a:p>
          <a:p>
            <a:r>
              <a:rPr lang="it-IT" sz="1200" dirty="0" smtClean="0"/>
              <a:t>De Revolutionibus Orbium Celestium</a:t>
            </a:r>
          </a:p>
        </p:txBody>
      </p:sp>
      <p:graphicFrame>
        <p:nvGraphicFramePr>
          <p:cNvPr id="21" name="Graphique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531233"/>
              </p:ext>
            </p:extLst>
          </p:nvPr>
        </p:nvGraphicFramePr>
        <p:xfrm>
          <a:off x="6703994" y="3004579"/>
          <a:ext cx="2385620" cy="187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7861071" y="4796740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X</a:t>
            </a:r>
            <a:endParaRPr lang="en-US" sz="1100" dirty="0"/>
          </a:p>
        </p:txBody>
      </p:sp>
      <p:sp>
        <p:nvSpPr>
          <p:cNvPr id="22" name="ZoneTexte 21"/>
          <p:cNvSpPr txBox="1"/>
          <p:nvPr/>
        </p:nvSpPr>
        <p:spPr>
          <a:xfrm rot="16200000">
            <a:off x="6476463" y="3625171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Y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72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cteur droit avec flèche 16"/>
          <p:cNvCxnSpPr/>
          <p:nvPr/>
        </p:nvCxnSpPr>
        <p:spPr>
          <a:xfrm>
            <a:off x="7847215" y="1657324"/>
            <a:ext cx="0" cy="1346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ttangolo arrotondato 31"/>
          <p:cNvSpPr/>
          <p:nvPr/>
        </p:nvSpPr>
        <p:spPr>
          <a:xfrm>
            <a:off x="-1012" y="2220709"/>
            <a:ext cx="93600" cy="4104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Connettore 1 25"/>
          <p:cNvCxnSpPr/>
          <p:nvPr/>
        </p:nvCxnSpPr>
        <p:spPr>
          <a:xfrm>
            <a:off x="1188401" y="4846547"/>
            <a:ext cx="5331411" cy="33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068" y="4713078"/>
            <a:ext cx="996803" cy="119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Arco a tutto sesto 32"/>
          <p:cNvSpPr/>
          <p:nvPr/>
        </p:nvSpPr>
        <p:spPr>
          <a:xfrm>
            <a:off x="5197799" y="1890705"/>
            <a:ext cx="1200278" cy="1113356"/>
          </a:xfrm>
          <a:prstGeom prst="blockArc">
            <a:avLst>
              <a:gd name="adj1" fmla="val 16200000"/>
              <a:gd name="adj2" fmla="val 106351"/>
              <a:gd name="adj3" fmla="val 842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Rettangolo arrotondato 31"/>
          <p:cNvSpPr/>
          <p:nvPr/>
        </p:nvSpPr>
        <p:spPr>
          <a:xfrm>
            <a:off x="1481650" y="1136781"/>
            <a:ext cx="101600" cy="521554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/>
              <a:t>Drawings</a:t>
            </a:r>
            <a:r>
              <a:rPr lang="fr-FR" dirty="0"/>
              <a:t> to </a:t>
            </a:r>
            <a:r>
              <a:rPr lang="fr-FR" dirty="0" err="1" smtClean="0"/>
              <a:t>Artificial</a:t>
            </a:r>
            <a:r>
              <a:rPr lang="fr-FR" dirty="0" smtClean="0"/>
              <a:t> Intelligence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cxnSp>
        <p:nvCxnSpPr>
          <p:cNvPr id="11" name="Connettore 1 10"/>
          <p:cNvCxnSpPr>
            <a:endCxn id="42" idx="1"/>
          </p:cNvCxnSpPr>
          <p:nvPr/>
        </p:nvCxnSpPr>
        <p:spPr>
          <a:xfrm>
            <a:off x="5736301" y="2426574"/>
            <a:ext cx="9319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831485" y="4297580"/>
            <a:ext cx="181985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I. Newton</a:t>
            </a:r>
          </a:p>
          <a:p>
            <a:r>
              <a:rPr lang="it-IT" sz="1200" i="1" dirty="0" smtClean="0"/>
              <a:t>1687</a:t>
            </a:r>
          </a:p>
          <a:p>
            <a:r>
              <a:rPr lang="it-IT" sz="1200" dirty="0" err="1" smtClean="0"/>
              <a:t>Philosophie</a:t>
            </a:r>
            <a:r>
              <a:rPr lang="it-IT" sz="1200" dirty="0" smtClean="0"/>
              <a:t> </a:t>
            </a:r>
            <a:r>
              <a:rPr lang="it-IT" sz="1200" dirty="0" err="1" smtClean="0"/>
              <a:t>Naturalis</a:t>
            </a:r>
            <a:r>
              <a:rPr lang="it-IT" sz="1200" dirty="0" smtClean="0"/>
              <a:t> Principia </a:t>
            </a:r>
            <a:r>
              <a:rPr lang="it-IT" sz="1200" dirty="0" err="1" smtClean="0"/>
              <a:t>Mathematiqua</a:t>
            </a:r>
            <a:endParaRPr lang="it-IT" sz="1200" dirty="0" smtClean="0"/>
          </a:p>
        </p:txBody>
      </p:sp>
      <p:graphicFrame>
        <p:nvGraphicFramePr>
          <p:cNvPr id="29" name="Tabel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90959"/>
              </p:ext>
            </p:extLst>
          </p:nvPr>
        </p:nvGraphicFramePr>
        <p:xfrm>
          <a:off x="2004231" y="5266266"/>
          <a:ext cx="4104000" cy="113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7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2061">
                <a:tc>
                  <a:txBody>
                    <a:bodyPr/>
                    <a:lstStyle/>
                    <a:p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FUNCTION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ROLE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Data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real</a:t>
                      </a:r>
                      <a:r>
                        <a:rPr lang="it-IT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world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it-IT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object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Representation</a:t>
                      </a:r>
                      <a:endParaRPr lang="it-IT" sz="1200" b="0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How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see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subject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C</a:t>
                      </a: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Fit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Function</a:t>
                      </a:r>
                      <a:endParaRPr lang="it-IT" sz="1200" b="0" cap="none" spc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How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describe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language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93" y="4226102"/>
            <a:ext cx="900228" cy="1230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rco a tutto sesto 8"/>
          <p:cNvSpPr/>
          <p:nvPr/>
        </p:nvSpPr>
        <p:spPr>
          <a:xfrm rot="10800000">
            <a:off x="1482939" y="870481"/>
            <a:ext cx="1192491" cy="1113356"/>
          </a:xfrm>
          <a:prstGeom prst="blockArc">
            <a:avLst>
              <a:gd name="adj1" fmla="val 16200000"/>
              <a:gd name="adj2" fmla="val 106351"/>
              <a:gd name="adj3" fmla="val 842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022619" y="1890705"/>
            <a:ext cx="3814159" cy="931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36" y="1001293"/>
            <a:ext cx="797377" cy="84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267" y="3171619"/>
            <a:ext cx="705368" cy="956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2970052" y="1085686"/>
            <a:ext cx="1353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F. Bacon</a:t>
            </a:r>
          </a:p>
          <a:p>
            <a:r>
              <a:rPr lang="it-IT" sz="1200" i="1" dirty="0" smtClean="0"/>
              <a:t>1620</a:t>
            </a:r>
          </a:p>
          <a:p>
            <a:r>
              <a:rPr lang="it-IT" sz="1200" dirty="0" err="1" smtClean="0"/>
              <a:t>Novum</a:t>
            </a:r>
            <a:r>
              <a:rPr lang="it-IT" sz="1200" dirty="0" smtClean="0"/>
              <a:t> Organu</a:t>
            </a:r>
            <a:r>
              <a:rPr lang="it-IT" sz="1200" dirty="0"/>
              <a:t>m</a:t>
            </a:r>
            <a:endParaRPr lang="it-IT" sz="1200" dirty="0" smtClean="0"/>
          </a:p>
        </p:txBody>
      </p:sp>
      <p:sp>
        <p:nvSpPr>
          <p:cNvPr id="19" name="CasellaDiTesto 18"/>
          <p:cNvSpPr txBox="1"/>
          <p:nvPr/>
        </p:nvSpPr>
        <p:spPr>
          <a:xfrm>
            <a:off x="7406740" y="3097251"/>
            <a:ext cx="1630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W</a:t>
            </a:r>
            <a:r>
              <a:rPr lang="it-IT" sz="1200" dirty="0" smtClean="0"/>
              <a:t>. </a:t>
            </a:r>
            <a:r>
              <a:rPr lang="it-IT" sz="1200" dirty="0" err="1" smtClean="0"/>
              <a:t>Petty</a:t>
            </a:r>
            <a:endParaRPr lang="it-IT" sz="1200" dirty="0" smtClean="0"/>
          </a:p>
          <a:p>
            <a:r>
              <a:rPr lang="it-IT" sz="1200" i="1" dirty="0" smtClean="0"/>
              <a:t>1676</a:t>
            </a:r>
          </a:p>
          <a:p>
            <a:r>
              <a:rPr lang="fr-FR" sz="1200" dirty="0" err="1" smtClean="0"/>
              <a:t>Political</a:t>
            </a:r>
            <a:r>
              <a:rPr lang="fr-FR" sz="1200" dirty="0" smtClean="0"/>
              <a:t> </a:t>
            </a:r>
            <a:r>
              <a:rPr lang="fr-FR" sz="1200" dirty="0" err="1" smtClean="0"/>
              <a:t>Arithmetic</a:t>
            </a:r>
            <a:endParaRPr lang="fr-FR" sz="1200" dirty="0" smtClean="0"/>
          </a:p>
          <a:p>
            <a:r>
              <a:rPr lang="fr-FR" sz="1200" i="1" dirty="0" smtClean="0"/>
              <a:t/>
            </a:r>
            <a:br>
              <a:rPr lang="fr-FR" sz="1200" i="1" dirty="0" smtClean="0"/>
            </a:br>
            <a:r>
              <a:rPr lang="fr-FR" sz="1200" b="1" dirty="0" smtClean="0"/>
              <a:t>Born of </a:t>
            </a:r>
            <a:r>
              <a:rPr lang="fr-FR" sz="1200" b="1" dirty="0" err="1" smtClean="0"/>
              <a:t>Statistics</a:t>
            </a:r>
            <a:endParaRPr lang="fr-FR" sz="1200" b="1" dirty="0" smtClean="0"/>
          </a:p>
          <a:p>
            <a:r>
              <a:rPr lang="fr-FR" sz="1200" b="1" dirty="0" smtClean="0"/>
              <a:t>&amp; Modern </a:t>
            </a:r>
            <a:r>
              <a:rPr lang="fr-FR" sz="1200" b="1" dirty="0" err="1" smtClean="0"/>
              <a:t>Economy</a:t>
            </a:r>
            <a:endParaRPr lang="it-IT" sz="1200" b="1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394" y="1005290"/>
            <a:ext cx="666910" cy="82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asellaDiTesto 21"/>
          <p:cNvSpPr txBox="1"/>
          <p:nvPr/>
        </p:nvSpPr>
        <p:spPr>
          <a:xfrm>
            <a:off x="5305924" y="1097746"/>
            <a:ext cx="876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T</a:t>
            </a:r>
            <a:r>
              <a:rPr lang="it-IT" sz="1200" dirty="0" smtClean="0"/>
              <a:t>. Hobbes</a:t>
            </a:r>
          </a:p>
          <a:p>
            <a:r>
              <a:rPr lang="it-IT" sz="1200" i="1" dirty="0" smtClean="0"/>
              <a:t>1651</a:t>
            </a:r>
          </a:p>
          <a:p>
            <a:r>
              <a:rPr lang="it-IT" sz="1200" dirty="0" err="1" smtClean="0"/>
              <a:t>Léviathan</a:t>
            </a:r>
            <a:endParaRPr lang="it-IT" sz="1200" dirty="0" smtClean="0"/>
          </a:p>
        </p:txBody>
      </p:sp>
      <p:cxnSp>
        <p:nvCxnSpPr>
          <p:cNvPr id="7" name="Connettore 1 6"/>
          <p:cNvCxnSpPr/>
          <p:nvPr/>
        </p:nvCxnSpPr>
        <p:spPr>
          <a:xfrm flipV="1">
            <a:off x="2554849" y="1842106"/>
            <a:ext cx="0" cy="31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2412470" y="2050267"/>
            <a:ext cx="259237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200" b="1" i="1" dirty="0" err="1" smtClean="0"/>
              <a:t>Empirism</a:t>
            </a:r>
            <a:r>
              <a:rPr lang="it-IT" sz="1200" b="1" dirty="0" smtClean="0"/>
              <a:t>:</a:t>
            </a:r>
            <a:r>
              <a:rPr lang="it-IT" sz="1200" dirty="0" smtClean="0"/>
              <a:t> </a:t>
            </a:r>
            <a:r>
              <a:rPr lang="it-IT" sz="1200" dirty="0" err="1" smtClean="0"/>
              <a:t>we</a:t>
            </a:r>
            <a:r>
              <a:rPr lang="it-IT" sz="1200" dirty="0" smtClean="0"/>
              <a:t> </a:t>
            </a:r>
            <a:r>
              <a:rPr lang="it-IT" sz="1200" dirty="0" err="1" smtClean="0"/>
              <a:t>know</a:t>
            </a:r>
            <a:r>
              <a:rPr lang="it-IT" sz="1200" dirty="0" smtClean="0"/>
              <a:t> by </a:t>
            </a:r>
            <a:r>
              <a:rPr lang="it-IT" sz="1200" dirty="0" err="1" smtClean="0"/>
              <a:t>sensations</a:t>
            </a:r>
            <a:r>
              <a:rPr lang="it-IT" sz="1200" dirty="0" smtClean="0"/>
              <a:t>.</a:t>
            </a:r>
            <a:br>
              <a:rPr lang="it-IT" sz="1200" dirty="0" smtClean="0"/>
            </a:br>
            <a:r>
              <a:rPr lang="it-IT" sz="1200" dirty="0" smtClean="0"/>
              <a:t>1° concept of</a:t>
            </a:r>
            <a:r>
              <a:rPr lang="it-IT" sz="1200" b="1" dirty="0" smtClean="0"/>
              <a:t> sensitivity error</a:t>
            </a:r>
            <a:endParaRPr lang="en-US" sz="1200" b="1" dirty="0"/>
          </a:p>
        </p:txBody>
      </p:sp>
      <p:cxnSp>
        <p:nvCxnSpPr>
          <p:cNvPr id="15" name="Connettore 1 14"/>
          <p:cNvCxnSpPr/>
          <p:nvPr/>
        </p:nvCxnSpPr>
        <p:spPr>
          <a:xfrm flipV="1">
            <a:off x="4648200" y="1842107"/>
            <a:ext cx="0" cy="316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6835312" y="1098434"/>
            <a:ext cx="2308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 smtClean="0"/>
              <a:t>Application of the </a:t>
            </a:r>
            <a:r>
              <a:rPr lang="it-IT" sz="1200" i="1" dirty="0" err="1" smtClean="0"/>
              <a:t>scientific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method</a:t>
            </a:r>
            <a:r>
              <a:rPr lang="it-IT" sz="1200" i="1" dirty="0" smtClean="0"/>
              <a:t> in </a:t>
            </a:r>
            <a:r>
              <a:rPr lang="it-IT" sz="1200" i="1" dirty="0" err="1" smtClean="0"/>
              <a:t>all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fields</a:t>
            </a:r>
            <a:endParaRPr lang="en-US" sz="1200" i="1" dirty="0"/>
          </a:p>
        </p:txBody>
      </p:sp>
      <p:sp>
        <p:nvSpPr>
          <p:cNvPr id="35" name="Rettangolo arrotondato 34"/>
          <p:cNvSpPr/>
          <p:nvPr/>
        </p:nvSpPr>
        <p:spPr>
          <a:xfrm>
            <a:off x="6305744" y="2463190"/>
            <a:ext cx="100800" cy="41109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asellaDiTesto 37"/>
          <p:cNvSpPr txBox="1"/>
          <p:nvPr/>
        </p:nvSpPr>
        <p:spPr>
          <a:xfrm>
            <a:off x="7658818" y="4803328"/>
            <a:ext cx="1261884" cy="101566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200" dirty="0" smtClean="0"/>
              <a:t>G. W. </a:t>
            </a:r>
            <a:r>
              <a:rPr lang="it-IT" sz="1200" dirty="0" err="1" smtClean="0"/>
              <a:t>Leibniz</a:t>
            </a:r>
            <a:endParaRPr lang="it-IT" sz="1200" dirty="0" smtClean="0"/>
          </a:p>
          <a:p>
            <a:r>
              <a:rPr lang="it-IT" sz="1200" i="1" dirty="0" err="1" smtClean="0"/>
              <a:t>All</a:t>
            </a:r>
            <a:r>
              <a:rPr lang="it-IT" sz="1200" i="1" dirty="0" smtClean="0"/>
              <a:t> opera</a:t>
            </a:r>
          </a:p>
          <a:p>
            <a:endParaRPr lang="it-IT" sz="1200" i="1" dirty="0"/>
          </a:p>
          <a:p>
            <a:r>
              <a:rPr lang="it-IT" sz="1200" b="1" dirty="0" err="1" smtClean="0"/>
              <a:t>Binary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system</a:t>
            </a:r>
            <a:endParaRPr lang="it-IT" sz="1200" b="1" dirty="0" smtClean="0"/>
          </a:p>
          <a:p>
            <a:r>
              <a:rPr lang="it-IT" sz="1200" b="1" dirty="0" err="1" smtClean="0"/>
              <a:t>Kinetic</a:t>
            </a:r>
            <a:r>
              <a:rPr lang="it-IT" sz="1200" b="1" dirty="0" smtClean="0"/>
              <a:t> Energy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432" y="2729479"/>
            <a:ext cx="942998" cy="123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630" y="2965619"/>
            <a:ext cx="863342" cy="123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asellaDiTesto 26"/>
          <p:cNvSpPr txBox="1"/>
          <p:nvPr/>
        </p:nvSpPr>
        <p:spPr>
          <a:xfrm>
            <a:off x="2795341" y="2785377"/>
            <a:ext cx="24024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B. Pascal</a:t>
            </a:r>
          </a:p>
          <a:p>
            <a:r>
              <a:rPr lang="en-US" sz="1200" dirty="0" err="1"/>
              <a:t>Traité</a:t>
            </a:r>
            <a:r>
              <a:rPr lang="en-US" sz="1200" dirty="0"/>
              <a:t> du triangle </a:t>
            </a:r>
            <a:r>
              <a:rPr lang="en-US" sz="1200" dirty="0" err="1" smtClean="0"/>
              <a:t>arithmétique</a:t>
            </a:r>
            <a:endParaRPr lang="en-US" sz="1200" dirty="0" smtClean="0"/>
          </a:p>
          <a:p>
            <a:r>
              <a:rPr lang="it-IT" sz="1200" i="1" dirty="0" smtClean="0"/>
              <a:t>1654</a:t>
            </a:r>
          </a:p>
          <a:p>
            <a:endParaRPr lang="it-IT" sz="1200" dirty="0"/>
          </a:p>
          <a:p>
            <a:endParaRPr lang="it-IT" sz="1200" dirty="0" smtClean="0"/>
          </a:p>
          <a:p>
            <a:pPr algn="r"/>
            <a:r>
              <a:rPr lang="it-IT" sz="1200" dirty="0" smtClean="0"/>
              <a:t>C. Huygens</a:t>
            </a:r>
          </a:p>
          <a:p>
            <a:pPr algn="r"/>
            <a:r>
              <a:rPr lang="en-US" sz="1200" dirty="0"/>
              <a:t>De </a:t>
            </a:r>
            <a:r>
              <a:rPr lang="en-US" sz="1200" dirty="0" err="1"/>
              <a:t>ratiociniis</a:t>
            </a:r>
            <a:r>
              <a:rPr lang="en-US" sz="1200" dirty="0"/>
              <a:t> in </a:t>
            </a:r>
            <a:r>
              <a:rPr lang="en-US" sz="1200" dirty="0" err="1"/>
              <a:t>ludo</a:t>
            </a:r>
            <a:r>
              <a:rPr lang="en-US" sz="1200" dirty="0"/>
              <a:t> </a:t>
            </a:r>
            <a:r>
              <a:rPr lang="en-US" sz="1200" dirty="0" err="1" smtClean="0"/>
              <a:t>aleae</a:t>
            </a:r>
            <a:endParaRPr lang="en-US" sz="1200" dirty="0" smtClean="0"/>
          </a:p>
          <a:p>
            <a:pPr algn="r"/>
            <a:r>
              <a:rPr lang="it-IT" sz="1200" i="1" dirty="0" smtClean="0"/>
              <a:t>1657</a:t>
            </a:r>
            <a:endParaRPr lang="en-US" sz="1200" i="1" dirty="0"/>
          </a:p>
        </p:txBody>
      </p:sp>
      <p:cxnSp>
        <p:nvCxnSpPr>
          <p:cNvPr id="30" name="Connettore 1 29"/>
          <p:cNvCxnSpPr/>
          <p:nvPr/>
        </p:nvCxnSpPr>
        <p:spPr>
          <a:xfrm flipH="1">
            <a:off x="1261805" y="3538325"/>
            <a:ext cx="4422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192834" y="3359049"/>
            <a:ext cx="12543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Mathematical </a:t>
            </a:r>
            <a:r>
              <a:rPr lang="it-IT" sz="1200" b="1" dirty="0" err="1" smtClean="0"/>
              <a:t>Induction</a:t>
            </a: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sellaDiTesto 38"/>
              <p:cNvSpPr txBox="1"/>
              <p:nvPr/>
            </p:nvSpPr>
            <p:spPr>
              <a:xfrm>
                <a:off x="4558826" y="4618349"/>
                <a:ext cx="1260730" cy="49026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 smtClean="0"/>
                  <a:t>Calculus</a:t>
                </a:r>
              </a:p>
              <a:p>
                <a:r>
                  <a:rPr lang="en-US" sz="1200" b="1" dirty="0" smtClean="0"/>
                  <a:t>F(x), d/dx,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2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it-IT" sz="1200" b="1" i="1" smtClean="0">
                            <a:latin typeface="Cambria Math"/>
                          </a:rPr>
                          <m:t>𝒅𝒙</m:t>
                        </m:r>
                      </m:e>
                    </m:nary>
                  </m:oMath>
                </a14:m>
                <a:endParaRPr lang="en-US" sz="1200" b="1" dirty="0"/>
              </a:p>
            </p:txBody>
          </p:sp>
        </mc:Choice>
        <mc:Fallback xmlns="">
          <p:sp>
            <p:nvSpPr>
              <p:cNvPr id="39" name="CasellaDiTes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826" y="4618349"/>
                <a:ext cx="1260730" cy="490262"/>
              </a:xfrm>
              <a:prstGeom prst="rect">
                <a:avLst/>
              </a:prstGeom>
              <a:blipFill rotWithShape="1">
                <a:blip r:embed="rId9"/>
                <a:stretch>
                  <a:fillRect l="-483" t="-32500" r="-19324" b="-10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ttore 1 40"/>
          <p:cNvCxnSpPr>
            <a:stCxn id="1030" idx="0"/>
          </p:cNvCxnSpPr>
          <p:nvPr/>
        </p:nvCxnSpPr>
        <p:spPr>
          <a:xfrm flipV="1">
            <a:off x="5736301" y="2447383"/>
            <a:ext cx="0" cy="518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sellaDiTesto 41"/>
              <p:cNvSpPr txBox="1"/>
              <p:nvPr/>
            </p:nvSpPr>
            <p:spPr>
              <a:xfrm>
                <a:off x="6668283" y="2195741"/>
                <a:ext cx="2215671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 err="1" smtClean="0"/>
                  <a:t>Formalisation</a:t>
                </a:r>
                <a:r>
                  <a:rPr lang="it-IT" sz="1200" b="1" dirty="0" smtClean="0"/>
                  <a:t> of </a:t>
                </a:r>
                <a:r>
                  <a:rPr lang="it-IT" sz="1200" b="1" dirty="0" err="1" smtClean="0"/>
                  <a:t>probability</a:t>
                </a:r>
                <a:endParaRPr lang="it-IT" sz="12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2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it-IT" sz="1200" b="0" i="1" smtClean="0">
                              <a:latin typeface="Cambria Math"/>
                            </a:rPr>
                            <m:t>𝑋</m:t>
                          </m:r>
                        </m:sub>
                      </m:sSub>
                      <m:r>
                        <a:rPr lang="it-IT" sz="1200" b="0" i="1" smtClean="0">
                          <a:latin typeface="Cambria Math"/>
                        </a:rPr>
                        <m:t>(</m:t>
                      </m:r>
                      <m:r>
                        <a:rPr lang="it-IT" sz="1200" b="0" i="1" smtClean="0">
                          <a:latin typeface="Cambria Math"/>
                        </a:rPr>
                        <m:t>𝑥</m:t>
                      </m:r>
                      <m:r>
                        <a:rPr lang="it-IT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2" name="CasellaDiTes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283" y="2195741"/>
                <a:ext cx="2215671" cy="461665"/>
              </a:xfrm>
              <a:prstGeom prst="rect">
                <a:avLst/>
              </a:prstGeom>
              <a:blipFill>
                <a:blip r:embed="rId10"/>
                <a:stretch>
                  <a:fillRect l="-275" t="-1316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Connettore 1 46"/>
          <p:cNvCxnSpPr>
            <a:endCxn id="1026" idx="1"/>
          </p:cNvCxnSpPr>
          <p:nvPr/>
        </p:nvCxnSpPr>
        <p:spPr>
          <a:xfrm>
            <a:off x="6297278" y="3650114"/>
            <a:ext cx="327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/>
          <p:cNvSpPr txBox="1"/>
          <p:nvPr/>
        </p:nvSpPr>
        <p:spPr>
          <a:xfrm>
            <a:off x="255820" y="5527450"/>
            <a:ext cx="119135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200" b="1" i="1" dirty="0" err="1" smtClean="0"/>
              <a:t>Determinism</a:t>
            </a:r>
            <a:endParaRPr lang="it-IT" sz="1200" b="1" i="1" dirty="0" smtClean="0"/>
          </a:p>
          <a:p>
            <a:r>
              <a:rPr lang="it-IT" sz="1200" b="1" dirty="0" smtClean="0"/>
              <a:t>Cause - </a:t>
            </a:r>
            <a:r>
              <a:rPr lang="en-US" sz="1200" b="1" dirty="0" smtClean="0"/>
              <a:t>effect</a:t>
            </a:r>
            <a:endParaRPr lang="en-US" sz="1200" b="1" dirty="0"/>
          </a:p>
        </p:txBody>
      </p:sp>
      <p:sp>
        <p:nvSpPr>
          <p:cNvPr id="43" name="Arco a tutto sesto 8"/>
          <p:cNvSpPr/>
          <p:nvPr/>
        </p:nvSpPr>
        <p:spPr>
          <a:xfrm rot="5400000">
            <a:off x="430326" y="587527"/>
            <a:ext cx="1192491" cy="1113356"/>
          </a:xfrm>
          <a:prstGeom prst="blockArc">
            <a:avLst>
              <a:gd name="adj1" fmla="val 16200000"/>
              <a:gd name="adj2" fmla="val 106351"/>
              <a:gd name="adj3" fmla="val 842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Arco a tutto sesto 8"/>
          <p:cNvSpPr/>
          <p:nvPr/>
        </p:nvSpPr>
        <p:spPr>
          <a:xfrm rot="16200000">
            <a:off x="-39566" y="1696892"/>
            <a:ext cx="1192491" cy="1113356"/>
          </a:xfrm>
          <a:prstGeom prst="blockArc">
            <a:avLst>
              <a:gd name="adj1" fmla="val 16200000"/>
              <a:gd name="adj2" fmla="val 106351"/>
              <a:gd name="adj3" fmla="val 842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273" y="1384503"/>
            <a:ext cx="1139522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200" dirty="0" smtClean="0"/>
              <a:t>Humanities</a:t>
            </a:r>
          </a:p>
          <a:p>
            <a:r>
              <a:rPr lang="it-IT" sz="1200" b="1" dirty="0" smtClean="0"/>
              <a:t>Comparative method of knowledge</a:t>
            </a:r>
            <a:endParaRPr lang="it-IT" sz="1200" b="1" dirty="0"/>
          </a:p>
        </p:txBody>
      </p:sp>
    </p:spTree>
    <p:extLst>
      <p:ext uri="{BB962C8B-B14F-4D97-AF65-F5344CB8AC3E}">
        <p14:creationId xmlns:p14="http://schemas.microsoft.com/office/powerpoint/2010/main" val="62014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  <p:bldP spid="19" grpId="0"/>
      <p:bldP spid="22" grpId="0"/>
      <p:bldP spid="8" grpId="0" animBg="1"/>
      <p:bldP spid="24" grpId="0"/>
      <p:bldP spid="38" grpId="0" animBg="1"/>
      <p:bldP spid="27" grpId="0"/>
      <p:bldP spid="31" grpId="0" animBg="1"/>
      <p:bldP spid="39" grpId="0" animBg="1"/>
      <p:bldP spid="42" grpId="0" animBg="1"/>
      <p:bldP spid="6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/>
              <a:t>Drawings</a:t>
            </a:r>
            <a:r>
              <a:rPr lang="fr-FR" dirty="0"/>
              <a:t> to </a:t>
            </a:r>
            <a:r>
              <a:rPr lang="fr-FR" dirty="0" err="1" smtClean="0"/>
              <a:t>Artificial</a:t>
            </a:r>
            <a:r>
              <a:rPr lang="fr-FR" dirty="0" smtClean="0"/>
              <a:t> Intelligence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graphicFrame>
        <p:nvGraphicFramePr>
          <p:cNvPr id="29" name="Tabel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743428"/>
              </p:ext>
            </p:extLst>
          </p:nvPr>
        </p:nvGraphicFramePr>
        <p:xfrm>
          <a:off x="4486993" y="1882781"/>
          <a:ext cx="4104000" cy="113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7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2061">
                <a:tc>
                  <a:txBody>
                    <a:bodyPr/>
                    <a:lstStyle/>
                    <a:p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FUNCTION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ROLE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Data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real</a:t>
                      </a:r>
                      <a:r>
                        <a:rPr lang="it-IT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world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it-IT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object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B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Representation</a:t>
                      </a:r>
                      <a:endParaRPr lang="it-IT" sz="1200" b="0" cap="none" spc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How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see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subject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C</a:t>
                      </a:r>
                    </a:p>
                  </a:txBody>
                  <a:tcPr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Fit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Function</a:t>
                      </a:r>
                      <a:endParaRPr lang="it-IT" sz="1200" b="0" cap="none" spc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How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we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describe</a:t>
                      </a:r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it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it-IT" sz="1200" b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language</a:t>
                      </a:r>
                      <a:endParaRPr lang="it-IT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" name="Rettangolo arrotondato 34"/>
          <p:cNvSpPr/>
          <p:nvPr/>
        </p:nvSpPr>
        <p:spPr>
          <a:xfrm>
            <a:off x="3999924" y="1814586"/>
            <a:ext cx="100800" cy="3924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o a tutto sesto 8"/>
          <p:cNvSpPr>
            <a:spLocks noChangeAspect="1"/>
          </p:cNvSpPr>
          <p:nvPr/>
        </p:nvSpPr>
        <p:spPr>
          <a:xfrm rot="5400000">
            <a:off x="5637599" y="789133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ttangolo 9"/>
          <p:cNvSpPr/>
          <p:nvPr/>
        </p:nvSpPr>
        <p:spPr>
          <a:xfrm>
            <a:off x="4356197" y="1432988"/>
            <a:ext cx="1643481" cy="940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o a tutto sesto 8"/>
          <p:cNvSpPr>
            <a:spLocks noChangeAspect="1"/>
          </p:cNvSpPr>
          <p:nvPr/>
        </p:nvSpPr>
        <p:spPr>
          <a:xfrm rot="16200000">
            <a:off x="3974600" y="1458310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Arco a tutto sesto 8"/>
          <p:cNvSpPr>
            <a:spLocks noChangeAspect="1"/>
          </p:cNvSpPr>
          <p:nvPr/>
        </p:nvSpPr>
        <p:spPr>
          <a:xfrm rot="16200000" flipV="1">
            <a:off x="3262052" y="1458312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ttangolo 9"/>
          <p:cNvSpPr/>
          <p:nvPr/>
        </p:nvSpPr>
        <p:spPr>
          <a:xfrm flipV="1">
            <a:off x="1837923" y="1432986"/>
            <a:ext cx="1805726" cy="940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o a tutto sesto 8"/>
          <p:cNvSpPr>
            <a:spLocks noChangeAspect="1"/>
          </p:cNvSpPr>
          <p:nvPr/>
        </p:nvSpPr>
        <p:spPr>
          <a:xfrm rot="5400000" flipV="1">
            <a:off x="1456326" y="789133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ttangolo arrotondato 34"/>
          <p:cNvSpPr/>
          <p:nvPr/>
        </p:nvSpPr>
        <p:spPr>
          <a:xfrm>
            <a:off x="3908001" y="1814586"/>
            <a:ext cx="93600" cy="3924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495430" y="1053121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i="1" dirty="0" smtClean="0"/>
              <a:t>Illuminism</a:t>
            </a:r>
            <a:endParaRPr lang="it-IT" sz="1400" b="1" i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778370" y="2294626"/>
            <a:ext cx="483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arrotondato 31"/>
          <p:cNvSpPr/>
          <p:nvPr/>
        </p:nvSpPr>
        <p:spPr>
          <a:xfrm>
            <a:off x="-1012" y="1168337"/>
            <a:ext cx="93600" cy="5256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145349" y="1832357"/>
                <a:ext cx="2013781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dirty="0" smtClean="0"/>
                  <a:t>T. Mayer</a:t>
                </a:r>
              </a:p>
              <a:p>
                <a:r>
                  <a:rPr lang="it-IT" sz="1200" i="1" dirty="0" smtClean="0"/>
                  <a:t>1750</a:t>
                </a:r>
              </a:p>
              <a:p>
                <a:r>
                  <a:rPr lang="it-IT" sz="1200" i="1" dirty="0" smtClean="0"/>
                  <a:t>Kosmographische Nachrichten</a:t>
                </a:r>
              </a:p>
              <a:p>
                <a:r>
                  <a:rPr lang="it-IT" sz="1200" dirty="0" smtClean="0"/>
                  <a:t>Study of lunar librations and problems of </a:t>
                </a:r>
                <a:r>
                  <a:rPr lang="it-IT" sz="1200" dirty="0" smtClean="0"/>
                  <a:t>latitude</a:t>
                </a:r>
                <a:endParaRPr lang="it-IT" sz="1200" dirty="0" smtClean="0"/>
              </a:p>
              <a:p>
                <a:r>
                  <a:rPr lang="it-IT" sz="1200" b="1" dirty="0" smtClean="0"/>
                  <a:t>Definition of error (</a:t>
                </a:r>
                <a14:m>
                  <m:oMath xmlns:m="http://schemas.openxmlformats.org/officeDocument/2006/math">
                    <m:r>
                      <a:rPr lang="it-IT" sz="1200" b="1" i="1" smtClean="0">
                        <a:latin typeface="Cambria Math"/>
                      </a:rPr>
                      <m:t>𝒙</m:t>
                    </m:r>
                    <m:r>
                      <a:rPr lang="it-IT" sz="1200" b="1" i="1" smtClean="0">
                        <a:latin typeface="Cambria Math"/>
                      </a:rPr>
                      <m:t>±</m:t>
                    </m:r>
                    <m:r>
                      <a:rPr lang="it-IT" sz="1200" b="1" i="1" smtClean="0">
                        <a:latin typeface="Cambria Math"/>
                        <a:ea typeface="Cambria Math"/>
                      </a:rPr>
                      <m:t>𝜺</m:t>
                    </m:r>
                  </m:oMath>
                </a14:m>
                <a:r>
                  <a:rPr lang="it-IT" sz="1200" b="1" dirty="0" smtClean="0"/>
                  <a:t>)</a:t>
                </a:r>
                <a:endParaRPr lang="it-IT" sz="1200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349" y="1832357"/>
                <a:ext cx="2013781" cy="1384995"/>
              </a:xfrm>
              <a:prstGeom prst="rect">
                <a:avLst/>
              </a:prstGeom>
              <a:blipFill>
                <a:blip r:embed="rId2"/>
                <a:stretch>
                  <a:fillRect l="-303" t="-881" b="-2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28" y="1815105"/>
            <a:ext cx="1004857" cy="1273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3" y="3682466"/>
            <a:ext cx="1014111" cy="126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145480" y="3419932"/>
            <a:ext cx="1735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L. Euler</a:t>
            </a:r>
          </a:p>
          <a:p>
            <a:r>
              <a:rPr lang="it-IT" sz="1200" i="1" dirty="0" smtClean="0"/>
              <a:t>Lagrange interpolation</a:t>
            </a:r>
          </a:p>
          <a:p>
            <a:r>
              <a:rPr lang="it-IT" sz="1200" i="1" dirty="0" smtClean="0"/>
              <a:t>1783</a:t>
            </a:r>
          </a:p>
          <a:p>
            <a:endParaRPr lang="it-IT" sz="1200" i="1" dirty="0"/>
          </a:p>
          <a:p>
            <a:r>
              <a:rPr lang="it-IT" sz="1200" dirty="0"/>
              <a:t>G.L. </a:t>
            </a:r>
            <a:r>
              <a:rPr lang="it-IT" sz="1200" dirty="0" smtClean="0"/>
              <a:t>Lagrange</a:t>
            </a:r>
            <a:endParaRPr lang="it-IT" sz="1200" i="1" dirty="0"/>
          </a:p>
          <a:p>
            <a:r>
              <a:rPr lang="it-IT" sz="1200" i="1" dirty="0" smtClean="0"/>
              <a:t>1805</a:t>
            </a:r>
          </a:p>
          <a:p>
            <a:r>
              <a:rPr lang="it-IT" sz="1200" dirty="0" smtClean="0"/>
              <a:t>Traité de la mécanique celeste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7"/>
          <a:stretch/>
        </p:blipFill>
        <p:spPr bwMode="auto">
          <a:xfrm>
            <a:off x="2832100" y="3316420"/>
            <a:ext cx="999100" cy="130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ttps://upload.wikimedia.org/wikipedia/commons/c/c0/Lunar_libration_with_phase2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493" y="1592336"/>
            <a:ext cx="1070042" cy="100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911" y="3239654"/>
            <a:ext cx="1089445" cy="145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329286" y="3401341"/>
            <a:ext cx="14625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C.F. Gauss</a:t>
            </a:r>
          </a:p>
          <a:p>
            <a:r>
              <a:rPr lang="it-IT" sz="1200" i="1" dirty="0" smtClean="0"/>
              <a:t>1809</a:t>
            </a:r>
          </a:p>
          <a:p>
            <a:r>
              <a:rPr lang="it-IT" sz="1200" dirty="0"/>
              <a:t>Theoria motvs corporvm coelestivm in sectionibvs conicis Solem ambientivm</a:t>
            </a:r>
            <a:endParaRPr lang="it-IT" sz="1200" dirty="0" smtClean="0"/>
          </a:p>
          <a:p>
            <a:r>
              <a:rPr lang="it-IT" sz="1200" b="1" dirty="0" smtClean="0"/>
              <a:t>Normal Distribution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33232" y="4763297"/>
            <a:ext cx="173156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it-IT" sz="1200" b="1" dirty="0"/>
              <a:t>Least square </a:t>
            </a:r>
            <a:r>
              <a:rPr lang="it-IT" sz="1200" b="1" dirty="0" smtClean="0"/>
              <a:t>method</a:t>
            </a:r>
          </a:p>
          <a:p>
            <a:pPr algn="ctr"/>
            <a:r>
              <a:rPr lang="it-IT" sz="1200" b="1" dirty="0" smtClean="0"/>
              <a:t>Fit</a:t>
            </a:r>
            <a:endParaRPr lang="it-IT" sz="1200" b="1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289" y="5280550"/>
            <a:ext cx="1102720" cy="140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5440817" y="5488110"/>
            <a:ext cx="1869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 smtClean="0"/>
              <a:t>P. S. </a:t>
            </a:r>
            <a:r>
              <a:rPr lang="it-IT" sz="1200" dirty="0" smtClean="0"/>
              <a:t>Laplace</a:t>
            </a:r>
          </a:p>
          <a:p>
            <a:r>
              <a:rPr lang="it-IT" sz="1200" i="1" dirty="0" smtClean="0"/>
              <a:t>1814</a:t>
            </a:r>
          </a:p>
          <a:p>
            <a:r>
              <a:rPr lang="it-IT" sz="1200" dirty="0" smtClean="0"/>
              <a:t>Essay Philosophique sur la Probabilité</a:t>
            </a:r>
          </a:p>
          <a:p>
            <a:r>
              <a:rPr lang="it-IT" sz="1200" b="1" dirty="0" smtClean="0"/>
              <a:t>Central Limit Theorem</a:t>
            </a:r>
          </a:p>
        </p:txBody>
      </p:sp>
      <p:sp>
        <p:nvSpPr>
          <p:cNvPr id="37" name="Rettangolo 9"/>
          <p:cNvSpPr/>
          <p:nvPr/>
        </p:nvSpPr>
        <p:spPr>
          <a:xfrm>
            <a:off x="554396" y="5948934"/>
            <a:ext cx="3096000" cy="940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ttangolo 9"/>
          <p:cNvSpPr/>
          <p:nvPr/>
        </p:nvSpPr>
        <p:spPr>
          <a:xfrm>
            <a:off x="594658" y="6049578"/>
            <a:ext cx="3060000" cy="940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 rot="16200000">
            <a:off x="139003" y="5918091"/>
            <a:ext cx="838195" cy="897773"/>
            <a:chOff x="7475677" y="5962687"/>
            <a:chExt cx="838195" cy="897773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9" name="Arco a tutto sesto 8"/>
            <p:cNvSpPr>
              <a:spLocks noChangeAspect="1"/>
            </p:cNvSpPr>
            <p:nvPr/>
          </p:nvSpPr>
          <p:spPr>
            <a:xfrm rot="16200000" flipV="1">
              <a:off x="7445888" y="5992476"/>
              <a:ext cx="897773" cy="838195"/>
            </a:xfrm>
            <a:prstGeom prst="blockArc">
              <a:avLst>
                <a:gd name="adj1" fmla="val 16258835"/>
                <a:gd name="adj2" fmla="val 15746"/>
                <a:gd name="adj3" fmla="val 13292"/>
              </a:avLst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Arco a tutto sesto 8"/>
            <p:cNvSpPr>
              <a:spLocks noChangeAspect="1"/>
            </p:cNvSpPr>
            <p:nvPr/>
          </p:nvSpPr>
          <p:spPr>
            <a:xfrm rot="16200000" flipV="1">
              <a:off x="7451712" y="6084577"/>
              <a:ext cx="794755" cy="742014"/>
            </a:xfrm>
            <a:prstGeom prst="blockArc">
              <a:avLst>
                <a:gd name="adj1" fmla="val 16200000"/>
                <a:gd name="adj2" fmla="val 21424847"/>
                <a:gd name="adj3" fmla="val 13148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 rot="5400000">
            <a:off x="3226547" y="5263074"/>
            <a:ext cx="838195" cy="897773"/>
            <a:chOff x="7467364" y="5962687"/>
            <a:chExt cx="838195" cy="89777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2" name="Arco a tutto sesto 8"/>
            <p:cNvSpPr>
              <a:spLocks noChangeAspect="1"/>
            </p:cNvSpPr>
            <p:nvPr/>
          </p:nvSpPr>
          <p:spPr>
            <a:xfrm rot="16200000" flipV="1">
              <a:off x="7437575" y="5992476"/>
              <a:ext cx="897773" cy="838195"/>
            </a:xfrm>
            <a:prstGeom prst="blockArc">
              <a:avLst>
                <a:gd name="adj1" fmla="val 16200000"/>
                <a:gd name="adj2" fmla="val 15746"/>
                <a:gd name="adj3" fmla="val 13292"/>
              </a:avLst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Arco a tutto sesto 8"/>
            <p:cNvSpPr>
              <a:spLocks noChangeAspect="1"/>
            </p:cNvSpPr>
            <p:nvPr/>
          </p:nvSpPr>
          <p:spPr>
            <a:xfrm rot="16200000" flipV="1">
              <a:off x="7451712" y="6084575"/>
              <a:ext cx="794755" cy="742014"/>
            </a:xfrm>
            <a:prstGeom prst="blockArc">
              <a:avLst>
                <a:gd name="adj1" fmla="val 16200000"/>
                <a:gd name="adj2" fmla="val 15146"/>
                <a:gd name="adj3" fmla="val 1208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58237" y="5527294"/>
            <a:ext cx="1080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i="1" dirty="0" smtClean="0"/>
              <a:t>Positivism</a:t>
            </a:r>
            <a:endParaRPr lang="it-IT" sz="1400" b="1" i="1" dirty="0"/>
          </a:p>
        </p:txBody>
      </p:sp>
      <p:graphicFrame>
        <p:nvGraphicFramePr>
          <p:cNvPr id="44" name="Graphique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720179"/>
              </p:ext>
            </p:extLst>
          </p:nvPr>
        </p:nvGraphicFramePr>
        <p:xfrm>
          <a:off x="6842442" y="3468214"/>
          <a:ext cx="2385620" cy="187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5" name="ZoneTexte 44"/>
          <p:cNvSpPr txBox="1"/>
          <p:nvPr/>
        </p:nvSpPr>
        <p:spPr>
          <a:xfrm>
            <a:off x="7984067" y="5240850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X</a:t>
            </a:r>
            <a:endParaRPr lang="en-US" sz="1100" dirty="0"/>
          </a:p>
        </p:txBody>
      </p:sp>
      <p:sp>
        <p:nvSpPr>
          <p:cNvPr id="46" name="ZoneTexte 45"/>
          <p:cNvSpPr txBox="1"/>
          <p:nvPr/>
        </p:nvSpPr>
        <p:spPr>
          <a:xfrm rot="16200000">
            <a:off x="6652236" y="406619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Y</a:t>
            </a:r>
            <a:endParaRPr lang="en-US" sz="1100" dirty="0"/>
          </a:p>
        </p:txBody>
      </p:sp>
      <p:sp>
        <p:nvSpPr>
          <p:cNvPr id="2" name="ZoneTexte 1"/>
          <p:cNvSpPr txBox="1"/>
          <p:nvPr/>
        </p:nvSpPr>
        <p:spPr>
          <a:xfrm>
            <a:off x="1468349" y="5254127"/>
            <a:ext cx="1485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/>
              <a:t>Trajectory</a:t>
            </a:r>
            <a:r>
              <a:rPr lang="fr-FR" sz="1200" i="1" dirty="0" smtClean="0"/>
              <a:t> of </a:t>
            </a:r>
            <a:r>
              <a:rPr lang="fr-FR" sz="1200" i="1" dirty="0" err="1" smtClean="0"/>
              <a:t>Ceres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65507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/>
              <a:t>Drawings</a:t>
            </a:r>
            <a:r>
              <a:rPr lang="fr-FR" dirty="0"/>
              <a:t> </a:t>
            </a:r>
            <a:r>
              <a:rPr lang="fr-FR" dirty="0" smtClean="0"/>
              <a:t>Data to </a:t>
            </a:r>
            <a:r>
              <a:rPr lang="fr-FR" dirty="0" err="1" smtClean="0"/>
              <a:t>Artificial</a:t>
            </a:r>
            <a:r>
              <a:rPr lang="fr-FR" dirty="0" smtClean="0"/>
              <a:t> Intelligence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dirty="0" smtClean="0"/>
              <a:t>Page </a:t>
            </a:r>
            <a:fld id="{AEFB9B6D-867A-40B8-ACB0-35CC9F272C9C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Statistical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in </a:t>
            </a:r>
            <a:r>
              <a:rPr lang="fr-FR" dirty="0" err="1" smtClean="0"/>
              <a:t>Designing</a:t>
            </a:r>
            <a:r>
              <a:rPr lang="fr-FR" dirty="0" smtClean="0"/>
              <a:t> </a:t>
            </a:r>
            <a:r>
              <a:rPr lang="fr-FR" dirty="0" err="1" smtClean="0"/>
              <a:t>Superconducting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endParaRPr lang="fr-FR" dirty="0"/>
          </a:p>
        </p:txBody>
      </p:sp>
      <p:sp>
        <p:nvSpPr>
          <p:cNvPr id="35" name="Rettangolo arrotondato 34"/>
          <p:cNvSpPr/>
          <p:nvPr/>
        </p:nvSpPr>
        <p:spPr>
          <a:xfrm>
            <a:off x="207837" y="1024825"/>
            <a:ext cx="100800" cy="1872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ttangolo 9"/>
          <p:cNvSpPr/>
          <p:nvPr/>
        </p:nvSpPr>
        <p:spPr>
          <a:xfrm flipV="1">
            <a:off x="449450" y="1315350"/>
            <a:ext cx="4804350" cy="910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o a tutto sesto 8"/>
          <p:cNvSpPr>
            <a:spLocks noChangeAspect="1"/>
          </p:cNvSpPr>
          <p:nvPr/>
        </p:nvSpPr>
        <p:spPr>
          <a:xfrm rot="5400000" flipV="1">
            <a:off x="61646" y="668550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ttangolo arrotondato 31"/>
          <p:cNvSpPr/>
          <p:nvPr/>
        </p:nvSpPr>
        <p:spPr>
          <a:xfrm>
            <a:off x="-1012" y="1024825"/>
            <a:ext cx="93600" cy="3600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6774" y="1024825"/>
            <a:ext cx="391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i="1" dirty="0" smtClean="0"/>
              <a:t>Verificationism (1918 – 1934) – Logistic Empiricism</a:t>
            </a:r>
            <a:endParaRPr lang="it-IT" sz="12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75018" y="1453817"/>
            <a:ext cx="45518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Vienna Circle</a:t>
            </a:r>
            <a:r>
              <a:rPr lang="it-IT" sz="1200" b="1" dirty="0"/>
              <a:t>: </a:t>
            </a:r>
            <a:r>
              <a:rPr lang="it-IT" sz="1200" b="1" dirty="0" smtClean="0"/>
              <a:t>Gödel, Mach, von Mises, Hilbert, Einstein, Russell, Wittgenstain,...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Modern (Simbolic) Logic,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Analitic Philosophy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Principle of verification (in all fields): </a:t>
            </a:r>
            <a:r>
              <a:rPr lang="it-IT" sz="1200" i="1" dirty="0" smtClean="0"/>
              <a:t>we can state something is true if we can verify it (indipendently from the subject)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Principle of Induction is compatible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00557" y="1024824"/>
            <a:ext cx="13356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 smtClean="0"/>
              <a:t>Theory of relativity</a:t>
            </a:r>
            <a:endParaRPr lang="it-IT" sz="1100" i="1" dirty="0"/>
          </a:p>
        </p:txBody>
      </p:sp>
      <p:sp>
        <p:nvSpPr>
          <p:cNvPr id="44" name="TextBox 43"/>
          <p:cNvSpPr txBox="1"/>
          <p:nvPr/>
        </p:nvSpPr>
        <p:spPr>
          <a:xfrm>
            <a:off x="550392" y="2861907"/>
            <a:ext cx="2957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i="1" dirty="0" smtClean="0"/>
              <a:t>Probabilistic Empiricism (1910 - now) </a:t>
            </a:r>
            <a:endParaRPr lang="it-IT" sz="1200" dirty="0"/>
          </a:p>
        </p:txBody>
      </p:sp>
      <p:sp>
        <p:nvSpPr>
          <p:cNvPr id="45" name="Arco a tutto sesto 8"/>
          <p:cNvSpPr>
            <a:spLocks noChangeAspect="1"/>
          </p:cNvSpPr>
          <p:nvPr/>
        </p:nvSpPr>
        <p:spPr>
          <a:xfrm rot="5400000" flipV="1">
            <a:off x="185160" y="2471390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Rettangolo 9"/>
          <p:cNvSpPr/>
          <p:nvPr/>
        </p:nvSpPr>
        <p:spPr>
          <a:xfrm flipV="1">
            <a:off x="564526" y="3118377"/>
            <a:ext cx="8460000" cy="991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628852" y="2851158"/>
            <a:ext cx="18533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 smtClean="0"/>
              <a:t>Quantum physics / Biology</a:t>
            </a:r>
            <a:endParaRPr lang="it-IT" sz="1100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460375" y="3255904"/>
            <a:ext cx="50818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Reichenbach (philosophy), Schrodinger, Bohr, Heisemberg, de Broglie</a:t>
            </a:r>
          </a:p>
          <a:p>
            <a:r>
              <a:rPr lang="it-IT" sz="1200" b="1" dirty="0" smtClean="0"/>
              <a:t>Fisher (eugenetics), Pearson, Gosset (t-Student),...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The subject alters the reality in an irriversible way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Copenhagen interpretation of quantum mechanics (</a:t>
            </a:r>
            <a:r>
              <a:rPr lang="it-IT" sz="1200" i="1" dirty="0" smtClean="0"/>
              <a:t>Schrodinger cat</a:t>
            </a:r>
            <a:r>
              <a:rPr lang="it-IT" sz="12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i="1" dirty="0"/>
              <a:t>W</a:t>
            </a:r>
            <a:r>
              <a:rPr lang="it-IT" sz="1200" i="1" dirty="0" smtClean="0"/>
              <a:t>e can only express a probability about the truth of a theory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Inferential statistics (tests) + other fit methods (likelihood,...)</a:t>
            </a:r>
          </a:p>
        </p:txBody>
      </p:sp>
      <p:sp>
        <p:nvSpPr>
          <p:cNvPr id="49" name="Arco a tutto sesto 8"/>
          <p:cNvSpPr>
            <a:spLocks noChangeAspect="1"/>
          </p:cNvSpPr>
          <p:nvPr/>
        </p:nvSpPr>
        <p:spPr>
          <a:xfrm rot="5400000" flipV="1">
            <a:off x="-24759" y="4251730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Rettangolo 9"/>
          <p:cNvSpPr/>
          <p:nvPr/>
        </p:nvSpPr>
        <p:spPr>
          <a:xfrm flipV="1">
            <a:off x="353926" y="4894785"/>
            <a:ext cx="8676000" cy="9107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484939" y="4635070"/>
            <a:ext cx="3589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i="1" dirty="0" smtClean="0"/>
              <a:t>Critical Rationalism or Popperism (1934 - now)</a:t>
            </a:r>
            <a:endParaRPr lang="it-IT" sz="1200" dirty="0"/>
          </a:p>
        </p:txBody>
      </p:sp>
      <p:sp>
        <p:nvSpPr>
          <p:cNvPr id="52" name="TextBox 51"/>
          <p:cNvSpPr txBox="1"/>
          <p:nvPr/>
        </p:nvSpPr>
        <p:spPr>
          <a:xfrm>
            <a:off x="443243" y="5000909"/>
            <a:ext cx="5301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K</a:t>
            </a:r>
            <a:r>
              <a:rPr lang="it-IT" sz="1200" b="1" dirty="0"/>
              <a:t>. Popper</a:t>
            </a:r>
            <a:endParaRPr lang="it-IT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Principle of Falsification : 1 event is enough to determine if a theory is false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The process of knowledge is : </a:t>
            </a:r>
            <a:br>
              <a:rPr lang="it-IT" sz="1200" dirty="0" smtClean="0"/>
            </a:br>
            <a:r>
              <a:rPr lang="it-IT" sz="1200" i="1" dirty="0" smtClean="0"/>
              <a:t>problem -&gt; essay of solution -&gt; experiment -&gt; error -&gt; change of theory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We know by comparison also in science (</a:t>
            </a:r>
            <a:r>
              <a:rPr lang="it-IT" sz="1200" i="1" dirty="0" smtClean="0"/>
              <a:t>weak need of representation</a:t>
            </a:r>
            <a:r>
              <a:rPr lang="it-IT" sz="12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/>
              <a:t>Idea for the </a:t>
            </a:r>
            <a:r>
              <a:rPr lang="it-IT" sz="1200" i="1" dirty="0" smtClean="0"/>
              <a:t>Apprentissage Automatique </a:t>
            </a:r>
            <a:r>
              <a:rPr lang="it-IT" sz="1200" dirty="0" smtClean="0"/>
              <a:t>(Artificial Intelligence)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32433" y="937675"/>
            <a:ext cx="1486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Representation</a:t>
            </a:r>
            <a:endParaRPr lang="it-IT" sz="1400" b="1" dirty="0"/>
          </a:p>
        </p:txBody>
      </p:sp>
      <p:sp>
        <p:nvSpPr>
          <p:cNvPr id="24" name="Rectangle 23"/>
          <p:cNvSpPr/>
          <p:nvPr/>
        </p:nvSpPr>
        <p:spPr>
          <a:xfrm>
            <a:off x="5710687" y="1245451"/>
            <a:ext cx="3329796" cy="52800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AutoShape 2" descr="algorithm dataset 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algorithm dataset 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7" name="Graphique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9613979"/>
              </p:ext>
            </p:extLst>
          </p:nvPr>
        </p:nvGraphicFramePr>
        <p:xfrm>
          <a:off x="6296827" y="1360886"/>
          <a:ext cx="2240344" cy="170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Graphique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8311500"/>
              </p:ext>
            </p:extLst>
          </p:nvPr>
        </p:nvGraphicFramePr>
        <p:xfrm>
          <a:off x="6285506" y="3269618"/>
          <a:ext cx="2107534" cy="1526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 rot="19754605">
            <a:off x="6402492" y="3809083"/>
            <a:ext cx="1891970" cy="211989"/>
          </a:xfrm>
          <a:prstGeom prst="rect">
            <a:avLst/>
          </a:prstGeom>
          <a:solidFill>
            <a:schemeClr val="bg2">
              <a:lumMod val="40000"/>
              <a:lumOff val="60000"/>
              <a:alpha val="42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12"/>
          <p:cNvSpPr txBox="1"/>
          <p:nvPr/>
        </p:nvSpPr>
        <p:spPr>
          <a:xfrm>
            <a:off x="7348477" y="4226676"/>
            <a:ext cx="11176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err="1" smtClean="0"/>
              <a:t>Probability</a:t>
            </a:r>
            <a:r>
              <a:rPr lang="fr-FR" sz="900" dirty="0" smtClean="0"/>
              <a:t> = 99% </a:t>
            </a:r>
            <a:endParaRPr lang="en-US" sz="900" dirty="0"/>
          </a:p>
        </p:txBody>
      </p:sp>
      <p:sp>
        <p:nvSpPr>
          <p:cNvPr id="17" name="Rectangle 16"/>
          <p:cNvSpPr/>
          <p:nvPr/>
        </p:nvSpPr>
        <p:spPr>
          <a:xfrm>
            <a:off x="4163060" y="4650486"/>
            <a:ext cx="1433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i="1" dirty="0"/>
              <a:t>Artificial Intelligence</a:t>
            </a:r>
            <a:endParaRPr lang="en-US" sz="1100" i="1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273" y="5055841"/>
            <a:ext cx="1799339" cy="14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9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44" grpId="0"/>
      <p:bldP spid="47" grpId="0"/>
      <p:bldP spid="48" grpId="0"/>
      <p:bldP spid="51" grpId="0"/>
      <p:bldP spid="52" grpId="0"/>
      <p:bldGraphic spid="27" grpId="0">
        <p:bldAsOne/>
      </p:bldGraphic>
      <p:bldGraphic spid="28" grpId="0">
        <p:bldAsOne/>
      </p:bldGraphic>
      <p:bldP spid="11" grpId="0" animBg="1"/>
      <p:bldP spid="13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/>
              <a:t>Drawings</a:t>
            </a:r>
            <a:r>
              <a:rPr lang="fr-FR" dirty="0"/>
              <a:t> </a:t>
            </a:r>
            <a:r>
              <a:rPr lang="fr-FR" dirty="0" smtClean="0"/>
              <a:t>Data to </a:t>
            </a:r>
            <a:r>
              <a:rPr lang="fr-FR" dirty="0" err="1" smtClean="0"/>
              <a:t>Artificial</a:t>
            </a:r>
            <a:r>
              <a:rPr lang="fr-FR" dirty="0" smtClean="0"/>
              <a:t> Intelligence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30</a:t>
            </a:fld>
            <a:endParaRPr lang="fr-FR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35" name="Rettangolo arrotondato 34"/>
          <p:cNvSpPr/>
          <p:nvPr/>
        </p:nvSpPr>
        <p:spPr>
          <a:xfrm>
            <a:off x="95699" y="1107955"/>
            <a:ext cx="100800" cy="1872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ttangolo 9"/>
          <p:cNvSpPr/>
          <p:nvPr/>
        </p:nvSpPr>
        <p:spPr>
          <a:xfrm flipV="1">
            <a:off x="569901" y="1398480"/>
            <a:ext cx="4804350" cy="910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o a tutto sesto 8"/>
          <p:cNvSpPr>
            <a:spLocks noChangeAspect="1"/>
          </p:cNvSpPr>
          <p:nvPr/>
        </p:nvSpPr>
        <p:spPr>
          <a:xfrm rot="5400000" flipV="1">
            <a:off x="179402" y="751681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ttangolo arrotondato 31"/>
          <p:cNvSpPr/>
          <p:nvPr/>
        </p:nvSpPr>
        <p:spPr>
          <a:xfrm>
            <a:off x="-1012" y="1107955"/>
            <a:ext cx="93600" cy="3708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Arco a tutto sesto 8"/>
          <p:cNvSpPr>
            <a:spLocks noChangeAspect="1"/>
          </p:cNvSpPr>
          <p:nvPr/>
        </p:nvSpPr>
        <p:spPr>
          <a:xfrm rot="5400000" flipV="1">
            <a:off x="81648" y="2629632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Rettangolo 9"/>
          <p:cNvSpPr/>
          <p:nvPr/>
        </p:nvSpPr>
        <p:spPr>
          <a:xfrm flipV="1">
            <a:off x="454619" y="3268352"/>
            <a:ext cx="5328000" cy="991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co a tutto sesto 8"/>
          <p:cNvSpPr>
            <a:spLocks noChangeAspect="1"/>
          </p:cNvSpPr>
          <p:nvPr/>
        </p:nvSpPr>
        <p:spPr>
          <a:xfrm rot="5400000" flipV="1">
            <a:off x="-24758" y="4455945"/>
            <a:ext cx="763195" cy="712548"/>
          </a:xfrm>
          <a:prstGeom prst="blockArc">
            <a:avLst>
              <a:gd name="adj1" fmla="val 16200000"/>
              <a:gd name="adj2" fmla="val 15746"/>
              <a:gd name="adj3" fmla="val 13292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Rettangolo 9"/>
          <p:cNvSpPr/>
          <p:nvPr/>
        </p:nvSpPr>
        <p:spPr>
          <a:xfrm flipV="1">
            <a:off x="356839" y="5102745"/>
            <a:ext cx="4536000" cy="9107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67460" y="1254633"/>
            <a:ext cx="4146071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600" b="1" dirty="0" smtClean="0"/>
              <a:t>A numerical models comparison method</a:t>
            </a:r>
          </a:p>
          <a:p>
            <a:endParaRPr lang="it-IT" sz="1600" b="1" dirty="0" smtClean="0"/>
          </a:p>
          <a:p>
            <a:r>
              <a:rPr lang="it-IT" sz="1600" dirty="0" smtClean="0"/>
              <a:t>Compare different models</a:t>
            </a:r>
            <a:endParaRPr lang="it-IT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3367461" y="3133261"/>
            <a:ext cx="5219586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The MonteCarlo method</a:t>
            </a:r>
          </a:p>
          <a:p>
            <a:endParaRPr lang="it-IT" sz="1600" dirty="0"/>
          </a:p>
          <a:p>
            <a:r>
              <a:rPr lang="it-IT" sz="1600" dirty="0" smtClean="0"/>
              <a:t>Study the limits / tolerances / expected results of a problem</a:t>
            </a:r>
            <a:endParaRPr lang="it-IT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3413767" y="4980249"/>
            <a:ext cx="5378876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Genetic Algorithms</a:t>
            </a:r>
          </a:p>
          <a:p>
            <a:endParaRPr lang="it-IT" sz="1600" dirty="0"/>
          </a:p>
          <a:p>
            <a:r>
              <a:rPr lang="it-IT" sz="1600" dirty="0" smtClean="0"/>
              <a:t>Forecast a result when we don’t know how to express the problem (i.e. </a:t>
            </a:r>
            <a:r>
              <a:rPr lang="it-IT" sz="1600" i="1" dirty="0" smtClean="0"/>
              <a:t>We don’t know the best way to represent it</a:t>
            </a:r>
            <a:r>
              <a:rPr lang="it-IT" sz="1600" dirty="0" smtClean="0"/>
              <a:t>)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07931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6362700"/>
            <a:ext cx="2133600" cy="365125"/>
          </a:xfrm>
        </p:spPr>
        <p:txBody>
          <a:bodyPr/>
          <a:lstStyle/>
          <a:p>
            <a:fld id="{88A2DB8D-7086-4C06-A391-9D898727360A}" type="datetime1">
              <a:rPr lang="en-US" smtClean="0"/>
              <a:t>1/14/2020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3358341" y="1438275"/>
            <a:ext cx="56483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Numerical Models Comparison Method</a:t>
            </a:r>
          </a:p>
        </p:txBody>
      </p:sp>
    </p:spTree>
    <p:extLst>
      <p:ext uri="{BB962C8B-B14F-4D97-AF65-F5344CB8AC3E}">
        <p14:creationId xmlns:p14="http://schemas.microsoft.com/office/powerpoint/2010/main" val="323133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 </a:t>
            </a:r>
            <a:r>
              <a:rPr lang="fr-FR" err="1" smtClean="0"/>
              <a:t>Numerical</a:t>
            </a:r>
            <a:r>
              <a:rPr lang="fr-FR" smtClean="0"/>
              <a:t> </a:t>
            </a:r>
            <a:r>
              <a:rPr lang="fr-FR" err="1" smtClean="0"/>
              <a:t>Models</a:t>
            </a:r>
            <a:r>
              <a:rPr lang="fr-FR" smtClean="0"/>
              <a:t> </a:t>
            </a:r>
            <a:r>
              <a:rPr lang="fr-FR" err="1" smtClean="0"/>
              <a:t>Comparison</a:t>
            </a:r>
            <a:r>
              <a:rPr lang="fr-FR" smtClean="0"/>
              <a:t> Method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32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76001" y="1803861"/>
            <a:ext cx="827116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 smtClean="0"/>
              <a:t>Problem</a:t>
            </a:r>
            <a:endParaRPr lang="fr-FR" sz="1400" b="1" dirty="0" smtClean="0"/>
          </a:p>
          <a:p>
            <a:r>
              <a:rPr lang="fr-FR" sz="1400" dirty="0"/>
              <a:t>H</a:t>
            </a:r>
            <a:r>
              <a:rPr lang="fr-FR" sz="1400" dirty="0" smtClean="0"/>
              <a:t>ow to </a:t>
            </a:r>
            <a:r>
              <a:rPr lang="fr-FR" sz="1400" dirty="0" err="1" smtClean="0"/>
              <a:t>correctly</a:t>
            </a:r>
            <a:r>
              <a:rPr lang="fr-FR" sz="1400" dirty="0" smtClean="0"/>
              <a:t> compare </a:t>
            </a:r>
            <a:r>
              <a:rPr lang="fr-FR" sz="1400" dirty="0" err="1" smtClean="0"/>
              <a:t>two</a:t>
            </a:r>
            <a:r>
              <a:rPr lang="fr-FR" sz="1400" dirty="0" smtClean="0"/>
              <a:t> </a:t>
            </a:r>
            <a:r>
              <a:rPr lang="fr-FR" sz="1400" dirty="0" err="1" smtClean="0"/>
              <a:t>different</a:t>
            </a:r>
            <a:r>
              <a:rPr lang="fr-FR" sz="1400" dirty="0" smtClean="0"/>
              <a:t> </a:t>
            </a:r>
            <a:r>
              <a:rPr lang="fr-FR" sz="1400" dirty="0" err="1" smtClean="0"/>
              <a:t>numerical</a:t>
            </a:r>
            <a:r>
              <a:rPr lang="fr-FR" sz="1400" dirty="0" smtClean="0"/>
              <a:t> </a:t>
            </a:r>
            <a:r>
              <a:rPr lang="fr-FR" sz="1400" dirty="0" err="1" smtClean="0"/>
              <a:t>models</a:t>
            </a:r>
            <a:r>
              <a:rPr lang="fr-FR" sz="1400" dirty="0" smtClean="0"/>
              <a:t> (</a:t>
            </a:r>
            <a:r>
              <a:rPr lang="fr-FR" sz="1400" dirty="0" err="1" smtClean="0"/>
              <a:t>Finite</a:t>
            </a:r>
            <a:r>
              <a:rPr lang="fr-FR" sz="1400" dirty="0" smtClean="0"/>
              <a:t> </a:t>
            </a:r>
            <a:r>
              <a:rPr lang="fr-FR" sz="1400" dirty="0" err="1" smtClean="0"/>
              <a:t>Elements</a:t>
            </a:r>
            <a:r>
              <a:rPr lang="fr-FR" sz="1400" dirty="0" smtClean="0"/>
              <a:t>, </a:t>
            </a:r>
            <a:r>
              <a:rPr lang="fr-FR" sz="1400" dirty="0" err="1" smtClean="0"/>
              <a:t>Finite</a:t>
            </a:r>
            <a:r>
              <a:rPr lang="fr-FR" sz="1400" dirty="0" smtClean="0"/>
              <a:t> Volumes, etc.)</a:t>
            </a:r>
          </a:p>
          <a:p>
            <a:endParaRPr lang="fr-FR" sz="1400" dirty="0"/>
          </a:p>
          <a:p>
            <a:r>
              <a:rPr lang="fr-FR" sz="1400" b="1" dirty="0" err="1" smtClean="0"/>
              <a:t>Reasons</a:t>
            </a:r>
            <a:endParaRPr lang="fr-FR" sz="1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Validation of a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Coherence</a:t>
            </a:r>
            <a:r>
              <a:rPr lang="fr-FR" sz="1400" dirty="0" smtClean="0"/>
              <a:t> in </a:t>
            </a:r>
            <a:r>
              <a:rPr lang="fr-FR" sz="1400" dirty="0" err="1" smtClean="0"/>
              <a:t>different</a:t>
            </a:r>
            <a:r>
              <a:rPr lang="fr-FR" sz="1400" dirty="0" smtClean="0"/>
              <a:t> </a:t>
            </a:r>
            <a:r>
              <a:rPr lang="fr-FR" sz="1400" dirty="0" err="1" smtClean="0"/>
              <a:t>calculations</a:t>
            </a: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Understanding</a:t>
            </a:r>
            <a:r>
              <a:rPr lang="fr-FR" sz="1400" dirty="0" smtClean="0"/>
              <a:t> the possible </a:t>
            </a:r>
            <a:r>
              <a:rPr lang="fr-FR" sz="1400" dirty="0" err="1" smtClean="0"/>
              <a:t>differences</a:t>
            </a:r>
            <a:r>
              <a:rPr lang="fr-FR" sz="1400" dirty="0"/>
              <a:t> </a:t>
            </a:r>
            <a:r>
              <a:rPr lang="fr-FR" sz="1400" dirty="0" smtClean="0"/>
              <a:t>and if </a:t>
            </a:r>
            <a:r>
              <a:rPr lang="fr-FR" sz="1400" dirty="0" err="1" smtClean="0"/>
              <a:t>they</a:t>
            </a:r>
            <a:r>
              <a:rPr lang="fr-FR" sz="1400" dirty="0" smtClean="0"/>
              <a:t> are important or not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r>
              <a:rPr lang="fr-FR" sz="1400" b="1" dirty="0" err="1" smtClean="0"/>
              <a:t>Reasons</a:t>
            </a:r>
            <a:r>
              <a:rPr lang="fr-FR" sz="1400" b="1" dirty="0" smtClean="0"/>
              <a:t> for F2D2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Compare COMSOL, ANSYS and OPERA performances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Validate</a:t>
            </a:r>
            <a:r>
              <a:rPr lang="fr-FR" sz="1400" dirty="0" smtClean="0"/>
              <a:t> the MAG COMSOL model to </a:t>
            </a:r>
            <a:r>
              <a:rPr lang="fr-FR" sz="1400" dirty="0" err="1" smtClean="0"/>
              <a:t>be</a:t>
            </a:r>
            <a:r>
              <a:rPr lang="fr-FR" sz="1400" dirty="0" smtClean="0"/>
              <a:t> </a:t>
            </a:r>
            <a:r>
              <a:rPr lang="fr-FR" sz="1400" dirty="0" err="1" smtClean="0"/>
              <a:t>used</a:t>
            </a:r>
            <a:r>
              <a:rPr lang="fr-FR" sz="1400" dirty="0" smtClean="0"/>
              <a:t> in the protection </a:t>
            </a:r>
            <a:r>
              <a:rPr lang="fr-FR" sz="1400" dirty="0" err="1" smtClean="0"/>
              <a:t>calculations</a:t>
            </a:r>
            <a:endParaRPr lang="fr-FR" sz="1400" dirty="0"/>
          </a:p>
        </p:txBody>
      </p:sp>
      <p:sp>
        <p:nvSpPr>
          <p:cNvPr id="9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Statistical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in </a:t>
            </a:r>
            <a:r>
              <a:rPr lang="fr-FR" dirty="0" err="1" smtClean="0"/>
              <a:t>Designing</a:t>
            </a:r>
            <a:r>
              <a:rPr lang="fr-FR" dirty="0" smtClean="0"/>
              <a:t> </a:t>
            </a:r>
            <a:r>
              <a:rPr lang="fr-FR" dirty="0" err="1" smtClean="0"/>
              <a:t>Superconducting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801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Method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33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493252" y="1174446"/>
                <a:ext cx="8567999" cy="4848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Part 1</a:t>
                </a:r>
              </a:p>
              <a:p>
                <a:r>
                  <a:rPr lang="fr-FR" sz="1400" b="1" dirty="0" err="1" smtClean="0"/>
                  <a:t>Probabilistic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method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using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linear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regression</a:t>
                </a:r>
                <a:r>
                  <a:rPr lang="fr-FR" sz="1400" b="1" dirty="0" smtClean="0"/>
                  <a:t> to compare </a:t>
                </a:r>
                <a:r>
                  <a:rPr lang="fr-FR" sz="1400" b="1" dirty="0" err="1" smtClean="0"/>
                  <a:t>scalar</a:t>
                </a:r>
                <a:r>
                  <a:rPr lang="fr-FR" sz="1400" b="1" dirty="0" smtClean="0"/>
                  <a:t> magnitudes</a:t>
                </a:r>
              </a:p>
              <a:p>
                <a:r>
                  <a:rPr lang="en-GB" sz="1400" b="1" dirty="0" smtClean="0"/>
                  <a:t>Hypothesis</a:t>
                </a:r>
                <a:r>
                  <a:rPr lang="fr-FR" sz="1400" b="1" dirty="0" smtClean="0"/>
                  <a:t>: </a:t>
                </a:r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r>
                  <a:rPr lang="fr-FR" sz="1400" dirty="0" smtClean="0"/>
                  <a:t>A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validated</a:t>
                </a:r>
                <a:r>
                  <a:rPr lang="fr-FR" sz="1400" dirty="0" smtClean="0"/>
                  <a:t> model</a:t>
                </a:r>
                <a:br>
                  <a:rPr lang="fr-FR" sz="1400" dirty="0" smtClean="0"/>
                </a:br>
                <a:r>
                  <a:rPr lang="fr-FR" sz="1400" dirty="0" smtClean="0"/>
                  <a:t>B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the model to </a:t>
                </a:r>
                <a:r>
                  <a:rPr lang="fr-FR" sz="1400" dirty="0" err="1" smtClean="0"/>
                  <a:t>be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validated</a:t>
                </a:r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r>
                  <a:rPr lang="fr-FR" sz="1400" dirty="0" smtClean="0"/>
                  <a:t>G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the magnitude</a:t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r>
                  <a:rPr lang="fr-FR" sz="1400" b="1" dirty="0" smtClean="0"/>
                  <a:t>Method: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400" dirty="0" smtClean="0"/>
                  <a:t>For </a:t>
                </a:r>
                <a:r>
                  <a:rPr lang="fr-FR" sz="1400" dirty="0" err="1" smtClean="0"/>
                  <a:t>both</a:t>
                </a:r>
                <a:r>
                  <a:rPr lang="fr-FR" sz="1400" dirty="0" smtClean="0"/>
                  <a:t> model, </a:t>
                </a:r>
                <a:r>
                  <a:rPr lang="fr-FR" sz="1400" dirty="0" err="1" smtClean="0"/>
                  <a:t>extract</a:t>
                </a:r>
                <a:r>
                  <a:rPr lang="fr-FR" sz="1400" dirty="0" smtClean="0"/>
                  <a:t> the value of the magnitude on the </a:t>
                </a:r>
                <a:r>
                  <a:rPr lang="fr-FR" sz="1400" dirty="0" err="1" smtClean="0"/>
                  <a:t>same</a:t>
                </a:r>
                <a:r>
                  <a:rPr lang="fr-FR" sz="1400" dirty="0" smtClean="0"/>
                  <a:t> pattern of </a:t>
                </a:r>
                <a:r>
                  <a:rPr lang="fr-FR" sz="1400" dirty="0" err="1" smtClean="0"/>
                  <a:t>space</a:t>
                </a:r>
                <a:r>
                  <a:rPr lang="fr-FR" sz="1400" dirty="0" smtClean="0"/>
                  <a:t>-time </a:t>
                </a:r>
                <a:r>
                  <a:rPr lang="fr-FR" sz="1400" dirty="0" err="1" smtClean="0"/>
                  <a:t>coordinates</a:t>
                </a:r>
                <a:r>
                  <a:rPr lang="fr-FR" sz="1400" dirty="0" smtClean="0"/>
                  <a:t> (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fr-FR" sz="1400" dirty="0" smtClean="0"/>
                  <a:t> points)</a:t>
                </a:r>
                <a:br>
                  <a:rPr lang="fr-FR" sz="1400" dirty="0" smtClean="0"/>
                </a:br>
                <a:r>
                  <a:rPr lang="fr-FR" sz="1400" dirty="0" smtClean="0"/>
                  <a:t>- if the </a:t>
                </a:r>
                <a:r>
                  <a:rPr lang="fr-FR" sz="1400" dirty="0" err="1" smtClean="0"/>
                  <a:t>two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models</a:t>
                </a:r>
                <a:r>
                  <a:rPr lang="fr-FR" sz="1400" dirty="0" smtClean="0"/>
                  <a:t> are « </a:t>
                </a:r>
                <a:r>
                  <a:rPr lang="fr-FR" sz="1400" dirty="0" err="1" smtClean="0"/>
                  <a:t>complex</a:t>
                </a:r>
                <a:r>
                  <a:rPr lang="fr-FR" sz="1400" dirty="0" smtClean="0"/>
                  <a:t> » (3D </a:t>
                </a:r>
                <a:r>
                  <a:rPr lang="fr-FR" sz="1400" dirty="0" err="1" smtClean="0"/>
                  <a:t>models</a:t>
                </a:r>
                <a:r>
                  <a:rPr lang="fr-FR" sz="1400" dirty="0" smtClean="0"/>
                  <a:t>, 2D </a:t>
                </a:r>
                <a:r>
                  <a:rPr lang="fr-FR" sz="1400" dirty="0" err="1" smtClean="0"/>
                  <a:t>with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many</a:t>
                </a:r>
                <a:r>
                  <a:rPr lang="fr-FR" sz="1400" dirty="0" smtClean="0"/>
                  <a:t> bodies, </a:t>
                </a:r>
                <a:r>
                  <a:rPr lang="fr-FR" sz="1400" dirty="0" err="1" smtClean="0"/>
                  <a:t>etc</a:t>
                </a:r>
                <a:r>
                  <a:rPr lang="fr-FR" sz="1400" dirty="0" smtClean="0"/>
                  <a:t>) a </a:t>
                </a:r>
                <a:r>
                  <a:rPr lang="fr-FR" sz="1400" dirty="0" err="1" smtClean="0"/>
                  <a:t>random</a:t>
                </a:r>
                <a:r>
                  <a:rPr lang="fr-FR" sz="1400" dirty="0" smtClean="0"/>
                  <a:t> extraction of points </a:t>
                </a:r>
                <a:r>
                  <a:rPr lang="fr-FR" sz="1400" dirty="0" err="1" smtClean="0"/>
                  <a:t>with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1400" b="0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≥1000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can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be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performed</a:t>
                </a:r>
                <a:r>
                  <a:rPr lang="fr-FR" sz="1400" dirty="0"/>
                  <a:t/>
                </a:r>
                <a:br>
                  <a:rPr lang="fr-FR" sz="1400" dirty="0"/>
                </a:br>
                <a:r>
                  <a:rPr lang="fr-FR" sz="1400" dirty="0" smtClean="0"/>
                  <a:t>- if the </a:t>
                </a:r>
                <a:r>
                  <a:rPr lang="fr-FR" sz="1400" dirty="0" err="1" smtClean="0"/>
                  <a:t>two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models</a:t>
                </a:r>
                <a:r>
                  <a:rPr lang="fr-FR" sz="1400" dirty="0" smtClean="0"/>
                  <a:t> are « simple » or </a:t>
                </a:r>
                <a:r>
                  <a:rPr lang="fr-FR" sz="1400" dirty="0" err="1" smtClean="0"/>
                  <a:t>there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a </a:t>
                </a:r>
                <a:r>
                  <a:rPr lang="fr-FR" sz="1400" dirty="0" err="1" smtClean="0"/>
                  <a:t>special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interest</a:t>
                </a:r>
                <a:r>
                  <a:rPr lang="fr-FR" sz="1400" dirty="0" smtClean="0"/>
                  <a:t> over a certain </a:t>
                </a:r>
                <a:r>
                  <a:rPr lang="fr-FR" sz="1400" dirty="0" err="1" smtClean="0"/>
                  <a:t>region</a:t>
                </a:r>
                <a:r>
                  <a:rPr lang="fr-FR" sz="1400" dirty="0" smtClean="0"/>
                  <a:t>, an </a:t>
                </a:r>
                <a:r>
                  <a:rPr lang="fr-FR" sz="1400" dirty="0" err="1" smtClean="0"/>
                  <a:t>uniform</a:t>
                </a:r>
                <a:r>
                  <a:rPr lang="fr-FR" sz="1400" dirty="0" smtClean="0"/>
                  <a:t> pattern </a:t>
                </a:r>
                <a:r>
                  <a:rPr lang="fr-FR" sz="1400" dirty="0" err="1" smtClean="0"/>
                  <a:t>can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be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used</a:t>
                </a:r>
                <a:r>
                  <a:rPr lang="fr-FR" sz="1400" dirty="0" smtClean="0"/>
                  <a:t> (</a:t>
                </a:r>
                <a:r>
                  <a:rPr lang="fr-FR" sz="1400" dirty="0" err="1" smtClean="0"/>
                  <a:t>again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preferably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with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≥1000</m:t>
                    </m:r>
                  </m:oMath>
                </a14:m>
                <a:r>
                  <a:rPr lang="fr-FR" sz="1400" dirty="0" smtClean="0"/>
                  <a:t>)</a:t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400" dirty="0" smtClean="0"/>
                  <a:t>Plot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fr-FR" sz="1400" dirty="0" smtClean="0"/>
                  <a:t> as a </a:t>
                </a:r>
                <a:r>
                  <a:rPr lang="fr-FR" sz="1400" dirty="0" err="1" smtClean="0"/>
                  <a:t>function</a:t>
                </a:r>
                <a:r>
                  <a:rPr lang="fr-FR" sz="1400" dirty="0" smtClean="0"/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400" dirty="0" smtClean="0"/>
                  <a:t>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with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fr-FR" sz="1400" dirty="0" smtClean="0"/>
                  <a:t> (</a:t>
                </a:r>
                <a:r>
                  <a:rPr lang="fr-FR" sz="1400" dirty="0" err="1" smtClean="0"/>
                  <a:t>linear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regression</a:t>
                </a:r>
                <a:r>
                  <a:rPr lang="fr-FR" sz="1400" dirty="0" smtClean="0"/>
                  <a:t>)</a:t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400" dirty="0" err="1" smtClean="0"/>
                  <a:t>Limit</a:t>
                </a:r>
                <a:r>
                  <a:rPr lang="fr-FR" sz="1400" dirty="0" smtClean="0"/>
                  <a:t> case: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r>
                  <a:rPr lang="fr-FR" sz="1400" dirty="0" smtClean="0"/>
                  <a:t>If A and B are compatible over G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=1±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=0±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fr-FR" sz="1400" dirty="0"/>
                  <a:t/>
                </a:r>
                <a:br>
                  <a:rPr lang="fr-FR" sz="1400" dirty="0"/>
                </a:br>
                <a:endParaRPr lang="fr-FR" sz="1400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52" y="1174446"/>
                <a:ext cx="8567999" cy="4848700"/>
              </a:xfrm>
              <a:prstGeom prst="rect">
                <a:avLst/>
              </a:prstGeom>
              <a:blipFill>
                <a:blip r:embed="rId2"/>
                <a:stretch>
                  <a:fillRect l="-214" t="-252" r="-4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Statistical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in </a:t>
            </a:r>
            <a:r>
              <a:rPr lang="fr-FR" dirty="0" err="1" smtClean="0"/>
              <a:t>Designing</a:t>
            </a:r>
            <a:r>
              <a:rPr lang="fr-FR" dirty="0" smtClean="0"/>
              <a:t> </a:t>
            </a:r>
            <a:r>
              <a:rPr lang="fr-FR" dirty="0" err="1" smtClean="0"/>
              <a:t>Superconducting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248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Example</a:t>
            </a:r>
            <a:r>
              <a:rPr lang="fr-FR" dirty="0" smtClean="0"/>
              <a:t> for F2D2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493252" y="1191072"/>
            <a:ext cx="856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grpSp>
        <p:nvGrpSpPr>
          <p:cNvPr id="57" name="Groupe 56"/>
          <p:cNvGrpSpPr/>
          <p:nvPr/>
        </p:nvGrpSpPr>
        <p:grpSpPr>
          <a:xfrm>
            <a:off x="4652945" y="1172458"/>
            <a:ext cx="3519456" cy="2559957"/>
            <a:chOff x="4278871" y="2310937"/>
            <a:chExt cx="3893529" cy="2867893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8" t="7181" r="21364" b="9852"/>
            <a:stretch/>
          </p:blipFill>
          <p:spPr>
            <a:xfrm>
              <a:off x="4278871" y="2310937"/>
              <a:ext cx="3893529" cy="2867893"/>
            </a:xfrm>
            <a:prstGeom prst="rect">
              <a:avLst/>
            </a:prstGeom>
          </p:spPr>
        </p:pic>
        <p:cxnSp>
          <p:nvCxnSpPr>
            <p:cNvPr id="10" name="Connecteur droit 9"/>
            <p:cNvCxnSpPr/>
            <p:nvPr/>
          </p:nvCxnSpPr>
          <p:spPr>
            <a:xfrm>
              <a:off x="4768938" y="4871258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4777251" y="4799215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>
              <a:off x="4777251" y="4718858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>
              <a:off x="4777251" y="4646814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4777251" y="4583084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4771706" y="4508268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4780019" y="4436225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4780019" y="4355868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>
              <a:off x="4780019" y="4283824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>
              <a:off x="4780019" y="4220094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>
              <a:off x="4771706" y="4159133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>
              <a:off x="4780019" y="4087090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>
              <a:off x="4780019" y="4006733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>
              <a:off x="4780019" y="3934689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>
              <a:off x="4780019" y="3870959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>
              <a:off x="4774474" y="3796143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>
              <a:off x="4782787" y="3724100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>
              <a:off x="4782787" y="3643743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>
              <a:off x="4782787" y="3571699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4782787" y="3507969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/>
            <p:nvPr/>
          </p:nvCxnSpPr>
          <p:spPr>
            <a:xfrm>
              <a:off x="4763393" y="3444240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>
              <a:off x="4771706" y="3372197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/>
            <p:cNvCxnSpPr/>
            <p:nvPr/>
          </p:nvCxnSpPr>
          <p:spPr>
            <a:xfrm>
              <a:off x="4771706" y="3291840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/>
            <p:cNvCxnSpPr/>
            <p:nvPr/>
          </p:nvCxnSpPr>
          <p:spPr>
            <a:xfrm>
              <a:off x="4771706" y="3219796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>
              <a:off x="4771706" y="3156066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>
              <a:off x="4766161" y="3081250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>
              <a:off x="4774474" y="3009207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/>
            <p:cNvCxnSpPr/>
            <p:nvPr/>
          </p:nvCxnSpPr>
          <p:spPr>
            <a:xfrm>
              <a:off x="4774474" y="2928850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/>
            <p:cNvCxnSpPr/>
            <p:nvPr/>
          </p:nvCxnSpPr>
          <p:spPr>
            <a:xfrm>
              <a:off x="4774474" y="2856806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/>
            <p:cNvCxnSpPr/>
            <p:nvPr/>
          </p:nvCxnSpPr>
          <p:spPr>
            <a:xfrm>
              <a:off x="4774474" y="2793076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/>
            <p:cNvCxnSpPr/>
            <p:nvPr/>
          </p:nvCxnSpPr>
          <p:spPr>
            <a:xfrm>
              <a:off x="4771707" y="2729348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>
            <a:xfrm>
              <a:off x="4780020" y="2657305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/>
            <p:cNvCxnSpPr/>
            <p:nvPr/>
          </p:nvCxnSpPr>
          <p:spPr>
            <a:xfrm>
              <a:off x="4780020" y="2576948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/>
            <p:nvPr/>
          </p:nvCxnSpPr>
          <p:spPr>
            <a:xfrm>
              <a:off x="4780020" y="2504904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4780020" y="2441174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4774475" y="2366358"/>
              <a:ext cx="2504698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ZoneTexte 57"/>
          <p:cNvSpPr txBox="1"/>
          <p:nvPr/>
        </p:nvSpPr>
        <p:spPr>
          <a:xfrm>
            <a:off x="323583" y="1947640"/>
            <a:ext cx="4000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Same</a:t>
            </a:r>
            <a:r>
              <a:rPr lang="fr-FR" sz="1400" dirty="0" smtClean="0"/>
              <a:t> pattern of points for OPERA, COMSOL and ANSYS</a:t>
            </a:r>
          </a:p>
          <a:p>
            <a:pPr marL="285750" indent="-285750">
              <a:buFontTx/>
              <a:buChar char="-"/>
            </a:pPr>
            <a:r>
              <a:rPr lang="fr-FR" sz="1400" dirty="0" err="1" smtClean="0"/>
              <a:t>Resolution</a:t>
            </a:r>
            <a:r>
              <a:rPr lang="fr-FR" sz="1400" dirty="0" smtClean="0"/>
              <a:t> 1 mm</a:t>
            </a:r>
          </a:p>
          <a:p>
            <a:pPr marL="285750" indent="-285750">
              <a:buFontTx/>
              <a:buChar char="-"/>
            </a:pPr>
            <a:r>
              <a:rPr lang="fr-FR" sz="1400" dirty="0" smtClean="0"/>
              <a:t>Up to the radius of the </a:t>
            </a:r>
            <a:r>
              <a:rPr lang="fr-FR" sz="1400" dirty="0" err="1" smtClean="0"/>
              <a:t>yoke</a:t>
            </a:r>
            <a:r>
              <a:rPr lang="fr-FR" sz="1400" dirty="0" smtClean="0"/>
              <a:t> (247 mm)</a:t>
            </a:r>
          </a:p>
          <a:p>
            <a:pPr marL="285750" indent="-285750">
              <a:buFontTx/>
              <a:buChar char="-"/>
            </a:pPr>
            <a:r>
              <a:rPr lang="fr-FR" sz="1400" dirty="0" smtClean="0"/>
              <a:t>61504 points</a:t>
            </a:r>
          </a:p>
          <a:p>
            <a:pPr marL="285750" indent="-285750">
              <a:buFontTx/>
              <a:buChar char="-"/>
            </a:pPr>
            <a:endParaRPr lang="fr-FR" sz="1400" dirty="0"/>
          </a:p>
          <a:p>
            <a:r>
              <a:rPr lang="fr-FR" sz="1400" dirty="0" err="1" smtClean="0"/>
              <a:t>Calculation</a:t>
            </a:r>
            <a:r>
              <a:rPr lang="fr-FR" sz="1400" dirty="0" smtClean="0"/>
              <a:t> of</a:t>
            </a:r>
          </a:p>
          <a:p>
            <a:pPr marL="285750" indent="-285750">
              <a:buFontTx/>
              <a:buChar char="-"/>
            </a:pPr>
            <a:r>
              <a:rPr lang="fr-FR" sz="1400" dirty="0" err="1" smtClean="0"/>
              <a:t>Bx</a:t>
            </a:r>
            <a:r>
              <a:rPr lang="fr-FR" sz="1400" dirty="0" smtClean="0"/>
              <a:t>, By</a:t>
            </a:r>
            <a:endParaRPr lang="fr-FR" sz="1400" dirty="0"/>
          </a:p>
          <a:p>
            <a:pPr marL="285750" indent="-285750">
              <a:buFontTx/>
              <a:buChar char="-"/>
            </a:pPr>
            <a:endParaRPr lang="fr-FR" sz="1400" dirty="0"/>
          </a:p>
          <a:p>
            <a:r>
              <a:rPr lang="fr-FR" sz="1400" dirty="0" smtClean="0"/>
              <a:t>A model = OPERA</a:t>
            </a:r>
          </a:p>
          <a:p>
            <a:r>
              <a:rPr lang="fr-FR" sz="1400" dirty="0" smtClean="0"/>
              <a:t>B model = COMSOL</a:t>
            </a:r>
          </a:p>
          <a:p>
            <a:r>
              <a:rPr lang="fr-FR" sz="1400" dirty="0" smtClean="0"/>
              <a:t>C model = ANSYS</a:t>
            </a:r>
            <a:endParaRPr lang="fr-FR" sz="1400" dirty="0"/>
          </a:p>
        </p:txBody>
      </p:sp>
      <p:pic>
        <p:nvPicPr>
          <p:cNvPr id="1026" name="Image 1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703" y="4103912"/>
            <a:ext cx="2164859" cy="210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7380" y="4078917"/>
            <a:ext cx="2418948" cy="2052079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354974" y="3217117"/>
            <a:ext cx="679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smtClean="0"/>
              <a:t>OPERA</a:t>
            </a:r>
            <a:endParaRPr lang="en-US" sz="1100" i="1" dirty="0"/>
          </a:p>
        </p:txBody>
      </p:sp>
      <p:sp>
        <p:nvSpPr>
          <p:cNvPr id="54" name="ZoneTexte 53"/>
          <p:cNvSpPr txBox="1"/>
          <p:nvPr/>
        </p:nvSpPr>
        <p:spPr>
          <a:xfrm>
            <a:off x="7866441" y="3867922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smtClean="0"/>
              <a:t>COMSOL</a:t>
            </a:r>
            <a:endParaRPr lang="en-US" sz="1100" i="1" dirty="0"/>
          </a:p>
        </p:txBody>
      </p:sp>
      <p:sp>
        <p:nvSpPr>
          <p:cNvPr id="55" name="ZoneTexte 54"/>
          <p:cNvSpPr txBox="1"/>
          <p:nvPr/>
        </p:nvSpPr>
        <p:spPr>
          <a:xfrm>
            <a:off x="5334248" y="3853607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smtClean="0"/>
              <a:t>ANSYS</a:t>
            </a:r>
            <a:endParaRPr lang="en-US" sz="1100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259407" y="5328868"/>
            <a:ext cx="2610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/>
              <a:t>Example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with</a:t>
            </a:r>
            <a:r>
              <a:rPr lang="fr-FR" sz="1400" b="1" dirty="0" smtClean="0"/>
              <a:t> a good fit (AB)</a:t>
            </a:r>
          </a:p>
          <a:p>
            <a:r>
              <a:rPr lang="fr-FR" sz="1400" b="1" dirty="0" err="1" smtClean="0"/>
              <a:t>Example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with</a:t>
            </a:r>
            <a:r>
              <a:rPr lang="fr-FR" sz="1400" b="1" dirty="0" smtClean="0"/>
              <a:t> a </a:t>
            </a:r>
            <a:r>
              <a:rPr lang="fr-FR" sz="1400" b="1" dirty="0" err="1" smtClean="0"/>
              <a:t>bad</a:t>
            </a:r>
            <a:r>
              <a:rPr lang="fr-FR" sz="1400" b="1" dirty="0" smtClean="0"/>
              <a:t> fit (AC)</a:t>
            </a:r>
            <a:endParaRPr lang="en-US" sz="1400" b="1" dirty="0"/>
          </a:p>
        </p:txBody>
      </p:sp>
      <p:sp>
        <p:nvSpPr>
          <p:cNvPr id="53" name="Espace réservé de la date 5"/>
          <p:cNvSpPr txBox="1">
            <a:spLocks/>
          </p:cNvSpPr>
          <p:nvPr/>
        </p:nvSpPr>
        <p:spPr>
          <a:xfrm>
            <a:off x="301568" y="6464164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Useful Statistical Methods in Designing Superconducting Magnets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978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of </a:t>
            </a:r>
            <a:r>
              <a:rPr lang="fr-FR" dirty="0" err="1" smtClean="0"/>
              <a:t>Bx</a:t>
            </a:r>
            <a:r>
              <a:rPr lang="fr-FR" dirty="0"/>
              <a:t> </a:t>
            </a:r>
            <a:r>
              <a:rPr lang="fr-FR" dirty="0" smtClean="0"/>
              <a:t>–</a:t>
            </a:r>
            <a:br>
              <a:rPr lang="fr-FR" dirty="0" smtClean="0"/>
            </a:br>
            <a:r>
              <a:rPr lang="fr-FR" dirty="0" smtClean="0"/>
              <a:t>Opera </a:t>
            </a:r>
            <a:r>
              <a:rPr lang="fr-FR" dirty="0"/>
              <a:t>vs </a:t>
            </a:r>
            <a:r>
              <a:rPr lang="fr-FR" dirty="0" err="1"/>
              <a:t>Comsol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493252" y="1174446"/>
            <a:ext cx="856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346" y="1405140"/>
            <a:ext cx="6452654" cy="354356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11464" y="2599800"/>
            <a:ext cx="2468881" cy="116955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smtClean="0"/>
              <a:t>********************************</a:t>
            </a:r>
          </a:p>
          <a:p>
            <a:r>
              <a:rPr lang="en-US" sz="1400" dirty="0" smtClean="0"/>
              <a:t>Fit </a:t>
            </a:r>
            <a:r>
              <a:rPr lang="en-US" sz="1400" dirty="0"/>
              <a:t>for </a:t>
            </a:r>
            <a:r>
              <a:rPr lang="en-US" sz="1400" dirty="0" err="1"/>
              <a:t>Bx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en-US" sz="1400" dirty="0" smtClean="0"/>
              <a:t>********************************</a:t>
            </a:r>
          </a:p>
          <a:p>
            <a:r>
              <a:rPr lang="en-US" sz="1400" dirty="0" smtClean="0"/>
              <a:t>m </a:t>
            </a:r>
            <a:r>
              <a:rPr lang="en-US" sz="1400" dirty="0"/>
              <a:t>=  </a:t>
            </a:r>
            <a:r>
              <a:rPr lang="en-US" sz="1400" dirty="0" smtClean="0"/>
              <a:t>0.99904   </a:t>
            </a:r>
            <a:r>
              <a:rPr lang="en-US" sz="1400" dirty="0"/>
              <a:t>+/-    </a:t>
            </a:r>
            <a:r>
              <a:rPr lang="en-US" sz="1400" dirty="0" smtClean="0"/>
              <a:t>0.00016</a:t>
            </a:r>
          </a:p>
          <a:p>
            <a:r>
              <a:rPr lang="en-US" sz="1400" dirty="0" smtClean="0"/>
              <a:t>q </a:t>
            </a:r>
            <a:r>
              <a:rPr lang="en-US" sz="1400" dirty="0"/>
              <a:t>=  -</a:t>
            </a:r>
            <a:r>
              <a:rPr lang="en-US" sz="1400" dirty="0" smtClean="0"/>
              <a:t>0.0044    </a:t>
            </a:r>
            <a:r>
              <a:rPr lang="en-US" sz="1400" dirty="0"/>
              <a:t>+/-    </a:t>
            </a:r>
            <a:r>
              <a:rPr lang="en-US" sz="1400" dirty="0" smtClean="0"/>
              <a:t>0.0003</a:t>
            </a:r>
            <a:endParaRPr lang="fr-FR" sz="1400" dirty="0"/>
          </a:p>
        </p:txBody>
      </p:sp>
      <p:sp>
        <p:nvSpPr>
          <p:cNvPr id="12" name="Ellipse 11"/>
          <p:cNvSpPr/>
          <p:nvPr/>
        </p:nvSpPr>
        <p:spPr>
          <a:xfrm>
            <a:off x="7223759" y="2202215"/>
            <a:ext cx="681644" cy="982361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269653" y="5144763"/>
                <a:ext cx="4244303" cy="738664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Very good fit </a:t>
                </a:r>
                <a:r>
                  <a:rPr lang="fr-FR" sz="1400" dirty="0" err="1" smtClean="0"/>
                  <a:t>between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two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models</a:t>
                </a:r>
                <a:r>
                  <a:rPr lang="fr-FR" sz="1400" dirty="0" smtClean="0"/>
                  <a:t> but: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No compatibility </a:t>
                </a:r>
                <a:r>
                  <a:rPr lang="fr-FR" sz="1400" dirty="0" err="1" smtClean="0"/>
                  <a:t>with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fr-FR" sz="14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within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fr-FR" sz="14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Figure out of noise (</a:t>
                </a:r>
                <a:r>
                  <a:rPr lang="fr-FR" sz="1400" dirty="0" err="1" smtClean="0"/>
                  <a:t>see</a:t>
                </a:r>
                <a:r>
                  <a:rPr lang="fr-FR" sz="1400" dirty="0" smtClean="0"/>
                  <a:t> part 2)</a:t>
                </a:r>
                <a:endParaRPr lang="fr-FR" sz="1400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53" y="5144763"/>
                <a:ext cx="4244303" cy="738664"/>
              </a:xfrm>
              <a:prstGeom prst="rect">
                <a:avLst/>
              </a:prstGeom>
              <a:blipFill>
                <a:blip r:embed="rId3"/>
                <a:stretch>
                  <a:fillRect l="-143" b="-5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/>
          <p:cNvSpPr txBox="1"/>
          <p:nvPr/>
        </p:nvSpPr>
        <p:spPr>
          <a:xfrm>
            <a:off x="191663" y="1157535"/>
            <a:ext cx="1753750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COMSOL (OPERA)</a:t>
            </a:r>
            <a:endParaRPr lang="en-US" sz="1400" dirty="0"/>
          </a:p>
        </p:txBody>
      </p:sp>
      <p:sp>
        <p:nvSpPr>
          <p:cNvPr id="14" name="Espace réservé de la date 5"/>
          <p:cNvSpPr txBox="1">
            <a:spLocks/>
          </p:cNvSpPr>
          <p:nvPr/>
        </p:nvSpPr>
        <p:spPr>
          <a:xfrm>
            <a:off x="301568" y="6464164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Useful Statistical Methods in Designing Superconducting Magnets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061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762" y="1332658"/>
            <a:ext cx="6387724" cy="3436982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Results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comparison</a:t>
            </a:r>
            <a:r>
              <a:rPr lang="fr-FR" dirty="0"/>
              <a:t> </a:t>
            </a:r>
            <a:r>
              <a:rPr lang="fr-FR" dirty="0" smtClean="0"/>
              <a:t>of By - 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Opera vs </a:t>
            </a:r>
            <a:r>
              <a:rPr lang="fr-FR" dirty="0" err="1"/>
              <a:t>Comsol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493252" y="1174446"/>
            <a:ext cx="856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11464" y="2599800"/>
            <a:ext cx="2468881" cy="116955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smtClean="0"/>
              <a:t>********************************</a:t>
            </a:r>
          </a:p>
          <a:p>
            <a:r>
              <a:rPr lang="en-US" sz="1400" dirty="0" smtClean="0"/>
              <a:t>Fit </a:t>
            </a:r>
            <a:r>
              <a:rPr lang="en-US" sz="1400" dirty="0"/>
              <a:t>for </a:t>
            </a:r>
            <a:r>
              <a:rPr lang="en-US" sz="1400" dirty="0" smtClean="0"/>
              <a:t>By </a:t>
            </a:r>
          </a:p>
          <a:p>
            <a:r>
              <a:rPr lang="en-US" sz="1400" dirty="0" smtClean="0"/>
              <a:t>********************************</a:t>
            </a:r>
          </a:p>
          <a:p>
            <a:r>
              <a:rPr lang="en-US" sz="1400" dirty="0" smtClean="0"/>
              <a:t>m </a:t>
            </a:r>
            <a:r>
              <a:rPr lang="en-US" sz="1400" dirty="0"/>
              <a:t>=  </a:t>
            </a:r>
            <a:r>
              <a:rPr lang="en-US" sz="1400" dirty="0" smtClean="0"/>
              <a:t>1.00081   </a:t>
            </a:r>
            <a:r>
              <a:rPr lang="en-US" sz="1400" dirty="0"/>
              <a:t>+/-    </a:t>
            </a:r>
            <a:r>
              <a:rPr lang="en-US" sz="1400" dirty="0" smtClean="0"/>
              <a:t>0.00002</a:t>
            </a:r>
          </a:p>
          <a:p>
            <a:r>
              <a:rPr lang="en-US" sz="1400" dirty="0" smtClean="0"/>
              <a:t>q </a:t>
            </a:r>
            <a:r>
              <a:rPr lang="en-US" sz="1400" dirty="0"/>
              <a:t>=  </a:t>
            </a:r>
            <a:r>
              <a:rPr lang="en-US" sz="1400" dirty="0" smtClean="0"/>
              <a:t> 0.0031    </a:t>
            </a:r>
            <a:r>
              <a:rPr lang="en-US" sz="1400" dirty="0"/>
              <a:t>+/-    </a:t>
            </a:r>
            <a:r>
              <a:rPr lang="en-US" sz="1400" dirty="0" smtClean="0"/>
              <a:t>0.0005</a:t>
            </a:r>
            <a:endParaRPr lang="fr-FR" sz="1400" dirty="0"/>
          </a:p>
        </p:txBody>
      </p:sp>
      <p:sp>
        <p:nvSpPr>
          <p:cNvPr id="12" name="Ellipse 11"/>
          <p:cNvSpPr/>
          <p:nvPr/>
        </p:nvSpPr>
        <p:spPr>
          <a:xfrm>
            <a:off x="6777489" y="2218417"/>
            <a:ext cx="681644" cy="982361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277966" y="5113452"/>
                <a:ext cx="4244303" cy="738664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Very good fit </a:t>
                </a:r>
                <a:r>
                  <a:rPr lang="fr-FR" sz="1400" dirty="0" err="1" smtClean="0"/>
                  <a:t>between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two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models</a:t>
                </a:r>
                <a:r>
                  <a:rPr lang="fr-FR" sz="1400" dirty="0" smtClean="0"/>
                  <a:t> but: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No compatibility </a:t>
                </a:r>
                <a:r>
                  <a:rPr lang="fr-FR" sz="1400" dirty="0" err="1" smtClean="0"/>
                  <a:t>with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fr-FR" sz="14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within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fr-FR" sz="14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400" dirty="0" smtClean="0"/>
                  <a:t>Figure out of noise (</a:t>
                </a:r>
                <a:r>
                  <a:rPr lang="fr-FR" sz="1400" dirty="0" err="1" smtClean="0"/>
                  <a:t>see</a:t>
                </a:r>
                <a:r>
                  <a:rPr lang="fr-FR" sz="1400" dirty="0" smtClean="0"/>
                  <a:t> part 2)</a:t>
                </a:r>
                <a:endParaRPr lang="fr-FR" sz="1400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966" y="5113452"/>
                <a:ext cx="4244303" cy="738664"/>
              </a:xfrm>
              <a:prstGeom prst="rect">
                <a:avLst/>
              </a:prstGeom>
              <a:blipFill>
                <a:blip r:embed="rId3"/>
                <a:stretch>
                  <a:fillRect l="-143" b="-5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/>
          <p:cNvSpPr txBox="1"/>
          <p:nvPr/>
        </p:nvSpPr>
        <p:spPr>
          <a:xfrm>
            <a:off x="191663" y="1157535"/>
            <a:ext cx="1753750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COMSOL (OPERA)</a:t>
            </a:r>
            <a:endParaRPr lang="en-US" sz="1400" dirty="0"/>
          </a:p>
        </p:txBody>
      </p:sp>
      <p:sp>
        <p:nvSpPr>
          <p:cNvPr id="15" name="Espace réservé de la date 5"/>
          <p:cNvSpPr txBox="1">
            <a:spLocks/>
          </p:cNvSpPr>
          <p:nvPr/>
        </p:nvSpPr>
        <p:spPr>
          <a:xfrm>
            <a:off x="301568" y="6464164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Useful Statistical Methods in Designing Superconducting Magnets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450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Method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37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493252" y="1174446"/>
                <a:ext cx="8567999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Part 2</a:t>
                </a:r>
              </a:p>
              <a:p>
                <a:r>
                  <a:rPr lang="fr-FR" sz="1400" b="1" dirty="0" err="1" smtClean="0"/>
                  <a:t>Radiography</a:t>
                </a:r>
                <a:r>
                  <a:rPr lang="fr-FR" sz="1400" b="1" dirty="0" smtClean="0"/>
                  <a:t> of the </a:t>
                </a:r>
                <a:r>
                  <a:rPr lang="fr-FR" sz="1400" b="1" dirty="0" err="1" smtClean="0"/>
                  <a:t>models</a:t>
                </a:r>
                <a:r>
                  <a:rPr lang="fr-FR" sz="1400" b="1" dirty="0" smtClean="0"/>
                  <a:t> to </a:t>
                </a:r>
                <a:r>
                  <a:rPr lang="fr-FR" sz="1400" b="1" dirty="0" err="1" smtClean="0"/>
                  <a:t>investigate</a:t>
                </a:r>
                <a:r>
                  <a:rPr lang="fr-FR" sz="1400" b="1" dirty="0" smtClean="0"/>
                  <a:t> the figures out of noises</a:t>
                </a:r>
              </a:p>
              <a:p>
                <a:endParaRPr lang="fr-FR" sz="1400" dirty="0" smtClean="0"/>
              </a:p>
              <a:p>
                <a:r>
                  <a:rPr lang="fr-FR" sz="1400" b="1" dirty="0" smtClean="0"/>
                  <a:t>Method: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400" dirty="0" smtClean="0"/>
                  <a:t>Plot over a 2D </a:t>
                </a:r>
                <a:r>
                  <a:rPr lang="fr-FR" sz="1400" dirty="0" err="1" smtClean="0"/>
                  <a:t>histogram</a:t>
                </a:r>
                <a:r>
                  <a:rPr lang="fr-FR" sz="1400" dirty="0" smtClean="0"/>
                  <a:t> of </a:t>
                </a:r>
                <a:r>
                  <a:rPr lang="fr-FR" sz="1400" dirty="0" err="1" smtClean="0"/>
                  <a:t>coordinates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fr-FR" sz="1400" dirty="0" smtClean="0"/>
                  <a:t> the magnitudes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fr-FR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fr-FR" sz="14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𝑑𝐺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400" dirty="0" smtClean="0"/>
                  <a:t>Look at the </a:t>
                </a:r>
                <a:r>
                  <a:rPr lang="fr-FR" sz="1400" dirty="0" err="1" smtClean="0"/>
                  <a:t>differences</a:t>
                </a:r>
                <a:r>
                  <a:rPr lang="fr-FR" sz="1400" dirty="0" smtClean="0"/>
                  <a:t> and </a:t>
                </a:r>
                <a:r>
                  <a:rPr lang="fr-FR" sz="1400" dirty="0" err="1" smtClean="0"/>
                  <a:t>localize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coordinates</a:t>
                </a:r>
                <a:r>
                  <a:rPr lang="fr-FR" sz="1400" dirty="0" smtClean="0"/>
                  <a:t> out of noise</a:t>
                </a:r>
                <a:br>
                  <a:rPr lang="fr-FR" sz="1400" dirty="0" smtClean="0"/>
                </a:br>
                <a:endParaRPr lang="fr-FR" sz="1400" dirty="0" smtClean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52" y="1174446"/>
                <a:ext cx="8567999" cy="1815882"/>
              </a:xfrm>
              <a:prstGeom prst="rect">
                <a:avLst/>
              </a:prstGeom>
              <a:blipFill>
                <a:blip r:embed="rId2"/>
                <a:stretch>
                  <a:fillRect l="-214" t="-6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Statistical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in </a:t>
            </a:r>
            <a:r>
              <a:rPr lang="fr-FR" dirty="0" err="1" smtClean="0"/>
              <a:t>Designing</a:t>
            </a:r>
            <a:r>
              <a:rPr lang="fr-FR" dirty="0" smtClean="0"/>
              <a:t> </a:t>
            </a:r>
            <a:r>
              <a:rPr lang="fr-FR" dirty="0" err="1" smtClean="0"/>
              <a:t>Superconducting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306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Method – Opera vs </a:t>
            </a:r>
            <a:r>
              <a:rPr lang="fr-FR" dirty="0" err="1" smtClean="0"/>
              <a:t>Comsol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38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1" y="1561077"/>
            <a:ext cx="8999537" cy="430505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023360" y="1212153"/>
            <a:ext cx="1819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1 bin </a:t>
            </a:r>
            <a:r>
              <a:rPr lang="fr-FR" sz="1400" dirty="0" err="1" smtClean="0"/>
              <a:t>difference</a:t>
            </a:r>
            <a:r>
              <a:rPr lang="fr-FR" sz="1400" dirty="0" smtClean="0"/>
              <a:t> on Y</a:t>
            </a:r>
            <a:endParaRPr lang="fr-FR" sz="1400" dirty="0"/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4139738" y="1561077"/>
            <a:ext cx="997527" cy="16476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191663" y="1157535"/>
            <a:ext cx="1753750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COMSOL (OPERA)</a:t>
            </a:r>
            <a:endParaRPr lang="en-US" sz="1400" dirty="0"/>
          </a:p>
        </p:txBody>
      </p:sp>
      <p:sp>
        <p:nvSpPr>
          <p:cNvPr id="11" name="Espace réservé de la date 5"/>
          <p:cNvSpPr txBox="1">
            <a:spLocks/>
          </p:cNvSpPr>
          <p:nvPr/>
        </p:nvSpPr>
        <p:spPr>
          <a:xfrm>
            <a:off x="301568" y="6464164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Useful Statistical Methods in Designing Superconducting Magnets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271697" y="1559509"/>
            <a:ext cx="90762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dirty="0" smtClean="0"/>
              <a:t>BX OPERA</a:t>
            </a:r>
            <a:endParaRPr lang="en-US" sz="1100" dirty="0"/>
          </a:p>
        </p:txBody>
      </p:sp>
      <p:sp>
        <p:nvSpPr>
          <p:cNvPr id="13" name="ZoneTexte 12"/>
          <p:cNvSpPr txBox="1"/>
          <p:nvPr/>
        </p:nvSpPr>
        <p:spPr>
          <a:xfrm>
            <a:off x="7010249" y="1572603"/>
            <a:ext cx="99899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dirty="0" err="1" smtClean="0"/>
              <a:t>Bx</a:t>
            </a:r>
            <a:r>
              <a:rPr lang="fr-FR" sz="1100" dirty="0" smtClean="0"/>
              <a:t> COMSOL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56690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</a:t>
            </a:r>
            <a:r>
              <a:rPr lang="fr-FR" dirty="0"/>
              <a:t>Method - Opera vs </a:t>
            </a:r>
            <a:r>
              <a:rPr lang="fr-FR" dirty="0" err="1" smtClean="0"/>
              <a:t>Comsol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39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71" y="1612669"/>
            <a:ext cx="8485377" cy="4082587"/>
          </a:xfrm>
          <a:prstGeom prst="rect">
            <a:avLst/>
          </a:prstGeom>
        </p:spPr>
      </p:pic>
      <p:cxnSp>
        <p:nvCxnSpPr>
          <p:cNvPr id="9" name="Connecteur droit avec flèche 8"/>
          <p:cNvCxnSpPr/>
          <p:nvPr/>
        </p:nvCxnSpPr>
        <p:spPr>
          <a:xfrm flipH="1">
            <a:off x="3616036" y="1454727"/>
            <a:ext cx="407324" cy="964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023360" y="1212153"/>
            <a:ext cx="1822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1 bin </a:t>
            </a:r>
            <a:r>
              <a:rPr lang="fr-FR" sz="1400" dirty="0" err="1" smtClean="0"/>
              <a:t>difference</a:t>
            </a:r>
            <a:r>
              <a:rPr lang="fr-FR" sz="1400" dirty="0" smtClean="0"/>
              <a:t> on X</a:t>
            </a:r>
            <a:endParaRPr lang="fr-FR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91663" y="1157535"/>
            <a:ext cx="1753750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COMSOL (OPERA)</a:t>
            </a:r>
            <a:endParaRPr lang="en-US" sz="1400" dirty="0"/>
          </a:p>
        </p:txBody>
      </p:sp>
      <p:sp>
        <p:nvSpPr>
          <p:cNvPr id="12" name="Espace réservé de la date 5"/>
          <p:cNvSpPr txBox="1">
            <a:spLocks/>
          </p:cNvSpPr>
          <p:nvPr/>
        </p:nvSpPr>
        <p:spPr>
          <a:xfrm>
            <a:off x="301568" y="6464164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Useful Statistical Methods in Designing Superconducting Magnets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88472" y="1599575"/>
            <a:ext cx="88357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dirty="0" smtClean="0"/>
              <a:t>By OPERA</a:t>
            </a:r>
            <a:endParaRPr lang="en-US" sz="1100" dirty="0"/>
          </a:p>
        </p:txBody>
      </p:sp>
      <p:sp>
        <p:nvSpPr>
          <p:cNvPr id="13" name="ZoneTexte 12"/>
          <p:cNvSpPr txBox="1"/>
          <p:nvPr/>
        </p:nvSpPr>
        <p:spPr>
          <a:xfrm>
            <a:off x="7027024" y="1612669"/>
            <a:ext cx="99899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dirty="0" smtClean="0"/>
              <a:t>By COMSOL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846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</a:t>
            </a:r>
            <a:r>
              <a:rPr lang="fr-FR" dirty="0"/>
              <a:t>Method - Opera vs </a:t>
            </a:r>
            <a:r>
              <a:rPr lang="fr-FR" dirty="0" err="1"/>
              <a:t>Comsol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40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" t="7181" r="21182" b="10133"/>
          <a:stretch/>
        </p:blipFill>
        <p:spPr>
          <a:xfrm>
            <a:off x="3586260" y="1188759"/>
            <a:ext cx="5394960" cy="3935777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4276216" y="1531512"/>
            <a:ext cx="207818" cy="1188720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 rot="16200000">
            <a:off x="4843926" y="2133071"/>
            <a:ext cx="147919" cy="1188720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82248" y="1379084"/>
            <a:ext cx="354185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The </a:t>
            </a:r>
            <a:r>
              <a:rPr lang="fr-FR" sz="1400" dirty="0" err="1" smtClean="0"/>
              <a:t>two</a:t>
            </a:r>
            <a:r>
              <a:rPr lang="fr-FR" sz="1400" dirty="0" smtClean="0"/>
              <a:t> areas </a:t>
            </a:r>
            <a:r>
              <a:rPr lang="fr-FR" sz="1400" dirty="0" err="1" smtClean="0"/>
              <a:t>with</a:t>
            </a:r>
            <a:r>
              <a:rPr lang="fr-FR" sz="1400" dirty="0" smtClean="0"/>
              <a:t> a </a:t>
            </a:r>
            <a:r>
              <a:rPr lang="fr-FR" sz="1400" dirty="0" err="1" smtClean="0"/>
              <a:t>difference</a:t>
            </a:r>
            <a:r>
              <a:rPr lang="fr-FR" sz="1400" dirty="0" smtClean="0"/>
              <a:t>:</a:t>
            </a:r>
          </a:p>
          <a:p>
            <a:r>
              <a:rPr lang="fr-FR" sz="1400" dirty="0" smtClean="0"/>
              <a:t>- 1 bin in </a:t>
            </a:r>
            <a:r>
              <a:rPr lang="fr-FR" sz="1400" dirty="0" err="1" smtClean="0"/>
              <a:t>dX</a:t>
            </a:r>
            <a:endParaRPr lang="fr-FR" sz="1400" dirty="0" smtClean="0"/>
          </a:p>
          <a:p>
            <a:r>
              <a:rPr lang="fr-FR" sz="1400" dirty="0" smtClean="0"/>
              <a:t>- 1 bin </a:t>
            </a:r>
            <a:r>
              <a:rPr lang="fr-FR" sz="1400" dirty="0" err="1" smtClean="0"/>
              <a:t>dY</a:t>
            </a:r>
            <a:endParaRPr lang="fr-FR" sz="1400" dirty="0" smtClean="0"/>
          </a:p>
          <a:p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Geometric</a:t>
            </a:r>
            <a:r>
              <a:rPr lang="fr-FR" sz="1400" dirty="0" smtClean="0"/>
              <a:t> check </a:t>
            </a:r>
            <a:r>
              <a:rPr lang="fr-FR" sz="1400" dirty="0" err="1" smtClean="0"/>
              <a:t>performed</a:t>
            </a:r>
            <a:r>
              <a:rPr lang="fr-FR" sz="1400" dirty="0" smtClean="0"/>
              <a:t/>
            </a:r>
            <a:br>
              <a:rPr lang="fr-FR" sz="1400" dirty="0" smtClean="0"/>
            </a:b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The </a:t>
            </a:r>
            <a:r>
              <a:rPr lang="fr-FR" sz="1400" dirty="0" err="1" smtClean="0"/>
              <a:t>different</a:t>
            </a:r>
            <a:r>
              <a:rPr lang="fr-FR" sz="1400" dirty="0" smtClean="0"/>
              <a:t> propagation of the </a:t>
            </a:r>
            <a:r>
              <a:rPr lang="fr-FR" sz="1400" dirty="0" err="1" smtClean="0"/>
              <a:t>magnetic</a:t>
            </a:r>
            <a:r>
              <a:rPr lang="fr-FR" sz="1400" dirty="0" smtClean="0"/>
              <a:t> </a:t>
            </a:r>
            <a:r>
              <a:rPr lang="fr-FR" sz="1400" dirty="0" err="1" smtClean="0"/>
              <a:t>field</a:t>
            </a:r>
            <a:r>
              <a:rPr lang="fr-FR" sz="1400" dirty="0" smtClean="0"/>
              <a:t> in the </a:t>
            </a:r>
            <a:r>
              <a:rPr lang="fr-FR" sz="1400" dirty="0" err="1" smtClean="0"/>
              <a:t>iron</a:t>
            </a:r>
            <a:r>
              <a:rPr lang="fr-FR" sz="1400" dirty="0" smtClean="0"/>
              <a:t> </a:t>
            </a:r>
            <a:r>
              <a:rPr lang="fr-FR" sz="1400" dirty="0" err="1" smtClean="0"/>
              <a:t>is</a:t>
            </a:r>
            <a:r>
              <a:rPr lang="fr-FR" sz="1400" dirty="0" smtClean="0"/>
              <a:t> due to the </a:t>
            </a:r>
            <a:r>
              <a:rPr lang="fr-FR" sz="1400" dirty="0" err="1" smtClean="0"/>
              <a:t>mesh</a:t>
            </a:r>
            <a:r>
              <a:rPr lang="fr-FR" sz="1400" dirty="0" smtClean="0"/>
              <a:t> interface of the </a:t>
            </a:r>
            <a:r>
              <a:rPr lang="fr-FR" sz="1400" dirty="0" err="1" smtClean="0"/>
              <a:t>two</a:t>
            </a:r>
            <a:r>
              <a:rPr lang="fr-FR" sz="1400" dirty="0" smtClean="0"/>
              <a:t> </a:t>
            </a:r>
            <a:r>
              <a:rPr lang="fr-FR" sz="1400" dirty="0" err="1" smtClean="0"/>
              <a:t>models</a:t>
            </a:r>
            <a:r>
              <a:rPr lang="fr-FR" sz="1400" dirty="0" smtClean="0"/>
              <a:t> </a:t>
            </a:r>
            <a:br>
              <a:rPr lang="fr-FR" sz="1400" dirty="0" smtClean="0"/>
            </a:br>
            <a:r>
              <a:rPr lang="fr-FR" sz="1400" dirty="0" smtClean="0"/>
              <a:t>(the points are </a:t>
            </a:r>
            <a:r>
              <a:rPr lang="fr-FR" sz="1400" dirty="0" err="1" smtClean="0"/>
              <a:t>iron</a:t>
            </a:r>
            <a:r>
              <a:rPr lang="fr-FR" sz="1400" dirty="0" smtClean="0"/>
              <a:t> for OPERA, air for COMSOL)</a:t>
            </a:r>
          </a:p>
          <a:p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No notable </a:t>
            </a:r>
            <a:r>
              <a:rPr lang="fr-FR" sz="1400" dirty="0" err="1" smtClean="0"/>
              <a:t>difference</a:t>
            </a:r>
            <a:r>
              <a:rPr lang="fr-FR" sz="1400" dirty="0" smtClean="0"/>
              <a:t> in the </a:t>
            </a:r>
            <a:r>
              <a:rPr lang="fr-FR" sz="1400" dirty="0" err="1" smtClean="0"/>
              <a:t>conductor</a:t>
            </a:r>
            <a:r>
              <a:rPr lang="fr-FR" sz="1400" dirty="0" smtClean="0"/>
              <a:t> </a:t>
            </a:r>
            <a:r>
              <a:rPr lang="fr-FR" sz="1400" dirty="0" err="1" smtClean="0"/>
              <a:t>region</a:t>
            </a:r>
            <a:r>
              <a:rPr lang="fr-FR" sz="1400" dirty="0" smtClean="0"/>
              <a:t> </a:t>
            </a:r>
            <a:r>
              <a:rPr lang="fr-FR" sz="1400" dirty="0" err="1" smtClean="0"/>
              <a:t>between</a:t>
            </a:r>
            <a:r>
              <a:rPr lang="fr-FR" sz="1400" dirty="0" smtClean="0"/>
              <a:t> the </a:t>
            </a:r>
            <a:r>
              <a:rPr lang="fr-FR" sz="1400" dirty="0" err="1" smtClean="0"/>
              <a:t>two</a:t>
            </a:r>
            <a:r>
              <a:rPr lang="fr-FR" sz="1400" dirty="0" smtClean="0"/>
              <a:t> </a:t>
            </a:r>
            <a:r>
              <a:rPr lang="fr-FR" sz="1400" dirty="0" err="1" smtClean="0"/>
              <a:t>models</a:t>
            </a: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endParaRPr lang="fr-FR" sz="1600" dirty="0" smtClean="0"/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1305098" y="1720735"/>
            <a:ext cx="2971118" cy="149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1205345" y="2011680"/>
            <a:ext cx="3682539" cy="532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01568" y="5387800"/>
            <a:ext cx="62939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accent4"/>
                </a:solidFill>
              </a:rPr>
              <a:t>The </a:t>
            </a:r>
            <a:r>
              <a:rPr lang="fr-FR" sz="1400" b="1" dirty="0" err="1">
                <a:solidFill>
                  <a:schemeClr val="accent4"/>
                </a:solidFill>
              </a:rPr>
              <a:t>difference</a:t>
            </a:r>
            <a:r>
              <a:rPr lang="fr-FR" sz="1400" b="1" dirty="0">
                <a:solidFill>
                  <a:schemeClr val="accent4"/>
                </a:solidFill>
              </a:rPr>
              <a:t> </a:t>
            </a:r>
            <a:r>
              <a:rPr lang="fr-FR" sz="1400" b="1" dirty="0" err="1">
                <a:solidFill>
                  <a:schemeClr val="accent4"/>
                </a:solidFill>
              </a:rPr>
              <a:t>between</a:t>
            </a:r>
            <a:r>
              <a:rPr lang="fr-FR" sz="1400" b="1" dirty="0">
                <a:solidFill>
                  <a:schemeClr val="accent4"/>
                </a:solidFill>
              </a:rPr>
              <a:t> the </a:t>
            </a:r>
            <a:r>
              <a:rPr lang="fr-FR" sz="1400" b="1" dirty="0" err="1">
                <a:solidFill>
                  <a:schemeClr val="accent4"/>
                </a:solidFill>
              </a:rPr>
              <a:t>two</a:t>
            </a:r>
            <a:r>
              <a:rPr lang="fr-FR" sz="1400" b="1" dirty="0">
                <a:solidFill>
                  <a:schemeClr val="accent4"/>
                </a:solidFill>
              </a:rPr>
              <a:t> </a:t>
            </a:r>
            <a:r>
              <a:rPr lang="fr-FR" sz="1400" b="1" dirty="0" err="1">
                <a:solidFill>
                  <a:schemeClr val="accent4"/>
                </a:solidFill>
              </a:rPr>
              <a:t>models</a:t>
            </a:r>
            <a:r>
              <a:rPr lang="fr-FR" sz="1400" b="1" dirty="0">
                <a:solidFill>
                  <a:schemeClr val="accent4"/>
                </a:solidFill>
              </a:rPr>
              <a:t> has no </a:t>
            </a:r>
            <a:r>
              <a:rPr lang="fr-FR" sz="1400" b="1" dirty="0" err="1">
                <a:solidFill>
                  <a:schemeClr val="accent4"/>
                </a:solidFill>
              </a:rPr>
              <a:t>effect</a:t>
            </a:r>
            <a:r>
              <a:rPr lang="fr-FR" sz="1400" b="1" dirty="0">
                <a:solidFill>
                  <a:schemeClr val="accent4"/>
                </a:solidFill>
              </a:rPr>
              <a:t> </a:t>
            </a:r>
            <a:r>
              <a:rPr lang="fr-FR" sz="1400" b="1" dirty="0" err="1">
                <a:solidFill>
                  <a:schemeClr val="accent4"/>
                </a:solidFill>
              </a:rPr>
              <a:t>from</a:t>
            </a:r>
            <a:r>
              <a:rPr lang="fr-FR" sz="1400" b="1" dirty="0">
                <a:solidFill>
                  <a:schemeClr val="accent4"/>
                </a:solidFill>
              </a:rPr>
              <a:t> the protection point of </a:t>
            </a:r>
            <a:r>
              <a:rPr lang="fr-FR" sz="1400" b="1" dirty="0" err="1">
                <a:solidFill>
                  <a:schemeClr val="accent4"/>
                </a:solidFill>
              </a:rPr>
              <a:t>view</a:t>
            </a:r>
            <a:r>
              <a:rPr lang="fr-FR" sz="1400" b="1" dirty="0">
                <a:solidFill>
                  <a:schemeClr val="accent4"/>
                </a:solidFill>
              </a:rPr>
              <a:t> </a:t>
            </a:r>
            <a:r>
              <a:rPr lang="fr-FR" sz="1400" dirty="0">
                <a:sym typeface="Wingdings" panose="05000000000000000000" pitchFamily="2" charset="2"/>
              </a:rPr>
              <a:t> the COMSOL model </a:t>
            </a:r>
            <a:r>
              <a:rPr lang="fr-FR" sz="1400" dirty="0" err="1">
                <a:sym typeface="Wingdings" panose="05000000000000000000" pitchFamily="2" charset="2"/>
              </a:rPr>
              <a:t>is</a:t>
            </a:r>
            <a:r>
              <a:rPr lang="fr-FR" sz="1400" dirty="0">
                <a:sym typeface="Wingdings" panose="05000000000000000000" pitchFamily="2" charset="2"/>
              </a:rPr>
              <a:t> compatible and </a:t>
            </a:r>
            <a:r>
              <a:rPr lang="fr-FR" sz="1400" dirty="0" err="1">
                <a:sym typeface="Wingdings" panose="05000000000000000000" pitchFamily="2" charset="2"/>
              </a:rPr>
              <a:t>can</a:t>
            </a:r>
            <a:r>
              <a:rPr lang="fr-FR" sz="1400" dirty="0">
                <a:sym typeface="Wingdings" panose="05000000000000000000" pitchFamily="2" charset="2"/>
              </a:rPr>
              <a:t> </a:t>
            </a:r>
            <a:r>
              <a:rPr lang="fr-FR" sz="1400" dirty="0" err="1">
                <a:sym typeface="Wingdings" panose="05000000000000000000" pitchFamily="2" charset="2"/>
              </a:rPr>
              <a:t>be</a:t>
            </a:r>
            <a:r>
              <a:rPr lang="fr-FR" sz="1400" dirty="0">
                <a:sym typeface="Wingdings" panose="05000000000000000000" pitchFamily="2" charset="2"/>
              </a:rPr>
              <a:t> </a:t>
            </a:r>
            <a:r>
              <a:rPr lang="fr-FR" sz="1400" dirty="0" err="1">
                <a:sym typeface="Wingdings" panose="05000000000000000000" pitchFamily="2" charset="2"/>
              </a:rPr>
              <a:t>used</a:t>
            </a:r>
            <a:r>
              <a:rPr lang="fr-FR" sz="1400" dirty="0">
                <a:sym typeface="Wingdings" panose="05000000000000000000" pitchFamily="2" charset="2"/>
              </a:rPr>
              <a:t> to </a:t>
            </a:r>
            <a:r>
              <a:rPr lang="fr-FR" sz="1400" dirty="0" err="1">
                <a:sym typeface="Wingdings" panose="05000000000000000000" pitchFamily="2" charset="2"/>
              </a:rPr>
              <a:t>perform</a:t>
            </a:r>
            <a:r>
              <a:rPr lang="fr-FR" sz="1400" dirty="0">
                <a:sym typeface="Wingdings" panose="05000000000000000000" pitchFamily="2" charset="2"/>
              </a:rPr>
              <a:t> the protection </a:t>
            </a:r>
            <a:r>
              <a:rPr lang="fr-FR" sz="1400" dirty="0" err="1">
                <a:sym typeface="Wingdings" panose="05000000000000000000" pitchFamily="2" charset="2"/>
              </a:rPr>
              <a:t>calculations</a:t>
            </a:r>
            <a:r>
              <a:rPr lang="fr-FR" sz="1400" dirty="0">
                <a:sym typeface="Wingdings" panose="05000000000000000000" pitchFamily="2" charset="2"/>
              </a:rPr>
              <a:t>.</a:t>
            </a:r>
            <a:endParaRPr lang="fr-FR" sz="1400" dirty="0"/>
          </a:p>
        </p:txBody>
      </p:sp>
      <p:sp>
        <p:nvSpPr>
          <p:cNvPr id="14" name="Espace réservé de la date 5"/>
          <p:cNvSpPr txBox="1">
            <a:spLocks/>
          </p:cNvSpPr>
          <p:nvPr/>
        </p:nvSpPr>
        <p:spPr>
          <a:xfrm>
            <a:off x="301568" y="6464164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Useful Statistical Methods in Designing Superconducting Magnets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79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Method – Opera vs </a:t>
            </a:r>
            <a:r>
              <a:rPr lang="fr-FR" dirty="0" err="1" smtClean="0"/>
              <a:t>Ansys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41</a:t>
            </a:fld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grpSp>
        <p:nvGrpSpPr>
          <p:cNvPr id="13" name="Groupe 12"/>
          <p:cNvGrpSpPr/>
          <p:nvPr/>
        </p:nvGrpSpPr>
        <p:grpSpPr>
          <a:xfrm>
            <a:off x="534440" y="2131088"/>
            <a:ext cx="8231023" cy="3880485"/>
            <a:chOff x="534440" y="2131088"/>
            <a:chExt cx="8231023" cy="3880485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4440" y="2131088"/>
              <a:ext cx="4073842" cy="3880485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60430" y="2131088"/>
              <a:ext cx="4105033" cy="3880485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100668" y="2572006"/>
              <a:ext cx="1875291" cy="90024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1050" dirty="0" smtClean="0"/>
                <a:t>********************************</a:t>
              </a:r>
            </a:p>
            <a:p>
              <a:r>
                <a:rPr lang="en-US" sz="1050" dirty="0" smtClean="0"/>
                <a:t>Fit </a:t>
              </a:r>
              <a:r>
                <a:rPr lang="en-US" sz="1050" dirty="0"/>
                <a:t>for </a:t>
              </a:r>
              <a:r>
                <a:rPr lang="en-US" sz="1050" dirty="0" err="1"/>
                <a:t>Bx</a:t>
              </a:r>
              <a:r>
                <a:rPr lang="en-US" sz="1050" dirty="0"/>
                <a:t> </a:t>
              </a:r>
              <a:endParaRPr lang="en-US" sz="1050" dirty="0" smtClean="0"/>
            </a:p>
            <a:p>
              <a:r>
                <a:rPr lang="en-US" sz="1050" dirty="0" smtClean="0"/>
                <a:t>********************************</a:t>
              </a:r>
            </a:p>
            <a:p>
              <a:r>
                <a:rPr lang="en-US" sz="1050" dirty="0" smtClean="0"/>
                <a:t>m </a:t>
              </a:r>
              <a:r>
                <a:rPr lang="en-US" sz="1050" dirty="0"/>
                <a:t>=  </a:t>
              </a:r>
              <a:r>
                <a:rPr lang="en-US" sz="1050" dirty="0" smtClean="0"/>
                <a:t>0.9966   </a:t>
              </a:r>
              <a:r>
                <a:rPr lang="en-US" sz="1050" dirty="0"/>
                <a:t>+/-    </a:t>
              </a:r>
              <a:r>
                <a:rPr lang="en-US" sz="1050" dirty="0" smtClean="0"/>
                <a:t>0.0004</a:t>
              </a:r>
            </a:p>
            <a:p>
              <a:r>
                <a:rPr lang="en-US" sz="1050" dirty="0" smtClean="0"/>
                <a:t>q </a:t>
              </a:r>
              <a:r>
                <a:rPr lang="en-US" sz="1050" dirty="0"/>
                <a:t>=  -</a:t>
              </a:r>
              <a:r>
                <a:rPr lang="en-US" sz="1050" dirty="0" smtClean="0"/>
                <a:t>0.0319    </a:t>
              </a:r>
              <a:r>
                <a:rPr lang="en-US" sz="1050" dirty="0"/>
                <a:t>+/-    </a:t>
              </a:r>
              <a:r>
                <a:rPr lang="en-US" sz="1050" dirty="0" smtClean="0"/>
                <a:t>0.0009</a:t>
              </a:r>
              <a:endParaRPr lang="fr-FR" sz="105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00788" y="2610478"/>
              <a:ext cx="1765034" cy="86177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1000" dirty="0" smtClean="0"/>
                <a:t>********************************</a:t>
              </a:r>
            </a:p>
            <a:p>
              <a:r>
                <a:rPr lang="en-US" sz="1000" dirty="0" smtClean="0"/>
                <a:t>Fit </a:t>
              </a:r>
              <a:r>
                <a:rPr lang="en-US" sz="1000" dirty="0"/>
                <a:t>for </a:t>
              </a:r>
              <a:r>
                <a:rPr lang="en-US" sz="1000" dirty="0" smtClean="0"/>
                <a:t>By </a:t>
              </a:r>
            </a:p>
            <a:p>
              <a:r>
                <a:rPr lang="en-US" sz="1000" dirty="0" smtClean="0"/>
                <a:t>********************************</a:t>
              </a:r>
            </a:p>
            <a:p>
              <a:r>
                <a:rPr lang="en-US" sz="1000" dirty="0" smtClean="0"/>
                <a:t>m </a:t>
              </a:r>
              <a:r>
                <a:rPr lang="en-US" sz="1000" dirty="0"/>
                <a:t>=  </a:t>
              </a:r>
              <a:r>
                <a:rPr lang="en-US" sz="1000" dirty="0" smtClean="0"/>
                <a:t>0.9996   </a:t>
              </a:r>
              <a:r>
                <a:rPr lang="en-US" sz="1000" dirty="0"/>
                <a:t>+/-    </a:t>
              </a:r>
              <a:r>
                <a:rPr lang="en-US" sz="1000" dirty="0" smtClean="0"/>
                <a:t>0.0002</a:t>
              </a:r>
            </a:p>
            <a:p>
              <a:r>
                <a:rPr lang="en-US" sz="1000" dirty="0" smtClean="0"/>
                <a:t>q </a:t>
              </a:r>
              <a:r>
                <a:rPr lang="en-US" sz="1000" dirty="0"/>
                <a:t>=  -</a:t>
              </a:r>
              <a:r>
                <a:rPr lang="en-US" sz="1000" dirty="0" smtClean="0"/>
                <a:t>0.1411    </a:t>
              </a:r>
              <a:r>
                <a:rPr lang="en-US" sz="1000" dirty="0"/>
                <a:t>+/-    </a:t>
              </a:r>
              <a:r>
                <a:rPr lang="en-US" sz="1000" dirty="0" smtClean="0"/>
                <a:t>0.0008</a:t>
              </a:r>
              <a:endParaRPr lang="fr-FR" sz="1000" dirty="0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534440" y="1308278"/>
            <a:ext cx="1593706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ANSYS (OPERA)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1035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57" y="1564163"/>
            <a:ext cx="8901113" cy="4519613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</a:t>
            </a:r>
            <a:r>
              <a:rPr lang="fr-FR" dirty="0"/>
              <a:t>Method - Opera vs </a:t>
            </a:r>
            <a:r>
              <a:rPr lang="fr-FR" dirty="0" err="1"/>
              <a:t>Ansys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197591" y="1589156"/>
            <a:ext cx="6576923" cy="246222"/>
            <a:chOff x="1197591" y="1589156"/>
            <a:chExt cx="6576923" cy="246222"/>
          </a:xfrm>
        </p:grpSpPr>
        <p:sp>
          <p:nvSpPr>
            <p:cNvPr id="9" name="ZoneTexte 8"/>
            <p:cNvSpPr txBox="1"/>
            <p:nvPr/>
          </p:nvSpPr>
          <p:spPr>
            <a:xfrm>
              <a:off x="1197591" y="1589157"/>
              <a:ext cx="489236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000" dirty="0" err="1" smtClean="0"/>
                <a:t>Bx_A</a:t>
              </a:r>
              <a:endParaRPr lang="en-US" sz="1000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7285278" y="1589157"/>
              <a:ext cx="489236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000" dirty="0" err="1" smtClean="0"/>
                <a:t>Bx_B</a:t>
              </a:r>
              <a:endParaRPr lang="en-US" sz="1000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4312955" y="1589156"/>
              <a:ext cx="40427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000" dirty="0" err="1" smtClean="0"/>
                <a:t>dBx</a:t>
              </a:r>
              <a:endParaRPr lang="en-US" sz="1000" dirty="0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400738" y="1203835"/>
            <a:ext cx="1593706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ANSYS (OPERA)</a:t>
            </a:r>
            <a:endParaRPr lang="en-US" sz="1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288472" y="1599575"/>
            <a:ext cx="88357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dirty="0" err="1" smtClean="0"/>
              <a:t>Bx</a:t>
            </a:r>
            <a:r>
              <a:rPr lang="fr-FR" sz="1100" dirty="0" smtClean="0"/>
              <a:t> OPERA</a:t>
            </a:r>
            <a:endParaRPr lang="en-US" sz="1100" dirty="0"/>
          </a:p>
        </p:txBody>
      </p:sp>
      <p:sp>
        <p:nvSpPr>
          <p:cNvPr id="17" name="ZoneTexte 16"/>
          <p:cNvSpPr txBox="1"/>
          <p:nvPr/>
        </p:nvSpPr>
        <p:spPr>
          <a:xfrm>
            <a:off x="7027024" y="1612669"/>
            <a:ext cx="869149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dirty="0" err="1" smtClean="0"/>
              <a:t>Bx</a:t>
            </a:r>
            <a:r>
              <a:rPr lang="fr-FR" sz="1100" dirty="0" smtClean="0"/>
              <a:t> ANSYS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1521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1" y="1579258"/>
            <a:ext cx="8972550" cy="4424363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</a:t>
            </a:r>
            <a:r>
              <a:rPr lang="fr-FR" dirty="0"/>
              <a:t>Method - Opera vs </a:t>
            </a:r>
            <a:r>
              <a:rPr lang="fr-FR" dirty="0" err="1"/>
              <a:t>Ansys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43</a:t>
            </a:fld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197591" y="1589157"/>
            <a:ext cx="489236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000" dirty="0" err="1" smtClean="0"/>
              <a:t>By_A</a:t>
            </a:r>
            <a:endParaRPr lang="en-US" sz="1000" dirty="0"/>
          </a:p>
        </p:txBody>
      </p:sp>
      <p:sp>
        <p:nvSpPr>
          <p:cNvPr id="9" name="ZoneTexte 8"/>
          <p:cNvSpPr txBox="1"/>
          <p:nvPr/>
        </p:nvSpPr>
        <p:spPr>
          <a:xfrm>
            <a:off x="7285278" y="1589157"/>
            <a:ext cx="489236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000" dirty="0" err="1" smtClean="0"/>
              <a:t>By_B</a:t>
            </a:r>
            <a:endParaRPr lang="en-US" sz="1000" dirty="0"/>
          </a:p>
        </p:txBody>
      </p:sp>
      <p:sp>
        <p:nvSpPr>
          <p:cNvPr id="10" name="ZoneTexte 9"/>
          <p:cNvSpPr txBox="1"/>
          <p:nvPr/>
        </p:nvSpPr>
        <p:spPr>
          <a:xfrm>
            <a:off x="4312955" y="1589156"/>
            <a:ext cx="404278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000" dirty="0" err="1" smtClean="0"/>
              <a:t>dBy</a:t>
            </a:r>
            <a:endParaRPr lang="en-US" sz="1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00738" y="1229235"/>
            <a:ext cx="1593706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ANSYS (OPERA)</a:t>
            </a:r>
            <a:endParaRPr lang="en-US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1288472" y="1599575"/>
            <a:ext cx="88357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dirty="0" smtClean="0"/>
              <a:t>By OPERA</a:t>
            </a:r>
            <a:endParaRPr lang="en-US" sz="1100" dirty="0"/>
          </a:p>
        </p:txBody>
      </p:sp>
      <p:sp>
        <p:nvSpPr>
          <p:cNvPr id="14" name="ZoneTexte 13"/>
          <p:cNvSpPr txBox="1"/>
          <p:nvPr/>
        </p:nvSpPr>
        <p:spPr>
          <a:xfrm>
            <a:off x="7027024" y="1612669"/>
            <a:ext cx="869149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dirty="0" smtClean="0"/>
              <a:t>By </a:t>
            </a:r>
            <a:r>
              <a:rPr lang="fr-FR" sz="1100" dirty="0"/>
              <a:t>ANSYS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453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</a:t>
            </a:r>
            <a:r>
              <a:rPr lang="fr-FR" dirty="0"/>
              <a:t>Method </a:t>
            </a:r>
            <a:r>
              <a:rPr lang="fr-FR" dirty="0" smtClean="0"/>
              <a:t>-Opera </a:t>
            </a:r>
            <a:r>
              <a:rPr lang="fr-FR" dirty="0"/>
              <a:t>vs </a:t>
            </a:r>
            <a:r>
              <a:rPr lang="fr-FR" dirty="0" err="1"/>
              <a:t>Ansys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44</a:t>
            </a:fld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" t="7181" r="21182" b="10133"/>
          <a:stretch/>
        </p:blipFill>
        <p:spPr>
          <a:xfrm>
            <a:off x="792962" y="1974524"/>
            <a:ext cx="4235486" cy="3089908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1360114" y="1895299"/>
            <a:ext cx="144492" cy="1110449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 rot="16200000">
            <a:off x="1704236" y="4199630"/>
            <a:ext cx="909951" cy="75275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65895" y="1326786"/>
            <a:ext cx="5977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The </a:t>
            </a:r>
            <a:r>
              <a:rPr lang="fr-FR" sz="1400" dirty="0" err="1" smtClean="0"/>
              <a:t>two</a:t>
            </a:r>
            <a:r>
              <a:rPr lang="fr-FR" sz="1400" dirty="0" smtClean="0"/>
              <a:t> </a:t>
            </a:r>
            <a:r>
              <a:rPr lang="fr-FR" sz="1400" dirty="0" err="1" smtClean="0"/>
              <a:t>models</a:t>
            </a:r>
            <a:r>
              <a:rPr lang="fr-FR" sz="1400" dirty="0" smtClean="0"/>
              <a:t> </a:t>
            </a:r>
            <a:r>
              <a:rPr lang="fr-FR" sz="1400" dirty="0" err="1" smtClean="0"/>
              <a:t>strongly</a:t>
            </a:r>
            <a:r>
              <a:rPr lang="fr-FR" sz="1400" dirty="0" smtClean="0"/>
              <a:t> </a:t>
            </a:r>
            <a:r>
              <a:rPr lang="fr-FR" sz="1400" dirty="0" err="1" smtClean="0"/>
              <a:t>differs</a:t>
            </a:r>
            <a:r>
              <a:rPr lang="fr-FR" sz="1400" dirty="0" smtClean="0"/>
              <a:t> at the interface </a:t>
            </a:r>
            <a:r>
              <a:rPr lang="fr-FR" sz="1400" dirty="0" err="1" smtClean="0"/>
              <a:t>between</a:t>
            </a:r>
            <a:r>
              <a:rPr lang="fr-FR" sz="1400" dirty="0" smtClean="0"/>
              <a:t> </a:t>
            </a:r>
            <a:r>
              <a:rPr lang="fr-FR" sz="1400" dirty="0" err="1" smtClean="0"/>
              <a:t>iron</a:t>
            </a:r>
            <a:r>
              <a:rPr lang="fr-FR" sz="1400" dirty="0" smtClean="0"/>
              <a:t> and air</a:t>
            </a:r>
          </a:p>
          <a:p>
            <a:r>
              <a:rPr lang="fr-FR" sz="1400" b="1" dirty="0">
                <a:solidFill>
                  <a:srgbClr val="C00000"/>
                </a:solidFill>
              </a:rPr>
              <a:t>The </a:t>
            </a:r>
            <a:r>
              <a:rPr lang="fr-FR" sz="1400" b="1" dirty="0" err="1">
                <a:solidFill>
                  <a:srgbClr val="C00000"/>
                </a:solidFill>
              </a:rPr>
              <a:t>two</a:t>
            </a:r>
            <a:r>
              <a:rPr lang="fr-FR" sz="1400" b="1" dirty="0">
                <a:solidFill>
                  <a:srgbClr val="C00000"/>
                </a:solidFill>
              </a:rPr>
              <a:t> </a:t>
            </a:r>
            <a:r>
              <a:rPr lang="fr-FR" sz="1400" b="1" dirty="0" err="1">
                <a:solidFill>
                  <a:srgbClr val="C00000"/>
                </a:solidFill>
              </a:rPr>
              <a:t>models</a:t>
            </a:r>
            <a:r>
              <a:rPr lang="fr-FR" sz="1400" b="1" dirty="0">
                <a:solidFill>
                  <a:srgbClr val="C00000"/>
                </a:solidFill>
              </a:rPr>
              <a:t> are not compatible 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 rot="16200000">
            <a:off x="1996616" y="3992589"/>
            <a:ext cx="1296784" cy="15240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 rot="14284601">
            <a:off x="2576520" y="3004797"/>
            <a:ext cx="1723926" cy="319579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3"/>
          <a:srcRect l="33588" t="8458" r="33523"/>
          <a:stretch/>
        </p:blipFill>
        <p:spPr>
          <a:xfrm>
            <a:off x="5797446" y="1679106"/>
            <a:ext cx="2951018" cy="4050130"/>
          </a:xfrm>
          <a:prstGeom prst="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1348492" y="4018367"/>
            <a:ext cx="761091" cy="720439"/>
          </a:xfrm>
          <a:prstGeom prst="ellipse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327948" y="5370864"/>
            <a:ext cx="52674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But </a:t>
            </a:r>
            <a:r>
              <a:rPr lang="fr-FR" sz="1400" dirty="0" err="1" smtClean="0"/>
              <a:t>they</a:t>
            </a:r>
            <a:r>
              <a:rPr lang="fr-FR" sz="1400" dirty="0" smtClean="0"/>
              <a:t> </a:t>
            </a:r>
            <a:r>
              <a:rPr lang="fr-FR" sz="1400" dirty="0" err="1" smtClean="0"/>
              <a:t>don’t</a:t>
            </a:r>
            <a:r>
              <a:rPr lang="fr-FR" sz="1400" dirty="0" smtClean="0"/>
              <a:t> </a:t>
            </a:r>
            <a:r>
              <a:rPr lang="fr-FR" sz="1400" dirty="0" err="1" smtClean="0"/>
              <a:t>differ</a:t>
            </a:r>
            <a:r>
              <a:rPr lang="fr-FR" sz="1400" dirty="0" smtClean="0"/>
              <a:t> </a:t>
            </a:r>
            <a:r>
              <a:rPr lang="fr-FR" sz="1400" dirty="0" err="1" smtClean="0"/>
              <a:t>too</a:t>
            </a:r>
            <a:r>
              <a:rPr lang="fr-FR" sz="1400" dirty="0" smtClean="0"/>
              <a:t> </a:t>
            </a:r>
            <a:r>
              <a:rPr lang="fr-FR" sz="1400" dirty="0" err="1" smtClean="0"/>
              <a:t>much</a:t>
            </a:r>
            <a:r>
              <a:rPr lang="fr-FR" sz="1400" dirty="0" smtClean="0"/>
              <a:t> in the </a:t>
            </a:r>
            <a:r>
              <a:rPr lang="fr-FR" sz="1400" dirty="0" err="1" smtClean="0"/>
              <a:t>coil</a:t>
            </a:r>
            <a:r>
              <a:rPr lang="fr-FR" sz="1400" dirty="0" smtClean="0"/>
              <a:t> </a:t>
            </a:r>
            <a:r>
              <a:rPr lang="fr-FR" sz="1400" dirty="0" err="1" smtClean="0"/>
              <a:t>region</a:t>
            </a:r>
            <a:r>
              <a:rPr lang="fr-FR" sz="1400" dirty="0" smtClean="0"/>
              <a:t>:</a:t>
            </a:r>
          </a:p>
          <a:p>
            <a:endParaRPr lang="fr-FR" sz="1400" dirty="0" smtClean="0"/>
          </a:p>
          <a:p>
            <a:r>
              <a:rPr lang="fr-FR" sz="1400" dirty="0" smtClean="0">
                <a:sym typeface="Wingdings" panose="05000000000000000000" pitchFamily="2" charset="2"/>
              </a:rPr>
              <a:t> </a:t>
            </a:r>
            <a:r>
              <a:rPr lang="fr-FR" sz="1400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We</a:t>
            </a:r>
            <a:r>
              <a:rPr lang="fr-FR" sz="1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should</a:t>
            </a:r>
            <a:r>
              <a:rPr lang="fr-FR" sz="1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 not use ANSYS model for </a:t>
            </a:r>
            <a:r>
              <a:rPr lang="fr-FR" sz="1400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quality</a:t>
            </a:r>
            <a:r>
              <a:rPr lang="fr-FR" sz="1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field</a:t>
            </a:r>
            <a:r>
              <a:rPr lang="fr-FR" sz="1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calculations</a:t>
            </a:r>
            <a:endParaRPr lang="fr-FR" sz="1400" dirty="0" smtClean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r>
              <a:rPr lang="fr-FR" sz="1400" dirty="0" smtClean="0">
                <a:sym typeface="Wingdings" panose="05000000000000000000" pitchFamily="2" charset="2"/>
              </a:rPr>
              <a:t> </a:t>
            </a:r>
            <a:r>
              <a:rPr lang="fr-FR" sz="1400" dirty="0" err="1" smtClean="0">
                <a:solidFill>
                  <a:schemeClr val="accent4"/>
                </a:solidFill>
                <a:sym typeface="Wingdings" panose="05000000000000000000" pitchFamily="2" charset="2"/>
              </a:rPr>
              <a:t>We</a:t>
            </a:r>
            <a:r>
              <a:rPr lang="fr-FR" sz="1400" dirty="0" smtClean="0">
                <a:solidFill>
                  <a:schemeClr val="accent4"/>
                </a:solidFill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olidFill>
                  <a:schemeClr val="accent4"/>
                </a:solidFill>
                <a:sym typeface="Wingdings" panose="05000000000000000000" pitchFamily="2" charset="2"/>
              </a:rPr>
              <a:t>can</a:t>
            </a:r>
            <a:r>
              <a:rPr lang="fr-FR" sz="1400" dirty="0" smtClean="0">
                <a:solidFill>
                  <a:schemeClr val="accent4"/>
                </a:solidFill>
                <a:sym typeface="Wingdings" panose="05000000000000000000" pitchFamily="2" charset="2"/>
              </a:rPr>
              <a:t> use the ANSYS model for </a:t>
            </a:r>
            <a:r>
              <a:rPr lang="fr-FR" sz="1400" dirty="0" err="1" smtClean="0">
                <a:solidFill>
                  <a:schemeClr val="accent4"/>
                </a:solidFill>
                <a:sym typeface="Wingdings" panose="05000000000000000000" pitchFamily="2" charset="2"/>
              </a:rPr>
              <a:t>mechanical</a:t>
            </a:r>
            <a:r>
              <a:rPr lang="fr-FR" sz="1400" dirty="0" smtClean="0">
                <a:solidFill>
                  <a:schemeClr val="accent4"/>
                </a:solidFill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olidFill>
                  <a:schemeClr val="accent4"/>
                </a:solidFill>
                <a:sym typeface="Wingdings" panose="05000000000000000000" pitchFamily="2" charset="2"/>
              </a:rPr>
              <a:t>calculations</a:t>
            </a:r>
            <a:endParaRPr lang="fr-FR" sz="1400" dirty="0">
              <a:solidFill>
                <a:schemeClr val="accent4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578694" y="1280619"/>
            <a:ext cx="1593706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ANSYS (OPERA)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4328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6362700"/>
            <a:ext cx="2133600" cy="365125"/>
          </a:xfrm>
        </p:spPr>
        <p:txBody>
          <a:bodyPr/>
          <a:lstStyle/>
          <a:p>
            <a:fld id="{88A2DB8D-7086-4C06-A391-9D898727360A}" type="datetime1">
              <a:rPr lang="en-US" smtClean="0"/>
              <a:t>1/14/2020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3358341" y="1438275"/>
            <a:ext cx="564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Monte Carlo Method</a:t>
            </a:r>
          </a:p>
        </p:txBody>
      </p:sp>
    </p:spTree>
    <p:extLst>
      <p:ext uri="{BB962C8B-B14F-4D97-AF65-F5344CB8AC3E}">
        <p14:creationId xmlns:p14="http://schemas.microsoft.com/office/powerpoint/2010/main" val="96526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The Monte Carlo Method : </a:t>
            </a:r>
            <a:r>
              <a:rPr lang="fr-FR" err="1" smtClean="0"/>
              <a:t>Some</a:t>
            </a:r>
            <a:r>
              <a:rPr lang="fr-FR" smtClean="0"/>
              <a:t> </a:t>
            </a:r>
            <a:r>
              <a:rPr lang="fr-FR" err="1" smtClean="0"/>
              <a:t>History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46</a:t>
            </a:fld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844" y="2183627"/>
            <a:ext cx="3684221" cy="305995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52622" y="1144118"/>
            <a:ext cx="6120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One of the </a:t>
            </a:r>
            <a:r>
              <a:rPr lang="fr-FR" sz="1600" b="1" dirty="0" err="1" smtClean="0"/>
              <a:t>most</a:t>
            </a:r>
            <a:r>
              <a:rPr lang="fr-FR" sz="1600" b="1" dirty="0" smtClean="0"/>
              <a:t> important </a:t>
            </a:r>
            <a:r>
              <a:rPr lang="fr-FR" sz="1600" b="1" dirty="0" err="1" smtClean="0"/>
              <a:t>outcome</a:t>
            </a:r>
            <a:r>
              <a:rPr lang="fr-FR" sz="1600" b="1" dirty="0" smtClean="0"/>
              <a:t> of the Manhattan Project</a:t>
            </a:r>
            <a:endParaRPr lang="en-US" sz="16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52622" y="1943887"/>
            <a:ext cx="46246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Invented</a:t>
            </a:r>
            <a:r>
              <a:rPr lang="fr-FR" sz="1400" dirty="0" smtClean="0"/>
              <a:t> by </a:t>
            </a:r>
            <a:r>
              <a:rPr lang="fr-FR" sz="1400" i="1" dirty="0" smtClean="0"/>
              <a:t>Enrico Fermi</a:t>
            </a:r>
            <a:r>
              <a:rPr lang="fr-FR" sz="1400" dirty="0" smtClean="0"/>
              <a:t> in the ‘30s to </a:t>
            </a:r>
            <a:r>
              <a:rPr lang="fr-FR" sz="1400" dirty="0" err="1" smtClean="0"/>
              <a:t>study</a:t>
            </a:r>
            <a:r>
              <a:rPr lang="fr-FR" sz="1400" dirty="0" smtClean="0"/>
              <a:t> how neutrons </a:t>
            </a:r>
            <a:r>
              <a:rPr lang="fr-FR" sz="1400" dirty="0" err="1" smtClean="0"/>
              <a:t>interact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</a:t>
            </a:r>
            <a:r>
              <a:rPr lang="fr-FR" sz="1400" dirty="0" err="1" smtClean="0"/>
              <a:t>nuclei</a:t>
            </a:r>
            <a:r>
              <a:rPr lang="fr-FR" sz="1400" dirty="0" smtClean="0"/>
              <a:t> </a:t>
            </a:r>
            <a:r>
              <a:rPr lang="fr-FR" sz="1400" dirty="0" smtClean="0">
                <a:sym typeface="Wingdings" panose="05000000000000000000" pitchFamily="2" charset="2"/>
              </a:rPr>
              <a:t> first </a:t>
            </a:r>
            <a:r>
              <a:rPr lang="fr-FR" sz="1400" dirty="0" err="1" smtClean="0">
                <a:sym typeface="Wingdings" panose="05000000000000000000" pitchFamily="2" charset="2"/>
              </a:rPr>
              <a:t>step</a:t>
            </a:r>
            <a:r>
              <a:rPr lang="fr-FR" sz="1400" dirty="0" smtClean="0"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ym typeface="Wingdings" panose="05000000000000000000" pitchFamily="2" charset="2"/>
              </a:rPr>
              <a:t>towards</a:t>
            </a:r>
            <a:r>
              <a:rPr lang="fr-FR" sz="1400" dirty="0" smtClean="0">
                <a:sym typeface="Wingdings" panose="05000000000000000000" pitchFamily="2" charset="2"/>
              </a:rPr>
              <a:t> the </a:t>
            </a:r>
            <a:r>
              <a:rPr lang="fr-FR" sz="1400" dirty="0" err="1" smtClean="0">
                <a:sym typeface="Wingdings" panose="05000000000000000000" pitchFamily="2" charset="2"/>
              </a:rPr>
              <a:t>discovery</a:t>
            </a:r>
            <a:r>
              <a:rPr lang="fr-FR" sz="1400" dirty="0" smtClean="0">
                <a:sym typeface="Wingdings" panose="05000000000000000000" pitchFamily="2" charset="2"/>
              </a:rPr>
              <a:t> of the </a:t>
            </a:r>
            <a:r>
              <a:rPr lang="fr-FR" sz="1400" dirty="0" err="1" smtClean="0">
                <a:sym typeface="Wingdings" panose="05000000000000000000" pitchFamily="2" charset="2"/>
              </a:rPr>
              <a:t>weak</a:t>
            </a:r>
            <a:r>
              <a:rPr lang="fr-FR" sz="1400" dirty="0" smtClean="0"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ym typeface="Wingdings" panose="05000000000000000000" pitchFamily="2" charset="2"/>
              </a:rPr>
              <a:t>interation</a:t>
            </a:r>
            <a:r>
              <a:rPr lang="fr-FR" sz="1400" dirty="0" smtClean="0">
                <a:sym typeface="Wingdings" panose="05000000000000000000" pitchFamily="2" charset="2"/>
              </a:rPr>
              <a:t>.</a:t>
            </a:r>
            <a:r>
              <a:rPr lang="fr-FR" sz="1400" dirty="0" smtClean="0"/>
              <a:t/>
            </a:r>
            <a:br>
              <a:rPr lang="fr-FR" sz="1400" dirty="0" smtClean="0"/>
            </a:b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Developed</a:t>
            </a:r>
            <a:r>
              <a:rPr lang="fr-FR" sz="1400" dirty="0" smtClean="0"/>
              <a:t> by </a:t>
            </a:r>
            <a:r>
              <a:rPr lang="fr-FR" sz="1400" i="1" dirty="0" err="1" smtClean="0"/>
              <a:t>von</a:t>
            </a:r>
            <a:r>
              <a:rPr lang="fr-FR" sz="1400" i="1" dirty="0" smtClean="0"/>
              <a:t> Neumann</a:t>
            </a:r>
            <a:r>
              <a:rPr lang="fr-FR" sz="1400" dirty="0" smtClean="0"/>
              <a:t> and </a:t>
            </a:r>
            <a:r>
              <a:rPr lang="fr-FR" sz="1400" i="1" dirty="0" err="1" smtClean="0"/>
              <a:t>Ulam</a:t>
            </a:r>
            <a:r>
              <a:rPr lang="fr-FR" sz="1400" dirty="0" smtClean="0"/>
              <a:t> </a:t>
            </a:r>
            <a:r>
              <a:rPr lang="fr-FR" sz="1400" dirty="0" err="1" smtClean="0"/>
              <a:t>during</a:t>
            </a:r>
            <a:r>
              <a:rPr lang="fr-FR" sz="1400" dirty="0" smtClean="0"/>
              <a:t> the Manhattan Project to </a:t>
            </a:r>
            <a:r>
              <a:rPr lang="fr-FR" sz="1400" dirty="0" err="1" smtClean="0"/>
              <a:t>understand</a:t>
            </a:r>
            <a:r>
              <a:rPr lang="fr-FR" sz="1400" dirty="0" smtClean="0"/>
              <a:t> how to </a:t>
            </a:r>
            <a:r>
              <a:rPr lang="fr-FR" sz="1400" dirty="0" err="1" smtClean="0"/>
              <a:t>be</a:t>
            </a:r>
            <a:r>
              <a:rPr lang="fr-FR" sz="1400" dirty="0" smtClean="0"/>
              <a:t> </a:t>
            </a:r>
            <a:r>
              <a:rPr lang="fr-FR" sz="1400" dirty="0" err="1" smtClean="0"/>
              <a:t>shield</a:t>
            </a:r>
            <a:r>
              <a:rPr lang="fr-FR" sz="1400" dirty="0" smtClean="0"/>
              <a:t> </a:t>
            </a:r>
            <a:r>
              <a:rPr lang="fr-FR" sz="1400" dirty="0" err="1" smtClean="0"/>
              <a:t>from</a:t>
            </a:r>
            <a:r>
              <a:rPr lang="fr-FR" sz="1400" dirty="0" smtClean="0"/>
              <a:t> the </a:t>
            </a:r>
            <a:r>
              <a:rPr lang="fr-FR" sz="1400" dirty="0" err="1" smtClean="0"/>
              <a:t>bomb</a:t>
            </a:r>
            <a:r>
              <a:rPr lang="fr-FR" sz="1400" dirty="0" smtClean="0"/>
              <a:t> radiation (neutrons in </a:t>
            </a:r>
            <a:r>
              <a:rPr lang="fr-FR" sz="1400" dirty="0" err="1" smtClean="0"/>
              <a:t>particular</a:t>
            </a:r>
            <a:r>
              <a:rPr lang="fr-FR" sz="1400" dirty="0" smtClean="0"/>
              <a:t>). Monte Carlo </a:t>
            </a:r>
            <a:r>
              <a:rPr lang="fr-FR" sz="1400" dirty="0" err="1" smtClean="0"/>
              <a:t>is</a:t>
            </a:r>
            <a:r>
              <a:rPr lang="fr-FR" sz="1400" dirty="0" smtClean="0"/>
              <a:t> the secret </a:t>
            </a:r>
            <a:r>
              <a:rPr lang="fr-FR" sz="1400" dirty="0" err="1" smtClean="0"/>
              <a:t>name</a:t>
            </a:r>
            <a:r>
              <a:rPr lang="fr-FR" sz="1400" dirty="0" smtClean="0"/>
              <a:t> of the </a:t>
            </a:r>
            <a:r>
              <a:rPr lang="fr-FR" sz="1400" dirty="0" err="1" smtClean="0"/>
              <a:t>work</a:t>
            </a:r>
            <a:r>
              <a:rPr lang="fr-FR" sz="1400" dirty="0" smtClean="0"/>
              <a:t> package.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 err="1" smtClean="0"/>
              <a:t>Feymann</a:t>
            </a:r>
            <a:r>
              <a:rPr lang="fr-FR" sz="1400" dirty="0" smtClean="0"/>
              <a:t> </a:t>
            </a:r>
            <a:r>
              <a:rPr lang="fr-FR" sz="1400" dirty="0" err="1" smtClean="0"/>
              <a:t>used</a:t>
            </a:r>
            <a:r>
              <a:rPr lang="fr-FR" sz="1400" dirty="0" smtClean="0"/>
              <a:t> </a:t>
            </a:r>
            <a:r>
              <a:rPr lang="fr-FR" sz="1400" dirty="0" err="1" smtClean="0"/>
              <a:t>it</a:t>
            </a:r>
            <a:r>
              <a:rPr lang="fr-FR" sz="1400" dirty="0" smtClean="0"/>
              <a:t> to </a:t>
            </a:r>
            <a:r>
              <a:rPr lang="fr-FR" sz="1400" dirty="0" err="1" smtClean="0"/>
              <a:t>understand</a:t>
            </a:r>
            <a:r>
              <a:rPr lang="fr-FR" sz="1400" dirty="0" smtClean="0"/>
              <a:t> the </a:t>
            </a:r>
            <a:r>
              <a:rPr lang="fr-FR" sz="1400" dirty="0" err="1" smtClean="0"/>
              <a:t>physical</a:t>
            </a:r>
            <a:r>
              <a:rPr lang="fr-FR" sz="1400" dirty="0" smtClean="0"/>
              <a:t> </a:t>
            </a:r>
            <a:r>
              <a:rPr lang="fr-FR" sz="1400" dirty="0" err="1" smtClean="0"/>
              <a:t>interpretation</a:t>
            </a:r>
            <a:r>
              <a:rPr lang="fr-FR" sz="1400" dirty="0" smtClean="0"/>
              <a:t> of the neutron-</a:t>
            </a:r>
            <a:r>
              <a:rPr lang="fr-FR" sz="1400" dirty="0" err="1" smtClean="0"/>
              <a:t>chain</a:t>
            </a:r>
            <a:r>
              <a:rPr lang="fr-FR" sz="1400" dirty="0" smtClean="0"/>
              <a:t> </a:t>
            </a:r>
            <a:r>
              <a:rPr lang="fr-FR" sz="1400" dirty="0" err="1" smtClean="0"/>
              <a:t>reaction</a:t>
            </a:r>
            <a:r>
              <a:rPr lang="fr-FR" sz="1400" dirty="0" smtClean="0"/>
              <a:t> </a:t>
            </a:r>
            <a:r>
              <a:rPr lang="fr-FR" sz="1400" dirty="0" smtClean="0">
                <a:sym typeface="Wingdings" panose="05000000000000000000" pitchFamily="2" charset="2"/>
              </a:rPr>
              <a:t> first </a:t>
            </a:r>
            <a:r>
              <a:rPr lang="fr-FR" sz="1400" dirty="0" err="1" smtClean="0">
                <a:sym typeface="Wingdings" panose="05000000000000000000" pitchFamily="2" charset="2"/>
              </a:rPr>
              <a:t>step</a:t>
            </a:r>
            <a:r>
              <a:rPr lang="fr-FR" sz="1400" dirty="0" smtClean="0"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ym typeface="Wingdings" panose="05000000000000000000" pitchFamily="2" charset="2"/>
              </a:rPr>
              <a:t>towards</a:t>
            </a:r>
            <a:r>
              <a:rPr lang="fr-FR" sz="1400" dirty="0" smtClean="0">
                <a:sym typeface="Wingdings" panose="05000000000000000000" pitchFamily="2" charset="2"/>
              </a:rPr>
              <a:t> the Feynman </a:t>
            </a:r>
            <a:r>
              <a:rPr lang="fr-FR" sz="1400" dirty="0" err="1" smtClean="0">
                <a:sym typeface="Wingdings" panose="05000000000000000000" pitchFamily="2" charset="2"/>
              </a:rPr>
              <a:t>diagram</a:t>
            </a:r>
            <a:r>
              <a:rPr lang="fr-FR" sz="1400" dirty="0" smtClean="0">
                <a:sym typeface="Wingdings" panose="05000000000000000000" pitchFamily="2" charset="2"/>
              </a:rPr>
              <a:t> and </a:t>
            </a:r>
            <a:r>
              <a:rPr lang="fr-FR" sz="1400" dirty="0" err="1" smtClean="0">
                <a:sym typeface="Wingdings" panose="05000000000000000000" pitchFamily="2" charset="2"/>
              </a:rPr>
              <a:t>tools</a:t>
            </a:r>
            <a:r>
              <a:rPr lang="fr-FR" sz="1400" dirty="0" smtClean="0">
                <a:sym typeface="Wingdings" panose="05000000000000000000" pitchFamily="2" charset="2"/>
              </a:rPr>
              <a:t> for </a:t>
            </a:r>
            <a:r>
              <a:rPr lang="fr-FR" sz="1400" dirty="0" err="1" smtClean="0">
                <a:sym typeface="Wingdings" panose="05000000000000000000" pitchFamily="2" charset="2"/>
              </a:rPr>
              <a:t>describing</a:t>
            </a:r>
            <a:r>
              <a:rPr lang="fr-FR" sz="1400" dirty="0" smtClean="0"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ym typeface="Wingdings" panose="05000000000000000000" pitchFamily="2" charset="2"/>
              </a:rPr>
              <a:t>particle</a:t>
            </a:r>
            <a:r>
              <a:rPr lang="fr-FR" sz="1400" dirty="0" smtClean="0"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ym typeface="Wingdings" panose="05000000000000000000" pitchFamily="2" charset="2"/>
              </a:rPr>
              <a:t>physics</a:t>
            </a:r>
            <a:r>
              <a:rPr lang="fr-FR" sz="1400" dirty="0" smtClean="0">
                <a:sym typeface="Wingdings" panose="05000000000000000000" pitchFamily="2" charset="2"/>
              </a:rPr>
              <a:t>.</a:t>
            </a:r>
            <a:br>
              <a:rPr lang="fr-FR" sz="1400" dirty="0" smtClean="0">
                <a:sym typeface="Wingdings" panose="05000000000000000000" pitchFamily="2" charset="2"/>
              </a:rPr>
            </a:br>
            <a:endParaRPr lang="fr-FR" sz="14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>
                <a:sym typeface="Wingdings" panose="05000000000000000000" pitchFamily="2" charset="2"/>
              </a:rPr>
              <a:t>Nuclear</a:t>
            </a:r>
            <a:r>
              <a:rPr lang="fr-FR" sz="1400" dirty="0" smtClean="0">
                <a:sym typeface="Wingdings" panose="05000000000000000000" pitchFamily="2" charset="2"/>
              </a:rPr>
              <a:t>, finance and </a:t>
            </a:r>
            <a:r>
              <a:rPr lang="fr-FR" sz="1400" dirty="0" err="1" smtClean="0">
                <a:sym typeface="Wingdings" panose="05000000000000000000" pitchFamily="2" charset="2"/>
              </a:rPr>
              <a:t>particle</a:t>
            </a:r>
            <a:r>
              <a:rPr lang="fr-FR" sz="1400" dirty="0" smtClean="0">
                <a:sym typeface="Wingdings" panose="05000000000000000000" pitchFamily="2" charset="2"/>
              </a:rPr>
              <a:t> </a:t>
            </a:r>
            <a:r>
              <a:rPr lang="fr-FR" sz="1400" dirty="0" err="1" smtClean="0">
                <a:sym typeface="Wingdings" panose="05000000000000000000" pitchFamily="2" charset="2"/>
              </a:rPr>
              <a:t>physics</a:t>
            </a:r>
            <a:r>
              <a:rPr lang="fr-FR" sz="1400" dirty="0" smtClean="0">
                <a:sym typeface="Wingdings" panose="05000000000000000000" pitchFamily="2" charset="2"/>
              </a:rPr>
              <a:t> applications use </a:t>
            </a:r>
            <a:r>
              <a:rPr lang="fr-FR" sz="1400" dirty="0" err="1" smtClean="0">
                <a:sym typeface="Wingdings" panose="05000000000000000000" pitchFamily="2" charset="2"/>
              </a:rPr>
              <a:t>it</a:t>
            </a:r>
            <a:r>
              <a:rPr lang="fr-FR" sz="1400" dirty="0" smtClean="0">
                <a:sym typeface="Wingdings" panose="05000000000000000000" pitchFamily="2" charset="2"/>
              </a:rPr>
              <a:t> the </a:t>
            </a:r>
            <a:r>
              <a:rPr lang="fr-FR" sz="1400" dirty="0" err="1" smtClean="0">
                <a:sym typeface="Wingdings" panose="05000000000000000000" pitchFamily="2" charset="2"/>
              </a:rPr>
              <a:t>most</a:t>
            </a:r>
            <a:r>
              <a:rPr lang="fr-FR" sz="1400" dirty="0" smtClean="0"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96443" y="556226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 err="1">
                <a:solidFill>
                  <a:srgbClr val="0070C0"/>
                </a:solidFill>
              </a:rPr>
              <a:t>Every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 err="1">
                <a:solidFill>
                  <a:srgbClr val="0070C0"/>
                </a:solidFill>
              </a:rPr>
              <a:t>discovery</a:t>
            </a:r>
            <a:r>
              <a:rPr lang="fr-FR" sz="1400" dirty="0">
                <a:solidFill>
                  <a:srgbClr val="0070C0"/>
                </a:solidFill>
              </a:rPr>
              <a:t> in </a:t>
            </a:r>
            <a:r>
              <a:rPr lang="fr-FR" sz="1400" dirty="0" err="1">
                <a:solidFill>
                  <a:srgbClr val="0070C0"/>
                </a:solidFill>
              </a:rPr>
              <a:t>particle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 err="1">
                <a:solidFill>
                  <a:srgbClr val="0070C0"/>
                </a:solidFill>
              </a:rPr>
              <a:t>physics</a:t>
            </a:r>
            <a:r>
              <a:rPr lang="fr-FR" sz="1400" dirty="0">
                <a:solidFill>
                  <a:srgbClr val="0070C0"/>
                </a:solidFill>
              </a:rPr>
              <a:t> of the last 70 </a:t>
            </a:r>
            <a:r>
              <a:rPr lang="fr-FR" sz="1400" dirty="0" err="1">
                <a:solidFill>
                  <a:srgbClr val="0070C0"/>
                </a:solidFill>
              </a:rPr>
              <a:t>years</a:t>
            </a:r>
            <a:r>
              <a:rPr lang="fr-FR" sz="1400" dirty="0">
                <a:solidFill>
                  <a:srgbClr val="0070C0"/>
                </a:solidFill>
              </a:rPr>
              <a:t> has been </a:t>
            </a:r>
            <a:r>
              <a:rPr lang="fr-FR" sz="1400" dirty="0" err="1">
                <a:solidFill>
                  <a:srgbClr val="0070C0"/>
                </a:solidFill>
              </a:rPr>
              <a:t>done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 err="1">
                <a:solidFill>
                  <a:srgbClr val="0070C0"/>
                </a:solidFill>
              </a:rPr>
              <a:t>using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 err="1">
                <a:solidFill>
                  <a:srgbClr val="0070C0"/>
                </a:solidFill>
              </a:rPr>
              <a:t>it</a:t>
            </a:r>
            <a:r>
              <a:rPr lang="fr-FR" sz="1400" dirty="0">
                <a:solidFill>
                  <a:srgbClr val="0070C0"/>
                </a:solidFill>
              </a:rPr>
              <a:t>.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11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84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The Monte Carlo Method : </a:t>
            </a:r>
            <a:r>
              <a:rPr lang="fr-FR" err="1" smtClean="0"/>
              <a:t>Principles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47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454429" y="1527046"/>
                <a:ext cx="44453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,…)</m:t>
                    </m:r>
                  </m:oMath>
                </a14:m>
                <a:r>
                  <a:rPr lang="en-US" sz="1400" dirty="0" smtClean="0"/>
                  <a:t> computable function of variables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29" y="1527046"/>
                <a:ext cx="4445384" cy="307777"/>
              </a:xfrm>
              <a:prstGeom prst="rect">
                <a:avLst/>
              </a:prstGeom>
              <a:blipFill>
                <a:blip r:embed="rId2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454429" y="2590107"/>
                <a:ext cx="2504902" cy="2031325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smtClean="0"/>
                  <a:t>Step 1</a:t>
                </a:r>
              </a:p>
              <a:p>
                <a:endParaRPr lang="fr-FR" sz="1400"/>
              </a:p>
              <a:p>
                <a:r>
                  <a:rPr lang="fr-FR" sz="1400" err="1" smtClean="0"/>
                  <a:t>Generate</a:t>
                </a:r>
                <a:r>
                  <a:rPr lang="fr-FR" sz="1400" smtClean="0"/>
                  <a:t> a set of </a:t>
                </a:r>
                <a:r>
                  <a:rPr lang="fr-FR" sz="1400" err="1" smtClean="0"/>
                  <a:t>random</a:t>
                </a:r>
                <a:r>
                  <a:rPr lang="fr-FR" sz="1400" smtClean="0"/>
                  <a:t> </a:t>
                </a:r>
                <a:r>
                  <a:rPr lang="fr-FR" sz="1400" err="1" smtClean="0"/>
                  <a:t>numbers</a:t>
                </a:r>
                <a:r>
                  <a:rPr lang="fr-FR" sz="1400" smtClean="0"/>
                  <a:t> for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en-US" sz="1400"/>
              </a:p>
              <a:p>
                <a:endParaRPr lang="fr-FR" sz="1400" smtClean="0"/>
              </a:p>
              <a:p>
                <a:r>
                  <a:rPr lang="fr-FR" sz="1400" smtClean="0"/>
                  <a:t>Ex: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</m:oMath>
                  </m:oMathPara>
                </a14:m>
                <a:endParaRPr lang="fr-FR" sz="1400" b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</m:oMath>
                  </m:oMathPara>
                </a14:m>
                <a:endParaRPr lang="en-US" sz="1400" smtClean="0"/>
              </a:p>
              <a:p>
                <a:r>
                  <a:rPr lang="fr-FR" sz="1400" smtClean="0"/>
                  <a:t>…</a:t>
                </a:r>
                <a:endParaRPr lang="en-US" sz="140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29" y="2590107"/>
                <a:ext cx="2504902" cy="2031325"/>
              </a:xfrm>
              <a:prstGeom prst="rect">
                <a:avLst/>
              </a:prstGeom>
              <a:blipFill>
                <a:blip r:embed="rId3"/>
                <a:stretch>
                  <a:fillRect l="-242" b="-1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3649584" y="2590107"/>
                <a:ext cx="2629132" cy="2246769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dirty="0" err="1" smtClean="0"/>
                  <a:t>Step</a:t>
                </a:r>
                <a:r>
                  <a:rPr lang="fr-FR" sz="1400" dirty="0" smtClean="0"/>
                  <a:t> 2</a:t>
                </a:r>
              </a:p>
              <a:p>
                <a:endParaRPr lang="fr-FR" sz="1400" dirty="0"/>
              </a:p>
              <a:p>
                <a:r>
                  <a:rPr lang="fr-FR" sz="1400" dirty="0" err="1" smtClean="0"/>
                  <a:t>Calculate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,…)</m:t>
                    </m:r>
                  </m:oMath>
                </a14:m>
                <a:endParaRPr lang="en-US" sz="1400" dirty="0" smtClean="0"/>
              </a:p>
              <a:p>
                <a:r>
                  <a:rPr lang="fr-FR" sz="1400" dirty="0" smtClean="0"/>
                  <a:t>for </a:t>
                </a:r>
                <a:r>
                  <a:rPr lang="fr-FR" sz="1400" dirty="0" err="1" smtClean="0"/>
                  <a:t>each</a:t>
                </a:r>
                <a:r>
                  <a:rPr lang="fr-FR" sz="1400" dirty="0" smtClean="0"/>
                  <a:t>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1400" dirty="0" smtClean="0"/>
              </a:p>
              <a:p>
                <a:endParaRPr lang="fr-FR" sz="1400" dirty="0" smtClean="0"/>
              </a:p>
              <a:p>
                <a:endParaRPr lang="fr-FR" sz="1400" dirty="0" smtClean="0"/>
              </a:p>
              <a:p>
                <a:r>
                  <a:rPr lang="fr-FR" sz="1400" dirty="0" smtClean="0"/>
                  <a:t>Ex: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sz="1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/>
              </a:p>
              <a:p>
                <a:r>
                  <a:rPr lang="fr-FR" sz="1400" dirty="0" smtClean="0"/>
                  <a:t>	…</a:t>
                </a:r>
                <a:endParaRPr lang="en-US" sz="1400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9584" y="2590107"/>
                <a:ext cx="2629132" cy="2246769"/>
              </a:xfrm>
              <a:prstGeom prst="rect">
                <a:avLst/>
              </a:prstGeom>
              <a:blipFill>
                <a:blip r:embed="rId4"/>
                <a:stretch>
                  <a:fillRect l="-230" b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6968969" y="2590107"/>
            <a:ext cx="1831110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dirty="0" err="1" smtClean="0"/>
              <a:t>Step</a:t>
            </a:r>
            <a:r>
              <a:rPr lang="fr-FR" sz="1400" dirty="0" smtClean="0"/>
              <a:t> 3</a:t>
            </a:r>
          </a:p>
          <a:p>
            <a:endParaRPr lang="fr-FR" sz="1400" dirty="0"/>
          </a:p>
          <a:p>
            <a:r>
              <a:rPr lang="fr-FR" sz="1400" dirty="0" smtClean="0"/>
              <a:t>Analyse the </a:t>
            </a:r>
            <a:r>
              <a:rPr lang="fr-FR" sz="1400" dirty="0" err="1" smtClean="0"/>
              <a:t>results</a:t>
            </a:r>
            <a:r>
              <a:rPr lang="fr-FR" sz="1400" dirty="0" smtClean="0"/>
              <a:t> </a:t>
            </a:r>
            <a:r>
              <a:rPr lang="fr-FR" sz="1400" dirty="0" err="1" smtClean="0"/>
              <a:t>altogether</a:t>
            </a:r>
            <a:endParaRPr lang="fr-FR" sz="1400" dirty="0" smtClean="0"/>
          </a:p>
        </p:txBody>
      </p:sp>
      <p:sp>
        <p:nvSpPr>
          <p:cNvPr id="14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87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re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fr-FR" smtClean="0"/>
                  <a:t>The Monte Carlo Method :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fr-FR" smtClean="0"/>
                  <a:t> calculation</a:t>
                </a:r>
                <a:endParaRPr lang="fr-FR"/>
              </a:p>
            </p:txBody>
          </p:sp>
        </mc:Choice>
        <mc:Fallback xmlns="">
          <p:sp>
            <p:nvSpPr>
              <p:cNvPr id="3" name="Titr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48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680" y="1438448"/>
            <a:ext cx="4762500" cy="4762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423102" y="2040076"/>
                <a:ext cx="3384127" cy="3559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smtClean="0"/>
                  <a:t>Variables :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1400" dirty="0" smtClean="0"/>
              </a:p>
              <a:p>
                <a:endParaRPr lang="fr-FR" sz="1400" dirty="0"/>
              </a:p>
              <a:p>
                <a:r>
                  <a:rPr lang="fr-FR" sz="1400" dirty="0" smtClean="0"/>
                  <a:t>Set (point of the surface) :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1400" dirty="0" smtClean="0"/>
              </a:p>
              <a:p>
                <a:endParaRPr lang="fr-FR" sz="1400" dirty="0"/>
              </a:p>
              <a:p>
                <a:r>
                  <a:rPr lang="fr-FR" sz="1400" dirty="0" err="1" smtClean="0"/>
                  <a:t>Function</a:t>
                </a:r>
                <a:r>
                  <a:rPr lang="fr-FR" sz="1400" dirty="0" smtClean="0"/>
                  <a:t> : </a:t>
                </a:r>
              </a:p>
              <a:p>
                <a:endParaRPr lang="fr-FR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𝑠𝑞</m:t>
                              </m:r>
                            </m:sub>
                          </m:sSub>
                        </m:den>
                      </m:f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=4</m:t>
                      </m:r>
                      <m:f>
                        <m:f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²</m:t>
                          </m:r>
                        </m:num>
                        <m:den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²</m:t>
                          </m:r>
                        </m:den>
                      </m:f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fr-FR" sz="1400" b="0" dirty="0" smtClean="0">
                  <a:ea typeface="Cambria Math" panose="02040503050406030204" pitchFamily="18" charset="0"/>
                </a:endParaRPr>
              </a:p>
              <a:p>
                <a:endParaRPr lang="fr-FR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400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fr-FR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b>
                              <m:sSup>
                                <m:sSup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²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fr-FR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400"/>
                            <m:t> </m:t>
                          </m:r>
                        </m:e>
                      </m:nary>
                    </m:oMath>
                  </m:oMathPara>
                </a14:m>
                <a:endParaRPr lang="fr-FR" sz="1400" b="0" dirty="0" smtClean="0"/>
              </a:p>
              <a:p>
                <a:endParaRPr lang="fr-FR" sz="1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𝑠𝑞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02" y="2040076"/>
                <a:ext cx="3384127" cy="3559244"/>
              </a:xfrm>
              <a:prstGeom prst="rect">
                <a:avLst/>
              </a:prstGeom>
              <a:blipFill>
                <a:blip r:embed="rId4"/>
                <a:stretch>
                  <a:fillRect l="-540" t="-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6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The impact of </a:t>
            </a:r>
            <a:r>
              <a:rPr lang="fr-FR" err="1"/>
              <a:t>random</a:t>
            </a:r>
            <a:r>
              <a:rPr lang="fr-FR"/>
              <a:t> </a:t>
            </a:r>
            <a:r>
              <a:rPr lang="fr-FR" err="1"/>
              <a:t>geometrical</a:t>
            </a:r>
            <a:r>
              <a:rPr lang="fr-FR"/>
              <a:t> </a:t>
            </a:r>
            <a:r>
              <a:rPr lang="fr-FR" err="1"/>
              <a:t>errors</a:t>
            </a:r>
            <a:r>
              <a:rPr lang="fr-FR"/>
              <a:t> on the </a:t>
            </a:r>
            <a:r>
              <a:rPr lang="fr-FR" err="1"/>
              <a:t>magnetic</a:t>
            </a:r>
            <a:r>
              <a:rPr lang="fr-FR"/>
              <a:t> </a:t>
            </a:r>
            <a:r>
              <a:rPr lang="fr-FR" err="1"/>
              <a:t>field</a:t>
            </a:r>
            <a:r>
              <a:rPr lang="fr-FR"/>
              <a:t> </a:t>
            </a:r>
            <a:r>
              <a:rPr lang="fr-FR" err="1"/>
              <a:t>quality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49</a:t>
            </a:fld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784" y="2333803"/>
            <a:ext cx="4977151" cy="397835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66009" y="1324472"/>
            <a:ext cx="8229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The impact of </a:t>
            </a:r>
            <a:r>
              <a:rPr lang="fr-FR" sz="1400" b="1" dirty="0" err="1" smtClean="0"/>
              <a:t>random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geometrical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errors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during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winding</a:t>
            </a:r>
            <a:r>
              <a:rPr lang="fr-FR" sz="1400" b="1" dirty="0" smtClean="0"/>
              <a:t> and </a:t>
            </a:r>
            <a:r>
              <a:rPr lang="fr-FR" sz="1400" b="1" dirty="0" err="1" smtClean="0"/>
              <a:t>assembly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can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be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very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well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evaluated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with</a:t>
            </a:r>
            <a:r>
              <a:rPr lang="fr-FR" sz="1400" b="1" dirty="0" smtClean="0"/>
              <a:t> a Monte Carlo.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174568" y="2704096"/>
                <a:ext cx="3208955" cy="18158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The main questions are:</a:t>
                </a:r>
              </a:p>
              <a:p>
                <a:endParaRPr lang="fr-FR" sz="14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400" dirty="0" err="1" smtClean="0"/>
                  <a:t>What</a:t>
                </a:r>
                <a:r>
                  <a:rPr lang="fr-FR" sz="1400" dirty="0" smtClean="0"/>
                  <a:t> are the variables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fr-FR" sz="1400" dirty="0" smtClean="0"/>
                  <a:t>?</a:t>
                </a:r>
                <a:br>
                  <a:rPr lang="fr-FR" sz="1400" dirty="0" smtClean="0"/>
                </a:br>
                <a:endParaRPr lang="fr-FR" sz="14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400" dirty="0" err="1" smtClean="0"/>
                  <a:t>What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my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function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𝑀</m:t>
                    </m:r>
                    <m:d>
                      <m:d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</m:oMath>
                </a14:m>
                <a:r>
                  <a:rPr lang="fr-FR" sz="1400" b="0" dirty="0" smtClean="0"/>
                  <a:t>?</a:t>
                </a:r>
                <a:br>
                  <a:rPr lang="fr-FR" sz="1400" b="0" dirty="0" smtClean="0"/>
                </a:br>
                <a:endParaRPr lang="fr-FR" sz="1400" b="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400" dirty="0" smtClean="0"/>
                  <a:t>How do I </a:t>
                </a:r>
                <a:r>
                  <a:rPr lang="fr-FR" sz="1400" dirty="0" err="1" smtClean="0"/>
                  <a:t>read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results</a:t>
                </a:r>
                <a:r>
                  <a:rPr lang="fr-FR" sz="1400" dirty="0" smtClean="0"/>
                  <a:t>?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fr-FR" sz="1400" dirty="0" smtClean="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68" y="2704096"/>
                <a:ext cx="3208955" cy="1815882"/>
              </a:xfrm>
              <a:prstGeom prst="rect">
                <a:avLst/>
              </a:prstGeom>
              <a:blipFill>
                <a:blip r:embed="rId3"/>
                <a:stretch>
                  <a:fillRect l="-570" t="-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/>
          <p:cNvSpPr txBox="1"/>
          <p:nvPr/>
        </p:nvSpPr>
        <p:spPr>
          <a:xfrm>
            <a:off x="266009" y="5322794"/>
            <a:ext cx="1896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rgbClr val="0070C0"/>
                </a:solidFill>
              </a:rPr>
              <a:t>Example</a:t>
            </a:r>
            <a:r>
              <a:rPr lang="fr-FR" sz="1400" dirty="0" smtClean="0">
                <a:solidFill>
                  <a:srgbClr val="0070C0"/>
                </a:solidFill>
              </a:rPr>
              <a:t> case : F2D2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10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042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The impact of </a:t>
            </a:r>
            <a:r>
              <a:rPr lang="fr-FR" err="1"/>
              <a:t>random</a:t>
            </a:r>
            <a:r>
              <a:rPr lang="fr-FR"/>
              <a:t> </a:t>
            </a:r>
            <a:r>
              <a:rPr lang="fr-FR" err="1"/>
              <a:t>geometrical</a:t>
            </a:r>
            <a:r>
              <a:rPr lang="fr-FR"/>
              <a:t> </a:t>
            </a:r>
            <a:r>
              <a:rPr lang="fr-FR" err="1"/>
              <a:t>errors</a:t>
            </a:r>
            <a:r>
              <a:rPr lang="fr-FR"/>
              <a:t> on the </a:t>
            </a:r>
            <a:r>
              <a:rPr lang="fr-FR" err="1"/>
              <a:t>magnetic</a:t>
            </a:r>
            <a:r>
              <a:rPr lang="fr-FR"/>
              <a:t> </a:t>
            </a:r>
            <a:r>
              <a:rPr lang="fr-FR" err="1"/>
              <a:t>field</a:t>
            </a:r>
            <a:r>
              <a:rPr lang="fr-FR"/>
              <a:t> </a:t>
            </a:r>
            <a:r>
              <a:rPr lang="fr-FR" err="1" smtClean="0"/>
              <a:t>quality</a:t>
            </a:r>
            <a:r>
              <a:rPr lang="fr-FR" smtClean="0"/>
              <a:t> : Variables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50</a:t>
            </a:fld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324260" y="1473030"/>
            <a:ext cx="40865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 smtClean="0"/>
              <a:t>Hypothesis</a:t>
            </a:r>
            <a:r>
              <a:rPr lang="fr-FR" sz="1400" b="1" dirty="0" smtClean="0"/>
              <a:t> (</a:t>
            </a:r>
            <a:r>
              <a:rPr lang="fr-FR" sz="1400" b="1" dirty="0" err="1" smtClean="0"/>
              <a:t>make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it</a:t>
            </a:r>
            <a:r>
              <a:rPr lang="fr-FR" sz="1400" b="1" dirty="0" smtClean="0"/>
              <a:t> simple):</a:t>
            </a:r>
          </a:p>
          <a:p>
            <a:r>
              <a:rPr lang="fr-FR" sz="1400" b="1" dirty="0" smtClean="0"/>
              <a:t>3 </a:t>
            </a:r>
            <a:r>
              <a:rPr lang="fr-FR" sz="1400" b="1" dirty="0" err="1" smtClean="0"/>
              <a:t>kind</a:t>
            </a:r>
            <a:r>
              <a:rPr lang="fr-FR" sz="1400" b="1" dirty="0" smtClean="0"/>
              <a:t> of </a:t>
            </a:r>
            <a:r>
              <a:rPr lang="fr-FR" sz="1400" b="1" dirty="0" err="1" smtClean="0"/>
              <a:t>geometric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deviation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from</a:t>
            </a:r>
            <a:r>
              <a:rPr lang="fr-FR" sz="1400" b="1" dirty="0" smtClean="0"/>
              <a:t> nominal design for </a:t>
            </a:r>
            <a:r>
              <a:rPr lang="fr-FR" sz="1400" b="1" dirty="0" err="1" smtClean="0"/>
              <a:t>each</a:t>
            </a:r>
            <a:r>
              <a:rPr lang="fr-FR" sz="1400" b="1" dirty="0" smtClean="0"/>
              <a:t> block</a:t>
            </a:r>
          </a:p>
          <a:p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Displacements</a:t>
            </a:r>
            <a:r>
              <a:rPr lang="fr-FR" sz="1400" dirty="0" smtClean="0"/>
              <a:t> </a:t>
            </a:r>
            <a:r>
              <a:rPr lang="fr-FR" sz="1400" dirty="0" err="1" smtClean="0"/>
              <a:t>along</a:t>
            </a:r>
            <a:r>
              <a:rPr lang="fr-FR" sz="1400" dirty="0" smtClean="0"/>
              <a:t> 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Displacements</a:t>
            </a:r>
            <a:r>
              <a:rPr lang="fr-FR" sz="1400" dirty="0" smtClean="0"/>
              <a:t> </a:t>
            </a:r>
            <a:r>
              <a:rPr lang="fr-FR" sz="1400" dirty="0" err="1" smtClean="0"/>
              <a:t>along</a:t>
            </a:r>
            <a:r>
              <a:rPr lang="fr-FR" sz="1400" dirty="0" smtClean="0"/>
              <a:t> 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Angular</a:t>
            </a:r>
            <a:r>
              <a:rPr lang="fr-FR" sz="1400" dirty="0" smtClean="0"/>
              <a:t> </a:t>
            </a:r>
            <a:r>
              <a:rPr lang="fr-FR" sz="1400" dirty="0" err="1" smtClean="0"/>
              <a:t>Displacement</a:t>
            </a:r>
            <a:r>
              <a:rPr lang="fr-FR" sz="1400" dirty="0" smtClean="0"/>
              <a:t> respect to the center of mass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22043" y="3846840"/>
            <a:ext cx="222689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How </a:t>
            </a:r>
            <a:r>
              <a:rPr lang="fr-FR" sz="1400" b="1" dirty="0" err="1" smtClean="0"/>
              <a:t>many</a:t>
            </a:r>
            <a:r>
              <a:rPr lang="fr-FR" sz="1400" b="1" dirty="0"/>
              <a:t> </a:t>
            </a:r>
            <a:r>
              <a:rPr lang="fr-FR" sz="1400" b="1" dirty="0" smtClean="0"/>
              <a:t>variables?</a:t>
            </a:r>
          </a:p>
          <a:p>
            <a:r>
              <a:rPr lang="fr-FR" sz="1400" dirty="0" smtClean="0"/>
              <a:t>8 blocks per </a:t>
            </a:r>
            <a:r>
              <a:rPr lang="fr-FR" sz="1400" dirty="0" err="1" smtClean="0"/>
              <a:t>sector</a:t>
            </a:r>
            <a:r>
              <a:rPr lang="fr-FR" sz="1400" dirty="0" smtClean="0"/>
              <a:t> = 24</a:t>
            </a:r>
          </a:p>
          <a:p>
            <a:r>
              <a:rPr lang="fr-FR" sz="1400" dirty="0" smtClean="0"/>
              <a:t>3 </a:t>
            </a:r>
            <a:r>
              <a:rPr lang="fr-FR" sz="1400" dirty="0" err="1" smtClean="0"/>
              <a:t>parameter</a:t>
            </a:r>
            <a:r>
              <a:rPr lang="fr-FR" sz="1400" dirty="0" smtClean="0"/>
              <a:t> per block = 3</a:t>
            </a:r>
          </a:p>
          <a:p>
            <a:endParaRPr lang="fr-FR" sz="1400" dirty="0"/>
          </a:p>
          <a:p>
            <a:r>
              <a:rPr lang="fr-FR" sz="1400" dirty="0" err="1" smtClean="0"/>
              <a:t>Tot</a:t>
            </a:r>
            <a:r>
              <a:rPr lang="fr-FR" sz="1400" dirty="0" smtClean="0"/>
              <a:t> variables = 72</a:t>
            </a:r>
            <a:endParaRPr lang="en-US" sz="1400" dirty="0"/>
          </a:p>
        </p:txBody>
      </p:sp>
      <p:sp>
        <p:nvSpPr>
          <p:cNvPr id="24" name="ZoneTexte 23"/>
          <p:cNvSpPr txBox="1"/>
          <p:nvPr/>
        </p:nvSpPr>
        <p:spPr>
          <a:xfrm>
            <a:off x="324260" y="5632215"/>
            <a:ext cx="7659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B050"/>
                </a:solidFill>
              </a:rPr>
              <a:t>In </a:t>
            </a:r>
            <a:r>
              <a:rPr lang="fr-FR" sz="1400" b="1" dirty="0" err="1" smtClean="0">
                <a:solidFill>
                  <a:srgbClr val="00B050"/>
                </a:solidFill>
              </a:rPr>
              <a:t>general</a:t>
            </a:r>
            <a:r>
              <a:rPr lang="fr-FR" sz="1400" b="1" dirty="0" smtClean="0">
                <a:solidFill>
                  <a:srgbClr val="00B050"/>
                </a:solidFill>
              </a:rPr>
              <a:t>, </a:t>
            </a:r>
            <a:r>
              <a:rPr lang="fr-FR" sz="1400" b="1" dirty="0" err="1" smtClean="0">
                <a:solidFill>
                  <a:srgbClr val="00B050"/>
                </a:solidFill>
              </a:rPr>
              <a:t>your</a:t>
            </a:r>
            <a:r>
              <a:rPr lang="fr-FR" sz="1400" b="1" dirty="0" smtClean="0">
                <a:solidFill>
                  <a:srgbClr val="00B050"/>
                </a:solidFill>
              </a:rPr>
              <a:t> variables are the </a:t>
            </a:r>
            <a:r>
              <a:rPr lang="fr-FR" sz="1400" b="1" dirty="0" err="1" smtClean="0">
                <a:solidFill>
                  <a:srgbClr val="00B050"/>
                </a:solidFill>
              </a:rPr>
              <a:t>degree</a:t>
            </a:r>
            <a:r>
              <a:rPr lang="fr-FR" sz="1400" b="1" dirty="0" smtClean="0">
                <a:solidFill>
                  <a:srgbClr val="00B050"/>
                </a:solidFill>
              </a:rPr>
              <a:t> of </a:t>
            </a:r>
            <a:r>
              <a:rPr lang="fr-FR" sz="1400" b="1" dirty="0" err="1" smtClean="0">
                <a:solidFill>
                  <a:srgbClr val="00B050"/>
                </a:solidFill>
              </a:rPr>
              <a:t>freedom</a:t>
            </a:r>
            <a:r>
              <a:rPr lang="fr-FR" sz="1400" b="1" dirty="0" smtClean="0">
                <a:solidFill>
                  <a:srgbClr val="00B050"/>
                </a:solidFill>
              </a:rPr>
              <a:t> of </a:t>
            </a:r>
            <a:r>
              <a:rPr lang="fr-FR" sz="1400" b="1" dirty="0" err="1" smtClean="0">
                <a:solidFill>
                  <a:srgbClr val="00B050"/>
                </a:solidFill>
              </a:rPr>
              <a:t>your</a:t>
            </a:r>
            <a:r>
              <a:rPr lang="fr-FR" sz="1400" b="1" dirty="0" smtClean="0">
                <a:solidFill>
                  <a:srgbClr val="00B050"/>
                </a:solidFill>
              </a:rPr>
              <a:t> system, </a:t>
            </a:r>
          </a:p>
          <a:p>
            <a:r>
              <a:rPr lang="fr-FR" sz="1400" b="1" dirty="0" smtClean="0">
                <a:solidFill>
                  <a:srgbClr val="00B050"/>
                </a:solidFill>
              </a:rPr>
              <a:t>i.e. </a:t>
            </a:r>
            <a:r>
              <a:rPr lang="fr-FR" sz="1400" b="1" dirty="0" err="1" smtClean="0">
                <a:solidFill>
                  <a:srgbClr val="00B050"/>
                </a:solidFill>
              </a:rPr>
              <a:t>indipendent</a:t>
            </a:r>
            <a:r>
              <a:rPr lang="fr-FR" sz="1400" b="1" dirty="0" smtClean="0">
                <a:solidFill>
                  <a:srgbClr val="00B050"/>
                </a:solidFill>
              </a:rPr>
              <a:t> </a:t>
            </a:r>
            <a:r>
              <a:rPr lang="fr-FR" sz="1400" b="1" dirty="0" err="1" smtClean="0">
                <a:solidFill>
                  <a:srgbClr val="00B050"/>
                </a:solidFill>
              </a:rPr>
              <a:t>parameters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23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pic>
        <p:nvPicPr>
          <p:cNvPr id="25" name="Image 2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8"/>
          <a:stretch/>
        </p:blipFill>
        <p:spPr bwMode="auto">
          <a:xfrm>
            <a:off x="4535488" y="1898871"/>
            <a:ext cx="4337667" cy="32965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18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4370" r="6381"/>
          <a:stretch/>
        </p:blipFill>
        <p:spPr>
          <a:xfrm>
            <a:off x="4777252" y="1405977"/>
            <a:ext cx="4297680" cy="4519872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The impact of </a:t>
            </a:r>
            <a:r>
              <a:rPr lang="fr-FR" err="1"/>
              <a:t>random</a:t>
            </a:r>
            <a:r>
              <a:rPr lang="fr-FR"/>
              <a:t> </a:t>
            </a:r>
            <a:r>
              <a:rPr lang="fr-FR" err="1"/>
              <a:t>geometrical</a:t>
            </a:r>
            <a:r>
              <a:rPr lang="fr-FR"/>
              <a:t> </a:t>
            </a:r>
            <a:r>
              <a:rPr lang="fr-FR" err="1"/>
              <a:t>errors</a:t>
            </a:r>
            <a:r>
              <a:rPr lang="fr-FR"/>
              <a:t> on the </a:t>
            </a:r>
            <a:r>
              <a:rPr lang="fr-FR" err="1"/>
              <a:t>magnetic</a:t>
            </a:r>
            <a:r>
              <a:rPr lang="fr-FR"/>
              <a:t> </a:t>
            </a:r>
            <a:r>
              <a:rPr lang="fr-FR" err="1"/>
              <a:t>field</a:t>
            </a:r>
            <a:r>
              <a:rPr lang="fr-FR"/>
              <a:t> </a:t>
            </a:r>
            <a:r>
              <a:rPr lang="fr-FR" err="1" smtClean="0"/>
              <a:t>quality</a:t>
            </a:r>
            <a:r>
              <a:rPr lang="fr-FR" smtClean="0"/>
              <a:t> : </a:t>
            </a:r>
            <a:r>
              <a:rPr lang="fr-FR" err="1" smtClean="0"/>
              <a:t>Function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51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95581" y="1552921"/>
                <a:ext cx="4397745" cy="41554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1400" b="1" dirty="0" smtClean="0"/>
                  <a:t>Function : </a:t>
                </a:r>
                <a:r>
                  <a:rPr lang="fr-FR" sz="1400" b="1" dirty="0" err="1"/>
                  <a:t>magnetic</a:t>
                </a:r>
                <a:r>
                  <a:rPr lang="fr-FR" sz="1400" b="1" dirty="0"/>
                  <a:t> </a:t>
                </a:r>
                <a:r>
                  <a:rPr lang="fr-FR" sz="1400" b="1" dirty="0" err="1" smtClean="0"/>
                  <a:t>field</a:t>
                </a:r>
                <a:endParaRPr lang="fr-FR" sz="1400" b="1" dirty="0" smtClean="0"/>
              </a:p>
              <a:p>
                <a:endParaRPr lang="fr-FR" sz="1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,…,)</m:t>
                          </m:r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𝑅𝐸𝐹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fr-FR" sz="1400" i="1" dirty="0" smtClean="0">
                  <a:latin typeface="Cambria Math" panose="02040503050406030204" pitchFamily="18" charset="0"/>
                </a:endParaRPr>
              </a:p>
              <a:p>
                <a:endParaRPr lang="fr-FR" sz="1400" i="1" dirty="0" smtClean="0">
                  <a:latin typeface="Cambria Math" panose="02040503050406030204" pitchFamily="18" charset="0"/>
                </a:endParaRPr>
              </a:p>
              <a:p>
                <a:r>
                  <a:rPr lang="fr-FR" sz="1400" dirty="0"/>
                  <a:t>I </a:t>
                </a:r>
                <a:r>
                  <a:rPr lang="fr-FR" sz="1400" dirty="0" err="1"/>
                  <a:t>calculate</a:t>
                </a:r>
                <a:r>
                  <a:rPr lang="fr-FR" sz="1400" dirty="0"/>
                  <a:t> </a:t>
                </a:r>
                <a:r>
                  <a:rPr lang="fr-FR" sz="1400" dirty="0" err="1"/>
                  <a:t>it</a:t>
                </a:r>
                <a:r>
                  <a:rPr lang="fr-FR" sz="1400" dirty="0"/>
                  <a:t> </a:t>
                </a:r>
                <a:r>
                  <a:rPr lang="fr-FR" sz="1400" dirty="0" err="1"/>
                  <a:t>changing</a:t>
                </a:r>
                <a:r>
                  <a:rPr lang="fr-FR" sz="1400" dirty="0"/>
                  <a:t> the </a:t>
                </a:r>
                <a:r>
                  <a:rPr lang="fr-FR" sz="1400" dirty="0" err="1"/>
                  <a:t>coils</a:t>
                </a:r>
                <a:r>
                  <a:rPr lang="fr-FR" sz="1400" dirty="0"/>
                  <a:t> positions </a:t>
                </a:r>
                <a:r>
                  <a:rPr lang="fr-FR" sz="1400" dirty="0" err="1"/>
                  <a:t>according</a:t>
                </a:r>
                <a:r>
                  <a:rPr lang="fr-FR" sz="14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,…,)</m:t>
                    </m:r>
                  </m:oMath>
                </a14:m>
                <a:endParaRPr lang="fr-FR" sz="1400" i="1" dirty="0" smtClean="0">
                  <a:latin typeface="Cambria Math" panose="02040503050406030204" pitchFamily="18" charset="0"/>
                </a:endParaRPr>
              </a:p>
              <a:p>
                <a:endParaRPr lang="fr-FR" sz="1400" i="1" dirty="0" smtClean="0">
                  <a:latin typeface="Cambria Math" panose="02040503050406030204" pitchFamily="18" charset="0"/>
                </a:endParaRPr>
              </a:p>
              <a:p>
                <a:endParaRPr lang="fr-FR" sz="1400" i="1" dirty="0">
                  <a:latin typeface="Cambria Math" panose="02040503050406030204" pitchFamily="18" charset="0"/>
                </a:endParaRPr>
              </a:p>
              <a:p>
                <a:endParaRPr lang="fr-FR" sz="1400" i="1" dirty="0" smtClean="0">
                  <a:latin typeface="Cambria Math" panose="02040503050406030204" pitchFamily="18" charset="0"/>
                </a:endParaRPr>
              </a:p>
              <a:p>
                <a:endParaRPr lang="fr-FR" sz="1400" i="1" dirty="0" smtClean="0">
                  <a:latin typeface="Cambria Math" panose="02040503050406030204" pitchFamily="18" charset="0"/>
                </a:endParaRPr>
              </a:p>
              <a:p>
                <a:r>
                  <a:rPr lang="fr-FR" sz="1400" dirty="0"/>
                  <a:t>For </a:t>
                </a:r>
                <a:r>
                  <a:rPr lang="fr-FR" sz="1400" dirty="0" err="1"/>
                  <a:t>each</a:t>
                </a:r>
                <a:r>
                  <a:rPr lang="fr-FR" sz="1400" dirty="0"/>
                  <a:t> simulation, I </a:t>
                </a:r>
                <a:r>
                  <a:rPr lang="fr-FR" sz="1400" dirty="0" err="1"/>
                  <a:t>calculate</a:t>
                </a:r>
                <a:r>
                  <a:rPr lang="fr-FR" sz="1400" dirty="0"/>
                  <a:t> the </a:t>
                </a:r>
                <a:r>
                  <a:rPr lang="fr-FR" sz="1400" dirty="0" err="1" smtClean="0"/>
                  <a:t>harmonics</a:t>
                </a:r>
                <a:endParaRPr lang="fr-FR" sz="1400" dirty="0" smtClean="0"/>
              </a:p>
              <a:p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𝑅𝐸𝐹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−1)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fr-FR" sz="1400" i="1" dirty="0" smtClean="0">
                  <a:latin typeface="Cambria Math" panose="02040503050406030204" pitchFamily="18" charset="0"/>
                </a:endParaRPr>
              </a:p>
              <a:p>
                <a:endParaRPr lang="fr-FR" sz="1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10000</m:t>
                          </m:r>
                        </m:num>
                        <m:den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𝑅𝐸𝐹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/2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𝑅𝐸𝐹</m:t>
                                  </m:r>
                                </m:sub>
                              </m:s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func>
                            <m:func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−1)</m:t>
                                  </m:r>
                                  <m:r>
                                    <a:rPr lang="fr-F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81" y="1552921"/>
                <a:ext cx="4397745" cy="4155497"/>
              </a:xfrm>
              <a:prstGeom prst="rect">
                <a:avLst/>
              </a:prstGeom>
              <a:blipFill>
                <a:blip r:embed="rId3"/>
                <a:stretch>
                  <a:fillRect l="-416" t="-294" r="-5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necteur droit avec flèche 10"/>
          <p:cNvCxnSpPr/>
          <p:nvPr/>
        </p:nvCxnSpPr>
        <p:spPr>
          <a:xfrm>
            <a:off x="3327401" y="2842953"/>
            <a:ext cx="3173152" cy="482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V="1">
            <a:off x="3807229" y="3524596"/>
            <a:ext cx="3118863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82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re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fr-FR" smtClean="0"/>
                  <a:t>Problems : Sets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b="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fr-FR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b="0" i="1">
                        <a:latin typeface="Cambria Math" panose="02040503050406030204" pitchFamily="18" charset="0"/>
                      </a:rPr>
                      <m:t>,…,)</m:t>
                    </m:r>
                  </m:oMath>
                </a14:m>
                <a:r>
                  <a:rPr lang="fr-FR" smtClean="0"/>
                  <a:t> and </a:t>
                </a:r>
                <a:r>
                  <a:rPr lang="fr-FR"/>
                  <a:t>v</a:t>
                </a:r>
                <a:r>
                  <a:rPr lang="fr-FR" smtClean="0"/>
                  <a:t>ariables</a:t>
                </a:r>
                <a:endParaRPr lang="fr-FR"/>
              </a:p>
            </p:txBody>
          </p:sp>
        </mc:Choice>
        <mc:Fallback xmlns="">
          <p:sp>
            <p:nvSpPr>
              <p:cNvPr id="3" name="Titr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52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313182" y="1429789"/>
                <a:ext cx="2686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 smtClean="0"/>
                  <a:t>How to </a:t>
                </a:r>
                <a:r>
                  <a:rPr lang="fr-FR" sz="1400" b="1" dirty="0" err="1" smtClean="0"/>
                  <a:t>generate</a:t>
                </a:r>
                <a:r>
                  <a:rPr lang="fr-FR" sz="1400" b="1" dirty="0" smtClean="0"/>
                  <a:t> the sets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fr-FR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1400" b="1" dirty="0" smtClean="0"/>
                  <a:t> ?</a:t>
                </a:r>
                <a:endParaRPr lang="en-US" sz="1400" b="1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2" y="1429789"/>
                <a:ext cx="2686376" cy="307777"/>
              </a:xfrm>
              <a:prstGeom prst="rect">
                <a:avLst/>
              </a:prstGeom>
              <a:blipFill>
                <a:blip r:embed="rId3"/>
                <a:stretch>
                  <a:fillRect l="-680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313182" y="2044931"/>
                <a:ext cx="5314275" cy="24622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i="1" dirty="0" err="1" smtClean="0"/>
                  <a:t>Hypothesis</a:t>
                </a:r>
                <a:r>
                  <a:rPr lang="fr-FR" sz="1400" i="1" dirty="0" smtClean="0"/>
                  <a:t>:</a:t>
                </a:r>
              </a:p>
              <a:p>
                <a:endParaRPr lang="fr-FR" sz="1400" dirty="0" smtClean="0"/>
              </a:p>
              <a:p>
                <a:pPr marL="342900" indent="-342900">
                  <a:buAutoNum type="arabicParenR"/>
                </a:pPr>
                <a:r>
                  <a:rPr lang="fr-FR" sz="1400" dirty="0" err="1" smtClean="0"/>
                  <a:t>Each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parameter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,∆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,∆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can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be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tought</a:t>
                </a:r>
                <a:r>
                  <a:rPr lang="fr-FR" sz="1400" dirty="0" smtClean="0"/>
                  <a:t> as a </a:t>
                </a:r>
                <a:r>
                  <a:rPr lang="fr-FR" sz="1400" dirty="0" err="1" smtClean="0"/>
                  <a:t>tolerance</a:t>
                </a:r>
                <a:r>
                  <a:rPr lang="fr-FR" sz="1400" dirty="0"/>
                  <a:t> </a:t>
                </a:r>
                <a14:m>
                  <m:oMath xmlns:m="http://schemas.openxmlformats.org/officeDocument/2006/math">
                    <m:r>
                      <a:rPr lang="fr-F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fr-FR" sz="1400" dirty="0" smtClean="0"/>
                  <a:t> </a:t>
                </a:r>
                <a:br>
                  <a:rPr lang="fr-FR" sz="1400" dirty="0" smtClean="0"/>
                </a:br>
                <a:r>
                  <a:rPr lang="fr-FR" sz="1400" dirty="0" smtClean="0"/>
                  <a:t>I </a:t>
                </a:r>
                <a:r>
                  <a:rPr lang="fr-FR" sz="1400" dirty="0" err="1" smtClean="0"/>
                  <a:t>need</a:t>
                </a:r>
                <a:r>
                  <a:rPr lang="fr-FR" sz="1400" dirty="0" smtClean="0"/>
                  <a:t> to set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,∆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,∆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pPr marL="342900" indent="-342900">
                  <a:buAutoNum type="arabicParenR"/>
                </a:pPr>
                <a:r>
                  <a:rPr lang="fr-FR" sz="1400" dirty="0" err="1" smtClean="0"/>
                  <a:t>What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shape</a:t>
                </a:r>
                <a:r>
                  <a:rPr lang="fr-FR" sz="1400" dirty="0" smtClean="0"/>
                  <a:t> of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,∆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,∆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>?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fr-FR" sz="1400" dirty="0" smtClean="0"/>
                  <a:t> </a:t>
                </a:r>
                <a:br>
                  <a:rPr lang="fr-FR" sz="1400" dirty="0" smtClean="0"/>
                </a:br>
                <a:r>
                  <a:rPr lang="fr-FR" sz="1400" dirty="0" err="1"/>
                  <a:t>W</a:t>
                </a:r>
                <a:r>
                  <a:rPr lang="fr-FR" sz="1400" dirty="0" err="1" smtClean="0"/>
                  <a:t>hat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probability</a:t>
                </a:r>
                <a:r>
                  <a:rPr lang="fr-FR" sz="1400" dirty="0" smtClean="0"/>
                  <a:t> distribution </a:t>
                </a:r>
                <a:r>
                  <a:rPr lang="fr-FR" sz="1400" dirty="0" err="1" smtClean="0"/>
                  <a:t>that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represents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my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errors</a:t>
                </a:r>
                <a:r>
                  <a:rPr lang="fr-FR" sz="1400" dirty="0" smtClean="0"/>
                  <a:t>?</a:t>
                </a:r>
                <a:br>
                  <a:rPr lang="fr-FR" sz="1400" dirty="0" smtClean="0"/>
                </a:br>
                <a:r>
                  <a:rPr lang="fr-FR" sz="1400" dirty="0" err="1" smtClean="0"/>
                  <a:t>Which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pfd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should</a:t>
                </a:r>
                <a:r>
                  <a:rPr lang="fr-FR" sz="1400" dirty="0" smtClean="0"/>
                  <a:t> I use to best match </a:t>
                </a:r>
                <a:r>
                  <a:rPr lang="fr-FR" sz="1400" dirty="0" err="1" smtClean="0"/>
                  <a:t>it</a:t>
                </a:r>
                <a:r>
                  <a:rPr lang="fr-FR" sz="1400" dirty="0" smtClean="0"/>
                  <a:t>?</a:t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pPr marL="342900" indent="-342900">
                  <a:buAutoNum type="arabicParenR"/>
                </a:pPr>
                <a:r>
                  <a:rPr lang="fr-FR" sz="1400" dirty="0" smtClean="0"/>
                  <a:t>How </a:t>
                </a:r>
                <a:r>
                  <a:rPr lang="fr-FR" sz="1400" dirty="0" err="1" smtClean="0"/>
                  <a:t>many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random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numbers</a:t>
                </a:r>
                <a:r>
                  <a:rPr lang="fr-FR" sz="1400" dirty="0"/>
                  <a:t> </a:t>
                </a:r>
                <a:r>
                  <a:rPr lang="fr-FR" sz="1400" dirty="0" err="1" smtClean="0"/>
                  <a:t>should</a:t>
                </a:r>
                <a:r>
                  <a:rPr lang="fr-FR" sz="1400" dirty="0" smtClean="0"/>
                  <a:t> I </a:t>
                </a:r>
                <a:r>
                  <a:rPr lang="fr-FR" sz="1400" dirty="0" err="1" smtClean="0"/>
                  <a:t>generate</a:t>
                </a:r>
                <a:r>
                  <a:rPr lang="fr-FR" sz="1400" dirty="0" smtClean="0"/>
                  <a:t>?</a:t>
                </a:r>
              </a:p>
              <a:p>
                <a:pPr marL="342900" indent="-342900">
                  <a:buAutoNum type="arabicParenR"/>
                </a:pPr>
                <a:endParaRPr lang="fr-FR" sz="1400" dirty="0" smtClean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2" y="2044931"/>
                <a:ext cx="5314275" cy="2462213"/>
              </a:xfrm>
              <a:prstGeom prst="rect">
                <a:avLst/>
              </a:prstGeom>
              <a:blipFill>
                <a:blip r:embed="rId4"/>
                <a:stretch>
                  <a:fillRect l="-344" t="-248" r="-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07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re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fr-FR" smtClean="0"/>
                  <a:t>Problems : Sets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b="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fr-FR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b="0" i="1">
                        <a:latin typeface="Cambria Math" panose="02040503050406030204" pitchFamily="18" charset="0"/>
                      </a:rPr>
                      <m:t>,…,)</m:t>
                    </m:r>
                  </m:oMath>
                </a14:m>
                <a:r>
                  <a:rPr lang="fr-FR" smtClean="0"/>
                  <a:t> and </a:t>
                </a:r>
                <a:r>
                  <a:rPr lang="fr-FR"/>
                  <a:t>v</a:t>
                </a:r>
                <a:r>
                  <a:rPr lang="fr-FR" smtClean="0"/>
                  <a:t>ariables</a:t>
                </a:r>
                <a:endParaRPr lang="fr-FR"/>
              </a:p>
            </p:txBody>
          </p:sp>
        </mc:Choice>
        <mc:Fallback xmlns="">
          <p:sp>
            <p:nvSpPr>
              <p:cNvPr id="3" name="Titr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53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313182" y="1062271"/>
                <a:ext cx="2686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 smtClean="0"/>
                  <a:t>How to </a:t>
                </a:r>
                <a:r>
                  <a:rPr lang="fr-FR" sz="1400" b="1" dirty="0" err="1" smtClean="0"/>
                  <a:t>generate</a:t>
                </a:r>
                <a:r>
                  <a:rPr lang="fr-FR" sz="1400" b="1" dirty="0" smtClean="0"/>
                  <a:t> the sets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fr-FR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1400" b="1" dirty="0" smtClean="0"/>
                  <a:t> ?</a:t>
                </a:r>
                <a:endParaRPr lang="en-US" sz="1400" b="1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2" y="1062271"/>
                <a:ext cx="2686376" cy="307777"/>
              </a:xfrm>
              <a:prstGeom prst="rect">
                <a:avLst/>
              </a:prstGeom>
              <a:blipFill>
                <a:blip r:embed="rId3"/>
                <a:stretch>
                  <a:fillRect l="-680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313182" y="1446003"/>
                <a:ext cx="4824083" cy="484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smtClean="0"/>
                  <a:t>In </a:t>
                </a:r>
                <a:r>
                  <a:rPr lang="fr-FR" sz="1400" dirty="0" err="1" smtClean="0"/>
                  <a:t>this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study</a:t>
                </a:r>
                <a:r>
                  <a:rPr lang="fr-FR" sz="1400" dirty="0" smtClean="0"/>
                  <a:t> :</a:t>
                </a:r>
              </a:p>
              <a:p>
                <a:endParaRPr lang="fr-FR" sz="1400" dirty="0" smtClean="0"/>
              </a:p>
              <a:p>
                <a:pPr marL="342900" indent="-342900">
                  <a:buAutoNum type="arabicParenR"/>
                </a:pPr>
                <a:r>
                  <a:rPr lang="fr-FR" sz="1400" b="1" dirty="0" err="1" smtClean="0">
                    <a:ea typeface="Cambria Math" panose="02040503050406030204" pitchFamily="18" charset="0"/>
                  </a:rPr>
                  <a:t>Tolerances</a:t>
                </a:r>
                <a:r>
                  <a:rPr lang="fr-FR" sz="1400" b="1" dirty="0">
                    <a:ea typeface="Cambria Math" panose="02040503050406030204" pitchFamily="18" charset="0"/>
                  </a:rPr>
                  <a:t>:</a:t>
                </a:r>
                <a:endParaRPr lang="fr-FR" sz="1400" b="1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=0.15 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=0.15 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fr-FR" sz="1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=1°</m:t>
                      </m:r>
                    </m:oMath>
                  </m:oMathPara>
                </a14:m>
                <a:endParaRPr lang="fr-FR" sz="1400" b="0" dirty="0" smtClean="0">
                  <a:ea typeface="Cambria Math" panose="02040503050406030204" pitchFamily="18" charset="0"/>
                </a:endParaRPr>
              </a:p>
              <a:p>
                <a:r>
                  <a:rPr lang="fr-FR" sz="1400" dirty="0"/>
                  <a:t> </a:t>
                </a:r>
                <a:endParaRPr lang="fr-FR" sz="1400" dirty="0" smtClean="0"/>
              </a:p>
              <a:p>
                <a:pPr marL="342900" indent="-342900">
                  <a:buAutoNum type="arabicParenR"/>
                </a:pPr>
                <a:r>
                  <a:rPr lang="fr-FR" sz="1400" b="1" dirty="0" err="1" smtClean="0"/>
                  <a:t>What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is</a:t>
                </a:r>
                <a:r>
                  <a:rPr lang="fr-FR" sz="1400" b="1" dirty="0" smtClean="0"/>
                  <a:t> the distribution of </a:t>
                </a:r>
                <a14:m>
                  <m:oMath xmlns:m="http://schemas.openxmlformats.org/officeDocument/2006/math"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,∆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,∆</m:t>
                    </m:r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fr-FR" sz="1400" b="1" dirty="0"/>
                  <a:t> </a:t>
                </a:r>
                <a:r>
                  <a:rPr lang="fr-FR" sz="1400" b="1" dirty="0" smtClean="0"/>
                  <a:t>? </a:t>
                </a:r>
                <a14:m>
                  <m:oMath xmlns:m="http://schemas.openxmlformats.org/officeDocument/2006/math">
                    <m:r>
                      <a:rPr lang="fr-F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fr-FR" sz="1400" b="1" dirty="0" smtClean="0"/>
                  <a:t> </a:t>
                </a:r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i="1" dirty="0" err="1" smtClean="0"/>
                  <a:t>number</a:t>
                </a:r>
                <a:r>
                  <a:rPr lang="fr-FR" sz="1400" i="1" dirty="0" smtClean="0"/>
                  <a:t> of </a:t>
                </a:r>
                <a:r>
                  <a:rPr lang="fr-FR" sz="1400" i="1" dirty="0" err="1" smtClean="0"/>
                  <a:t>magnets</a:t>
                </a:r>
                <a:r>
                  <a:rPr lang="fr-FR" sz="1400" i="1" dirty="0" smtClean="0"/>
                  <a:t> </a:t>
                </a:r>
                <a:r>
                  <a:rPr lang="fr-FR" sz="1400" i="1" dirty="0" err="1" smtClean="0"/>
                  <a:t>considered</a:t>
                </a:r>
                <a:r>
                  <a:rPr lang="fr-FR" sz="1400" dirty="0" smtClean="0"/>
                  <a:t>:</a:t>
                </a:r>
                <a:br>
                  <a:rPr lang="fr-FR" sz="1400" dirty="0" smtClean="0"/>
                </a:br>
                <a:r>
                  <a:rPr lang="fr-FR" sz="1400" dirty="0" smtClean="0"/>
                  <a:t>-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&gt;100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Gaussian</a:t>
                </a:r>
                <a:r>
                  <a:rPr lang="fr-FR" sz="1400" dirty="0"/>
                  <a:t> </a:t>
                </a:r>
                <a:r>
                  <a:rPr lang="fr-FR" sz="1400" dirty="0" smtClean="0"/>
                  <a:t>distribution,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0,</m:t>
                        </m:r>
                        <m:f>
                          <m:fPr>
                            <m:ctrlPr>
                              <a:rPr lang="fr-FR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∆</m:t>
                            </m:r>
                            <m:sSub>
                              <m:sSubPr>
                                <m:ctrlPr>
                                  <a:rPr lang="fr-FR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r>
                  <a:rPr lang="fr-FR" sz="1400" dirty="0" smtClean="0"/>
                  <a:t>*</a:t>
                </a:r>
                <a:br>
                  <a:rPr lang="fr-FR" sz="1400" dirty="0" smtClean="0"/>
                </a:br>
                <a:r>
                  <a:rPr lang="fr-FR" sz="1400" dirty="0" smtClean="0"/>
                  <a:t>- </a:t>
                </a:r>
                <a14:m>
                  <m:oMath xmlns:m="http://schemas.openxmlformats.org/officeDocument/2006/math">
                    <m:r>
                      <a:rPr lang="fr-FR" sz="140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sz="1400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&lt;100</m:t>
                    </m:r>
                  </m:oMath>
                </a14:m>
                <a:r>
                  <a:rPr lang="fr-FR" sz="1400" dirty="0" smtClean="0"/>
                  <a:t> t-</a:t>
                </a:r>
                <a:r>
                  <a:rPr lang="fr-FR" sz="1400" dirty="0" err="1" smtClean="0"/>
                  <a:t>Student</a:t>
                </a:r>
                <a:r>
                  <a:rPr lang="fr-FR" sz="1400" dirty="0" smtClean="0"/>
                  <a:t> distribution</a:t>
                </a:r>
                <a:br>
                  <a:rPr lang="fr-FR" sz="1400" dirty="0" smtClean="0"/>
                </a:br>
                <a:r>
                  <a:rPr lang="fr-FR" sz="1400" dirty="0" smtClean="0"/>
                  <a:t>-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≤3</m:t>
                    </m:r>
                  </m:oMath>
                </a14:m>
                <a:r>
                  <a:rPr lang="fr-FR" sz="1400" dirty="0" smtClean="0"/>
                  <a:t> Uniform distribution</a:t>
                </a:r>
                <a:br>
                  <a:rPr lang="fr-FR" sz="1400" dirty="0" smtClean="0"/>
                </a:br>
                <a:endParaRPr lang="fr-FR" sz="1400" dirty="0" smtClean="0"/>
              </a:p>
              <a:p>
                <a:pPr marL="342900" indent="-342900">
                  <a:buAutoNum type="arabicParenR"/>
                </a:pPr>
                <a:r>
                  <a:rPr lang="fr-FR" sz="1400" b="1" dirty="0" smtClean="0"/>
                  <a:t>How </a:t>
                </a:r>
                <a:r>
                  <a:rPr lang="fr-FR" sz="1400" b="1" dirty="0" err="1" smtClean="0"/>
                  <a:t>many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random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numbers</a:t>
                </a:r>
                <a:r>
                  <a:rPr lang="fr-FR" sz="1400" b="1" dirty="0"/>
                  <a:t> </a:t>
                </a:r>
                <a:r>
                  <a:rPr lang="fr-FR" sz="1400" b="1" dirty="0" err="1" smtClean="0"/>
                  <a:t>should</a:t>
                </a:r>
                <a:r>
                  <a:rPr lang="fr-FR" sz="1400" b="1" dirty="0" smtClean="0"/>
                  <a:t> I </a:t>
                </a:r>
                <a:r>
                  <a:rPr lang="fr-FR" sz="1400" b="1" dirty="0" err="1" smtClean="0"/>
                  <a:t>generate</a:t>
                </a:r>
                <a:r>
                  <a:rPr lang="fr-FR" sz="1400" b="1" dirty="0" smtClean="0"/>
                  <a:t>?</a:t>
                </a:r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r>
                  <a:rPr lang="fr-FR" sz="1400" dirty="0" smtClean="0"/>
                  <a:t>- for the central </a:t>
                </a:r>
                <a:r>
                  <a:rPr lang="fr-FR" sz="1400" dirty="0" err="1" smtClean="0"/>
                  <a:t>limit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theorem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&gt;100</m:t>
                    </m:r>
                  </m:oMath>
                </a14:m>
                <a:r>
                  <a:rPr lang="fr-FR" sz="1400" dirty="0" smtClean="0"/>
                  <a:t/>
                </a:r>
                <a:br>
                  <a:rPr lang="fr-FR" sz="1400" dirty="0" smtClean="0"/>
                </a:br>
                <a:r>
                  <a:rPr lang="fr-FR" sz="1400" dirty="0" smtClean="0"/>
                  <a:t>- the </a:t>
                </a:r>
                <a:r>
                  <a:rPr lang="fr-FR" sz="1400" dirty="0" err="1" smtClean="0"/>
                  <a:t>statistical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error</a:t>
                </a:r>
                <a:r>
                  <a:rPr lang="fr-FR" sz="1400" dirty="0" smtClean="0"/>
                  <a:t> of the standard </a:t>
                </a:r>
                <a:r>
                  <a:rPr lang="fr-FR" sz="1400" dirty="0" err="1" smtClean="0"/>
                  <a:t>deviation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fr-FR" sz="1400" dirty="0" smtClean="0"/>
                  <a:t> of </a:t>
                </a:r>
                <a:r>
                  <a:rPr lang="fr-FR" sz="1400" dirty="0" err="1" smtClean="0"/>
                  <a:t>my</a:t>
                </a:r>
                <a:r>
                  <a:rPr lang="fr-FR" sz="1400" dirty="0" smtClean="0"/>
                  <a:t> fit </a:t>
                </a:r>
                <a:r>
                  <a:rPr lang="fr-FR" sz="1400" dirty="0" err="1" smtClean="0"/>
                  <a:t>scales</a:t>
                </a:r>
                <a:r>
                  <a:rPr lang="fr-FR" sz="1400" dirty="0" smtClean="0"/>
                  <a:t> up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1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1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fr-FR" sz="1400" dirty="0" smtClean="0"/>
                  <a:t> (</a:t>
                </a:r>
                <a:r>
                  <a:rPr lang="fr-FR" sz="1400" i="1" dirty="0" err="1" smtClean="0"/>
                  <a:t>law</a:t>
                </a:r>
                <a:r>
                  <a:rPr lang="fr-FR" sz="1400" i="1" dirty="0" smtClean="0"/>
                  <a:t> of large </a:t>
                </a:r>
                <a:r>
                  <a:rPr lang="fr-FR" sz="1400" i="1" dirty="0" err="1" smtClean="0"/>
                  <a:t>numbers</a:t>
                </a:r>
                <a:r>
                  <a:rPr lang="fr-FR" sz="1400" dirty="0" smtClean="0"/>
                  <a:t>)</a:t>
                </a:r>
                <a:br>
                  <a:rPr lang="fr-FR" sz="1400" dirty="0" smtClean="0"/>
                </a:br>
                <a:r>
                  <a:rPr lang="fr-FR" sz="1400" dirty="0" smtClean="0"/>
                  <a:t>- how long </a:t>
                </a:r>
                <a:r>
                  <a:rPr lang="fr-FR" sz="1400" dirty="0" err="1" smtClean="0"/>
                  <a:t>does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it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take</a:t>
                </a:r>
                <a:r>
                  <a:rPr lang="fr-FR" sz="1400" dirty="0" smtClean="0"/>
                  <a:t> to </a:t>
                </a:r>
                <a:r>
                  <a:rPr lang="fr-FR" sz="1400" dirty="0" err="1" smtClean="0"/>
                  <a:t>run</a:t>
                </a:r>
                <a:r>
                  <a:rPr lang="fr-FR" sz="1400" dirty="0" smtClean="0"/>
                  <a:t> a simulation? (</a:t>
                </a:r>
                <a:r>
                  <a:rPr lang="fr-FR" sz="1400" dirty="0" err="1" smtClean="0"/>
                  <a:t>here</a:t>
                </a:r>
                <a:r>
                  <a:rPr lang="fr-FR" sz="1400" dirty="0" smtClean="0"/>
                  <a:t> 81 s)</a:t>
                </a:r>
              </a:p>
              <a:p>
                <a:endParaRPr lang="fr-FR" sz="1400" dirty="0" smtClean="0"/>
              </a:p>
              <a:p>
                <a:r>
                  <a:rPr lang="fr-FR" sz="1400" dirty="0" err="1" smtClean="0"/>
                  <a:t>Decision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is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=500</m:t>
                    </m:r>
                  </m:oMath>
                </a14:m>
                <a:r>
                  <a:rPr lang="fr-FR" sz="1400" dirty="0" smtClean="0"/>
                  <a:t> (1000) for </a:t>
                </a:r>
                <a:r>
                  <a:rPr lang="fr-FR" sz="1400" dirty="0" err="1" smtClean="0"/>
                  <a:t>each</a:t>
                </a:r>
                <a:r>
                  <a:rPr lang="fr-FR" sz="1400" dirty="0" smtClean="0"/>
                  <a:t> variable.</a:t>
                </a:r>
              </a:p>
              <a:p>
                <a:pPr marL="342900" indent="-342900">
                  <a:buAutoNum type="arabicParenR"/>
                </a:pPr>
                <a:endParaRPr lang="fr-FR" sz="1400" dirty="0" smtClean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2" y="1446003"/>
                <a:ext cx="4824083" cy="4841582"/>
              </a:xfrm>
              <a:prstGeom prst="rect">
                <a:avLst/>
              </a:prstGeom>
              <a:blipFill>
                <a:blip r:embed="rId4"/>
                <a:stretch>
                  <a:fillRect l="-379" t="-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866499" y="6156780"/>
            <a:ext cx="4841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smtClean="0"/>
              <a:t>*</a:t>
            </a:r>
            <a:r>
              <a:rPr lang="fr-FR" sz="1100" i="1" dirty="0" err="1" smtClean="0"/>
              <a:t>rule</a:t>
            </a:r>
            <a:r>
              <a:rPr lang="fr-FR" sz="1100" i="1" dirty="0" smtClean="0"/>
              <a:t> to </a:t>
            </a:r>
            <a:r>
              <a:rPr lang="fr-FR" sz="1100" i="1" dirty="0" err="1" smtClean="0"/>
              <a:t>transform</a:t>
            </a:r>
            <a:r>
              <a:rPr lang="fr-FR" sz="1100" i="1" dirty="0" smtClean="0"/>
              <a:t> an </a:t>
            </a:r>
            <a:r>
              <a:rPr lang="fr-FR" sz="1100" i="1" dirty="0" err="1" smtClean="0"/>
              <a:t>absolute</a:t>
            </a:r>
            <a:r>
              <a:rPr lang="fr-FR" sz="1100" i="1" dirty="0" smtClean="0"/>
              <a:t> </a:t>
            </a:r>
            <a:r>
              <a:rPr lang="fr-FR" sz="1100" i="1" dirty="0" err="1" smtClean="0"/>
              <a:t>error</a:t>
            </a:r>
            <a:r>
              <a:rPr lang="fr-FR" sz="1100" i="1" dirty="0" smtClean="0"/>
              <a:t> (</a:t>
            </a:r>
            <a:r>
              <a:rPr lang="fr-FR" sz="1100" i="1" dirty="0" err="1" smtClean="0"/>
              <a:t>uniform</a:t>
            </a:r>
            <a:r>
              <a:rPr lang="fr-FR" sz="1100" i="1" dirty="0" smtClean="0"/>
              <a:t> distribution) to a </a:t>
            </a:r>
            <a:r>
              <a:rPr lang="fr-FR" sz="1100" i="1" dirty="0" err="1" smtClean="0"/>
              <a:t>statistic</a:t>
            </a:r>
            <a:r>
              <a:rPr lang="fr-FR" sz="1100" i="1" dirty="0" smtClean="0"/>
              <a:t> </a:t>
            </a:r>
            <a:r>
              <a:rPr lang="fr-FR" sz="1100" i="1" dirty="0" err="1" smtClean="0"/>
              <a:t>error</a:t>
            </a:r>
            <a:r>
              <a:rPr lang="fr-FR" sz="1100" i="1" dirty="0" smtClean="0"/>
              <a:t> </a:t>
            </a:r>
            <a:endParaRPr lang="en-US" sz="1100" i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1159" y="2412444"/>
            <a:ext cx="3219060" cy="258774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542116" y="2019757"/>
            <a:ext cx="1369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T-</a:t>
            </a:r>
            <a:r>
              <a:rPr lang="fr-FR" sz="1400" dirty="0" err="1" smtClean="0"/>
              <a:t>Student</a:t>
            </a:r>
            <a:r>
              <a:rPr lang="fr-FR" sz="1400" dirty="0" smtClean="0"/>
              <a:t> PDF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6542116" y="5079076"/>
                <a:ext cx="1448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1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sz="1100" dirty="0" smtClean="0"/>
                  <a:t> degree of freedom</a:t>
                </a:r>
                <a:endParaRPr lang="en-US" sz="1100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2116" y="5079076"/>
                <a:ext cx="1448730" cy="261610"/>
              </a:xfrm>
              <a:prstGeom prst="rect">
                <a:avLst/>
              </a:prstGeom>
              <a:blipFill>
                <a:blip r:embed="rId6"/>
                <a:stretch>
                  <a:fillRect t="-2326" b="-1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58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Problems</a:t>
            </a:r>
            <a:r>
              <a:rPr lang="fr-FR" dirty="0" smtClean="0"/>
              <a:t> : </a:t>
            </a:r>
            <a:r>
              <a:rPr lang="fr-FR" dirty="0" err="1" smtClean="0"/>
              <a:t>Function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54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12745" y="1680708"/>
            <a:ext cx="80411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 smtClean="0"/>
              <a:t>Should</a:t>
            </a:r>
            <a:r>
              <a:rPr lang="fr-FR" sz="1400" b="1" dirty="0" smtClean="0"/>
              <a:t> I </a:t>
            </a:r>
            <a:r>
              <a:rPr lang="fr-FR" sz="1400" b="1" dirty="0" err="1" smtClean="0"/>
              <a:t>consider</a:t>
            </a:r>
            <a:r>
              <a:rPr lang="fr-FR" sz="1400" b="1" dirty="0" smtClean="0"/>
              <a:t> the </a:t>
            </a:r>
            <a:r>
              <a:rPr lang="fr-FR" sz="1400" b="1" dirty="0" err="1" smtClean="0"/>
              <a:t>iron</a:t>
            </a:r>
            <a:r>
              <a:rPr lang="fr-FR" sz="1400" b="1" dirty="0" smtClean="0"/>
              <a:t> or not</a:t>
            </a:r>
            <a:r>
              <a:rPr lang="en-US" sz="1400" b="1" dirty="0" smtClean="0"/>
              <a:t> ?</a:t>
            </a:r>
          </a:p>
          <a:p>
            <a:endParaRPr lang="fr-FR" sz="1400" dirty="0"/>
          </a:p>
          <a:p>
            <a:r>
              <a:rPr lang="fr-FR" sz="1400" i="1" dirty="0" smtClean="0"/>
              <a:t>In </a:t>
            </a:r>
            <a:r>
              <a:rPr lang="fr-FR" sz="1400" i="1" dirty="0" err="1" smtClean="0"/>
              <a:t>this</a:t>
            </a:r>
            <a:r>
              <a:rPr lang="fr-FR" sz="1400" i="1" dirty="0" smtClean="0"/>
              <a:t> case: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dirty="0" err="1" smtClean="0"/>
              <a:t>Iron</a:t>
            </a:r>
            <a:r>
              <a:rPr lang="fr-FR" sz="1400" dirty="0" smtClean="0"/>
              <a:t> dimensions are not </a:t>
            </a:r>
            <a:r>
              <a:rPr lang="fr-FR" sz="1400" dirty="0" err="1" smtClean="0"/>
              <a:t>considered</a:t>
            </a:r>
            <a:r>
              <a:rPr lang="fr-FR" sz="1400" dirty="0" smtClean="0"/>
              <a:t> as variables in the simulations </a:t>
            </a:r>
            <a:br>
              <a:rPr lang="fr-FR" sz="1400" dirty="0" smtClean="0"/>
            </a:br>
            <a:r>
              <a:rPr lang="fr-FR" sz="1400" dirty="0" smtClean="0"/>
              <a:t>(</a:t>
            </a:r>
            <a:r>
              <a:rPr lang="fr-FR" sz="1400" dirty="0" err="1" smtClean="0"/>
              <a:t>changing</a:t>
            </a:r>
            <a:r>
              <a:rPr lang="fr-FR" sz="1400" dirty="0" smtClean="0"/>
              <a:t> </a:t>
            </a:r>
            <a:r>
              <a:rPr lang="fr-FR" sz="1400" dirty="0" err="1" smtClean="0"/>
              <a:t>iron</a:t>
            </a:r>
            <a:r>
              <a:rPr lang="fr-FR" sz="1400" dirty="0" smtClean="0"/>
              <a:t> positions of </a:t>
            </a:r>
            <a:r>
              <a:rPr lang="fr-FR" sz="1400" dirty="0" err="1" smtClean="0"/>
              <a:t>less</a:t>
            </a:r>
            <a:r>
              <a:rPr lang="fr-FR" sz="1400" dirty="0" smtClean="0"/>
              <a:t> </a:t>
            </a:r>
            <a:r>
              <a:rPr lang="fr-FR" sz="1400" dirty="0" err="1" smtClean="0"/>
              <a:t>than</a:t>
            </a:r>
            <a:r>
              <a:rPr lang="fr-FR" sz="1400" dirty="0" smtClean="0"/>
              <a:t> 0.3 mm has marginal </a:t>
            </a:r>
            <a:r>
              <a:rPr lang="fr-FR" sz="1400" dirty="0" err="1" smtClean="0"/>
              <a:t>effect</a:t>
            </a:r>
            <a:r>
              <a:rPr lang="fr-FR" sz="1400" dirty="0" smtClean="0"/>
              <a:t> on the </a:t>
            </a:r>
            <a:r>
              <a:rPr lang="fr-FR" sz="1400" dirty="0" err="1" smtClean="0"/>
              <a:t>harmonics</a:t>
            </a:r>
            <a:r>
              <a:rPr lang="fr-FR" sz="1400" dirty="0" smtClean="0"/>
              <a:t>)</a:t>
            </a:r>
            <a:br>
              <a:rPr lang="fr-FR" sz="1400" dirty="0" smtClean="0"/>
            </a:br>
            <a:endParaRPr lang="fr-FR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400" dirty="0" err="1" smtClean="0"/>
              <a:t>Iron</a:t>
            </a:r>
            <a:r>
              <a:rPr lang="fr-FR" sz="1400" dirty="0" smtClean="0"/>
              <a:t> changes the </a:t>
            </a:r>
            <a:r>
              <a:rPr lang="fr-FR" sz="1400" dirty="0" err="1" smtClean="0"/>
              <a:t>harmonics</a:t>
            </a:r>
            <a:r>
              <a:rPr lang="fr-FR" sz="1400" dirty="0" smtClean="0"/>
              <a:t> of the nominal design-&gt; has a major </a:t>
            </a:r>
            <a:r>
              <a:rPr lang="fr-FR" sz="1400" dirty="0" err="1" smtClean="0"/>
              <a:t>effect</a:t>
            </a:r>
            <a:endParaRPr lang="fr-FR" sz="1400" dirty="0" smtClean="0"/>
          </a:p>
          <a:p>
            <a:pPr marL="342900" indent="-342900">
              <a:buFont typeface="+mj-lt"/>
              <a:buAutoNum type="arabicPeriod"/>
            </a:pPr>
            <a:endParaRPr lang="fr-FR" sz="1400" dirty="0"/>
          </a:p>
          <a:p>
            <a:r>
              <a:rPr lang="fr-FR" sz="1400" i="1" dirty="0" err="1" smtClean="0"/>
              <a:t>Answer</a:t>
            </a:r>
            <a:r>
              <a:rPr lang="fr-FR" sz="1400" i="1" dirty="0"/>
              <a:t> </a:t>
            </a:r>
            <a:r>
              <a:rPr lang="fr-FR" sz="1400" i="1" dirty="0" smtClean="0"/>
              <a:t>1: </a:t>
            </a:r>
            <a:r>
              <a:rPr lang="fr-FR" sz="1400" dirty="0" err="1" smtClean="0">
                <a:solidFill>
                  <a:schemeClr val="accent4"/>
                </a:solidFill>
              </a:rPr>
              <a:t>Yes</a:t>
            </a:r>
            <a:r>
              <a:rPr lang="fr-FR" sz="1400" dirty="0" smtClean="0">
                <a:solidFill>
                  <a:schemeClr val="accent4"/>
                </a:solidFill>
              </a:rPr>
              <a:t>, I </a:t>
            </a:r>
            <a:r>
              <a:rPr lang="fr-FR" sz="1400" dirty="0" err="1" smtClean="0">
                <a:solidFill>
                  <a:schemeClr val="accent4"/>
                </a:solidFill>
              </a:rPr>
              <a:t>should</a:t>
            </a:r>
            <a:r>
              <a:rPr lang="fr-FR" sz="1400" dirty="0" smtClean="0">
                <a:solidFill>
                  <a:schemeClr val="accent4"/>
                </a:solidFill>
              </a:rPr>
              <a:t>. But not as an active part of the Monte Carlo simulation. </a:t>
            </a:r>
          </a:p>
          <a:p>
            <a:endParaRPr lang="fr-FR" sz="1400" dirty="0">
              <a:solidFill>
                <a:schemeClr val="accent4"/>
              </a:solidFill>
            </a:endParaRPr>
          </a:p>
          <a:p>
            <a:r>
              <a:rPr lang="fr-FR" sz="1400" i="1" dirty="0" err="1"/>
              <a:t>Answer</a:t>
            </a:r>
            <a:r>
              <a:rPr lang="fr-FR" sz="1400" i="1" dirty="0"/>
              <a:t> </a:t>
            </a:r>
            <a:r>
              <a:rPr lang="fr-FR" sz="1400" i="1" dirty="0" smtClean="0"/>
              <a:t>2: </a:t>
            </a:r>
            <a:r>
              <a:rPr lang="fr-FR" sz="1400" dirty="0" err="1" smtClean="0">
                <a:solidFill>
                  <a:schemeClr val="accent2"/>
                </a:solidFill>
              </a:rPr>
              <a:t>Let’s</a:t>
            </a:r>
            <a:r>
              <a:rPr lang="fr-FR" sz="1400" dirty="0" smtClean="0">
                <a:solidFill>
                  <a:schemeClr val="accent2"/>
                </a:solidFill>
              </a:rPr>
              <a:t> </a:t>
            </a:r>
            <a:r>
              <a:rPr lang="fr-FR" sz="1400" dirty="0" err="1" smtClean="0">
                <a:solidFill>
                  <a:schemeClr val="accent2"/>
                </a:solidFill>
              </a:rPr>
              <a:t>make</a:t>
            </a:r>
            <a:r>
              <a:rPr lang="fr-FR" sz="1400" dirty="0" smtClean="0">
                <a:solidFill>
                  <a:schemeClr val="accent2"/>
                </a:solidFill>
              </a:rPr>
              <a:t> </a:t>
            </a:r>
            <a:r>
              <a:rPr lang="fr-FR" sz="1400" dirty="0" err="1" smtClean="0">
                <a:solidFill>
                  <a:schemeClr val="accent2"/>
                </a:solidFill>
              </a:rPr>
              <a:t>different</a:t>
            </a:r>
            <a:r>
              <a:rPr lang="fr-FR" sz="1400" dirty="0" smtClean="0">
                <a:solidFill>
                  <a:schemeClr val="accent2"/>
                </a:solidFill>
              </a:rPr>
              <a:t> cases </a:t>
            </a:r>
            <a:r>
              <a:rPr lang="fr-FR" sz="1400" dirty="0" err="1" smtClean="0">
                <a:solidFill>
                  <a:schemeClr val="accent2"/>
                </a:solidFill>
              </a:rPr>
              <a:t>considering</a:t>
            </a:r>
            <a:r>
              <a:rPr lang="fr-FR" sz="1400" dirty="0" smtClean="0">
                <a:solidFill>
                  <a:schemeClr val="accent2"/>
                </a:solidFill>
              </a:rPr>
              <a:t> </a:t>
            </a:r>
            <a:r>
              <a:rPr lang="fr-FR" sz="1400" dirty="0" err="1" smtClean="0">
                <a:solidFill>
                  <a:schemeClr val="accent2"/>
                </a:solidFill>
              </a:rPr>
              <a:t>iron</a:t>
            </a:r>
            <a:r>
              <a:rPr lang="fr-FR" sz="1400" dirty="0" smtClean="0">
                <a:solidFill>
                  <a:schemeClr val="accent2"/>
                </a:solidFill>
              </a:rPr>
              <a:t> or not. </a:t>
            </a:r>
            <a:endParaRPr lang="en-US" sz="1400" dirty="0">
              <a:solidFill>
                <a:schemeClr val="accent2"/>
              </a:solidFill>
            </a:endParaRPr>
          </a:p>
          <a:p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8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279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r>
              <a:rPr lang="fr-FR" dirty="0" smtClean="0"/>
              <a:t> for B3 – Uniform PDF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55</a:t>
            </a:fld>
            <a:endParaRPr lang="fr-FR"/>
          </a:p>
        </p:txBody>
      </p:sp>
      <p:sp>
        <p:nvSpPr>
          <p:cNvPr id="8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Statistical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in </a:t>
            </a:r>
            <a:r>
              <a:rPr lang="fr-FR" dirty="0" err="1" smtClean="0"/>
              <a:t>Designing</a:t>
            </a:r>
            <a:r>
              <a:rPr lang="fr-FR" dirty="0" smtClean="0"/>
              <a:t> </a:t>
            </a:r>
            <a:r>
              <a:rPr lang="fr-FR" dirty="0" err="1" smtClean="0"/>
              <a:t>Superconducting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r="1683"/>
          <a:stretch/>
        </p:blipFill>
        <p:spPr>
          <a:xfrm>
            <a:off x="397933" y="1354050"/>
            <a:ext cx="4035367" cy="294380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663753" y="1027053"/>
            <a:ext cx="1168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Uniform </a:t>
            </a:r>
            <a:r>
              <a:rPr lang="fr-FR" sz="1400" dirty="0" err="1" smtClean="0"/>
              <a:t>Iron</a:t>
            </a:r>
            <a:endParaRPr lang="en-US" sz="1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867" y="1345583"/>
            <a:ext cx="3866190" cy="2906757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6077562" y="1027053"/>
            <a:ext cx="1398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Uniform </a:t>
            </a:r>
            <a:r>
              <a:rPr lang="fr-FR" sz="1400" dirty="0" err="1" smtClean="0"/>
              <a:t>NoIron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au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7652537"/>
                  </p:ext>
                </p:extLst>
              </p:nvPr>
            </p:nvGraphicFramePr>
            <p:xfrm>
              <a:off x="140696" y="4618113"/>
              <a:ext cx="5253852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5837">
                      <a:extLst>
                        <a:ext uri="{9D8B030D-6E8A-4147-A177-3AD203B41FA5}">
                          <a16:colId xmlns:a16="http://schemas.microsoft.com/office/drawing/2014/main" val="245308898"/>
                        </a:ext>
                      </a:extLst>
                    </a:gridCol>
                    <a:gridCol w="1746731">
                      <a:extLst>
                        <a:ext uri="{9D8B030D-6E8A-4147-A177-3AD203B41FA5}">
                          <a16:colId xmlns:a16="http://schemas.microsoft.com/office/drawing/2014/main" val="2788212976"/>
                        </a:ext>
                      </a:extLst>
                    </a:gridCol>
                    <a:gridCol w="1751284">
                      <a:extLst>
                        <a:ext uri="{9D8B030D-6E8A-4147-A177-3AD203B41FA5}">
                          <a16:colId xmlns:a16="http://schemas.microsoft.com/office/drawing/2014/main" val="21670467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Uniform </a:t>
                          </a:r>
                          <a:r>
                            <a:rPr lang="fr-FR" sz="1200" dirty="0" err="1" smtClean="0"/>
                            <a:t>Iron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Uniform No</a:t>
                          </a:r>
                          <a:r>
                            <a:rPr lang="fr-FR" sz="1200" baseline="0" dirty="0" smtClean="0"/>
                            <a:t> </a:t>
                          </a:r>
                          <a:r>
                            <a:rPr lang="fr-FR" sz="1200" baseline="0" dirty="0" err="1" smtClean="0"/>
                            <a:t>Iron</a:t>
                          </a:r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76702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Nominal b3 value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 dirty="0" smtClean="0">
                                    <a:latin typeface="Cambria Math" panose="02040503050406030204" pitchFamily="18" charset="0"/>
                                  </a:rPr>
                                  <m:t>2.973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 dirty="0" smtClean="0">
                                    <a:latin typeface="Cambria Math" panose="02040503050406030204" pitchFamily="18" charset="0"/>
                                  </a:rPr>
                                  <m:t>5.301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289454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@ 99% 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𝐶𝐿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US" sz="1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±3</m:t>
                                </m:r>
                                <m:sSub>
                                  <m:sSubPr>
                                    <m:ctrlP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</a:rPr>
                                  <m:t>2.788≤2.941≤3.094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</a:rPr>
                                  <m:t>5.111 ≤5.309≤5.507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51834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@ 99% 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𝐶𝐿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±3</m:t>
                                </m:r>
                                <m:sSub>
                                  <m:sSubPr>
                                    <m:ctrlP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</a:rPr>
                                  <m:t>0.989≤1.103≤1.217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</a:rPr>
                                  <m:t>1.252 ≤1.387≤1.522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8941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au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7652537"/>
                  </p:ext>
                </p:extLst>
              </p:nvPr>
            </p:nvGraphicFramePr>
            <p:xfrm>
              <a:off x="140696" y="4618113"/>
              <a:ext cx="5253852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5837">
                      <a:extLst>
                        <a:ext uri="{9D8B030D-6E8A-4147-A177-3AD203B41FA5}">
                          <a16:colId xmlns:a16="http://schemas.microsoft.com/office/drawing/2014/main" val="245308898"/>
                        </a:ext>
                      </a:extLst>
                    </a:gridCol>
                    <a:gridCol w="1746731">
                      <a:extLst>
                        <a:ext uri="{9D8B030D-6E8A-4147-A177-3AD203B41FA5}">
                          <a16:colId xmlns:a16="http://schemas.microsoft.com/office/drawing/2014/main" val="2788212976"/>
                        </a:ext>
                      </a:extLst>
                    </a:gridCol>
                    <a:gridCol w="1751284">
                      <a:extLst>
                        <a:ext uri="{9D8B030D-6E8A-4147-A177-3AD203B41FA5}">
                          <a16:colId xmlns:a16="http://schemas.microsoft.com/office/drawing/2014/main" val="21670467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Uniform </a:t>
                          </a:r>
                          <a:r>
                            <a:rPr lang="fr-FR" sz="1200" dirty="0" err="1" smtClean="0"/>
                            <a:t>Iron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Uniform No</a:t>
                          </a:r>
                          <a:r>
                            <a:rPr lang="fr-FR" sz="1200" baseline="0" dirty="0" smtClean="0"/>
                            <a:t> </a:t>
                          </a:r>
                          <a:r>
                            <a:rPr lang="fr-FR" sz="1200" baseline="0" dirty="0" err="1" smtClean="0"/>
                            <a:t>Iron</a:t>
                          </a:r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76702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Nominal b3 value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697" t="-101639" r="-101742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697" t="-101639" r="-1742" b="-2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54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47" t="-201639" r="-20104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697" t="-201639" r="-10174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697" t="-201639" r="-1742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51834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47" t="-301639" r="-20104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697" t="-301639" r="-10174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697" t="-301639" r="-1742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89413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ZoneTexte 10"/>
          <p:cNvSpPr txBox="1"/>
          <p:nvPr/>
        </p:nvSpPr>
        <p:spPr>
          <a:xfrm>
            <a:off x="3583836" y="3031054"/>
            <a:ext cx="1731564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err="1" smtClean="0"/>
              <a:t>Gaussian</a:t>
            </a:r>
            <a:r>
              <a:rPr lang="fr-FR" sz="1400" dirty="0" smtClean="0"/>
              <a:t> = good fit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3059084" y="1977688"/>
            <a:ext cx="1374216" cy="94896"/>
          </a:xfrm>
          <a:prstGeom prst="rect">
            <a:avLst/>
          </a:prstGeom>
          <a:solidFill>
            <a:srgbClr val="FFFF00">
              <a:alpha val="23000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346404" y="1977688"/>
            <a:ext cx="1524356" cy="130008"/>
          </a:xfrm>
          <a:prstGeom prst="rect">
            <a:avLst/>
          </a:prstGeom>
          <a:solidFill>
            <a:srgbClr val="FFFF00">
              <a:alpha val="23000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5492093" y="4572109"/>
                <a:ext cx="3491145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400" dirty="0" smtClean="0">
                    <a:solidFill>
                      <a:srgbClr val="00B050"/>
                    </a:solidFill>
                  </a:rPr>
                  <a:t> is a good estimator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fr-FR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 smtClean="0">
                    <a:solidFill>
                      <a:srgbClr val="00B050"/>
                    </a:solidFill>
                  </a:rPr>
                  <a:t> in both cases (well between </a:t>
                </a:r>
                <a14:m>
                  <m:oMath xmlns:m="http://schemas.openxmlformats.org/officeDocument/2006/math">
                    <m:r>
                      <a:rPr lang="fr-FR" sz="1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14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400" dirty="0" smtClean="0">
                    <a:solidFill>
                      <a:srgbClr val="00B050"/>
                    </a:solidFill>
                  </a:rPr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𝑖𝑟𝑜𝑛</m:t>
                        </m:r>
                      </m:sub>
                    </m:sSub>
                    <m:r>
                      <a:rPr lang="fr-FR" sz="1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𝑛𝑜</m:t>
                        </m:r>
                        <m:r>
                          <a:rPr lang="fr-FR" sz="1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𝑖𝑟𝑜𝑛</m:t>
                        </m:r>
                      </m:sub>
                    </m:sSub>
                  </m:oMath>
                </a14:m>
                <a:r>
                  <a:rPr lang="en-US" sz="14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are not compatible (i.e. there is less than 1% of probability they are the same)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400" dirty="0" smtClean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iron reduces the amplitude of b3 distribution of ~23%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dirty="0" smtClean="0"/>
                  <a:t>I </a:t>
                </a:r>
                <a:r>
                  <a:rPr lang="fr-FR" sz="1400" dirty="0" err="1" smtClean="0"/>
                  <a:t>should</a:t>
                </a:r>
                <a:r>
                  <a:rPr lang="fr-FR" sz="1400" dirty="0" smtClean="0"/>
                  <a:t> not use the non-</a:t>
                </a:r>
                <a:r>
                  <a:rPr lang="fr-FR" sz="1400" dirty="0" err="1" smtClean="0"/>
                  <a:t>iron</a:t>
                </a:r>
                <a:r>
                  <a:rPr lang="fr-FR" sz="1400" dirty="0" smtClean="0"/>
                  <a:t> case</a:t>
                </a:r>
                <a:endParaRPr lang="en-US" sz="1400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093" y="4572109"/>
                <a:ext cx="3491145" cy="1815882"/>
              </a:xfrm>
              <a:prstGeom prst="rect">
                <a:avLst/>
              </a:prstGeom>
              <a:blipFill>
                <a:blip r:embed="rId5"/>
                <a:stretch>
                  <a:fillRect l="-524" t="-671" b="-2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26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r>
              <a:rPr lang="fr-FR" dirty="0" smtClean="0"/>
              <a:t> for B3 – </a:t>
            </a:r>
            <a:r>
              <a:rPr lang="fr-FR" dirty="0" err="1" smtClean="0"/>
              <a:t>Gaussian</a:t>
            </a:r>
            <a:r>
              <a:rPr lang="fr-FR" dirty="0" smtClean="0"/>
              <a:t> PDF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56</a:t>
            </a:fld>
            <a:endParaRPr lang="fr-FR"/>
          </a:p>
        </p:txBody>
      </p:sp>
      <p:sp>
        <p:nvSpPr>
          <p:cNvPr id="8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Statistical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in </a:t>
            </a:r>
            <a:r>
              <a:rPr lang="fr-FR" dirty="0" err="1" smtClean="0"/>
              <a:t>Designing</a:t>
            </a:r>
            <a:r>
              <a:rPr lang="fr-FR" dirty="0" smtClean="0"/>
              <a:t> </a:t>
            </a:r>
            <a:r>
              <a:rPr lang="fr-FR" dirty="0" err="1" smtClean="0"/>
              <a:t>Superconducting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663753" y="1027053"/>
            <a:ext cx="1059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Gauss </a:t>
            </a:r>
            <a:r>
              <a:rPr lang="fr-FR" sz="1400" dirty="0" err="1" smtClean="0"/>
              <a:t>Iron</a:t>
            </a:r>
            <a:endParaRPr lang="en-US" sz="1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6077562" y="1027053"/>
            <a:ext cx="1289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Gauss </a:t>
            </a:r>
            <a:r>
              <a:rPr lang="fr-FR" sz="1400" dirty="0" err="1" smtClean="0"/>
              <a:t>NoIron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au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1969176"/>
                  </p:ext>
                </p:extLst>
              </p:nvPr>
            </p:nvGraphicFramePr>
            <p:xfrm>
              <a:off x="96733" y="4743495"/>
              <a:ext cx="5253852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5837">
                      <a:extLst>
                        <a:ext uri="{9D8B030D-6E8A-4147-A177-3AD203B41FA5}">
                          <a16:colId xmlns:a16="http://schemas.microsoft.com/office/drawing/2014/main" val="245308898"/>
                        </a:ext>
                      </a:extLst>
                    </a:gridCol>
                    <a:gridCol w="1746731">
                      <a:extLst>
                        <a:ext uri="{9D8B030D-6E8A-4147-A177-3AD203B41FA5}">
                          <a16:colId xmlns:a16="http://schemas.microsoft.com/office/drawing/2014/main" val="2788212976"/>
                        </a:ext>
                      </a:extLst>
                    </a:gridCol>
                    <a:gridCol w="1751284">
                      <a:extLst>
                        <a:ext uri="{9D8B030D-6E8A-4147-A177-3AD203B41FA5}">
                          <a16:colId xmlns:a16="http://schemas.microsoft.com/office/drawing/2014/main" val="21670467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Uniform No</a:t>
                          </a:r>
                          <a:r>
                            <a:rPr lang="fr-FR" sz="1200" baseline="0" dirty="0" smtClean="0"/>
                            <a:t> </a:t>
                          </a:r>
                          <a:r>
                            <a:rPr lang="fr-FR" sz="1200" baseline="0" dirty="0" err="1" smtClean="0"/>
                            <a:t>Iron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Gauss No</a:t>
                          </a:r>
                          <a:r>
                            <a:rPr lang="fr-FR" sz="1200" baseline="0" dirty="0" smtClean="0"/>
                            <a:t> </a:t>
                          </a:r>
                          <a:r>
                            <a:rPr lang="fr-FR" sz="1200" baseline="0" dirty="0" err="1" smtClean="0"/>
                            <a:t>Iron</a:t>
                          </a:r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76702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Nominal b3 value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 dirty="0" smtClean="0">
                                    <a:latin typeface="Cambria Math" panose="02040503050406030204" pitchFamily="18" charset="0"/>
                                  </a:rPr>
                                  <m:t>5.301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 dirty="0" smtClean="0">
                                    <a:latin typeface="Cambria Math" panose="02040503050406030204" pitchFamily="18" charset="0"/>
                                  </a:rPr>
                                  <m:t>5.301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289454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@ 99% 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𝐶𝐿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US" sz="1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±3</m:t>
                                </m:r>
                                <m:sSub>
                                  <m:sSubPr>
                                    <m:ctrlP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</a:rPr>
                                  <m:t>5.111 ≤5.309≤5.507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</a:rPr>
                                  <m:t>5.271 ≤5.415≤5.559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51834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@ 99% 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𝐶𝐿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±3</m:t>
                                </m:r>
                                <m:sSub>
                                  <m:sSubPr>
                                    <m:ctrlP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fr-FR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</a:rPr>
                                  <m:t>1.252 ≤1.387≤1.522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b="0" i="1" smtClean="0">
                                    <a:latin typeface="Cambria Math" panose="02040503050406030204" pitchFamily="18" charset="0"/>
                                  </a:rPr>
                                  <m:t>1.378 ≤1.489≤1.600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8941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au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1969176"/>
                  </p:ext>
                </p:extLst>
              </p:nvPr>
            </p:nvGraphicFramePr>
            <p:xfrm>
              <a:off x="96733" y="4743495"/>
              <a:ext cx="5253852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5837">
                      <a:extLst>
                        <a:ext uri="{9D8B030D-6E8A-4147-A177-3AD203B41FA5}">
                          <a16:colId xmlns:a16="http://schemas.microsoft.com/office/drawing/2014/main" val="245308898"/>
                        </a:ext>
                      </a:extLst>
                    </a:gridCol>
                    <a:gridCol w="1746731">
                      <a:extLst>
                        <a:ext uri="{9D8B030D-6E8A-4147-A177-3AD203B41FA5}">
                          <a16:colId xmlns:a16="http://schemas.microsoft.com/office/drawing/2014/main" val="2788212976"/>
                        </a:ext>
                      </a:extLst>
                    </a:gridCol>
                    <a:gridCol w="1751284">
                      <a:extLst>
                        <a:ext uri="{9D8B030D-6E8A-4147-A177-3AD203B41FA5}">
                          <a16:colId xmlns:a16="http://schemas.microsoft.com/office/drawing/2014/main" val="21670467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Uniform No</a:t>
                          </a:r>
                          <a:r>
                            <a:rPr lang="fr-FR" sz="1200" baseline="0" dirty="0" smtClean="0"/>
                            <a:t> </a:t>
                          </a:r>
                          <a:r>
                            <a:rPr lang="fr-FR" sz="1200" baseline="0" dirty="0" err="1" smtClean="0"/>
                            <a:t>Iron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Gauss No</a:t>
                          </a:r>
                          <a:r>
                            <a:rPr lang="fr-FR" sz="1200" baseline="0" dirty="0" smtClean="0"/>
                            <a:t> </a:t>
                          </a:r>
                          <a:r>
                            <a:rPr lang="fr-FR" sz="1200" baseline="0" dirty="0" err="1" smtClean="0"/>
                            <a:t>Iron</a:t>
                          </a:r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76702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fr-FR" sz="1200" dirty="0" smtClean="0"/>
                            <a:t>Nominal b3 value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697" t="-101639" r="-101742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01639" r="-1389" b="-2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54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201639" r="-20104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697" t="-201639" r="-10174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201639" r="-1389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51834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301639" r="-20104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697" t="-301639" r="-10174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301639" r="-1389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894137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5450528" y="4462292"/>
                <a:ext cx="3491145" cy="2083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fr-FR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𝑔𝑎𝑢𝑠𝑠</m:t>
                        </m:r>
                      </m:sub>
                    </m:sSub>
                  </m:oMath>
                </a14:m>
                <a:r>
                  <a:rPr lang="en-US" sz="1400" dirty="0" smtClean="0">
                    <a:solidFill>
                      <a:srgbClr val="00B050"/>
                    </a:solidFill>
                  </a:rPr>
                  <a:t> is a good estimator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fr-FR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 smtClean="0">
                    <a:solidFill>
                      <a:srgbClr val="00B050"/>
                    </a:solidFill>
                  </a:rPr>
                  <a:t> (but worse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fr-FR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𝑢𝑛𝑖𝑓</m:t>
                        </m:r>
                      </m:sub>
                    </m:sSub>
                  </m:oMath>
                </a14:m>
                <a:r>
                  <a:rPr lang="en-US" sz="1400" dirty="0" smtClean="0">
                    <a:solidFill>
                      <a:srgbClr val="00B050"/>
                    </a:solidFill>
                  </a:rPr>
                  <a:t>)</a:t>
                </a:r>
              </a:p>
              <a:p>
                <a:endParaRPr lang="en-US" sz="1400" dirty="0" smtClean="0">
                  <a:solidFill>
                    <a:srgbClr val="00B05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𝑔𝑎𝑢𝑠𝑠</m:t>
                        </m:r>
                      </m:sub>
                    </m:sSub>
                    <m:r>
                      <a:rPr lang="fr-FR" sz="1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𝑢𝑛𝑖𝑓</m:t>
                        </m:r>
                      </m:sub>
                    </m:sSub>
                  </m:oMath>
                </a14:m>
                <a:r>
                  <a:rPr lang="en-US" sz="14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 are within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sz="1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4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400" dirty="0" smtClean="0"/>
                  <a:t> </a:t>
                </a:r>
                <a:r>
                  <a:rPr lang="en-US" sz="1400" dirty="0">
                    <a:solidFill>
                      <a:schemeClr val="accent2">
                        <a:lumMod val="75000"/>
                      </a:schemeClr>
                    </a:solidFill>
                  </a:rPr>
                  <a:t>statistically I cannot </a:t>
                </a:r>
                <a:r>
                  <a:rPr lang="en-US" sz="14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exclude </a:t>
                </a:r>
                <a:r>
                  <a:rPr lang="en-US" sz="1400" dirty="0">
                    <a:solidFill>
                      <a:schemeClr val="accent2">
                        <a:lumMod val="75000"/>
                      </a:schemeClr>
                    </a:solidFill>
                  </a:rPr>
                  <a:t>the two distributions are different</a:t>
                </a:r>
                <a:r>
                  <a:rPr lang="en-US" sz="14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.</a:t>
                </a:r>
              </a:p>
              <a:p>
                <a:endParaRPr lang="en-US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r>
                  <a:rPr lang="en-US" sz="1400" dirty="0" smtClean="0">
                    <a:solidFill>
                      <a:srgbClr val="C00000"/>
                    </a:solidFill>
                  </a:rPr>
                  <a:t>I am more conservative with the Gaussian distribution </a:t>
                </a:r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528" y="4462292"/>
                <a:ext cx="3491145" cy="2083584"/>
              </a:xfrm>
              <a:prstGeom prst="rect">
                <a:avLst/>
              </a:prstGeom>
              <a:blipFill>
                <a:blip r:embed="rId3"/>
                <a:stretch>
                  <a:fillRect l="-524" t="-585" r="-1571" b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49" y="1334830"/>
            <a:ext cx="3799017" cy="277165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622" y="1334830"/>
            <a:ext cx="3923533" cy="287458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552007" y="1961062"/>
            <a:ext cx="1453689" cy="94896"/>
          </a:xfrm>
          <a:prstGeom prst="rect">
            <a:avLst/>
          </a:prstGeom>
          <a:solidFill>
            <a:srgbClr val="FFFF00">
              <a:alpha val="23000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374247" y="1961062"/>
            <a:ext cx="1498907" cy="142344"/>
          </a:xfrm>
          <a:prstGeom prst="rect">
            <a:avLst/>
          </a:prstGeom>
          <a:solidFill>
            <a:srgbClr val="FFFF00">
              <a:alpha val="23000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/>
          <p:cNvSpPr txBox="1"/>
          <p:nvPr/>
        </p:nvSpPr>
        <p:spPr>
          <a:xfrm>
            <a:off x="1409139" y="3121876"/>
            <a:ext cx="2422458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Bad fit</a:t>
            </a:r>
          </a:p>
          <a:p>
            <a:r>
              <a:rPr lang="fr-FR" sz="1400" dirty="0" err="1" smtClean="0"/>
              <a:t>Need</a:t>
            </a:r>
            <a:r>
              <a:rPr lang="fr-FR" sz="1400" dirty="0" smtClean="0"/>
              <a:t> to </a:t>
            </a:r>
            <a:r>
              <a:rPr lang="fr-FR" sz="1400" dirty="0" err="1" smtClean="0"/>
              <a:t>increase</a:t>
            </a:r>
            <a:r>
              <a:rPr lang="fr-FR" sz="1400" dirty="0" smtClean="0"/>
              <a:t> the entries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2535380" y="1594312"/>
            <a:ext cx="1453689" cy="94896"/>
          </a:xfrm>
          <a:prstGeom prst="rect">
            <a:avLst/>
          </a:prstGeom>
          <a:solidFill>
            <a:schemeClr val="bg2">
              <a:alpha val="23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396855" y="1587704"/>
            <a:ext cx="1453689" cy="94896"/>
          </a:xfrm>
          <a:prstGeom prst="rect">
            <a:avLst/>
          </a:prstGeom>
          <a:solidFill>
            <a:schemeClr val="bg2">
              <a:alpha val="23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ZoneTexte 21"/>
          <p:cNvSpPr txBox="1"/>
          <p:nvPr/>
        </p:nvSpPr>
        <p:spPr>
          <a:xfrm>
            <a:off x="6607632" y="3229597"/>
            <a:ext cx="811441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Good fit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7788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Possible Uses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57</a:t>
            </a:fld>
            <a:endParaRPr lang="fr-FR"/>
          </a:p>
        </p:txBody>
      </p:sp>
      <p:sp>
        <p:nvSpPr>
          <p:cNvPr id="8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Statistical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in </a:t>
            </a:r>
            <a:r>
              <a:rPr lang="fr-FR" dirty="0" err="1" smtClean="0"/>
              <a:t>Designing</a:t>
            </a:r>
            <a:r>
              <a:rPr lang="fr-FR" dirty="0" smtClean="0"/>
              <a:t> </a:t>
            </a:r>
            <a:r>
              <a:rPr lang="fr-FR" dirty="0" err="1" smtClean="0"/>
              <a:t>Superconducting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423950" y="1795975"/>
            <a:ext cx="4206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MAGNETIC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Field </a:t>
            </a:r>
            <a:r>
              <a:rPr lang="fr-FR" sz="1400" dirty="0" err="1" smtClean="0"/>
              <a:t>quality</a:t>
            </a:r>
            <a:r>
              <a:rPr lang="fr-FR" sz="1400" dirty="0" smtClean="0"/>
              <a:t> (</a:t>
            </a:r>
            <a:r>
              <a:rPr lang="fr-FR" sz="1400" dirty="0" err="1" smtClean="0"/>
              <a:t>harmonics</a:t>
            </a:r>
            <a:r>
              <a:rPr lang="fr-FR" sz="1400" dirty="0" smtClean="0"/>
              <a:t>, </a:t>
            </a:r>
            <a:r>
              <a:rPr lang="fr-FR" sz="1400" dirty="0" err="1" smtClean="0"/>
              <a:t>Bpeak</a:t>
            </a:r>
            <a:r>
              <a:rPr lang="fr-FR" sz="1400" dirty="0" smtClean="0"/>
              <a:t>,…)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Impact of </a:t>
            </a:r>
            <a:r>
              <a:rPr lang="fr-FR" sz="1400" dirty="0" err="1" smtClean="0"/>
              <a:t>different</a:t>
            </a:r>
            <a:r>
              <a:rPr lang="fr-FR" sz="1400" dirty="0" smtClean="0"/>
              <a:t> </a:t>
            </a:r>
            <a:r>
              <a:rPr lang="fr-FR" sz="1400" dirty="0" err="1" smtClean="0"/>
              <a:t>ferromagnetic</a:t>
            </a:r>
            <a:r>
              <a:rPr lang="fr-FR" sz="1400" dirty="0" smtClean="0"/>
              <a:t> </a:t>
            </a:r>
            <a:r>
              <a:rPr lang="fr-FR" sz="1400" dirty="0" err="1" smtClean="0"/>
              <a:t>materials</a:t>
            </a:r>
            <a:r>
              <a:rPr lang="fr-FR" sz="1400" dirty="0" smtClean="0"/>
              <a:t> </a:t>
            </a:r>
            <a:r>
              <a:rPr lang="fr-FR" sz="1400" dirty="0" err="1" smtClean="0"/>
              <a:t>when</a:t>
            </a:r>
            <a:r>
              <a:rPr lang="fr-FR" sz="1400" dirty="0" smtClean="0"/>
              <a:t> BH </a:t>
            </a:r>
            <a:r>
              <a:rPr lang="fr-FR" sz="1400" dirty="0" err="1" smtClean="0"/>
              <a:t>is</a:t>
            </a:r>
            <a:r>
              <a:rPr lang="fr-FR" sz="1400" dirty="0" smtClean="0"/>
              <a:t> </a:t>
            </a:r>
            <a:r>
              <a:rPr lang="fr-FR" sz="1400" dirty="0" err="1" smtClean="0"/>
              <a:t>unknown</a:t>
            </a: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Accelerator designs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GANT designs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Deflecting</a:t>
            </a:r>
            <a:r>
              <a:rPr lang="fr-FR" sz="1400" dirty="0" smtClean="0"/>
              <a:t> </a:t>
            </a:r>
            <a:r>
              <a:rPr lang="fr-FR" sz="1400" dirty="0" err="1" smtClean="0"/>
              <a:t>magnets</a:t>
            </a:r>
            <a:r>
              <a:rPr lang="fr-FR" sz="1400" dirty="0" smtClean="0"/>
              <a:t>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Stability</a:t>
            </a:r>
            <a:r>
              <a:rPr lang="fr-FR" sz="1400" dirty="0" smtClean="0"/>
              <a:t> </a:t>
            </a:r>
            <a:r>
              <a:rPr lang="fr-FR" sz="1400" dirty="0" err="1" smtClean="0"/>
              <a:t>studies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…</a:t>
            </a:r>
            <a:endParaRPr lang="en-US" sz="1400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423949" y="4271173"/>
            <a:ext cx="413068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MECHANICAL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Impact of </a:t>
            </a:r>
            <a:r>
              <a:rPr lang="fr-FR" sz="1400" dirty="0" err="1" smtClean="0"/>
              <a:t>uncertainties</a:t>
            </a:r>
            <a:r>
              <a:rPr lang="fr-FR" sz="1400" dirty="0" smtClean="0"/>
              <a:t> on the </a:t>
            </a:r>
            <a:r>
              <a:rPr lang="fr-FR" sz="1400" dirty="0" err="1" smtClean="0"/>
              <a:t>Young’s</a:t>
            </a:r>
            <a:r>
              <a:rPr lang="fr-FR" sz="1400" dirty="0" smtClean="0"/>
              <a:t> module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Impact of </a:t>
            </a:r>
            <a:r>
              <a:rPr lang="fr-FR" sz="1400" dirty="0" err="1" smtClean="0"/>
              <a:t>different</a:t>
            </a:r>
            <a:r>
              <a:rPr lang="fr-FR" sz="1400" dirty="0" smtClean="0"/>
              <a:t> </a:t>
            </a:r>
            <a:r>
              <a:rPr lang="fr-FR" sz="1400" dirty="0" err="1" smtClean="0"/>
              <a:t>materials</a:t>
            </a:r>
            <a:r>
              <a:rPr lang="fr-FR" sz="14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Impact of </a:t>
            </a:r>
            <a:r>
              <a:rPr lang="fr-FR" sz="1400" dirty="0" err="1" smtClean="0"/>
              <a:t>different</a:t>
            </a:r>
            <a:r>
              <a:rPr lang="fr-FR" sz="1400" dirty="0" smtClean="0"/>
              <a:t> friction coefficients</a:t>
            </a:r>
            <a:br>
              <a:rPr lang="fr-FR" sz="1400" dirty="0" smtClean="0"/>
            </a:br>
            <a:r>
              <a:rPr lang="fr-FR" sz="1400" dirty="0" smtClean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5187143" y="1928979"/>
                <a:ext cx="3499658" cy="3208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solidFill>
                      <a:srgbClr val="C00000"/>
                    </a:solidFill>
                  </a:rPr>
                  <a:t>HOW TO EXPRESS RESULTS</a:t>
                </a:r>
              </a:p>
              <a:p>
                <a:endParaRPr lang="fr-FR" sz="1400" b="1" dirty="0" smtClean="0">
                  <a:solidFill>
                    <a:srgbClr val="C00000"/>
                  </a:solidFill>
                </a:endParaRPr>
              </a:p>
              <a:p>
                <a:r>
                  <a:rPr lang="fr-FR" sz="1400" b="1" dirty="0" err="1" smtClean="0">
                    <a:solidFill>
                      <a:srgbClr val="C00000"/>
                    </a:solidFill>
                  </a:rPr>
                  <a:t>Gaussian</a:t>
                </a:r>
                <a:r>
                  <a:rPr lang="fr-FR" sz="1400" b="1" dirty="0" smtClean="0">
                    <a:solidFill>
                      <a:srgbClr val="C00000"/>
                    </a:solidFill>
                  </a:rPr>
                  <a:t> (</a:t>
                </a:r>
                <a:r>
                  <a:rPr lang="fr-FR" sz="1400" b="1" dirty="0" err="1" smtClean="0">
                    <a:solidFill>
                      <a:srgbClr val="C00000"/>
                    </a:solidFill>
                  </a:rPr>
                  <a:t>symmetrical</a:t>
                </a:r>
                <a:r>
                  <a:rPr lang="fr-FR" sz="1400" b="1" dirty="0" smtClean="0">
                    <a:solidFill>
                      <a:srgbClr val="C00000"/>
                    </a:solidFill>
                  </a:rPr>
                  <a:t> distribution)</a:t>
                </a:r>
              </a:p>
              <a:p>
                <a:endParaRPr lang="fr-FR" sz="1400" b="1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±3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400" dirty="0" smtClean="0"/>
              </a:p>
              <a:p>
                <a:endParaRPr lang="fr-FR" sz="1400" dirty="0"/>
              </a:p>
              <a:p>
                <a:r>
                  <a:rPr lang="fr-FR" sz="1400" dirty="0" smtClean="0"/>
                  <a:t>In </a:t>
                </a:r>
                <a:r>
                  <a:rPr lang="fr-FR" sz="1400" dirty="0" err="1" smtClean="0"/>
                  <a:t>order</a:t>
                </a:r>
                <a:r>
                  <a:rPr lang="fr-FR" sz="1400" dirty="0" smtClean="0"/>
                  <a:t> to have a confidence </a:t>
                </a:r>
                <a:r>
                  <a:rPr lang="fr-FR" sz="1400" dirty="0" err="1" smtClean="0"/>
                  <a:t>level</a:t>
                </a:r>
                <a:r>
                  <a:rPr lang="fr-FR" sz="1400" dirty="0" smtClean="0"/>
                  <a:t> of 99%</a:t>
                </a:r>
              </a:p>
              <a:p>
                <a:endParaRPr lang="fr-FR" sz="1400" dirty="0"/>
              </a:p>
              <a:p>
                <a:r>
                  <a:rPr lang="fr-FR" sz="1400" b="1" dirty="0" smtClean="0">
                    <a:solidFill>
                      <a:srgbClr val="C00000"/>
                    </a:solidFill>
                  </a:rPr>
                  <a:t>Non </a:t>
                </a:r>
                <a:r>
                  <a:rPr lang="fr-FR" sz="1400" b="1" dirty="0" err="1" smtClean="0">
                    <a:solidFill>
                      <a:srgbClr val="C00000"/>
                    </a:solidFill>
                  </a:rPr>
                  <a:t>symmetrical</a:t>
                </a:r>
                <a:r>
                  <a:rPr lang="fr-FR" sz="1400" b="1" dirty="0" smtClean="0">
                    <a:solidFill>
                      <a:srgbClr val="C00000"/>
                    </a:solidFill>
                  </a:rPr>
                  <a:t> distribution</a:t>
                </a:r>
              </a:p>
              <a:p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sub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sup>
                      </m:sSubSup>
                    </m:oMath>
                  </m:oMathPara>
                </a14:m>
                <a:endParaRPr lang="en-US" sz="1400" dirty="0"/>
              </a:p>
              <a:p>
                <a:endParaRPr lang="fr-FR" sz="1400" dirty="0" smtClean="0"/>
              </a:p>
              <a:p>
                <a:r>
                  <a:rPr lang="fr-FR" sz="1400" dirty="0" err="1" smtClean="0"/>
                  <a:t>Where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b>
                    </m:sSub>
                  </m:oMath>
                </a14:m>
                <a:r>
                  <a:rPr lang="en-US" sz="1400" dirty="0" smtClean="0"/>
                  <a:t> are values at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±49.5 %</m:t>
                    </m:r>
                  </m:oMath>
                </a14:m>
                <a:r>
                  <a:rPr lang="en-US" sz="1400" dirty="0" smtClean="0"/>
                  <a:t> of probability (confidence level of 99%)</a:t>
                </a:r>
                <a:endParaRPr lang="en-US" sz="1400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143" y="1928979"/>
                <a:ext cx="3499658" cy="3208314"/>
              </a:xfrm>
              <a:prstGeom prst="rect">
                <a:avLst/>
              </a:prstGeom>
              <a:blipFill>
                <a:blip r:embed="rId2"/>
                <a:stretch>
                  <a:fillRect l="-523" t="-190" r="-348" b="-1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220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6362700"/>
            <a:ext cx="2133600" cy="365125"/>
          </a:xfrm>
        </p:spPr>
        <p:txBody>
          <a:bodyPr/>
          <a:lstStyle/>
          <a:p>
            <a:fld id="{88A2DB8D-7086-4C06-A391-9D898727360A}" type="datetime1">
              <a:rPr lang="en-US" smtClean="0"/>
              <a:t>1/14/2020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3358341" y="1438275"/>
            <a:ext cx="564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Genetic Algorithm</a:t>
            </a:r>
          </a:p>
        </p:txBody>
      </p:sp>
    </p:spTree>
    <p:extLst>
      <p:ext uri="{BB962C8B-B14F-4D97-AF65-F5344CB8AC3E}">
        <p14:creationId xmlns:p14="http://schemas.microsoft.com/office/powerpoint/2010/main" val="411969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Genetic</a:t>
            </a:r>
            <a:r>
              <a:rPr lang="fr-FR" dirty="0" smtClean="0"/>
              <a:t> </a:t>
            </a:r>
            <a:r>
              <a:rPr lang="fr-FR" dirty="0" err="1" smtClean="0"/>
              <a:t>Algorithms</a:t>
            </a:r>
            <a:r>
              <a:rPr lang="fr-FR" dirty="0" smtClean="0"/>
              <a:t>: </a:t>
            </a:r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fr-FR" dirty="0" err="1" smtClean="0"/>
              <a:t>History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59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52622" y="1144118"/>
            <a:ext cx="28732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One of the first AI </a:t>
            </a:r>
            <a:r>
              <a:rPr lang="fr-FR" sz="1600" b="1" dirty="0" err="1" smtClean="0"/>
              <a:t>methods</a:t>
            </a:r>
            <a:endParaRPr lang="en-US" sz="16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301568" y="2436555"/>
            <a:ext cx="46246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Invented</a:t>
            </a:r>
            <a:r>
              <a:rPr lang="fr-FR" sz="1400" dirty="0" smtClean="0"/>
              <a:t> by </a:t>
            </a:r>
            <a:r>
              <a:rPr lang="fr-FR" sz="1400" i="1" dirty="0" smtClean="0"/>
              <a:t>John Henry Holland, </a:t>
            </a:r>
            <a:r>
              <a:rPr lang="fr-FR" sz="1400" dirty="0" smtClean="0"/>
              <a:t>prof. at </a:t>
            </a:r>
            <a:r>
              <a:rPr lang="fr-FR" sz="1400" dirty="0" err="1" smtClean="0"/>
              <a:t>University</a:t>
            </a:r>
            <a:r>
              <a:rPr lang="fr-FR" sz="1400" dirty="0" smtClean="0"/>
              <a:t> of </a:t>
            </a:r>
            <a:r>
              <a:rPr lang="fr-FR" sz="1400" dirty="0" err="1" smtClean="0"/>
              <a:t>Mitchigan</a:t>
            </a:r>
            <a:r>
              <a:rPr lang="fr-FR" sz="1400" dirty="0" smtClean="0"/>
              <a:t>, in </a:t>
            </a:r>
            <a:r>
              <a:rPr lang="en-US" sz="1400" dirty="0"/>
              <a:t>Adaptation in Natural and Artificial Systems (1975, MIT Press)</a:t>
            </a:r>
            <a:r>
              <a:rPr lang="fr-FR" sz="1400" dirty="0" smtClean="0"/>
              <a:t/>
            </a:r>
            <a:br>
              <a:rPr lang="fr-FR" sz="1400" dirty="0" smtClean="0"/>
            </a:b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They</a:t>
            </a:r>
            <a:r>
              <a:rPr lang="fr-FR" sz="1400" dirty="0" smtClean="0"/>
              <a:t> </a:t>
            </a:r>
            <a:r>
              <a:rPr lang="fr-FR" sz="1400" dirty="0" err="1" smtClean="0"/>
              <a:t>mock</a:t>
            </a:r>
            <a:r>
              <a:rPr lang="fr-FR" sz="1400" dirty="0" smtClean="0"/>
              <a:t> the </a:t>
            </a:r>
            <a:r>
              <a:rPr lang="fr-FR" sz="1400" dirty="0" err="1" smtClean="0"/>
              <a:t>darwinian</a:t>
            </a:r>
            <a:r>
              <a:rPr lang="fr-FR" sz="1400" dirty="0" smtClean="0"/>
              <a:t> </a:t>
            </a:r>
            <a:r>
              <a:rPr lang="fr-FR" sz="1400" dirty="0" err="1" smtClean="0"/>
              <a:t>evolution</a:t>
            </a:r>
            <a:r>
              <a:rPr lang="fr-FR" sz="1400" dirty="0" smtClean="0"/>
              <a:t/>
            </a:r>
            <a:br>
              <a:rPr lang="fr-FR" sz="1400" dirty="0" smtClean="0"/>
            </a:b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Used</a:t>
            </a:r>
            <a:r>
              <a:rPr lang="fr-FR" sz="1400" dirty="0" smtClean="0"/>
              <a:t> in </a:t>
            </a:r>
            <a:r>
              <a:rPr lang="fr-FR" sz="1400" dirty="0" err="1" smtClean="0"/>
              <a:t>physics</a:t>
            </a:r>
            <a:r>
              <a:rPr lang="fr-FR" sz="1400" dirty="0" smtClean="0"/>
              <a:t>, engineering, finance… to </a:t>
            </a:r>
            <a:r>
              <a:rPr lang="fr-FR" sz="1400" dirty="0" err="1" smtClean="0"/>
              <a:t>find</a:t>
            </a:r>
            <a:r>
              <a:rPr lang="fr-FR" sz="1400" dirty="0" smtClean="0"/>
              <a:t> maximum/minimum of </a:t>
            </a:r>
            <a:r>
              <a:rPr lang="fr-FR" sz="1400" dirty="0" err="1" smtClean="0"/>
              <a:t>unknown</a:t>
            </a:r>
            <a:r>
              <a:rPr lang="fr-FR" sz="1400" dirty="0" smtClean="0"/>
              <a:t> </a:t>
            </a:r>
            <a:r>
              <a:rPr lang="fr-FR" sz="1400" dirty="0" err="1" smtClean="0"/>
              <a:t>functions</a:t>
            </a: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sp>
        <p:nvSpPr>
          <p:cNvPr id="11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6276109" y="3129051"/>
            <a:ext cx="2219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https://twitter.com/Rainmaker1973/status/1020273446884970496</a:t>
            </a:r>
            <a:endParaRPr lang="en-US" sz="1200" dirty="0"/>
          </a:p>
        </p:txBody>
      </p:sp>
      <p:sp>
        <p:nvSpPr>
          <p:cNvPr id="6" name="ZoneTexte 5"/>
          <p:cNvSpPr txBox="1"/>
          <p:nvPr/>
        </p:nvSpPr>
        <p:spPr>
          <a:xfrm>
            <a:off x="6303510" y="2693324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err="1" smtClean="0"/>
              <a:t>Example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85158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84878" y="1127463"/>
            <a:ext cx="8172464" cy="5071340"/>
          </a:xfr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latin typeface="+mn-lt"/>
              </a:rPr>
              <a:t>Concepts: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>
                <a:latin typeface="+mn-lt"/>
              </a:rPr>
              <a:t>Each</a:t>
            </a:r>
            <a:r>
              <a:rPr lang="fr-FR" sz="1400" dirty="0" smtClean="0">
                <a:latin typeface="+mn-lt"/>
              </a:rPr>
              <a:t> </a:t>
            </a:r>
            <a:r>
              <a:rPr lang="fr-FR" sz="1400" dirty="0" err="1" smtClean="0">
                <a:latin typeface="+mn-lt"/>
              </a:rPr>
              <a:t>parameter</a:t>
            </a:r>
            <a:r>
              <a:rPr lang="fr-FR" sz="1400" dirty="0" smtClean="0">
                <a:latin typeface="+mn-lt"/>
              </a:rPr>
              <a:t> = GENES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+mn-lt"/>
              </a:rPr>
              <a:t>Set of </a:t>
            </a:r>
            <a:r>
              <a:rPr lang="fr-FR" sz="1400" dirty="0" err="1" smtClean="0">
                <a:latin typeface="+mn-lt"/>
              </a:rPr>
              <a:t>parameters</a:t>
            </a:r>
            <a:r>
              <a:rPr lang="fr-FR" sz="1400" dirty="0" smtClean="0">
                <a:latin typeface="+mn-lt"/>
              </a:rPr>
              <a:t> = INDIVIDUAL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+mn-lt"/>
              </a:rPr>
              <a:t>Set of </a:t>
            </a:r>
            <a:r>
              <a:rPr lang="fr-FR" sz="1400" dirty="0" err="1" smtClean="0">
                <a:latin typeface="+mn-lt"/>
              </a:rPr>
              <a:t>individuals</a:t>
            </a:r>
            <a:r>
              <a:rPr lang="fr-FR" sz="1400" dirty="0" smtClean="0">
                <a:latin typeface="+mn-lt"/>
              </a:rPr>
              <a:t> =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+mn-lt"/>
              </a:rPr>
              <a:t>Evolution of the population = GENERATION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latin typeface="+mn-lt"/>
            </a:endParaRPr>
          </a:p>
          <a:p>
            <a:r>
              <a:rPr lang="fr-FR" sz="1400" b="1" dirty="0" err="1" smtClean="0">
                <a:latin typeface="+mn-lt"/>
              </a:rPr>
              <a:t>Working</a:t>
            </a:r>
            <a:r>
              <a:rPr lang="fr-FR" sz="1400" b="1" dirty="0" smtClean="0">
                <a:latin typeface="+mn-lt"/>
              </a:rPr>
              <a:t> </a:t>
            </a:r>
            <a:r>
              <a:rPr lang="fr-FR" sz="1400" b="1" dirty="0" err="1" smtClean="0">
                <a:latin typeface="+mn-lt"/>
              </a:rPr>
              <a:t>Principles</a:t>
            </a:r>
            <a:endParaRPr lang="fr-FR" sz="1400" b="1" dirty="0" smtClean="0">
              <a:latin typeface="+mn-lt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Genetic</a:t>
            </a:r>
            <a:r>
              <a:rPr lang="fr-FR" dirty="0" smtClean="0"/>
              <a:t> </a:t>
            </a:r>
            <a:r>
              <a:rPr lang="fr-FR" dirty="0" err="1" smtClean="0"/>
              <a:t>Algorithms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60</a:t>
            </a:fld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130463" y="4196179"/>
            <a:ext cx="1404552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600" i="1" dirty="0" smtClean="0"/>
              <a:t>M</a:t>
            </a:r>
            <a:r>
              <a:rPr lang="fr-FR" sz="1600" dirty="0" smtClean="0"/>
              <a:t> - </a:t>
            </a:r>
            <a:r>
              <a:rPr lang="fr-FR" sz="1600" dirty="0" err="1" smtClean="0"/>
              <a:t>Individual</a:t>
            </a:r>
            <a:endParaRPr lang="fr-FR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30462" y="4800317"/>
            <a:ext cx="1194629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smtClean="0"/>
              <a:t>Simulation</a:t>
            </a:r>
            <a:endParaRPr lang="fr-FR" sz="1600"/>
          </a:p>
        </p:txBody>
      </p:sp>
      <p:sp>
        <p:nvSpPr>
          <p:cNvPr id="15" name="ZoneTexte 14"/>
          <p:cNvSpPr txBox="1"/>
          <p:nvPr/>
        </p:nvSpPr>
        <p:spPr>
          <a:xfrm>
            <a:off x="2130621" y="5404232"/>
            <a:ext cx="867546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fr-FR" sz="1600" err="1" smtClean="0"/>
              <a:t>Results</a:t>
            </a:r>
            <a:endParaRPr lang="fr-FR" sz="1600"/>
          </a:p>
        </p:txBody>
      </p:sp>
      <p:sp>
        <p:nvSpPr>
          <p:cNvPr id="16" name="ZoneTexte 15"/>
          <p:cNvSpPr txBox="1"/>
          <p:nvPr/>
        </p:nvSpPr>
        <p:spPr>
          <a:xfrm>
            <a:off x="4081097" y="4550717"/>
            <a:ext cx="1814920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600" smtClean="0"/>
              <a:t>Rank of the best</a:t>
            </a:r>
          </a:p>
          <a:p>
            <a:r>
              <a:rPr lang="fr-FR" sz="1600" err="1" smtClean="0"/>
              <a:t>Individuals</a:t>
            </a:r>
            <a:endParaRPr lang="fr-FR" sz="1600" smtClean="0"/>
          </a:p>
          <a:p>
            <a:r>
              <a:rPr lang="fr-FR" sz="1600" smtClean="0"/>
              <a:t>(</a:t>
            </a:r>
            <a:r>
              <a:rPr lang="fr-FR" sz="1600" err="1" smtClean="0"/>
              <a:t>natural</a:t>
            </a:r>
            <a:r>
              <a:rPr lang="fr-FR" sz="1600" smtClean="0"/>
              <a:t> </a:t>
            </a:r>
            <a:r>
              <a:rPr lang="fr-FR" sz="1600" err="1" smtClean="0"/>
              <a:t>selection</a:t>
            </a:r>
            <a:r>
              <a:rPr lang="fr-FR" sz="1600" smtClean="0"/>
              <a:t>)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543173" y="4365929"/>
            <a:ext cx="1562450" cy="10772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dirty="0" smtClean="0"/>
              <a:t>Reproduction</a:t>
            </a:r>
          </a:p>
          <a:p>
            <a:r>
              <a:rPr lang="fr-FR" sz="1600" dirty="0" smtClean="0"/>
              <a:t>(mutations to </a:t>
            </a:r>
            <a:r>
              <a:rPr lang="fr-FR" sz="1600" dirty="0" err="1" smtClean="0"/>
              <a:t>avoid</a:t>
            </a:r>
            <a:r>
              <a:rPr lang="fr-FR" sz="1600" dirty="0" smtClean="0"/>
              <a:t> local min/max)</a:t>
            </a:r>
            <a:endParaRPr lang="fr-FR" sz="1600" dirty="0"/>
          </a:p>
        </p:txBody>
      </p:sp>
      <p:sp>
        <p:nvSpPr>
          <p:cNvPr id="18" name="ZoneTexte 17"/>
          <p:cNvSpPr txBox="1"/>
          <p:nvPr/>
        </p:nvSpPr>
        <p:spPr>
          <a:xfrm rot="16200000">
            <a:off x="-63351" y="4796940"/>
            <a:ext cx="1686680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600" dirty="0" smtClean="0"/>
              <a:t>Initial Population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 rot="16200000">
            <a:off x="7715053" y="4865279"/>
            <a:ext cx="1617751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600" dirty="0" smtClean="0"/>
              <a:t>New Population</a:t>
            </a:r>
            <a:endParaRPr lang="fr-FR" sz="1600" dirty="0"/>
          </a:p>
        </p:txBody>
      </p:sp>
      <p:sp>
        <p:nvSpPr>
          <p:cNvPr id="20" name="Flèche droite 19"/>
          <p:cNvSpPr/>
          <p:nvPr/>
        </p:nvSpPr>
        <p:spPr>
          <a:xfrm>
            <a:off x="1097611" y="4841276"/>
            <a:ext cx="764632" cy="287413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 droite 20"/>
          <p:cNvSpPr/>
          <p:nvPr/>
        </p:nvSpPr>
        <p:spPr>
          <a:xfrm>
            <a:off x="3520818" y="4841276"/>
            <a:ext cx="389560" cy="287413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 droite 21"/>
          <p:cNvSpPr/>
          <p:nvPr/>
        </p:nvSpPr>
        <p:spPr>
          <a:xfrm>
            <a:off x="6043404" y="4841276"/>
            <a:ext cx="400015" cy="305013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/>
          <p:cNvGrpSpPr/>
          <p:nvPr/>
        </p:nvGrpSpPr>
        <p:grpSpPr>
          <a:xfrm>
            <a:off x="2713948" y="3730203"/>
            <a:ext cx="5872101" cy="386711"/>
            <a:chOff x="2876363" y="3595455"/>
            <a:chExt cx="5698727" cy="386711"/>
          </a:xfrm>
        </p:grpSpPr>
        <p:cxnSp>
          <p:nvCxnSpPr>
            <p:cNvPr id="28" name="Connecteur droit 27"/>
            <p:cNvCxnSpPr/>
            <p:nvPr/>
          </p:nvCxnSpPr>
          <p:spPr>
            <a:xfrm flipV="1">
              <a:off x="8563798" y="3595455"/>
              <a:ext cx="0" cy="31959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 flipH="1" flipV="1">
              <a:off x="2876363" y="3595455"/>
              <a:ext cx="5698727" cy="8878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/>
            <p:cNvCxnSpPr/>
            <p:nvPr/>
          </p:nvCxnSpPr>
          <p:spPr>
            <a:xfrm>
              <a:off x="2876363" y="3604333"/>
              <a:ext cx="0" cy="37783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6" name="ZoneTexte 35"/>
          <p:cNvSpPr txBox="1"/>
          <p:nvPr/>
        </p:nvSpPr>
        <p:spPr>
          <a:xfrm>
            <a:off x="4860067" y="3363931"/>
            <a:ext cx="1633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N</a:t>
            </a:r>
            <a:r>
              <a:rPr lang="fr-FR" sz="1600" dirty="0" smtClean="0"/>
              <a:t> - </a:t>
            </a:r>
            <a:r>
              <a:rPr lang="fr-FR" sz="1600" dirty="0" err="1" smtClean="0"/>
              <a:t>Generations</a:t>
            </a:r>
            <a:endParaRPr lang="fr-FR" sz="1600" dirty="0"/>
          </a:p>
        </p:txBody>
      </p:sp>
      <p:sp>
        <p:nvSpPr>
          <p:cNvPr id="23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86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Genetic</a:t>
            </a:r>
            <a:r>
              <a:rPr lang="fr-FR" smtClean="0"/>
              <a:t> </a:t>
            </a:r>
            <a:r>
              <a:rPr lang="fr-FR" err="1" smtClean="0"/>
              <a:t>Algorithms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61</a:t>
            </a:fld>
            <a:endParaRPr lang="fr-FR"/>
          </a:p>
        </p:txBody>
      </p:sp>
      <p:sp>
        <p:nvSpPr>
          <p:cNvPr id="23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73578" y="1330036"/>
            <a:ext cx="1840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Initial Population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573578" y="1862050"/>
                <a:ext cx="4015047" cy="438043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Step 1</a:t>
                </a:r>
              </a:p>
              <a:p>
                <a:r>
                  <a:rPr lang="fr-FR" sz="1400" dirty="0" err="1" smtClean="0"/>
                  <a:t>Choose</a:t>
                </a:r>
                <a:r>
                  <a:rPr lang="fr-FR" sz="1400" dirty="0"/>
                  <a:t> </a:t>
                </a:r>
                <a:r>
                  <a:rPr lang="fr-FR" sz="1400" dirty="0" smtClean="0"/>
                  <a:t>the </a:t>
                </a:r>
                <a:r>
                  <a:rPr lang="fr-FR" sz="1400" dirty="0" err="1" smtClean="0"/>
                  <a:t>parameters</a:t>
                </a:r>
                <a:r>
                  <a:rPr lang="fr-FR" sz="1400" dirty="0" smtClean="0"/>
                  <a:t> (</a:t>
                </a:r>
                <a:r>
                  <a:rPr lang="fr-FR" sz="1400" dirty="0" err="1" smtClean="0"/>
                  <a:t>genes</a:t>
                </a:r>
                <a:r>
                  <a:rPr lang="fr-FR" sz="1400" dirty="0" smtClean="0"/>
                  <a:t>) and </a:t>
                </a:r>
                <a:r>
                  <a:rPr lang="fr-FR" sz="1400" dirty="0" err="1" smtClean="0"/>
                  <a:t>their</a:t>
                </a:r>
                <a:r>
                  <a:rPr lang="fr-FR" sz="1400" dirty="0" smtClean="0"/>
                  <a:t> range</a:t>
                </a:r>
              </a:p>
              <a:p>
                <a:r>
                  <a:rPr lang="fr-FR" sz="1400" dirty="0" smtClean="0"/>
                  <a:t>Ex: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−2,1</m:t>
                          </m:r>
                        </m:e>
                      </m:d>
                    </m:oMath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−3,4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FR" sz="1400" dirty="0"/>
              </a:p>
              <a:p>
                <a:r>
                  <a:rPr lang="fr-FR" sz="1400" b="1" dirty="0" err="1" smtClean="0"/>
                  <a:t>Step</a:t>
                </a:r>
                <a:r>
                  <a:rPr lang="fr-FR" sz="1400" b="1" dirty="0" smtClean="0"/>
                  <a:t> 2</a:t>
                </a:r>
              </a:p>
              <a:p>
                <a:r>
                  <a:rPr lang="fr-FR" sz="1400" dirty="0" err="1" smtClean="0"/>
                  <a:t>Build</a:t>
                </a:r>
                <a:r>
                  <a:rPr lang="fr-FR" sz="1400" dirty="0" smtClean="0"/>
                  <a:t> an </a:t>
                </a:r>
                <a:r>
                  <a:rPr lang="fr-FR" sz="1400" dirty="0" err="1" smtClean="0"/>
                  <a:t>individual</a:t>
                </a:r>
                <a:r>
                  <a:rPr lang="fr-FR" sz="1400" dirty="0" smtClean="0"/>
                  <a:t> (by </a:t>
                </a:r>
                <a:r>
                  <a:rPr lang="fr-FR" sz="1400" dirty="0" err="1" smtClean="0"/>
                  <a:t>randomic</a:t>
                </a:r>
                <a:r>
                  <a:rPr lang="fr-FR" sz="1400" dirty="0" smtClean="0"/>
                  <a:t> PDF </a:t>
                </a:r>
                <a:r>
                  <a:rPr lang="fr-FR" sz="1400" dirty="0" err="1" smtClean="0"/>
                  <a:t>generation</a:t>
                </a:r>
                <a:r>
                  <a:rPr lang="fr-FR" sz="1400" dirty="0" smtClean="0"/>
                  <a:t>). 1 </a:t>
                </a:r>
                <a:r>
                  <a:rPr lang="fr-FR" sz="1400" dirty="0" err="1" smtClean="0"/>
                  <a:t>number</a:t>
                </a:r>
                <a:r>
                  <a:rPr lang="fr-FR" sz="1400" dirty="0" smtClean="0"/>
                  <a:t> for </a:t>
                </a:r>
                <a:r>
                  <a:rPr lang="fr-FR" sz="1400" dirty="0" err="1" smtClean="0"/>
                  <a:t>each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gene</a:t>
                </a:r>
                <a:endParaRPr lang="fr-FR" sz="1400" dirty="0" smtClean="0"/>
              </a:p>
              <a:p>
                <a:endParaRPr lang="fr-FR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=0.5</m:t>
                            </m:r>
                          </m:e>
                          <m:e>
                            <m:sSub>
                              <m:sSubPr>
                                <m:ctrlP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=1.2</m:t>
                            </m:r>
                          </m:e>
                          <m:e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…</m:t>
                            </m:r>
                          </m:e>
                        </m:eqArr>
                      </m:e>
                    </m:d>
                  </m:oMath>
                </a14:m>
                <a:r>
                  <a:rPr lang="fr-FR" sz="1400" dirty="0" smtClean="0"/>
                  <a:t>   </a:t>
                </a:r>
              </a:p>
              <a:p>
                <a:endParaRPr lang="fr-FR" sz="1400" dirty="0"/>
              </a:p>
              <a:p>
                <a:r>
                  <a:rPr lang="fr-FR" sz="1400" b="1" dirty="0" err="1" smtClean="0"/>
                  <a:t>Step</a:t>
                </a:r>
                <a:r>
                  <a:rPr lang="fr-FR" sz="1400" b="1" dirty="0" smtClean="0"/>
                  <a:t> 3</a:t>
                </a:r>
              </a:p>
              <a:p>
                <a:r>
                  <a:rPr lang="fr-FR" sz="1400" dirty="0" err="1" smtClean="0"/>
                  <a:t>Build</a:t>
                </a:r>
                <a:r>
                  <a:rPr lang="fr-FR" sz="1400" dirty="0" smtClean="0"/>
                  <a:t> a population</a:t>
                </a:r>
              </a:p>
              <a:p>
                <a:endParaRPr lang="fr-FR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=(</m:t>
                              </m:r>
                              <m:sSub>
                                <m:sSub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111</m:t>
                                  </m:r>
                                </m:sub>
                              </m:s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112</m:t>
                                  </m:r>
                                </m:sub>
                              </m:s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,…)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=(</m:t>
                              </m:r>
                              <m:sSub>
                                <m:sSub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121</m:t>
                                  </m:r>
                                </m:sub>
                              </m:s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122</m:t>
                                  </m:r>
                                </m:sub>
                              </m:s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,…)</m:t>
                              </m:r>
                            </m:e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1400" dirty="0" smtClean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78" y="1862050"/>
                <a:ext cx="4015047" cy="4380430"/>
              </a:xfrm>
              <a:prstGeom prst="rect">
                <a:avLst/>
              </a:prstGeom>
              <a:blipFill>
                <a:blip r:embed="rId3"/>
                <a:stretch>
                  <a:fillRect l="-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308778" y="1862050"/>
                <a:ext cx="3515886" cy="344389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How to </a:t>
                </a:r>
                <a:r>
                  <a:rPr lang="fr-FR" sz="1400" b="1" dirty="0" err="1" smtClean="0"/>
                  <a:t>choose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correctly</a:t>
                </a:r>
                <a:endParaRPr lang="fr-FR" sz="1400" b="1" dirty="0" smtClean="0"/>
              </a:p>
              <a:p>
                <a:endParaRPr lang="fr-FR" sz="1400" dirty="0"/>
              </a:p>
              <a:p>
                <a14:m>
                  <m:oMath xmlns:m="http://schemas.openxmlformats.org/officeDocument/2006/math">
                    <m:r>
                      <a:rPr lang="fr-F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number</a:t>
                </a:r>
                <a:r>
                  <a:rPr lang="fr-FR" sz="1400" dirty="0" smtClean="0"/>
                  <a:t> of </a:t>
                </a:r>
                <a:r>
                  <a:rPr lang="fr-FR" sz="1400" dirty="0" err="1" smtClean="0"/>
                  <a:t>parameters</a:t>
                </a:r>
                <a:r>
                  <a:rPr lang="fr-FR" sz="1400" dirty="0" smtClean="0"/>
                  <a:t> (</a:t>
                </a:r>
                <a:r>
                  <a:rPr lang="fr-FR" sz="1400" dirty="0" err="1" smtClean="0"/>
                  <a:t>degree</a:t>
                </a:r>
                <a:r>
                  <a:rPr lang="fr-FR" sz="1400" dirty="0" smtClean="0"/>
                  <a:t> of </a:t>
                </a:r>
                <a:r>
                  <a:rPr lang="fr-FR" sz="1400" dirty="0" err="1" smtClean="0"/>
                  <a:t>freedom</a:t>
                </a:r>
                <a:r>
                  <a:rPr lang="fr-FR" sz="1400" dirty="0" smtClean="0"/>
                  <a:t>) of the </a:t>
                </a:r>
                <a:r>
                  <a:rPr lang="fr-FR" sz="1400" dirty="0" err="1" smtClean="0"/>
                  <a:t>problem</a:t>
                </a:r>
                <a:endParaRPr lang="fr-FR" sz="1400" dirty="0" smtClean="0"/>
              </a:p>
              <a:p>
                <a:endParaRPr lang="fr-FR" sz="1400" dirty="0"/>
              </a:p>
              <a:p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number</a:t>
                </a:r>
                <a:r>
                  <a:rPr lang="fr-FR" sz="1400" dirty="0" smtClean="0"/>
                  <a:t> of </a:t>
                </a:r>
                <a:r>
                  <a:rPr lang="fr-FR" sz="1400" dirty="0" err="1" smtClean="0"/>
                  <a:t>individuals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fr-FR" sz="1400" dirty="0" smtClean="0"/>
              </a:p>
              <a:p>
                <a:endParaRPr lang="fr-FR" sz="1400" dirty="0"/>
              </a:p>
              <a:p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fr-FR" sz="1400" dirty="0" smtClean="0"/>
                  <a:t> generations*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fr-FR" sz="1400" dirty="0" smtClean="0"/>
              </a:p>
              <a:p>
                <a:endParaRPr lang="fr-FR" sz="1400" dirty="0"/>
              </a:p>
              <a:p>
                <a:r>
                  <a:rPr lang="fr-FR" sz="1400" dirty="0" smtClean="0"/>
                  <a:t>Minimal </a:t>
                </a:r>
                <a:r>
                  <a:rPr lang="fr-FR" sz="1400" dirty="0" err="1" smtClean="0"/>
                  <a:t>number</a:t>
                </a:r>
                <a:r>
                  <a:rPr lang="fr-FR" sz="1400" dirty="0" smtClean="0"/>
                  <a:t> of simulations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f>
                        <m:f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fr-FR" sz="1400" dirty="0" smtClean="0"/>
              </a:p>
              <a:p>
                <a:endParaRPr lang="fr-FR" sz="1400" dirty="0"/>
              </a:p>
              <a:p>
                <a:endParaRPr lang="fr-FR" sz="1400" dirty="0" smtClean="0"/>
              </a:p>
              <a:p>
                <a:r>
                  <a:rPr lang="fr-FR" sz="1400" b="1" dirty="0" err="1" smtClean="0">
                    <a:solidFill>
                      <a:srgbClr val="C00000"/>
                    </a:solidFill>
                  </a:rPr>
                  <a:t>Limit</a:t>
                </a:r>
                <a:r>
                  <a:rPr lang="fr-FR" sz="1400" b="1" dirty="0" smtClean="0">
                    <a:solidFill>
                      <a:srgbClr val="C00000"/>
                    </a:solidFill>
                  </a:rPr>
                  <a:t> the </a:t>
                </a:r>
                <a:r>
                  <a:rPr lang="fr-FR" sz="1400" b="1" dirty="0" err="1" smtClean="0">
                    <a:solidFill>
                      <a:srgbClr val="C00000"/>
                    </a:solidFill>
                  </a:rPr>
                  <a:t>number</a:t>
                </a:r>
                <a:r>
                  <a:rPr lang="fr-FR" sz="1400" b="1" dirty="0" smtClean="0">
                    <a:solidFill>
                      <a:srgbClr val="C00000"/>
                    </a:solidFill>
                  </a:rPr>
                  <a:t> of </a:t>
                </a:r>
                <a:r>
                  <a:rPr lang="fr-FR" sz="1400" b="1" dirty="0" err="1" smtClean="0">
                    <a:solidFill>
                      <a:srgbClr val="C00000"/>
                    </a:solidFill>
                  </a:rPr>
                  <a:t>parameters</a:t>
                </a:r>
                <a:r>
                  <a:rPr lang="fr-FR" sz="1400" b="1" dirty="0" smtClean="0">
                    <a:solidFill>
                      <a:srgbClr val="C00000"/>
                    </a:solidFill>
                  </a:rPr>
                  <a:t> </a:t>
                </a:r>
                <a:endParaRPr lang="en-US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778" y="1862050"/>
                <a:ext cx="3515886" cy="3443891"/>
              </a:xfrm>
              <a:prstGeom prst="rect">
                <a:avLst/>
              </a:prstGeom>
              <a:blipFill>
                <a:blip r:embed="rId4"/>
                <a:stretch>
                  <a:fillRect l="-172" b="-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5003733" y="5991075"/>
            <a:ext cx="39878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*</a:t>
            </a:r>
            <a:r>
              <a:rPr lang="fr-FR" sz="1100" dirty="0" err="1" smtClean="0"/>
              <a:t>criteria</a:t>
            </a:r>
            <a:r>
              <a:rPr lang="fr-FR" sz="1100" dirty="0" smtClean="0"/>
              <a:t> (</a:t>
            </a:r>
            <a:r>
              <a:rPr lang="fr-FR" sz="1100" i="1" dirty="0" smtClean="0"/>
              <a:t>n</a:t>
            </a:r>
            <a:r>
              <a:rPr lang="fr-FR" sz="1100" dirty="0" smtClean="0"/>
              <a:t> </a:t>
            </a:r>
            <a:r>
              <a:rPr lang="fr-FR" sz="1100" dirty="0" err="1" smtClean="0"/>
              <a:t>actually</a:t>
            </a:r>
            <a:r>
              <a:rPr lang="fr-FR" sz="1100" dirty="0" smtClean="0"/>
              <a:t> </a:t>
            </a:r>
            <a:r>
              <a:rPr lang="fr-FR" sz="1100" dirty="0" err="1" smtClean="0"/>
              <a:t>depends</a:t>
            </a:r>
            <a:r>
              <a:rPr lang="fr-FR" sz="1100" dirty="0" smtClean="0"/>
              <a:t> on how </a:t>
            </a:r>
            <a:r>
              <a:rPr lang="fr-FR" sz="1100" dirty="0" err="1" smtClean="0"/>
              <a:t>fast</a:t>
            </a:r>
            <a:r>
              <a:rPr lang="fr-FR" sz="1100" dirty="0" smtClean="0"/>
              <a:t> the </a:t>
            </a:r>
            <a:r>
              <a:rPr lang="fr-FR" sz="1100" dirty="0" err="1" smtClean="0"/>
              <a:t>function</a:t>
            </a:r>
            <a:r>
              <a:rPr lang="fr-FR" sz="1100" dirty="0" smtClean="0"/>
              <a:t> </a:t>
            </a:r>
            <a:r>
              <a:rPr lang="fr-FR" sz="1100" dirty="0" err="1" smtClean="0"/>
              <a:t>goes</a:t>
            </a:r>
            <a:r>
              <a:rPr lang="fr-FR" sz="1100" dirty="0" smtClean="0"/>
              <a:t> to min / max)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4274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Example</a:t>
            </a:r>
            <a:r>
              <a:rPr lang="fr-FR" dirty="0" smtClean="0"/>
              <a:t>: MADMAX Block </a:t>
            </a:r>
            <a:r>
              <a:rPr lang="fr-FR" dirty="0" err="1" smtClean="0"/>
              <a:t>Dipole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62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780706" y="5036825"/>
                <a:ext cx="2559932" cy="954107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GA </a:t>
                </a:r>
                <a:r>
                  <a:rPr lang="fr-FR" sz="1400" dirty="0" err="1" smtClean="0"/>
                  <a:t>paramaters</a:t>
                </a:r>
                <a:r>
                  <a:rPr lang="fr-FR" sz="1400" dirty="0" smtClean="0"/>
                  <a:t>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&lt;300</m:t>
                    </m:r>
                  </m:oMath>
                </a14:m>
                <a:r>
                  <a:rPr lang="fr-FR" sz="1400" dirty="0" smtClean="0"/>
                  <a:t> mm B1</a:t>
                </a:r>
                <a:r>
                  <a:rPr lang="fr-FR" sz="1400" dirty="0" smtClean="0">
                    <a:sym typeface="Wingdings" panose="05000000000000000000" pitchFamily="2" charset="2"/>
                  </a:rPr>
                  <a:t></a:t>
                </a:r>
                <a:r>
                  <a:rPr lang="fr-FR" sz="1400" dirty="0" smtClean="0"/>
                  <a:t>B4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0&lt;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&lt;400</m:t>
                    </m:r>
                  </m:oMath>
                </a14:m>
                <a:r>
                  <a:rPr lang="fr-FR" sz="1400" dirty="0"/>
                  <a:t> mm </a:t>
                </a:r>
                <a:r>
                  <a:rPr lang="fr-FR" sz="1400" dirty="0" smtClean="0"/>
                  <a:t>B5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0&lt;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&lt;500</m:t>
                    </m:r>
                  </m:oMath>
                </a14:m>
                <a:r>
                  <a:rPr lang="fr-FR" sz="1400" dirty="0"/>
                  <a:t> mm </a:t>
                </a:r>
                <a:r>
                  <a:rPr lang="fr-FR" sz="1400" dirty="0" smtClean="0"/>
                  <a:t>B6</a:t>
                </a:r>
                <a:endParaRPr lang="fr-FR" sz="1400" dirty="0"/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06" y="5036825"/>
                <a:ext cx="2559932" cy="954107"/>
              </a:xfrm>
              <a:prstGeom prst="rect">
                <a:avLst/>
              </a:prstGeom>
              <a:blipFill>
                <a:blip r:embed="rId2"/>
                <a:stretch>
                  <a:fillRect l="-23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/>
          <p:cNvSpPr txBox="1"/>
          <p:nvPr/>
        </p:nvSpPr>
        <p:spPr>
          <a:xfrm>
            <a:off x="8341163" y="2458511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B1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7501274" y="2057574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B6</a:t>
            </a:r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189352" y="2226852"/>
                <a:ext cx="40421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9352" y="2226852"/>
                <a:ext cx="404213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cteur droit avec flèche 16"/>
          <p:cNvCxnSpPr/>
          <p:nvPr/>
        </p:nvCxnSpPr>
        <p:spPr>
          <a:xfrm>
            <a:off x="6084916" y="2503851"/>
            <a:ext cx="113884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4" t="5439" r="25461" b="19570"/>
          <a:stretch/>
        </p:blipFill>
        <p:spPr>
          <a:xfrm>
            <a:off x="4782703" y="1774947"/>
            <a:ext cx="3760599" cy="233510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>
            <a:clrChange>
              <a:clrFrom>
                <a:srgbClr val="FEFBF1"/>
              </a:clrFrom>
              <a:clrTo>
                <a:srgbClr val="FEFB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90" y="1700495"/>
            <a:ext cx="4569662" cy="2622589"/>
          </a:xfrm>
          <a:prstGeom prst="rect">
            <a:avLst/>
          </a:prstGeom>
        </p:spPr>
      </p:pic>
      <p:sp>
        <p:nvSpPr>
          <p:cNvPr id="6" name="Flèche droite 5"/>
          <p:cNvSpPr/>
          <p:nvPr/>
        </p:nvSpPr>
        <p:spPr>
          <a:xfrm>
            <a:off x="3908710" y="5271562"/>
            <a:ext cx="978408" cy="484632"/>
          </a:xfrm>
          <a:prstGeom prst="right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5455190" y="5110689"/>
            <a:ext cx="2835392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/>
              <a:t>Population = 30 </a:t>
            </a:r>
            <a:r>
              <a:rPr lang="fr-FR" sz="1400" dirty="0" err="1" smtClean="0"/>
              <a:t>individuals</a:t>
            </a:r>
            <a:endParaRPr lang="fr-FR" sz="1400" dirty="0" smtClean="0"/>
          </a:p>
          <a:p>
            <a:r>
              <a:rPr lang="fr-FR" sz="1400" dirty="0" err="1" smtClean="0"/>
              <a:t>Generations</a:t>
            </a:r>
            <a:r>
              <a:rPr lang="fr-FR" sz="1400" dirty="0" smtClean="0"/>
              <a:t> = 32  </a:t>
            </a:r>
          </a:p>
          <a:p>
            <a:endParaRPr lang="fr-FR" sz="1400" dirty="0"/>
          </a:p>
          <a:p>
            <a:r>
              <a:rPr lang="fr-FR" sz="1400" dirty="0" err="1" smtClean="0"/>
              <a:t>Tot</a:t>
            </a:r>
            <a:r>
              <a:rPr lang="fr-FR" sz="1400" dirty="0" smtClean="0"/>
              <a:t> </a:t>
            </a:r>
            <a:r>
              <a:rPr lang="fr-FR" sz="1400" dirty="0" err="1" smtClean="0"/>
              <a:t>forecast</a:t>
            </a:r>
            <a:r>
              <a:rPr lang="fr-FR" sz="1400" dirty="0" smtClean="0"/>
              <a:t> 3D simulations = 960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3981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Genetic</a:t>
            </a:r>
            <a:r>
              <a:rPr lang="fr-FR" smtClean="0"/>
              <a:t> </a:t>
            </a:r>
            <a:r>
              <a:rPr lang="fr-FR" err="1" smtClean="0"/>
              <a:t>Algorithms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63</a:t>
            </a:fld>
            <a:endParaRPr lang="fr-FR"/>
          </a:p>
        </p:txBody>
      </p:sp>
      <p:sp>
        <p:nvSpPr>
          <p:cNvPr id="23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73578" y="1188811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573578" y="1754704"/>
                <a:ext cx="4015047" cy="4009687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dirty="0" err="1" smtClean="0"/>
                  <a:t>Step</a:t>
                </a:r>
                <a:r>
                  <a:rPr lang="fr-FR" sz="1400" b="1" dirty="0" smtClean="0"/>
                  <a:t> 1 – Fitness </a:t>
                </a:r>
                <a:r>
                  <a:rPr lang="fr-FR" sz="1400" b="1" dirty="0" err="1" smtClean="0"/>
                  <a:t>Function</a:t>
                </a:r>
                <a:endParaRPr lang="fr-FR" sz="1400" b="1" dirty="0" smtClean="0"/>
              </a:p>
              <a:p>
                <a:r>
                  <a:rPr lang="fr-FR" sz="1400" dirty="0" err="1" smtClean="0"/>
                  <a:t>Choose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what</a:t>
                </a:r>
                <a:r>
                  <a:rPr lang="fr-FR" sz="1400" dirty="0" smtClean="0"/>
                  <a:t> do </a:t>
                </a:r>
                <a:r>
                  <a:rPr lang="fr-FR" sz="1400" dirty="0" err="1" smtClean="0"/>
                  <a:t>you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want</a:t>
                </a:r>
                <a:r>
                  <a:rPr lang="fr-FR" sz="1400" dirty="0" smtClean="0"/>
                  <a:t> to </a:t>
                </a:r>
                <a:r>
                  <a:rPr lang="fr-FR" sz="1400" dirty="0" err="1" smtClean="0"/>
                  <a:t>evaluate</a:t>
                </a:r>
                <a:endParaRPr lang="fr-FR" sz="1400" dirty="0" smtClean="0"/>
              </a:p>
              <a:p>
                <a:endParaRPr lang="fr-FR" sz="1400" b="1" dirty="0" smtClean="0"/>
              </a:p>
              <a:p>
                <a:r>
                  <a:rPr lang="fr-FR" sz="1400" b="1" dirty="0" smtClean="0"/>
                  <a:t>Ex: Volume </a:t>
                </a:r>
                <a:r>
                  <a:rPr lang="fr-FR" sz="1400" b="1" dirty="0"/>
                  <a:t>– </a:t>
                </a:r>
                <a:r>
                  <a:rPr lang="fr-FR" sz="1400" b="1" dirty="0" err="1"/>
                  <a:t>Cost</a:t>
                </a:r>
                <a:r>
                  <a:rPr lang="fr-FR" sz="1400" b="1" dirty="0"/>
                  <a:t> </a:t>
                </a:r>
                <a:r>
                  <a:rPr lang="fr-FR" sz="1400" b="1" dirty="0" err="1"/>
                  <a:t>function</a:t>
                </a:r>
                <a:r>
                  <a:rPr lang="fr-FR" sz="1400" b="1" dirty="0"/>
                  <a:t> for the </a:t>
                </a:r>
                <a:r>
                  <a:rPr lang="fr-FR" sz="1400" b="1" dirty="0" err="1"/>
                  <a:t>conductor</a:t>
                </a:r>
                <a:endParaRPr lang="fr-FR" sz="1400" b="1" dirty="0"/>
              </a:p>
              <a:p>
                <a:endParaRPr lang="fr-FR" sz="1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fr-FR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1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  <m:t>𝑐𝑜𝑛𝑑</m:t>
                                  </m:r>
                                </m:sub>
                              </m:sSub>
                              <m:r>
                                <a:rPr lang="fr-FR" sz="11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fr-FR" sz="11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fr-FR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𝑐𝑜𝑛𝑑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  <m:t>𝐶𝑢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f>
                                        <m:fPr>
                                          <m:ctrlPr>
                                            <a:rPr lang="fr-FR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fr-FR" sz="11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100" i="1">
                                                  <a:latin typeface="Cambria Math" panose="02040503050406030204" pitchFamily="18" charset="0"/>
                                                </a:rPr>
                                                <m:t>𝐽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100" i="1">
                                                  <a:latin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fr-FR" sz="1100" i="1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  <m:d>
                                            <m:dPr>
                                              <m:ctrlPr>
                                                <a:rPr lang="fr-FR" sz="11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fr-FR" sz="1100" i="1" smtClean="0">
                                                      <a:solidFill>
                                                        <a:srgbClr val="C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fr-FR" sz="1100" i="1">
                                                      <a:solidFill>
                                                        <a:srgbClr val="C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𝐵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fr-FR" sz="1100" i="1">
                                                      <a:solidFill>
                                                        <a:srgbClr val="C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𝑝𝑒𝑎𝑘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den>
                                      </m:f>
                                    </m:e>
                                  </m:d>
                                  <m: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  <m:t>𝑁𝑏𝑇𝑖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fr-FR" sz="11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100" i="1">
                                                  <a:latin typeface="Cambria Math" panose="02040503050406030204" pitchFamily="18" charset="0"/>
                                                </a:rPr>
                                                <m:t>𝐽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100" i="1">
                                                  <a:latin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fr-FR" sz="1100" i="1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  <m:r>
                                            <a:rPr lang="fr-FR" sz="1100" i="1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fr-FR" sz="1100" i="1" smtClean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100" i="1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100" i="1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𝑝𝑒𝑎𝑘</m:t>
                                              </m:r>
                                            </m:sub>
                                          </m:sSub>
                                          <m:r>
                                            <a:rPr lang="fr-FR" sz="1100" i="1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e>
                              <m:r>
                                <a:rPr lang="fr-FR" sz="1100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10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1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fr-FR" sz="11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𝑝𝑒𝑎𝑘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FR" sz="11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fr-FR" sz="110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1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e>
                                        <m:sub>
                                          <m:r>
                                            <a:rPr lang="fr-FR" sz="11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𝑝𝑒𝑎𝑘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  <m:r>
                                    <a:rPr lang="fr-FR" sz="11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sz="11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fr-FR" dirty="0"/>
              </a:p>
              <a:p>
                <a:endParaRPr lang="fr-FR" dirty="0"/>
              </a:p>
              <a:p>
                <a:r>
                  <a:rPr lang="fr-FR" sz="1100" dirty="0" err="1"/>
                  <a:t>Where</a:t>
                </a:r>
                <a:r>
                  <a:rPr lang="fr-FR" sz="1100" dirty="0"/>
                  <a:t>:</a:t>
                </a:r>
              </a:p>
              <a:p>
                <a:pPr marL="285750" indent="-285750"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1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1100" i="1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</m:oMath>
                </a14:m>
                <a:r>
                  <a:rPr lang="fr-FR" sz="1100" dirty="0"/>
                  <a:t> </a:t>
                </a:r>
                <a:r>
                  <a:rPr lang="fr-FR" sz="1100" dirty="0" err="1"/>
                  <a:t>conductor</a:t>
                </a:r>
                <a:r>
                  <a:rPr lang="fr-FR" sz="1100" dirty="0"/>
                  <a:t> volume</a:t>
                </a:r>
              </a:p>
              <a:p>
                <a:pPr marL="285750" indent="-285750"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100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fr-FR" sz="11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fr-FR" sz="1100" dirty="0"/>
                  <a:t> engineering </a:t>
                </a:r>
                <a:r>
                  <a:rPr lang="fr-FR" sz="1100" dirty="0" err="1"/>
                  <a:t>current</a:t>
                </a:r>
                <a:r>
                  <a:rPr lang="fr-FR" sz="1100" dirty="0"/>
                  <a:t> </a:t>
                </a:r>
                <a:r>
                  <a:rPr lang="fr-FR" sz="1100" dirty="0" err="1"/>
                  <a:t>density</a:t>
                </a:r>
                <a:endParaRPr lang="fr-FR" sz="1100" dirty="0"/>
              </a:p>
              <a:p>
                <a:pPr marL="285750" indent="-285750"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1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sz="11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1100" dirty="0"/>
                  <a:t> operating </a:t>
                </a:r>
                <a:r>
                  <a:rPr lang="fr-FR" sz="1100" dirty="0" err="1"/>
                  <a:t>temperature</a:t>
                </a:r>
                <a:endParaRPr lang="fr-FR" sz="1100" dirty="0"/>
              </a:p>
              <a:p>
                <a:pPr marL="285750" indent="-285750">
                  <a:buFontTx/>
                  <a:buChar char="-"/>
                </a:pPr>
                <a14:m>
                  <m:oMath xmlns:m="http://schemas.openxmlformats.org/officeDocument/2006/math">
                    <m:r>
                      <a:rPr lang="fr-FR" sz="1100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 sz="1100" dirty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fr-FR" sz="1100" dirty="0"/>
                  <a:t> LL </a:t>
                </a:r>
                <a:r>
                  <a:rPr lang="fr-FR" sz="1100" dirty="0" err="1"/>
                  <a:t>margin</a:t>
                </a:r>
                <a:r>
                  <a:rPr lang="fr-FR" sz="1100" dirty="0"/>
                  <a:t> </a:t>
                </a:r>
              </a:p>
              <a:p>
                <a:pPr marL="285750" indent="-285750"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10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100">
                            <a:latin typeface="Cambria Math" panose="02040503050406030204" pitchFamily="18" charset="0"/>
                          </a:rPr>
                          <m:t>𝐶𝑢</m:t>
                        </m:r>
                      </m:sub>
                    </m:sSub>
                  </m:oMath>
                </a14:m>
                <a:r>
                  <a:rPr lang="fr-FR" sz="1100" dirty="0"/>
                  <a:t> </a:t>
                </a:r>
                <a:r>
                  <a:rPr lang="fr-FR" sz="1100" dirty="0" err="1"/>
                  <a:t>copper</a:t>
                </a:r>
                <a:r>
                  <a:rPr lang="fr-FR" sz="1100" dirty="0"/>
                  <a:t> volume </a:t>
                </a:r>
                <a:r>
                  <a:rPr lang="fr-FR" sz="1100" dirty="0" err="1"/>
                  <a:t>cost</a:t>
                </a:r>
                <a:endParaRPr lang="fr-FR" sz="1100" dirty="0"/>
              </a:p>
              <a:p>
                <a:pPr marL="285750" indent="-285750"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10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100">
                            <a:latin typeface="Cambria Math" panose="02040503050406030204" pitchFamily="18" charset="0"/>
                          </a:rPr>
                          <m:t>𝑁𝑏𝑇𝑖</m:t>
                        </m:r>
                      </m:sub>
                    </m:sSub>
                  </m:oMath>
                </a14:m>
                <a:r>
                  <a:rPr lang="fr-FR" sz="1100" dirty="0"/>
                  <a:t> </a:t>
                </a:r>
                <a:r>
                  <a:rPr lang="fr-FR" sz="1100" dirty="0" err="1"/>
                  <a:t>NbTi</a:t>
                </a:r>
                <a:r>
                  <a:rPr lang="fr-FR" sz="1100" dirty="0"/>
                  <a:t> volume </a:t>
                </a:r>
                <a:r>
                  <a:rPr lang="fr-FR" sz="1100" dirty="0" err="1" smtClean="0"/>
                  <a:t>cost</a:t>
                </a:r>
                <a:endParaRPr lang="fr-FR" sz="1100" dirty="0" smtClean="0"/>
              </a:p>
              <a:p>
                <a:endParaRPr lang="fr-FR" sz="1100" dirty="0"/>
              </a:p>
              <a:p>
                <a:endParaRPr lang="fr-FR" sz="1400" b="1" dirty="0" smtClean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78" y="1754704"/>
                <a:ext cx="4015047" cy="4009687"/>
              </a:xfrm>
              <a:prstGeom prst="rect">
                <a:avLst/>
              </a:prstGeom>
              <a:blipFill>
                <a:blip r:embed="rId3"/>
                <a:stretch>
                  <a:fillRect l="-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232578" y="1754704"/>
                <a:ext cx="3515886" cy="3970318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Step 2</a:t>
                </a:r>
                <a:endParaRPr lang="fr-FR" sz="1400" dirty="0" smtClean="0"/>
              </a:p>
              <a:p>
                <a:r>
                  <a:rPr lang="fr-FR" sz="1400" b="1" dirty="0" err="1" smtClean="0"/>
                  <a:t>Evaluate</a:t>
                </a:r>
                <a:r>
                  <a:rPr lang="fr-FR" sz="1400" b="1" dirty="0" smtClean="0"/>
                  <a:t> the fitness </a:t>
                </a:r>
                <a:r>
                  <a:rPr lang="fr-FR" sz="1400" b="1" dirty="0" err="1" smtClean="0"/>
                  <a:t>function</a:t>
                </a:r>
                <a:endParaRPr lang="fr-FR" sz="1400" b="1" dirty="0"/>
              </a:p>
              <a:p>
                <a:r>
                  <a:rPr lang="fr-FR" sz="1400" b="1" dirty="0" smtClean="0"/>
                  <a:t>(simulations) for </a:t>
                </a:r>
                <a:r>
                  <a:rPr lang="fr-FR" sz="1400" b="1" dirty="0" err="1" smtClean="0"/>
                  <a:t>each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individual</a:t>
                </a:r>
                <a:endParaRPr lang="fr-FR" sz="1400" b="1" dirty="0" smtClean="0"/>
              </a:p>
              <a:p>
                <a:endParaRPr lang="fr-FR" sz="1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𝑐𝑜𝑛𝑑</m:t>
                          </m:r>
                        </m:sub>
                      </m:sSub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𝑐𝑜𝑛𝑑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,…</m:t>
                      </m:r>
                    </m:oMath>
                  </m:oMathPara>
                </a14:m>
                <a:endParaRPr lang="fr-FR" sz="1400" b="1" dirty="0"/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endParaRPr lang="fr-FR" sz="1400" b="1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578" y="1754704"/>
                <a:ext cx="3515886" cy="3970318"/>
              </a:xfrm>
              <a:prstGeom prst="rect">
                <a:avLst/>
              </a:prstGeom>
              <a:blipFill>
                <a:blip r:embed="rId4"/>
                <a:stretch>
                  <a:fillRect l="-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8" r="18908" b="-16962"/>
          <a:stretch/>
        </p:blipFill>
        <p:spPr>
          <a:xfrm>
            <a:off x="5438834" y="3226189"/>
            <a:ext cx="3036129" cy="2368925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7281182" y="3056174"/>
            <a:ext cx="702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10.65 T</a:t>
            </a:r>
            <a:endParaRPr lang="fr-FR" sz="1200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6956899" y="3325091"/>
            <a:ext cx="524556" cy="623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2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Genetic</a:t>
            </a:r>
            <a:r>
              <a:rPr lang="fr-FR" dirty="0" smtClean="0"/>
              <a:t> </a:t>
            </a:r>
            <a:r>
              <a:rPr lang="fr-FR" dirty="0" err="1" smtClean="0"/>
              <a:t>Algorithms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64</a:t>
            </a:fld>
            <a:endParaRPr lang="fr-FR"/>
          </a:p>
        </p:txBody>
      </p:sp>
      <p:sp>
        <p:nvSpPr>
          <p:cNvPr id="23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73578" y="1188811"/>
            <a:ext cx="2911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Rank of the best </a:t>
            </a:r>
            <a:r>
              <a:rPr lang="fr-FR" sz="1600" b="1" dirty="0" err="1" smtClean="0"/>
              <a:t>individuals</a:t>
            </a:r>
            <a:endParaRPr lang="fr-FR" sz="1600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573578" y="1754704"/>
                <a:ext cx="4015047" cy="3986925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Step 1 – </a:t>
                </a:r>
                <a:r>
                  <a:rPr lang="fr-FR" sz="1400" b="1" dirty="0" err="1" smtClean="0"/>
                  <a:t>Choose</a:t>
                </a:r>
                <a:r>
                  <a:rPr lang="fr-FR" sz="1400" b="1" dirty="0"/>
                  <a:t> </a:t>
                </a:r>
                <a:r>
                  <a:rPr lang="fr-FR" sz="1400" b="1" dirty="0" smtClean="0"/>
                  <a:t>if </a:t>
                </a:r>
                <a:r>
                  <a:rPr lang="fr-FR" sz="1400" b="1" dirty="0" err="1" smtClean="0"/>
                  <a:t>you</a:t>
                </a:r>
                <a:r>
                  <a:rPr lang="fr-FR" sz="1400" b="1" dirty="0" smtClean="0"/>
                  <a:t> </a:t>
                </a:r>
                <a:r>
                  <a:rPr lang="fr-FR" sz="1400" b="1" dirty="0" err="1" smtClean="0"/>
                  <a:t>want</a:t>
                </a:r>
                <a:r>
                  <a:rPr lang="fr-FR" sz="1400" b="1" dirty="0" smtClean="0"/>
                  <a:t> to </a:t>
                </a:r>
                <a:r>
                  <a:rPr lang="fr-FR" sz="1400" b="1" dirty="0" err="1" smtClean="0"/>
                  <a:t>find</a:t>
                </a:r>
                <a:r>
                  <a:rPr lang="fr-FR" sz="1400" b="1" dirty="0" smtClean="0"/>
                  <a:t> </a:t>
                </a:r>
                <a:r>
                  <a:rPr lang="fr-FR" sz="1400" b="1" i="1" dirty="0" smtClean="0"/>
                  <a:t>min</a:t>
                </a:r>
                <a:r>
                  <a:rPr lang="fr-FR" sz="1400" b="1" dirty="0" smtClean="0"/>
                  <a:t> or </a:t>
                </a:r>
                <a:r>
                  <a:rPr lang="fr-FR" sz="1400" b="1" i="1" dirty="0" smtClean="0"/>
                  <a:t>max</a:t>
                </a:r>
                <a:r>
                  <a:rPr lang="fr-FR" sz="1400" b="1" dirty="0" smtClean="0"/>
                  <a:t> of </a:t>
                </a:r>
                <a:r>
                  <a:rPr lang="fr-FR" sz="1400" b="1" dirty="0" err="1" smtClean="0"/>
                  <a:t>your</a:t>
                </a:r>
                <a:r>
                  <a:rPr lang="fr-FR" sz="1400" b="1" dirty="0" smtClean="0"/>
                  <a:t> fitness </a:t>
                </a:r>
                <a:r>
                  <a:rPr lang="fr-FR" sz="1400" b="1" dirty="0" err="1" smtClean="0"/>
                  <a:t>function</a:t>
                </a:r>
                <a:endParaRPr lang="fr-FR" sz="1400" b="1" dirty="0" smtClean="0"/>
              </a:p>
              <a:p>
                <a:endParaRPr lang="fr-FR" sz="1400" b="1" dirty="0"/>
              </a:p>
              <a:p>
                <a:r>
                  <a:rPr lang="fr-FR" sz="1400" dirty="0" smtClean="0"/>
                  <a:t>Ex: min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𝑐𝑜𝑛𝑑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𝑐𝑜𝑛𝑑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𝑝𝑒𝑎𝑘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1400" dirty="0" smtClean="0"/>
              </a:p>
              <a:p>
                <a:endParaRPr lang="fr-FR" sz="1400" b="1" dirty="0" smtClean="0"/>
              </a:p>
              <a:p>
                <a:r>
                  <a:rPr lang="fr-FR" sz="1400" b="1" dirty="0" err="1"/>
                  <a:t>Step</a:t>
                </a:r>
                <a:r>
                  <a:rPr lang="fr-FR" sz="1400" b="1" dirty="0"/>
                  <a:t> </a:t>
                </a:r>
                <a:r>
                  <a:rPr lang="fr-FR" sz="1400" b="1" dirty="0" smtClean="0"/>
                  <a:t>2 - </a:t>
                </a:r>
                <a:r>
                  <a:rPr lang="fr-FR" sz="1400" b="1" dirty="0" err="1" smtClean="0"/>
                  <a:t>Ranking</a:t>
                </a:r>
                <a:endParaRPr lang="fr-FR" sz="1400" dirty="0" smtClean="0"/>
              </a:p>
              <a:p>
                <a:r>
                  <a:rPr lang="fr-FR" sz="1400" dirty="0" smtClean="0"/>
                  <a:t>Rank the </a:t>
                </a:r>
                <a:r>
                  <a:rPr lang="fr-FR" sz="1400" dirty="0" err="1" smtClean="0"/>
                  <a:t>individual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according</a:t>
                </a:r>
                <a:r>
                  <a:rPr lang="fr-FR" sz="1400" dirty="0" smtClean="0"/>
                  <a:t> to </a:t>
                </a:r>
                <a:r>
                  <a:rPr lang="fr-FR" sz="1400" dirty="0" err="1" smtClean="0"/>
                  <a:t>which</a:t>
                </a:r>
                <a:r>
                  <a:rPr lang="fr-FR" sz="1400" dirty="0" smtClean="0"/>
                  <a:t> one has the minimal value.</a:t>
                </a:r>
              </a:p>
              <a:p>
                <a:endParaRPr lang="fr-FR" sz="1400" dirty="0" smtClean="0"/>
              </a:p>
              <a:p>
                <a:r>
                  <a:rPr lang="fr-FR" sz="1400" dirty="0" smtClean="0"/>
                  <a:t>Ex:  </a:t>
                </a:r>
                <a:br>
                  <a:rPr lang="fr-FR" sz="14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 smtClean="0"/>
                  <a:t> 2000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>1500</a:t>
                </a:r>
                <a:endParaRPr lang="fr-FR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>1700</a:t>
                </a:r>
                <a:endParaRPr lang="fr-FR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>1900</a:t>
                </a:r>
                <a:endParaRPr lang="fr-FR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>1600</a:t>
                </a:r>
              </a:p>
              <a:p>
                <a:endParaRPr lang="fr-FR" sz="1400" dirty="0"/>
              </a:p>
              <a:p>
                <a:endParaRPr lang="fr-FR" sz="1400" dirty="0" smtClean="0"/>
              </a:p>
              <a:p>
                <a:endParaRPr lang="fr-FR" sz="1400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78" y="1754704"/>
                <a:ext cx="4015047" cy="3986925"/>
              </a:xfrm>
              <a:prstGeom prst="rect">
                <a:avLst/>
              </a:prstGeom>
              <a:blipFill>
                <a:blip r:embed="rId3"/>
                <a:stretch>
                  <a:fillRect l="-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232578" y="1754704"/>
                <a:ext cx="3515886" cy="404521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Step 3</a:t>
                </a:r>
                <a:endParaRPr lang="fr-FR" sz="1400" dirty="0" smtClean="0"/>
              </a:p>
              <a:p>
                <a:r>
                  <a:rPr lang="fr-FR" sz="1400" dirty="0" err="1" smtClean="0"/>
                  <a:t>Assign</a:t>
                </a:r>
                <a:r>
                  <a:rPr lang="fr-FR" sz="1400" dirty="0"/>
                  <a:t> </a:t>
                </a:r>
                <a:r>
                  <a:rPr lang="fr-FR" sz="1400" dirty="0" smtClean="0"/>
                  <a:t>a </a:t>
                </a:r>
                <a:r>
                  <a:rPr lang="fr-FR" sz="1400" dirty="0" err="1" smtClean="0"/>
                  <a:t>probability</a:t>
                </a:r>
                <a:r>
                  <a:rPr lang="fr-FR" sz="1400" dirty="0" smtClean="0"/>
                  <a:t> of reproduction to the </a:t>
                </a:r>
                <a:r>
                  <a:rPr lang="fr-FR" sz="1400" dirty="0" err="1" smtClean="0"/>
                  <a:t>individuals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according</a:t>
                </a:r>
                <a:r>
                  <a:rPr lang="fr-FR" sz="1400" dirty="0" smtClean="0"/>
                  <a:t> to the </a:t>
                </a:r>
                <a:r>
                  <a:rPr lang="fr-FR" sz="1400" dirty="0" err="1" smtClean="0"/>
                  <a:t>rank</a:t>
                </a:r>
                <a:endParaRPr lang="fr-FR" sz="1400" dirty="0" smtClean="0"/>
              </a:p>
              <a:p>
                <a:endParaRPr lang="fr-FR" sz="1400" b="1" dirty="0" smtClean="0"/>
              </a:p>
              <a:p>
                <a:r>
                  <a:rPr lang="fr-FR" sz="1400" b="1" dirty="0" err="1" smtClean="0"/>
                  <a:t>Criteria</a:t>
                </a:r>
                <a:r>
                  <a:rPr lang="fr-FR" sz="1400" b="1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rank</a:t>
                </a:r>
                <a:r>
                  <a:rPr lang="fr-FR" sz="1400" dirty="0" smtClean="0"/>
                  <a:t> position</a:t>
                </a:r>
                <a:endParaRPr lang="fr-FR" sz="1400" dirty="0"/>
              </a:p>
              <a:p>
                <a:endParaRPr lang="fr-FR" sz="1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fr-FR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  <m: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num>
                            <m:den>
                              <m: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ctrlP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fr-FR" sz="1400" b="1" i="1" smtClean="0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fr-FR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400" b="1" i="1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  <m:r>
                                    <a:rPr lang="fr-FR" sz="14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fr-FR" sz="1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num>
                                <m:den>
                                  <m:r>
                                    <a:rPr lang="fr-FR" sz="1400" b="1" i="1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fr-FR" sz="1400" b="1" dirty="0" smtClean="0"/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1. 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fr-F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=0.333</m:t>
                      </m:r>
                    </m:oMath>
                  </m:oMathPara>
                </a14:m>
                <a:endParaRPr lang="fr-FR" sz="14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2.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e>
                      </m:d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267</m:t>
                      </m:r>
                    </m:oMath>
                  </m:oMathPara>
                </a14:m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3.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200</m:t>
                      </m:r>
                    </m:oMath>
                  </m:oMathPara>
                </a14:m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4.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5.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067</m:t>
                      </m:r>
                    </m:oMath>
                  </m:oMathPara>
                </a14:m>
                <a:endParaRPr lang="fr-FR" sz="1400" b="0" dirty="0" smtClean="0">
                  <a:ea typeface="Cambria Math" panose="02040503050406030204" pitchFamily="18" charset="0"/>
                </a:endParaRPr>
              </a:p>
              <a:p>
                <a:endParaRPr lang="fr-FR" sz="1400" b="1" dirty="0" smtClean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578" y="1754704"/>
                <a:ext cx="3515886" cy="4045210"/>
              </a:xfrm>
              <a:prstGeom prst="rect">
                <a:avLst/>
              </a:prstGeom>
              <a:blipFill>
                <a:blip r:embed="rId4"/>
                <a:stretch>
                  <a:fillRect l="-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necteur droit avec flèche 6"/>
          <p:cNvCxnSpPr/>
          <p:nvPr/>
        </p:nvCxnSpPr>
        <p:spPr>
          <a:xfrm>
            <a:off x="1828800" y="4222865"/>
            <a:ext cx="7897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830767" y="3916913"/>
                <a:ext cx="1400411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1. 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>1500</a:t>
                </a:r>
                <a:endParaRPr lang="fr-FR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>1600</a:t>
                </a:r>
                <a:endParaRPr lang="fr-FR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3.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/>
                  <a:t> 1700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4.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14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/>
                  <a:t> 1900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5.</m:t>
                        </m:r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>2000</a:t>
                </a:r>
                <a:endParaRPr lang="fr-FR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767" y="3916913"/>
                <a:ext cx="1400411" cy="1169551"/>
              </a:xfrm>
              <a:prstGeom prst="rect">
                <a:avLst/>
              </a:prstGeom>
              <a:blipFill>
                <a:blip r:embed="rId5"/>
                <a:stretch>
                  <a:fillRect t="-1047" b="-4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635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Genetic</a:t>
            </a:r>
            <a:r>
              <a:rPr lang="fr-FR" dirty="0" smtClean="0"/>
              <a:t> </a:t>
            </a:r>
            <a:r>
              <a:rPr lang="fr-FR" dirty="0" err="1" smtClean="0"/>
              <a:t>Algorithms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65</a:t>
            </a:fld>
            <a:endParaRPr lang="fr-FR"/>
          </a:p>
        </p:txBody>
      </p:sp>
      <p:sp>
        <p:nvSpPr>
          <p:cNvPr id="23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73578" y="1188811"/>
            <a:ext cx="1516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Reproduction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301568" y="1846519"/>
                <a:ext cx="4015047" cy="353943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Step 1 – </a:t>
                </a:r>
                <a:r>
                  <a:rPr lang="fr-FR" sz="1400" b="1" dirty="0" err="1" smtClean="0"/>
                  <a:t>Coupling</a:t>
                </a:r>
                <a:endParaRPr lang="fr-FR" sz="1400" b="1" dirty="0" smtClean="0"/>
              </a:p>
              <a:p>
                <a:r>
                  <a:rPr lang="fr-FR" sz="1400" dirty="0" err="1" smtClean="0"/>
                  <a:t>Random</a:t>
                </a:r>
                <a:r>
                  <a:rPr lang="fr-FR" sz="1400" dirty="0" smtClean="0"/>
                  <a:t> extraction of </a:t>
                </a:r>
                <a:r>
                  <a:rPr lang="fr-FR" sz="1400" dirty="0" err="1" smtClean="0"/>
                  <a:t>two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numbers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 smtClean="0"/>
                  <a:t>with</a:t>
                </a:r>
                <a:r>
                  <a:rPr lang="fr-FR" sz="1400" dirty="0" smtClean="0"/>
                  <a:t> an </a:t>
                </a:r>
                <a:r>
                  <a:rPr lang="fr-FR" sz="1400" dirty="0" err="1" smtClean="0"/>
                  <a:t>uniform</a:t>
                </a:r>
                <a:r>
                  <a:rPr lang="fr-FR" sz="1400" dirty="0" smtClean="0"/>
                  <a:t> PDF [0,1] </a:t>
                </a:r>
                <a:endParaRPr lang="fr-FR" sz="1400" dirty="0"/>
              </a:p>
              <a:p>
                <a:endParaRPr lang="fr-FR" sz="1400" b="1" dirty="0" smtClean="0"/>
              </a:p>
              <a:p>
                <a:r>
                  <a:rPr lang="fr-FR" sz="1400" dirty="0" smtClean="0"/>
                  <a:t>Ex: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fr-FR" sz="1400" b="0" i="0" smtClean="0">
                        <a:latin typeface="Cambria Math" panose="02040503050406030204" pitchFamily="18" charset="0"/>
                      </a:rPr>
                      <m:t>.3</m:t>
                    </m:r>
                  </m:oMath>
                </a14:m>
                <a:r>
                  <a:rPr lang="fr-FR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1400" b="0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fr-FR" sz="1400" b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400" b="0" i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fr-FR" sz="1400" dirty="0" smtClean="0"/>
              </a:p>
              <a:p>
                <a:endParaRPr lang="fr-FR" sz="1400" b="1" dirty="0"/>
              </a:p>
              <a:p>
                <a:r>
                  <a:rPr lang="fr-FR" sz="1400" dirty="0" err="1" smtClean="0"/>
                  <a:t>Calculate</a:t>
                </a:r>
                <a:r>
                  <a:rPr lang="fr-FR" sz="1400" dirty="0" smtClean="0"/>
                  <a:t> the cumulative </a:t>
                </a:r>
                <a:r>
                  <a:rPr lang="fr-FR" sz="1400" dirty="0" err="1" smtClean="0"/>
                  <a:t>function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fr-FR" sz="1400" dirty="0" smtClean="0"/>
                  <a:t>, </a:t>
                </a:r>
                <a:r>
                  <a:rPr lang="fr-FR" sz="1400" dirty="0" err="1" smtClean="0"/>
                  <a:t>assigning</a:t>
                </a:r>
                <a:r>
                  <a:rPr lang="fr-FR" sz="1400" dirty="0" smtClean="0"/>
                  <a:t> the respective </a:t>
                </a:r>
                <a:r>
                  <a:rPr lang="fr-FR" sz="1400" dirty="0" err="1" smtClean="0"/>
                  <a:t>parameter</a:t>
                </a:r>
                <a:endParaRPr lang="fr-FR" sz="1400" dirty="0" smtClean="0"/>
              </a:p>
              <a:p>
                <a:endParaRPr lang="fr-FR" sz="1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1. 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[0,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0.333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fr-FR" sz="1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2.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.333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,0.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fr-FR" sz="1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3.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⟶(0.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,0.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fr-FR" sz="1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4.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d>
                        <m:dPr>
                          <m:endChr m:val="]"/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8,0.933</m:t>
                          </m:r>
                        </m:e>
                      </m:d>
                    </m:oMath>
                  </m:oMathPara>
                </a14:m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5.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fr-F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(0.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33,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fr-FR" sz="1400" i="1" dirty="0">
                  <a:latin typeface="Cambria Math" panose="02040503050406030204" pitchFamily="18" charset="0"/>
                </a:endParaRPr>
              </a:p>
              <a:p>
                <a:endParaRPr lang="fr-FR" sz="1400" dirty="0">
                  <a:ea typeface="Cambria Math" panose="02040503050406030204" pitchFamily="18" charset="0"/>
                </a:endParaRPr>
              </a:p>
              <a:p>
                <a:r>
                  <a:rPr lang="fr-FR" sz="1400" dirty="0" smtClean="0">
                    <a:solidFill>
                      <a:srgbClr val="C00000"/>
                    </a:solidFill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400" b="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1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1400" dirty="0" err="1" smtClean="0">
                    <a:solidFill>
                      <a:srgbClr val="C00000"/>
                    </a:solidFill>
                  </a:rPr>
                  <a:t>falls</a:t>
                </a:r>
                <a:r>
                  <a:rPr lang="fr-FR" sz="1400" dirty="0" smtClean="0">
                    <a:solidFill>
                      <a:srgbClr val="C00000"/>
                    </a:solidFill>
                  </a:rPr>
                  <a:t>, </a:t>
                </a:r>
                <a:r>
                  <a:rPr lang="fr-FR" sz="1400" dirty="0" err="1" smtClean="0">
                    <a:solidFill>
                      <a:srgbClr val="C00000"/>
                    </a:solidFill>
                  </a:rPr>
                  <a:t>you</a:t>
                </a:r>
                <a:r>
                  <a:rPr lang="fr-FR" sz="1400" dirty="0" smtClean="0">
                    <a:solidFill>
                      <a:srgbClr val="C00000"/>
                    </a:solidFill>
                  </a:rPr>
                  <a:t> have </a:t>
                </a:r>
                <a:r>
                  <a:rPr lang="fr-FR" sz="1400" dirty="0" err="1" smtClean="0">
                    <a:solidFill>
                      <a:srgbClr val="C00000"/>
                    </a:solidFill>
                  </a:rPr>
                  <a:t>your</a:t>
                </a:r>
                <a:r>
                  <a:rPr lang="fr-FR" sz="1400" dirty="0" smtClean="0">
                    <a:solidFill>
                      <a:srgbClr val="C00000"/>
                    </a:solidFill>
                  </a:rPr>
                  <a:t> couple ;)</a:t>
                </a: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568" y="1846519"/>
                <a:ext cx="4015047" cy="3539430"/>
              </a:xfrm>
              <a:prstGeom prst="rect">
                <a:avLst/>
              </a:prstGeom>
              <a:blipFill>
                <a:blip r:embed="rId3"/>
                <a:stretch>
                  <a:fillRect l="-151" r="-1056" b="-1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4850378" y="1738797"/>
                <a:ext cx="4177243" cy="3754874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dirty="0" smtClean="0"/>
                  <a:t>Step 2 – Cross-over </a:t>
                </a:r>
                <a:endParaRPr lang="fr-FR" sz="1400" dirty="0" smtClean="0"/>
              </a:p>
              <a:p>
                <a:r>
                  <a:rPr lang="fr-FR" sz="1400" dirty="0"/>
                  <a:t>Random extraction of </a:t>
                </a:r>
                <a:r>
                  <a:rPr lang="fr-FR" sz="1400" dirty="0" err="1"/>
                  <a:t>two</a:t>
                </a:r>
                <a:r>
                  <a:rPr lang="fr-FR" sz="1400" dirty="0"/>
                  <a:t> </a:t>
                </a:r>
                <a:r>
                  <a:rPr lang="fr-FR" sz="1400" dirty="0" err="1"/>
                  <a:t>numbers</a:t>
                </a:r>
                <a:r>
                  <a:rPr lang="fr-FR" sz="1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1400" dirty="0"/>
                  <a:t> </a:t>
                </a:r>
                <a:endParaRPr lang="fr-FR" sz="14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1400" dirty="0" smtClean="0"/>
                  <a:t> </a:t>
                </a:r>
                <a:r>
                  <a:rPr lang="fr-FR" sz="1400" dirty="0" err="1"/>
                  <a:t>uniform</a:t>
                </a:r>
                <a:r>
                  <a:rPr lang="fr-FR" sz="1400" dirty="0"/>
                  <a:t> PDF </a:t>
                </a:r>
                <a:r>
                  <a:rPr lang="fr-FR" sz="1400" dirty="0" smtClean="0"/>
                  <a:t>[cross-over,1</a:t>
                </a:r>
                <a:r>
                  <a:rPr lang="fr-FR" sz="1400" dirty="0"/>
                  <a:t>] </a:t>
                </a:r>
                <a:endParaRPr lang="fr-FR" sz="1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1400" dirty="0" smtClean="0"/>
                  <a:t> uniform </a:t>
                </a:r>
                <a:r>
                  <a:rPr lang="fr-FR" sz="1400" dirty="0"/>
                  <a:t>PDF [0,1] </a:t>
                </a:r>
              </a:p>
              <a:p>
                <a:endParaRPr lang="fr-FR" sz="1400" b="1" dirty="0" smtClean="0"/>
              </a:p>
              <a:p>
                <a:r>
                  <a:rPr lang="fr-FR" sz="1400" i="1" dirty="0" err="1" smtClean="0"/>
                  <a:t>Generally</a:t>
                </a:r>
                <a:r>
                  <a:rPr lang="fr-FR" sz="1400" i="1" dirty="0" smtClean="0"/>
                  <a:t>, cross-over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fr-FR" sz="1400" i="1" dirty="0" smtClean="0"/>
                  <a:t> 0.7</a:t>
                </a:r>
              </a:p>
              <a:p>
                <a:endParaRPr lang="fr-FR" sz="1400" b="1" dirty="0" smtClean="0"/>
              </a:p>
              <a:p>
                <a:r>
                  <a:rPr lang="fr-FR" sz="1400" b="1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fr-FR" sz="14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fr-FR" sz="1400" b="1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fr-FR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b>
                        <m:r>
                          <a:rPr lang="fr-FR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fr-FR" sz="1400" b="1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fr-FR" sz="1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fr-FR" sz="1400" b="1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fr-FR" sz="1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b>
                        <m:r>
                          <a:rPr lang="fr-FR" sz="14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fr-FR" sz="1400" b="1" dirty="0" smtClean="0"/>
              </a:p>
              <a:p>
                <a:r>
                  <a:rPr lang="fr-FR" sz="1400" b="1" dirty="0" smtClean="0"/>
                  <a:t>Reproduction! ;))</a:t>
                </a:r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endParaRPr lang="fr-FR" sz="1400" b="1" dirty="0"/>
              </a:p>
              <a:p>
                <a:endParaRPr lang="fr-FR" sz="1400" b="1" dirty="0" smtClean="0"/>
              </a:p>
              <a:p>
                <a:r>
                  <a:rPr lang="fr-FR" sz="1400" b="1" dirty="0" err="1" smtClean="0"/>
                  <a:t>Else</a:t>
                </a:r>
                <a:endParaRPr lang="fr-FR" sz="1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1" i="1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lang="fr-FR" sz="1400" b="1" i="1"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  <m:r>
                        <a:rPr lang="fr-FR" sz="1400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lang="fr-FR" sz="1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sub>
                      </m:sSub>
                    </m:oMath>
                  </m:oMathPara>
                </a14:m>
                <a:endParaRPr lang="fr-FR" sz="1400" b="1" dirty="0" smtClean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378" y="1738797"/>
                <a:ext cx="4177243" cy="3754874"/>
              </a:xfrm>
              <a:prstGeom prst="rect">
                <a:avLst/>
              </a:prstGeom>
              <a:blipFill>
                <a:blip r:embed="rId4"/>
                <a:stretch>
                  <a:fillRect l="-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779621" y="3873928"/>
                <a:ext cx="262682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211</m:t>
                          </m:r>
                        </m:sub>
                      </m:sSub>
                      <m:r>
                        <a:rPr lang="fr-FR" sz="1400" b="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121</m:t>
                          </m:r>
                        </m:sub>
                      </m:sSub>
                      <m:r>
                        <a:rPr lang="fr-FR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131</m:t>
                          </m:r>
                        </m:sub>
                      </m:sSub>
                    </m:oMath>
                  </m:oMathPara>
                </a14:m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212</m:t>
                          </m:r>
                        </m:sub>
                      </m:sSub>
                      <m:r>
                        <a:rPr lang="fr-FR" sz="1400" b="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122</m:t>
                          </m:r>
                        </m:sub>
                      </m:sSub>
                      <m:r>
                        <a:rPr lang="fr-FR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132</m:t>
                          </m:r>
                        </m:sub>
                      </m:sSub>
                    </m:oMath>
                  </m:oMathPara>
                </a14:m>
                <a:endParaRPr lang="fr-FR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213</m:t>
                          </m:r>
                        </m:sub>
                      </m:sSub>
                      <m:r>
                        <a:rPr lang="fr-FR" sz="1400" b="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123</m:t>
                          </m:r>
                        </m:sub>
                      </m:sSub>
                      <m:r>
                        <a:rPr lang="fr-FR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133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fr-FR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FR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9621" y="3873928"/>
                <a:ext cx="2626822" cy="9541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ccolade fermante 28"/>
          <p:cNvSpPr/>
          <p:nvPr/>
        </p:nvSpPr>
        <p:spPr>
          <a:xfrm>
            <a:off x="7477200" y="3815739"/>
            <a:ext cx="394547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ZoneTexte 29"/>
          <p:cNvSpPr txBox="1"/>
          <p:nvPr/>
        </p:nvSpPr>
        <p:spPr>
          <a:xfrm>
            <a:off x="7984067" y="4011329"/>
            <a:ext cx="968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For </a:t>
            </a:r>
            <a:r>
              <a:rPr lang="fr-FR" sz="1400" dirty="0" err="1" smtClean="0"/>
              <a:t>every</a:t>
            </a:r>
            <a:r>
              <a:rPr lang="fr-FR" sz="1400" dirty="0" smtClean="0"/>
              <a:t> </a:t>
            </a:r>
            <a:r>
              <a:rPr lang="fr-FR" sz="1400" dirty="0" err="1" smtClean="0"/>
              <a:t>gene</a:t>
            </a:r>
            <a:endParaRPr lang="en-US" sz="1400" dirty="0"/>
          </a:p>
        </p:txBody>
      </p:sp>
      <p:sp>
        <p:nvSpPr>
          <p:cNvPr id="32" name="Flèche courbée vers le bas 31"/>
          <p:cNvSpPr/>
          <p:nvPr/>
        </p:nvSpPr>
        <p:spPr>
          <a:xfrm rot="10800000">
            <a:off x="2890983" y="5612573"/>
            <a:ext cx="2851264" cy="587353"/>
          </a:xfrm>
          <a:prstGeom prst="curved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Flèche courbée vers le bas 32"/>
          <p:cNvSpPr/>
          <p:nvPr/>
        </p:nvSpPr>
        <p:spPr>
          <a:xfrm>
            <a:off x="3175460" y="1180882"/>
            <a:ext cx="2660073" cy="497779"/>
          </a:xfrm>
          <a:prstGeom prst="curved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/>
              <p:nvPr/>
            </p:nvSpPr>
            <p:spPr>
              <a:xfrm>
                <a:off x="6093032" y="5802284"/>
                <a:ext cx="1683538" cy="307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Until </a:t>
                </a:r>
                <a:r>
                  <a:rPr lang="fr-FR" sz="1400" dirty="0" err="1" smtClean="0"/>
                  <a:t>we</a:t>
                </a:r>
                <a:r>
                  <a:rPr lang="fr-FR" sz="1400" dirty="0" smtClean="0"/>
                  <a:t> replace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032" y="5802284"/>
                <a:ext cx="1683538" cy="307777"/>
              </a:xfrm>
              <a:prstGeom prst="rect">
                <a:avLst/>
              </a:prstGeom>
              <a:blipFill>
                <a:blip r:embed="rId6"/>
                <a:stretch>
                  <a:fillRect l="-357" b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620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Genetic</a:t>
            </a:r>
            <a:r>
              <a:rPr lang="fr-FR" dirty="0" smtClean="0"/>
              <a:t> </a:t>
            </a:r>
            <a:r>
              <a:rPr lang="fr-FR" dirty="0" err="1" smtClean="0"/>
              <a:t>Algorithms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66</a:t>
            </a:fld>
            <a:endParaRPr lang="fr-FR"/>
          </a:p>
        </p:txBody>
      </p:sp>
      <p:sp>
        <p:nvSpPr>
          <p:cNvPr id="23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73578" y="1188811"/>
            <a:ext cx="18036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Bonus: Mutation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73578" y="1744660"/>
                <a:ext cx="3990109" cy="2246769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b="1" dirty="0" err="1" smtClean="0"/>
                  <a:t>Step</a:t>
                </a:r>
                <a:r>
                  <a:rPr lang="fr-FR" sz="1400" b="1" dirty="0" smtClean="0"/>
                  <a:t> 1 </a:t>
                </a:r>
              </a:p>
              <a:p>
                <a:r>
                  <a:rPr lang="fr-FR" sz="1400" dirty="0" smtClean="0"/>
                  <a:t>For </a:t>
                </a:r>
                <a:r>
                  <a:rPr lang="fr-FR" sz="1400" dirty="0" err="1" smtClean="0"/>
                  <a:t>each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gene</a:t>
                </a:r>
                <a:r>
                  <a:rPr lang="fr-FR" sz="1400" dirty="0" smtClean="0"/>
                  <a:t>, </a:t>
                </a:r>
              </a:p>
              <a:p>
                <a:r>
                  <a:rPr lang="fr-FR" sz="1400" dirty="0" err="1"/>
                  <a:t>R</a:t>
                </a:r>
                <a:r>
                  <a:rPr lang="fr-FR" sz="1400" dirty="0" err="1" smtClean="0"/>
                  <a:t>andom</a:t>
                </a:r>
                <a:r>
                  <a:rPr lang="fr-FR" sz="1400" dirty="0" smtClean="0"/>
                  <a:t> </a:t>
                </a:r>
                <a:r>
                  <a:rPr lang="fr-FR" sz="1400" dirty="0"/>
                  <a:t>extraction of </a:t>
                </a:r>
                <a:r>
                  <a:rPr lang="fr-FR" sz="1400" dirty="0" smtClean="0"/>
                  <a:t>one </a:t>
                </a:r>
                <a:r>
                  <a:rPr lang="fr-FR" sz="1400" dirty="0" err="1" smtClean="0"/>
                  <a:t>number</a:t>
                </a:r>
                <a:r>
                  <a:rPr lang="fr-FR" sz="1400" dirty="0" smtClean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fr-FR" sz="1400" dirty="0" smtClean="0"/>
                  <a:t> uniform </a:t>
                </a:r>
                <a:r>
                  <a:rPr lang="fr-FR" sz="1400" dirty="0"/>
                  <a:t>PDF </a:t>
                </a:r>
                <a:r>
                  <a:rPr lang="fr-FR" sz="1400" dirty="0" smtClean="0"/>
                  <a:t>[0,1</a:t>
                </a:r>
                <a:r>
                  <a:rPr lang="fr-FR" sz="1400" dirty="0"/>
                  <a:t>] </a:t>
                </a:r>
                <a:endParaRPr lang="fr-FR" sz="1400" dirty="0" smtClean="0"/>
              </a:p>
              <a:p>
                <a:endParaRPr lang="fr-FR" sz="1400" dirty="0"/>
              </a:p>
              <a:p>
                <a:r>
                  <a:rPr lang="fr-FR" sz="14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1400" b="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𝑚𝑢𝑡𝑎𝑡𝑖𝑜𝑛</m:t>
                        </m:r>
                      </m:sub>
                    </m:sSub>
                  </m:oMath>
                </a14:m>
                <a:endParaRPr lang="fr-FR" sz="1400" i="1" dirty="0" smtClean="0"/>
              </a:p>
              <a:p>
                <a:r>
                  <a:rPr lang="fr-FR" sz="1400" dirty="0" err="1" smtClean="0"/>
                  <a:t>Then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rebuild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gene</a:t>
                </a:r>
                <a:r>
                  <a:rPr lang="fr-FR" sz="1400" dirty="0" smtClean="0"/>
                  <a:t> (</a:t>
                </a:r>
                <a:r>
                  <a:rPr lang="fr-FR" sz="1400" dirty="0" err="1" smtClean="0"/>
                  <a:t>step</a:t>
                </a:r>
                <a:r>
                  <a:rPr lang="fr-FR" sz="1400" dirty="0" smtClean="0"/>
                  <a:t> 1 Initial population)</a:t>
                </a:r>
                <a:endParaRPr lang="fr-FR" sz="1400" dirty="0"/>
              </a:p>
              <a:p>
                <a:endParaRPr lang="fr-FR" sz="1400" b="1" dirty="0" smtClean="0"/>
              </a:p>
              <a:p>
                <a:endParaRPr lang="fr-FR" sz="1400" b="1" dirty="0"/>
              </a:p>
              <a:p>
                <a:r>
                  <a:rPr lang="fr-FR" sz="1400" dirty="0" err="1" smtClean="0"/>
                  <a:t>Generally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sz="1400" b="0" i="1">
                            <a:latin typeface="Cambria Math" panose="02040503050406030204" pitchFamily="18" charset="0"/>
                          </a:rPr>
                          <m:t>𝑚𝑢𝑡𝑎𝑡𝑖𝑜𝑛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endParaRPr lang="fr-FR" sz="1400" dirty="0" smtClean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78" y="1744660"/>
                <a:ext cx="3990109" cy="2246769"/>
              </a:xfrm>
              <a:prstGeom prst="rect">
                <a:avLst/>
              </a:prstGeom>
              <a:blipFill>
                <a:blip r:embed="rId3"/>
                <a:stretch>
                  <a:fillRect l="-152" b="-1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necteur droit 8"/>
          <p:cNvCxnSpPr/>
          <p:nvPr/>
        </p:nvCxnSpPr>
        <p:spPr>
          <a:xfrm flipH="1">
            <a:off x="4838007" y="1188811"/>
            <a:ext cx="33251" cy="4879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5459450" y="3159604"/>
            <a:ext cx="315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Repeat</a:t>
            </a:r>
            <a:r>
              <a:rPr lang="fr-FR" b="1" dirty="0" smtClean="0"/>
              <a:t> for </a:t>
            </a:r>
            <a:r>
              <a:rPr lang="fr-FR" b="1" dirty="0" err="1" smtClean="0"/>
              <a:t>each</a:t>
            </a:r>
            <a:r>
              <a:rPr lang="fr-FR" b="1" dirty="0" smtClean="0"/>
              <a:t> </a:t>
            </a:r>
            <a:r>
              <a:rPr lang="fr-FR" b="1" dirty="0" err="1" smtClean="0"/>
              <a:t>generation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0854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Genetic</a:t>
            </a:r>
            <a:r>
              <a:rPr lang="fr-FR" smtClean="0"/>
              <a:t> </a:t>
            </a:r>
            <a:r>
              <a:rPr lang="fr-FR" err="1" smtClean="0"/>
              <a:t>Algorithms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67</a:t>
            </a:fld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4649" y="1229326"/>
            <a:ext cx="8172464" cy="4968552"/>
          </a:xfrm>
        </p:spPr>
        <p:txBody>
          <a:bodyPr/>
          <a:lstStyle/>
          <a:p>
            <a:r>
              <a:rPr lang="fr-FR" sz="1400" b="1" dirty="0" err="1" smtClean="0">
                <a:latin typeface="+mn-lt"/>
              </a:rPr>
              <a:t>Implementation</a:t>
            </a:r>
            <a:r>
              <a:rPr lang="fr-FR" sz="1400" b="1" dirty="0" smtClean="0">
                <a:latin typeface="+mn-lt"/>
              </a:rPr>
              <a:t> in OPERA 3D</a:t>
            </a:r>
          </a:p>
          <a:p>
            <a:endParaRPr lang="fr-FR" sz="1400" b="1" dirty="0">
              <a:latin typeface="+mn-lt"/>
            </a:endParaRPr>
          </a:p>
          <a:p>
            <a:endParaRPr lang="fr-FR" sz="1400" b="1" dirty="0"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82618" y="1855433"/>
            <a:ext cx="1596912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b="1" smtClean="0"/>
              <a:t>GA </a:t>
            </a:r>
            <a:r>
              <a:rPr lang="fr-FR" sz="1400" b="1" err="1" smtClean="0"/>
              <a:t>Random</a:t>
            </a:r>
            <a:r>
              <a:rPr lang="fr-FR" sz="1400" smtClean="0"/>
              <a:t/>
            </a:r>
            <a:br>
              <a:rPr lang="fr-FR" sz="1400" smtClean="0"/>
            </a:br>
            <a:r>
              <a:rPr lang="fr-FR" sz="1400" smtClean="0"/>
              <a:t>(Initial population)</a:t>
            </a:r>
            <a:endParaRPr lang="fr-FR" sz="1400"/>
          </a:p>
        </p:txBody>
      </p:sp>
      <p:sp>
        <p:nvSpPr>
          <p:cNvPr id="10" name="ZoneTexte 9"/>
          <p:cNvSpPr txBox="1"/>
          <p:nvPr/>
        </p:nvSpPr>
        <p:spPr>
          <a:xfrm>
            <a:off x="1212821" y="3518858"/>
            <a:ext cx="1794501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err="1" smtClean="0"/>
              <a:t>Modeller</a:t>
            </a:r>
            <a:endParaRPr lang="fr-FR" sz="1400" b="1" smtClean="0"/>
          </a:p>
          <a:p>
            <a:r>
              <a:rPr lang="fr-FR" sz="1400" err="1" smtClean="0"/>
              <a:t>Geometry</a:t>
            </a:r>
            <a:r>
              <a:rPr lang="fr-FR" sz="1400" smtClean="0"/>
              <a:t> </a:t>
            </a:r>
            <a:r>
              <a:rPr lang="fr-FR" sz="1400" err="1" smtClean="0"/>
              <a:t>implementation</a:t>
            </a:r>
            <a:endParaRPr lang="fr-FR" sz="1400"/>
          </a:p>
        </p:txBody>
      </p:sp>
      <p:sp>
        <p:nvSpPr>
          <p:cNvPr id="11" name="ZoneTexte 10"/>
          <p:cNvSpPr txBox="1"/>
          <p:nvPr/>
        </p:nvSpPr>
        <p:spPr>
          <a:xfrm>
            <a:off x="4108268" y="3728217"/>
            <a:ext cx="732893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b="1" err="1" smtClean="0"/>
              <a:t>Solver</a:t>
            </a:r>
            <a:endParaRPr lang="fr-FR" sz="1400" b="1"/>
          </a:p>
        </p:txBody>
      </p:sp>
      <p:sp>
        <p:nvSpPr>
          <p:cNvPr id="13" name="ZoneTexte 12"/>
          <p:cNvSpPr txBox="1"/>
          <p:nvPr/>
        </p:nvSpPr>
        <p:spPr>
          <a:xfrm>
            <a:off x="6032236" y="3570146"/>
            <a:ext cx="167065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b="1" smtClean="0"/>
              <a:t>Post Processor</a:t>
            </a:r>
          </a:p>
          <a:p>
            <a:r>
              <a:rPr lang="fr-FR" sz="1400" err="1" smtClean="0"/>
              <a:t>Analysis</a:t>
            </a:r>
            <a:r>
              <a:rPr lang="fr-FR" sz="1400" smtClean="0"/>
              <a:t> &amp; </a:t>
            </a:r>
            <a:r>
              <a:rPr lang="fr-FR" sz="1400" err="1" smtClean="0"/>
              <a:t>Results</a:t>
            </a:r>
            <a:endParaRPr lang="fr-FR" sz="1400"/>
          </a:p>
        </p:txBody>
      </p:sp>
      <p:sp>
        <p:nvSpPr>
          <p:cNvPr id="23" name="ZoneTexte 22"/>
          <p:cNvSpPr txBox="1"/>
          <p:nvPr/>
        </p:nvSpPr>
        <p:spPr>
          <a:xfrm>
            <a:off x="6129557" y="5211420"/>
            <a:ext cx="1439818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b="1" smtClean="0"/>
              <a:t>GA Engine</a:t>
            </a:r>
          </a:p>
          <a:p>
            <a:r>
              <a:rPr lang="fr-FR" sz="1400" err="1" smtClean="0"/>
              <a:t>Individuals</a:t>
            </a:r>
            <a:r>
              <a:rPr lang="fr-FR" sz="1400" smtClean="0"/>
              <a:t> </a:t>
            </a:r>
            <a:r>
              <a:rPr lang="fr-FR" sz="1400" err="1" smtClean="0"/>
              <a:t>rank</a:t>
            </a:r>
            <a:endParaRPr lang="fr-FR" sz="1400" smtClean="0"/>
          </a:p>
          <a:p>
            <a:r>
              <a:rPr lang="fr-FR" sz="1400" smtClean="0"/>
              <a:t>Reproduction</a:t>
            </a:r>
          </a:p>
          <a:p>
            <a:r>
              <a:rPr lang="fr-FR" sz="1400" smtClean="0"/>
              <a:t>New Population</a:t>
            </a:r>
            <a:endParaRPr lang="fr-FR" sz="1400"/>
          </a:p>
        </p:txBody>
      </p:sp>
      <p:sp>
        <p:nvSpPr>
          <p:cNvPr id="24" name="Flèche vers le bas 23"/>
          <p:cNvSpPr/>
          <p:nvPr/>
        </p:nvSpPr>
        <p:spPr>
          <a:xfrm>
            <a:off x="1689976" y="2559239"/>
            <a:ext cx="295777" cy="541538"/>
          </a:xfrm>
          <a:prstGeom prst="down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31" name="Flèche vers le bas 30"/>
          <p:cNvSpPr/>
          <p:nvPr/>
        </p:nvSpPr>
        <p:spPr>
          <a:xfrm rot="16200000">
            <a:off x="3397017" y="3590722"/>
            <a:ext cx="295777" cy="541538"/>
          </a:xfrm>
          <a:prstGeom prst="down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32" name="Flèche vers le bas 31"/>
          <p:cNvSpPr/>
          <p:nvPr/>
        </p:nvSpPr>
        <p:spPr>
          <a:xfrm rot="16200000">
            <a:off x="5307933" y="3605337"/>
            <a:ext cx="295777" cy="541538"/>
          </a:xfrm>
          <a:prstGeom prst="down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33" name="Flèche vers le bas 32"/>
          <p:cNvSpPr/>
          <p:nvPr/>
        </p:nvSpPr>
        <p:spPr>
          <a:xfrm>
            <a:off x="6892597" y="4665568"/>
            <a:ext cx="261588" cy="470518"/>
          </a:xfrm>
          <a:prstGeom prst="down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5" name="Flèche à angle droit 24"/>
          <p:cNvSpPr/>
          <p:nvPr/>
        </p:nvSpPr>
        <p:spPr>
          <a:xfrm rot="10800000" flipV="1">
            <a:off x="1689598" y="4863014"/>
            <a:ext cx="4252154" cy="977290"/>
          </a:xfrm>
          <a:prstGeom prst="bentUpArrow">
            <a:avLst>
              <a:gd name="adj1" fmla="val 17733"/>
              <a:gd name="adj2" fmla="val 25000"/>
              <a:gd name="adj3" fmla="val 25987"/>
            </a:avLst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6" name="Rectangle à coins arrondis 25"/>
          <p:cNvSpPr/>
          <p:nvPr/>
        </p:nvSpPr>
        <p:spPr>
          <a:xfrm>
            <a:off x="971166" y="3243982"/>
            <a:ext cx="7395099" cy="13462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" name="ZoneTexte 1"/>
          <p:cNvSpPr txBox="1"/>
          <p:nvPr/>
        </p:nvSpPr>
        <p:spPr>
          <a:xfrm>
            <a:off x="4223143" y="1820575"/>
            <a:ext cx="35412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C00000"/>
                </a:solidFill>
              </a:rPr>
              <a:t>Automation of the </a:t>
            </a:r>
            <a:r>
              <a:rPr lang="fr-FR" sz="1400" dirty="0" err="1" smtClean="0">
                <a:solidFill>
                  <a:srgbClr val="C00000"/>
                </a:solidFill>
              </a:rPr>
              <a:t>process</a:t>
            </a:r>
            <a:endParaRPr lang="fr-FR" sz="1400" dirty="0" smtClean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>
                <a:solidFill>
                  <a:srgbClr val="C00000"/>
                </a:solidFill>
              </a:rPr>
              <a:t>Parallelization</a:t>
            </a:r>
            <a:r>
              <a:rPr lang="fr-FR" sz="1400" dirty="0" smtClean="0">
                <a:solidFill>
                  <a:srgbClr val="C00000"/>
                </a:solidFill>
              </a:rPr>
              <a:t> of the </a:t>
            </a:r>
            <a:r>
              <a:rPr lang="fr-FR" sz="1400" dirty="0" err="1" smtClean="0">
                <a:solidFill>
                  <a:srgbClr val="C00000"/>
                </a:solidFill>
              </a:rPr>
              <a:t>process</a:t>
            </a:r>
            <a:endParaRPr lang="fr-FR" sz="14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C00000"/>
                </a:solidFill>
              </a:rPr>
              <a:t>Interface </a:t>
            </a:r>
            <a:r>
              <a:rPr lang="fr-FR" sz="1400" dirty="0" err="1" smtClean="0">
                <a:solidFill>
                  <a:srgbClr val="C00000"/>
                </a:solidFill>
              </a:rPr>
              <a:t>between</a:t>
            </a:r>
            <a:r>
              <a:rPr lang="fr-FR" sz="1400" dirty="0" smtClean="0">
                <a:solidFill>
                  <a:srgbClr val="C00000"/>
                </a:solidFill>
              </a:rPr>
              <a:t> 5 </a:t>
            </a:r>
            <a:r>
              <a:rPr lang="fr-FR" sz="1400" dirty="0" err="1" smtClean="0">
                <a:solidFill>
                  <a:srgbClr val="C00000"/>
                </a:solidFill>
              </a:rPr>
              <a:t>different</a:t>
            </a:r>
            <a:r>
              <a:rPr lang="fr-FR" sz="1400" dirty="0" smtClean="0">
                <a:solidFill>
                  <a:srgbClr val="C00000"/>
                </a:solidFill>
              </a:rPr>
              <a:t> programs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19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04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r>
              <a:rPr lang="fr-FR" dirty="0" smtClean="0"/>
              <a:t> on MADMAX </a:t>
            </a:r>
            <a:r>
              <a:rPr lang="fr-FR" dirty="0"/>
              <a:t>Version </a:t>
            </a:r>
            <a:r>
              <a:rPr lang="fr-FR" dirty="0" smtClean="0"/>
              <a:t>9.0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68</a:t>
            </a:fld>
            <a:endParaRPr lang="fr-FR"/>
          </a:p>
        </p:txBody>
      </p:sp>
      <p:graphicFrame>
        <p:nvGraphicFramePr>
          <p:cNvPr id="17" name="Graphique 16"/>
          <p:cNvGraphicFramePr>
            <a:graphicFrameLocks noGrp="1"/>
          </p:cNvGraphicFramePr>
          <p:nvPr>
            <p:extLst/>
          </p:nvPr>
        </p:nvGraphicFramePr>
        <p:xfrm>
          <a:off x="233227" y="1198299"/>
          <a:ext cx="8825955" cy="542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6804718" y="3403385"/>
            <a:ext cx="1367682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smtClean="0"/>
              <a:t>12 </a:t>
            </a:r>
            <a:r>
              <a:rPr lang="fr-FR" sz="1400" err="1" smtClean="0"/>
              <a:t>generations</a:t>
            </a:r>
            <a:endParaRPr lang="fr-FR" sz="1400"/>
          </a:p>
        </p:txBody>
      </p:sp>
      <p:sp>
        <p:nvSpPr>
          <p:cNvPr id="7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10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When</a:t>
            </a:r>
            <a:r>
              <a:rPr lang="fr-FR" dirty="0" smtClean="0"/>
              <a:t> to Use?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69</a:t>
            </a:fld>
            <a:endParaRPr lang="fr-FR"/>
          </a:p>
        </p:txBody>
      </p:sp>
      <p:sp>
        <p:nvSpPr>
          <p:cNvPr id="7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01568" y="6464164"/>
            <a:ext cx="4131732" cy="324000"/>
          </a:xfrm>
        </p:spPr>
        <p:txBody>
          <a:bodyPr/>
          <a:lstStyle/>
          <a:p>
            <a:r>
              <a:rPr lang="fr-FR" err="1" smtClean="0"/>
              <a:t>Useful</a:t>
            </a:r>
            <a:r>
              <a:rPr lang="fr-FR" smtClean="0"/>
              <a:t> </a:t>
            </a:r>
            <a:r>
              <a:rPr lang="fr-FR" err="1" smtClean="0"/>
              <a:t>Statistical</a:t>
            </a:r>
            <a:r>
              <a:rPr lang="fr-FR" smtClean="0"/>
              <a:t> </a:t>
            </a:r>
            <a:r>
              <a:rPr lang="fr-FR" err="1" smtClean="0"/>
              <a:t>Methods</a:t>
            </a:r>
            <a:r>
              <a:rPr lang="fr-FR" smtClean="0"/>
              <a:t> in </a:t>
            </a:r>
            <a:r>
              <a:rPr lang="fr-FR" err="1" smtClean="0"/>
              <a:t>Designing</a:t>
            </a:r>
            <a:r>
              <a:rPr lang="fr-FR" smtClean="0"/>
              <a:t> </a:t>
            </a:r>
            <a:r>
              <a:rPr lang="fr-FR" err="1" smtClean="0"/>
              <a:t>Superconducting</a:t>
            </a:r>
            <a:r>
              <a:rPr lang="fr-FR" smtClean="0"/>
              <a:t> </a:t>
            </a:r>
            <a:r>
              <a:rPr lang="fr-FR" err="1" smtClean="0"/>
              <a:t>Magnets</a:t>
            </a:r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631767" y="1496291"/>
            <a:ext cx="822128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GA </a:t>
            </a:r>
            <a:r>
              <a:rPr lang="fr-FR" sz="1400" b="1" dirty="0" err="1" smtClean="0"/>
              <a:t>can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be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used</a:t>
            </a:r>
            <a:r>
              <a:rPr lang="fr-FR" sz="1400" b="1" dirty="0" smtClean="0"/>
              <a:t> for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Minimization</a:t>
            </a:r>
            <a:r>
              <a:rPr lang="fr-FR" sz="1400" dirty="0" smtClean="0"/>
              <a:t> </a:t>
            </a:r>
            <a:r>
              <a:rPr lang="fr-FR" sz="1400" dirty="0" err="1" smtClean="0"/>
              <a:t>problem</a:t>
            </a: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Maximization</a:t>
            </a:r>
            <a:r>
              <a:rPr lang="fr-FR" sz="1400" dirty="0" smtClean="0"/>
              <a:t> </a:t>
            </a:r>
            <a:r>
              <a:rPr lang="fr-FR" sz="1400" dirty="0" err="1" smtClean="0"/>
              <a:t>problem</a:t>
            </a: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r>
              <a:rPr lang="fr-FR" sz="1400" dirty="0" err="1" smtClean="0"/>
              <a:t>When</a:t>
            </a:r>
            <a:r>
              <a:rPr lang="fr-FR" sz="1400" dirty="0" smtClean="0"/>
              <a:t> </a:t>
            </a:r>
            <a:r>
              <a:rPr lang="fr-FR" sz="1400" dirty="0" err="1" smtClean="0"/>
              <a:t>you</a:t>
            </a:r>
            <a:r>
              <a:rPr lang="fr-FR" sz="1400" dirty="0" smtClean="0"/>
              <a:t> </a:t>
            </a:r>
            <a:r>
              <a:rPr lang="fr-FR" sz="1400" dirty="0" err="1" smtClean="0"/>
              <a:t>don’t</a:t>
            </a:r>
            <a:r>
              <a:rPr lang="fr-FR" sz="1400" dirty="0" smtClean="0"/>
              <a:t> know how to </a:t>
            </a:r>
            <a:r>
              <a:rPr lang="fr-FR" sz="1400" dirty="0" err="1" smtClean="0"/>
              <a:t>write</a:t>
            </a:r>
            <a:r>
              <a:rPr lang="fr-FR" sz="1400" dirty="0" smtClean="0"/>
              <a:t> down a </a:t>
            </a:r>
            <a:r>
              <a:rPr lang="fr-FR" sz="1400" dirty="0" err="1" smtClean="0"/>
              <a:t>function</a:t>
            </a:r>
            <a:r>
              <a:rPr lang="fr-FR" sz="1400" dirty="0" smtClean="0"/>
              <a:t> (or a part of).</a:t>
            </a:r>
          </a:p>
          <a:p>
            <a:endParaRPr lang="fr-FR" sz="1400" dirty="0"/>
          </a:p>
          <a:p>
            <a:r>
              <a:rPr lang="fr-FR" sz="1400" b="1" dirty="0" smtClean="0">
                <a:solidFill>
                  <a:srgbClr val="C00000"/>
                </a:solidFill>
              </a:rPr>
              <a:t>Warnings: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To </a:t>
            </a:r>
            <a:r>
              <a:rPr lang="fr-FR" sz="1400" dirty="0" err="1" smtClean="0"/>
              <a:t>be</a:t>
            </a:r>
            <a:r>
              <a:rPr lang="fr-FR" sz="1400" dirty="0" smtClean="0"/>
              <a:t> </a:t>
            </a:r>
            <a:r>
              <a:rPr lang="fr-FR" sz="1400" dirty="0" err="1" smtClean="0"/>
              <a:t>used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a </a:t>
            </a:r>
            <a:r>
              <a:rPr lang="fr-FR" sz="1400" dirty="0" err="1" smtClean="0"/>
              <a:t>limited</a:t>
            </a:r>
            <a:r>
              <a:rPr lang="fr-FR" sz="1400" dirty="0" smtClean="0"/>
              <a:t> </a:t>
            </a:r>
            <a:r>
              <a:rPr lang="fr-FR" sz="1400" dirty="0" err="1" smtClean="0"/>
              <a:t>number</a:t>
            </a:r>
            <a:r>
              <a:rPr lang="fr-FR" sz="1400" dirty="0" smtClean="0"/>
              <a:t> of variables (as a </a:t>
            </a:r>
            <a:r>
              <a:rPr lang="fr-FR" sz="1400" dirty="0" err="1" smtClean="0"/>
              <a:t>function</a:t>
            </a:r>
            <a:r>
              <a:rPr lang="fr-FR" sz="1400" dirty="0" smtClean="0"/>
              <a:t> of </a:t>
            </a:r>
            <a:r>
              <a:rPr lang="fr-FR" sz="1400" dirty="0" err="1" smtClean="0"/>
              <a:t>your</a:t>
            </a:r>
            <a:r>
              <a:rPr lang="fr-FR" sz="1400" dirty="0" smtClean="0"/>
              <a:t> </a:t>
            </a:r>
            <a:r>
              <a:rPr lang="fr-FR" sz="1400" dirty="0" err="1" smtClean="0"/>
              <a:t>resolution</a:t>
            </a:r>
            <a:r>
              <a:rPr lang="fr-FR" sz="1400" dirty="0" smtClean="0"/>
              <a:t> time)</a:t>
            </a:r>
            <a:br>
              <a:rPr lang="fr-FR" sz="1400" dirty="0" smtClean="0"/>
            </a:b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How to </a:t>
            </a:r>
            <a:r>
              <a:rPr lang="fr-FR" sz="1400" dirty="0" err="1" smtClean="0"/>
              <a:t>rank</a:t>
            </a:r>
            <a:r>
              <a:rPr lang="fr-FR" sz="1400" dirty="0" smtClean="0"/>
              <a:t> the </a:t>
            </a:r>
            <a:r>
              <a:rPr lang="fr-FR" sz="1400" dirty="0" err="1" smtClean="0"/>
              <a:t>individuals</a:t>
            </a:r>
            <a:r>
              <a:rPr lang="fr-FR" sz="1400" dirty="0" smtClean="0"/>
              <a:t> </a:t>
            </a:r>
            <a:r>
              <a:rPr lang="fr-FR" sz="1400" dirty="0" err="1" smtClean="0"/>
              <a:t>is</a:t>
            </a:r>
            <a:r>
              <a:rPr lang="fr-FR" sz="1400" dirty="0" smtClean="0"/>
              <a:t> one of the </a:t>
            </a:r>
            <a:r>
              <a:rPr lang="fr-FR" sz="1400" dirty="0" err="1" smtClean="0"/>
              <a:t>hardest</a:t>
            </a:r>
            <a:r>
              <a:rPr lang="fr-FR" sz="1400" dirty="0" smtClean="0"/>
              <a:t> </a:t>
            </a:r>
            <a:r>
              <a:rPr lang="fr-FR" sz="1400" dirty="0" err="1" smtClean="0"/>
              <a:t>problem</a:t>
            </a:r>
            <a:r>
              <a:rPr lang="fr-FR" sz="1400" dirty="0" smtClean="0"/>
              <a:t> if </a:t>
            </a:r>
            <a:r>
              <a:rPr lang="fr-FR" sz="1400" dirty="0" err="1" smtClean="0"/>
              <a:t>you</a:t>
            </a:r>
            <a:r>
              <a:rPr lang="fr-FR" sz="1400" dirty="0" smtClean="0"/>
              <a:t> look for multiple fitness </a:t>
            </a:r>
            <a:r>
              <a:rPr lang="fr-FR" sz="1400" dirty="0" err="1" smtClean="0"/>
              <a:t>functions</a:t>
            </a:r>
            <a:r>
              <a:rPr lang="fr-FR" sz="1400" dirty="0" smtClean="0"/>
              <a:t> (ex: </a:t>
            </a:r>
            <a:r>
              <a:rPr lang="fr-FR" sz="1400" i="1" dirty="0" err="1" smtClean="0"/>
              <a:t>minimize</a:t>
            </a:r>
            <a:r>
              <a:rPr lang="fr-FR" sz="1400" i="1" dirty="0" smtClean="0"/>
              <a:t> </a:t>
            </a:r>
            <a:r>
              <a:rPr lang="fr-FR" sz="1400" i="1" dirty="0" err="1" smtClean="0"/>
              <a:t>both</a:t>
            </a:r>
            <a:r>
              <a:rPr lang="fr-FR" sz="1400" i="1" dirty="0" smtClean="0"/>
              <a:t> </a:t>
            </a:r>
            <a:r>
              <a:rPr lang="fr-FR" sz="1400" i="1" dirty="0" err="1" smtClean="0"/>
              <a:t>Bpeak</a:t>
            </a:r>
            <a:r>
              <a:rPr lang="fr-FR" sz="1400" i="1" dirty="0" smtClean="0"/>
              <a:t> and Volume</a:t>
            </a:r>
            <a:r>
              <a:rPr lang="fr-FR" sz="1400" dirty="0" smtClean="0"/>
              <a:t>)</a:t>
            </a:r>
            <a:br>
              <a:rPr lang="fr-FR" sz="1400" dirty="0" smtClean="0"/>
            </a:b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 smtClean="0"/>
              <a:t>They</a:t>
            </a:r>
            <a:r>
              <a:rPr lang="fr-FR" sz="1400" dirty="0" smtClean="0"/>
              <a:t> </a:t>
            </a:r>
            <a:r>
              <a:rPr lang="fr-FR" sz="1400" dirty="0" err="1" smtClean="0"/>
              <a:t>will</a:t>
            </a:r>
            <a:r>
              <a:rPr lang="fr-FR" sz="1400" dirty="0" smtClean="0"/>
              <a:t> </a:t>
            </a:r>
            <a:r>
              <a:rPr lang="fr-FR" sz="1400" dirty="0" err="1" smtClean="0"/>
              <a:t>always</a:t>
            </a:r>
            <a:r>
              <a:rPr lang="fr-FR" sz="1400" dirty="0" smtClean="0"/>
              <a:t> </a:t>
            </a:r>
            <a:r>
              <a:rPr lang="fr-FR" sz="1400" dirty="0" err="1" smtClean="0"/>
              <a:t>find</a:t>
            </a:r>
            <a:r>
              <a:rPr lang="fr-FR" sz="1400" dirty="0" smtClean="0"/>
              <a:t> an </a:t>
            </a:r>
            <a:r>
              <a:rPr lang="fr-FR" sz="1400" dirty="0" err="1" smtClean="0"/>
              <a:t>approximate</a:t>
            </a:r>
            <a:r>
              <a:rPr lang="fr-FR" sz="1400" dirty="0" smtClean="0"/>
              <a:t> solutions</a:t>
            </a:r>
          </a:p>
        </p:txBody>
      </p:sp>
    </p:spTree>
    <p:extLst>
      <p:ext uri="{BB962C8B-B14F-4D97-AF65-F5344CB8AC3E}">
        <p14:creationId xmlns:p14="http://schemas.microsoft.com/office/powerpoint/2010/main" val="221612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References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70</a:t>
            </a:fld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82248" y="1379084"/>
            <a:ext cx="874562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 smtClean="0"/>
              <a:t>Random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numbers</a:t>
            </a:r>
            <a:r>
              <a:rPr lang="fr-FR" sz="1400" b="1" dirty="0" smtClean="0"/>
              <a:t>:</a:t>
            </a:r>
          </a:p>
          <a:p>
            <a:endParaRPr lang="fr-FR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400" i="1" dirty="0"/>
              <a:t>H. </a:t>
            </a:r>
            <a:r>
              <a:rPr lang="fr-FR" sz="1400" i="1" dirty="0" err="1"/>
              <a:t>Press</a:t>
            </a:r>
            <a:r>
              <a:rPr lang="fr-FR" sz="1400" i="1" dirty="0"/>
              <a:t> et all. (1992), </a:t>
            </a:r>
            <a:r>
              <a:rPr lang="fr-FR" sz="1400" i="1" dirty="0" smtClean="0"/>
              <a:t>« </a:t>
            </a:r>
            <a:r>
              <a:rPr lang="fr-FR" sz="1400" dirty="0" err="1" smtClean="0"/>
              <a:t>Numerical</a:t>
            </a:r>
            <a:r>
              <a:rPr lang="fr-FR" sz="1400" dirty="0" smtClean="0"/>
              <a:t> </a:t>
            </a:r>
            <a:r>
              <a:rPr lang="fr-FR" sz="1400" dirty="0" err="1"/>
              <a:t>Recipes</a:t>
            </a:r>
            <a:r>
              <a:rPr lang="fr-FR" sz="1400" dirty="0"/>
              <a:t> in </a:t>
            </a:r>
            <a:r>
              <a:rPr lang="fr-FR" sz="1400" dirty="0" smtClean="0"/>
              <a:t>C »</a:t>
            </a:r>
            <a:r>
              <a:rPr lang="fr-FR" sz="1400" i="1" dirty="0" smtClean="0"/>
              <a:t>, </a:t>
            </a:r>
            <a:r>
              <a:rPr lang="fr-FR" sz="1400" i="1" dirty="0"/>
              <a:t>Cambridge </a:t>
            </a:r>
            <a:r>
              <a:rPr lang="fr-FR" sz="1400" i="1" dirty="0" err="1"/>
              <a:t>University</a:t>
            </a:r>
            <a:r>
              <a:rPr lang="fr-FR" sz="1400" i="1" dirty="0"/>
              <a:t> </a:t>
            </a:r>
            <a:r>
              <a:rPr lang="fr-FR" sz="1400" i="1" dirty="0" err="1"/>
              <a:t>Press</a:t>
            </a:r>
            <a:endParaRPr lang="en-US" sz="1400" i="1" dirty="0"/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Matsumoto, M., </a:t>
            </a:r>
            <a:r>
              <a:rPr lang="fr-FR" sz="1400" i="1" dirty="0" err="1" smtClean="0"/>
              <a:t>Nishimura</a:t>
            </a:r>
            <a:r>
              <a:rPr lang="fr-FR" sz="1400" i="1" dirty="0" smtClean="0"/>
              <a:t>, T. (1998), </a:t>
            </a:r>
            <a:r>
              <a:rPr lang="fr-FR" sz="1400" dirty="0" smtClean="0"/>
              <a:t>« Mersenne twister: a 623-dimensionally </a:t>
            </a:r>
            <a:r>
              <a:rPr lang="fr-FR" sz="1400" dirty="0" err="1" smtClean="0"/>
              <a:t>equidistributed</a:t>
            </a:r>
            <a:r>
              <a:rPr lang="fr-FR" sz="1400" dirty="0" smtClean="0"/>
              <a:t> </a:t>
            </a:r>
            <a:r>
              <a:rPr lang="fr-FR" sz="1400" dirty="0" err="1" smtClean="0"/>
              <a:t>uniform</a:t>
            </a:r>
            <a:r>
              <a:rPr lang="fr-FR" sz="1400" dirty="0" smtClean="0"/>
              <a:t> pseudo-</a:t>
            </a:r>
            <a:r>
              <a:rPr lang="fr-FR" sz="1400" dirty="0" err="1" smtClean="0"/>
              <a:t>random</a:t>
            </a:r>
            <a:r>
              <a:rPr lang="fr-FR" sz="1400" dirty="0" smtClean="0"/>
              <a:t> </a:t>
            </a:r>
            <a:r>
              <a:rPr lang="fr-FR" sz="1400" dirty="0" err="1" smtClean="0"/>
              <a:t>number</a:t>
            </a:r>
            <a:r>
              <a:rPr lang="fr-FR" sz="1400" dirty="0" smtClean="0"/>
              <a:t> </a:t>
            </a:r>
            <a:r>
              <a:rPr lang="fr-FR" sz="1400" dirty="0" err="1" smtClean="0"/>
              <a:t>generator</a:t>
            </a:r>
            <a:r>
              <a:rPr lang="fr-FR" sz="1400" dirty="0" smtClean="0"/>
              <a:t> », </a:t>
            </a:r>
            <a:r>
              <a:rPr lang="fr-FR" sz="1400" i="1" dirty="0" smtClean="0"/>
              <a:t>ACM Transactions on </a:t>
            </a:r>
            <a:r>
              <a:rPr lang="fr-FR" sz="1400" i="1" dirty="0" err="1" smtClean="0"/>
              <a:t>Modeling</a:t>
            </a:r>
            <a:r>
              <a:rPr lang="fr-FR" sz="1400" i="1" dirty="0" smtClean="0"/>
              <a:t> and Computer Simulation</a:t>
            </a:r>
          </a:p>
          <a:p>
            <a:pPr marL="342900" indent="-342900">
              <a:buFont typeface="+mj-lt"/>
              <a:buAutoNum type="arabicPeriod"/>
            </a:pPr>
            <a:endParaRPr lang="fr-FR" sz="1400" i="1" dirty="0" smtClean="0"/>
          </a:p>
          <a:p>
            <a:endParaRPr lang="fr-FR" sz="1400" i="1" dirty="0"/>
          </a:p>
          <a:p>
            <a:r>
              <a:rPr lang="fr-FR" sz="1400" b="1" dirty="0" err="1" smtClean="0"/>
              <a:t>Probability</a:t>
            </a:r>
            <a:r>
              <a:rPr lang="fr-FR" sz="1400" b="1" dirty="0"/>
              <a:t>,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Statistics</a:t>
            </a:r>
            <a:r>
              <a:rPr lang="fr-FR" sz="1400" b="1" dirty="0" smtClean="0"/>
              <a:t> and </a:t>
            </a:r>
            <a:r>
              <a:rPr lang="fr-FR" sz="1400" b="1" dirty="0" err="1" smtClean="0"/>
              <a:t>Montecarlo</a:t>
            </a:r>
            <a:r>
              <a:rPr lang="fr-FR" sz="1400" b="1" dirty="0" smtClean="0"/>
              <a:t>:</a:t>
            </a:r>
          </a:p>
          <a:p>
            <a:endParaRPr lang="fr-FR" sz="1400" i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hlinkClick r:id="rId2"/>
              </a:rPr>
              <a:t>CERN COURSE </a:t>
            </a:r>
            <a:r>
              <a:rPr lang="en-US" sz="1400" dirty="0" smtClean="0">
                <a:hlinkClick r:id="rId2"/>
              </a:rPr>
              <a:t>http</a:t>
            </a:r>
            <a:r>
              <a:rPr lang="en-US" sz="1400" dirty="0">
                <a:hlinkClick r:id="rId2"/>
              </a:rPr>
              <a:t>://www.pp.rhul.ac.uk/~cowan/stat_cern.html</a:t>
            </a:r>
            <a:endParaRPr lang="fr-FR" sz="1400" i="1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R. Monge (2008) « </a:t>
            </a:r>
            <a:r>
              <a:rPr lang="fr-FR" sz="1400" dirty="0" smtClean="0"/>
              <a:t>Corso di </a:t>
            </a:r>
            <a:r>
              <a:rPr lang="fr-FR" sz="1400" dirty="0" err="1" smtClean="0"/>
              <a:t>Laboratorio</a:t>
            </a:r>
            <a:r>
              <a:rPr lang="fr-FR" sz="1400" dirty="0" smtClean="0"/>
              <a:t> 1B</a:t>
            </a:r>
            <a:r>
              <a:rPr lang="fr-FR" sz="1400" i="1" dirty="0" smtClean="0"/>
              <a:t> », Lectures at </a:t>
            </a:r>
            <a:r>
              <a:rPr lang="fr-FR" sz="1400" i="1" dirty="0" err="1" smtClean="0"/>
              <a:t>Università</a:t>
            </a:r>
            <a:r>
              <a:rPr lang="fr-FR" sz="1400" i="1" dirty="0" smtClean="0"/>
              <a:t> di Genova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F. James (2011) « </a:t>
            </a:r>
            <a:r>
              <a:rPr lang="fr-FR" sz="1400" dirty="0" err="1" smtClean="0"/>
              <a:t>Statistics</a:t>
            </a:r>
            <a:r>
              <a:rPr lang="fr-FR" sz="1400" dirty="0" smtClean="0"/>
              <a:t> for </a:t>
            </a:r>
            <a:r>
              <a:rPr lang="fr-FR" sz="1400" dirty="0" err="1" smtClean="0"/>
              <a:t>Physicists</a:t>
            </a:r>
            <a:r>
              <a:rPr lang="fr-FR" sz="1400" i="1" dirty="0" smtClean="0"/>
              <a:t> », </a:t>
            </a:r>
            <a:r>
              <a:rPr lang="fr-FR" sz="1400" i="1" dirty="0" err="1" smtClean="0"/>
              <a:t>Presented</a:t>
            </a:r>
            <a:r>
              <a:rPr lang="fr-FR" sz="1400" i="1" dirty="0" smtClean="0"/>
              <a:t> in Stockholm, May 2011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S. </a:t>
            </a:r>
            <a:r>
              <a:rPr lang="fr-FR" sz="1400" i="1" dirty="0" err="1" smtClean="0"/>
              <a:t>Passaggio</a:t>
            </a:r>
            <a:r>
              <a:rPr lang="fr-FR" sz="1400" i="1" dirty="0" smtClean="0"/>
              <a:t> (2014) « </a:t>
            </a:r>
            <a:r>
              <a:rPr lang="fr-FR" sz="1400" dirty="0" err="1" smtClean="0"/>
              <a:t>Statistica</a:t>
            </a:r>
            <a:r>
              <a:rPr lang="fr-FR" sz="1400" dirty="0" smtClean="0"/>
              <a:t> per l’</a:t>
            </a:r>
            <a:r>
              <a:rPr lang="fr-FR" sz="1400" dirty="0" err="1" smtClean="0"/>
              <a:t>analisi</a:t>
            </a:r>
            <a:r>
              <a:rPr lang="fr-FR" sz="1400" dirty="0" smtClean="0"/>
              <a:t> </a:t>
            </a:r>
            <a:r>
              <a:rPr lang="fr-FR" sz="1400" dirty="0" err="1" smtClean="0"/>
              <a:t>dati</a:t>
            </a:r>
            <a:r>
              <a:rPr lang="fr-FR" sz="1400" i="1" dirty="0" smtClean="0"/>
              <a:t> », PHD course, </a:t>
            </a:r>
            <a:r>
              <a:rPr lang="fr-FR" sz="1400" i="1" dirty="0" err="1" smtClean="0"/>
              <a:t>Università</a:t>
            </a:r>
            <a:r>
              <a:rPr lang="fr-FR" sz="1400" i="1" dirty="0" smtClean="0"/>
              <a:t> di Genova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G. Cowan (1988) « </a:t>
            </a:r>
            <a:r>
              <a:rPr lang="fr-FR" sz="1400" dirty="0" err="1" smtClean="0"/>
              <a:t>Statistical</a:t>
            </a:r>
            <a:r>
              <a:rPr lang="fr-FR" sz="1400" dirty="0" smtClean="0"/>
              <a:t> Data </a:t>
            </a:r>
            <a:r>
              <a:rPr lang="fr-FR" sz="1400" dirty="0" err="1" smtClean="0"/>
              <a:t>Analysis</a:t>
            </a:r>
            <a:r>
              <a:rPr lang="fr-FR" sz="1400" i="1" dirty="0" smtClean="0"/>
              <a:t> », </a:t>
            </a:r>
            <a:r>
              <a:rPr lang="fr-FR" sz="1400" i="1" dirty="0" err="1" smtClean="0"/>
              <a:t>Clarendon</a:t>
            </a:r>
            <a:r>
              <a:rPr lang="fr-FR" sz="1400" i="1" dirty="0" smtClean="0"/>
              <a:t>, Oxford, 1988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F. James (2007) « </a:t>
            </a:r>
            <a:r>
              <a:rPr lang="fr-FR" sz="1400" dirty="0" err="1" smtClean="0"/>
              <a:t>Statistical</a:t>
            </a:r>
            <a:r>
              <a:rPr lang="fr-FR" sz="1400" dirty="0" smtClean="0"/>
              <a:t> </a:t>
            </a:r>
            <a:r>
              <a:rPr lang="fr-FR" sz="1400" dirty="0" err="1" smtClean="0"/>
              <a:t>Methods</a:t>
            </a:r>
            <a:r>
              <a:rPr lang="fr-FR" sz="1400" dirty="0" smtClean="0"/>
              <a:t> in </a:t>
            </a:r>
            <a:r>
              <a:rPr lang="fr-FR" sz="1400" dirty="0" err="1" smtClean="0"/>
              <a:t>Experimental</a:t>
            </a:r>
            <a:r>
              <a:rPr lang="fr-FR" sz="1400" dirty="0" smtClean="0"/>
              <a:t> </a:t>
            </a:r>
            <a:r>
              <a:rPr lang="fr-FR" sz="1400" dirty="0" err="1" smtClean="0"/>
              <a:t>Physics</a:t>
            </a:r>
            <a:r>
              <a:rPr lang="fr-FR" sz="1400" dirty="0" smtClean="0"/>
              <a:t> », </a:t>
            </a:r>
            <a:r>
              <a:rPr lang="fr-FR" sz="1400" i="1" dirty="0" smtClean="0"/>
              <a:t>2</a:t>
            </a:r>
            <a:r>
              <a:rPr lang="fr-FR" sz="1400" i="1" baseline="30000" dirty="0" smtClean="0"/>
              <a:t>nd</a:t>
            </a:r>
            <a:r>
              <a:rPr lang="fr-FR" sz="1400" i="1" dirty="0" smtClean="0"/>
              <a:t> </a:t>
            </a:r>
            <a:r>
              <a:rPr lang="fr-FR" sz="1400" i="1" dirty="0" err="1" smtClean="0"/>
              <a:t>ed</a:t>
            </a:r>
            <a:r>
              <a:rPr lang="fr-FR" sz="1400" i="1" dirty="0" smtClean="0"/>
              <a:t>., World Scientific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R.J. Barlow (1989) « </a:t>
            </a:r>
            <a:r>
              <a:rPr lang="fr-FR" sz="1400" dirty="0" smtClean="0"/>
              <a:t>A Guide to Use of </a:t>
            </a:r>
            <a:r>
              <a:rPr lang="fr-FR" sz="1400" dirty="0" err="1" smtClean="0"/>
              <a:t>Statistical</a:t>
            </a:r>
            <a:r>
              <a:rPr lang="fr-FR" sz="1400" dirty="0" smtClean="0"/>
              <a:t> in the Physical Science</a:t>
            </a:r>
            <a:r>
              <a:rPr lang="fr-FR" sz="1400" i="1" dirty="0" smtClean="0"/>
              <a:t> », </a:t>
            </a:r>
            <a:r>
              <a:rPr lang="fr-FR" sz="1400" i="1" dirty="0" err="1" smtClean="0"/>
              <a:t>Wiley</a:t>
            </a:r>
            <a:endParaRPr lang="fr-FR" sz="1400" i="1" dirty="0" smtClean="0"/>
          </a:p>
          <a:p>
            <a:endParaRPr lang="fr-FR" sz="1400" i="1" dirty="0" smtClean="0"/>
          </a:p>
          <a:p>
            <a:r>
              <a:rPr lang="fr-FR" sz="1400" b="1" dirty="0" err="1" smtClean="0"/>
              <a:t>Comparison</a:t>
            </a:r>
            <a:r>
              <a:rPr lang="fr-FR" sz="1400" b="1" dirty="0" smtClean="0"/>
              <a:t> Method:</a:t>
            </a:r>
          </a:p>
          <a:p>
            <a:endParaRPr lang="fr-FR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V. </a:t>
            </a:r>
            <a:r>
              <a:rPr lang="fr-FR" sz="1400" i="1" dirty="0" err="1" smtClean="0"/>
              <a:t>Calvelli</a:t>
            </a:r>
            <a:r>
              <a:rPr lang="fr-FR" sz="1400" i="1" dirty="0" smtClean="0"/>
              <a:t>, (2017) « </a:t>
            </a:r>
            <a:r>
              <a:rPr lang="fr-FR" sz="1400" dirty="0" smtClean="0"/>
              <a:t>Large </a:t>
            </a:r>
            <a:r>
              <a:rPr lang="fr-FR" sz="1400" dirty="0" err="1" smtClean="0"/>
              <a:t>Superconducting</a:t>
            </a:r>
            <a:r>
              <a:rPr lang="fr-FR" sz="1400" dirty="0" smtClean="0"/>
              <a:t> </a:t>
            </a:r>
            <a:r>
              <a:rPr lang="fr-FR" sz="1400" dirty="0" err="1" smtClean="0"/>
              <a:t>Magnets</a:t>
            </a:r>
            <a:r>
              <a:rPr lang="fr-FR" sz="1400" dirty="0" smtClean="0"/>
              <a:t> </a:t>
            </a:r>
            <a:r>
              <a:rPr lang="fr-FR" sz="1400" dirty="0" err="1" smtClean="0"/>
              <a:t>from</a:t>
            </a:r>
            <a:r>
              <a:rPr lang="fr-FR" sz="1400" dirty="0" smtClean="0"/>
              <a:t> High-</a:t>
            </a:r>
            <a:r>
              <a:rPr lang="fr-FR" sz="1400" dirty="0" err="1" smtClean="0"/>
              <a:t>Energy</a:t>
            </a:r>
            <a:r>
              <a:rPr lang="fr-FR" sz="1400" dirty="0" smtClean="0"/>
              <a:t> </a:t>
            </a:r>
            <a:r>
              <a:rPr lang="fr-FR" sz="1400" dirty="0" err="1" smtClean="0"/>
              <a:t>Physics</a:t>
            </a:r>
            <a:r>
              <a:rPr lang="fr-FR" sz="1400" dirty="0" smtClean="0"/>
              <a:t> to </a:t>
            </a:r>
            <a:r>
              <a:rPr lang="fr-FR" sz="1400" dirty="0" err="1" smtClean="0"/>
              <a:t>Space</a:t>
            </a:r>
            <a:r>
              <a:rPr lang="fr-FR" sz="1400" dirty="0" smtClean="0"/>
              <a:t> Applications</a:t>
            </a:r>
            <a:r>
              <a:rPr lang="fr-FR" sz="1400" i="1" dirty="0" smtClean="0"/>
              <a:t> », PHD </a:t>
            </a:r>
            <a:r>
              <a:rPr lang="fr-FR" sz="1400" i="1" dirty="0" err="1" smtClean="0"/>
              <a:t>Thesis</a:t>
            </a:r>
            <a:endParaRPr lang="fr-FR" sz="1400" i="1" dirty="0"/>
          </a:p>
        </p:txBody>
      </p:sp>
      <p:sp>
        <p:nvSpPr>
          <p:cNvPr id="8" name="Espace réservé de la date 5"/>
          <p:cNvSpPr txBox="1">
            <a:spLocks/>
          </p:cNvSpPr>
          <p:nvPr/>
        </p:nvSpPr>
        <p:spPr>
          <a:xfrm>
            <a:off x="301568" y="6464164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Useful Statistical Methods in Designing Superconducting 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3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References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71</a:t>
            </a:fld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82248" y="1379084"/>
            <a:ext cx="874562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 smtClean="0"/>
              <a:t>History</a:t>
            </a:r>
            <a:r>
              <a:rPr lang="fr-FR" sz="1400" b="1" dirty="0" smtClean="0"/>
              <a:t> and </a:t>
            </a:r>
            <a:r>
              <a:rPr lang="fr-FR" sz="1400" b="1" dirty="0" err="1" smtClean="0"/>
              <a:t>Phylosophy</a:t>
            </a:r>
            <a:r>
              <a:rPr lang="fr-FR" sz="1400" b="1" dirty="0" smtClean="0"/>
              <a:t>:</a:t>
            </a:r>
          </a:p>
          <a:p>
            <a:endParaRPr lang="fr-FR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B. Russell </a:t>
            </a:r>
            <a:r>
              <a:rPr lang="fr-FR" sz="1400" dirty="0" smtClean="0"/>
              <a:t>(1946), </a:t>
            </a:r>
            <a:r>
              <a:rPr lang="fr-FR" sz="1400" dirty="0"/>
              <a:t>« </a:t>
            </a:r>
            <a:r>
              <a:rPr lang="en-US" sz="1400" dirty="0"/>
              <a:t>A History of Western </a:t>
            </a:r>
            <a:r>
              <a:rPr lang="en-US" sz="1400" dirty="0" smtClean="0"/>
              <a:t>Philosophy </a:t>
            </a:r>
            <a:r>
              <a:rPr lang="fr-FR" sz="1400" dirty="0" smtClean="0"/>
              <a:t>»</a:t>
            </a:r>
            <a:r>
              <a:rPr lang="fr-FR" sz="1400" i="1" dirty="0" smtClean="0"/>
              <a:t>, NY, Simon &amp; Schuster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i="1" dirty="0" smtClean="0"/>
              <a:t>A. Kaplan; M. </a:t>
            </a:r>
            <a:r>
              <a:rPr lang="en-US" sz="1400" i="1" dirty="0" err="1" smtClean="0"/>
              <a:t>Haenlein</a:t>
            </a:r>
            <a:r>
              <a:rPr lang="en-US" sz="1400" i="1" dirty="0" smtClean="0"/>
              <a:t> </a:t>
            </a:r>
            <a:r>
              <a:rPr lang="en-US" sz="1400" i="1" dirty="0"/>
              <a:t>(1 </a:t>
            </a:r>
            <a:r>
              <a:rPr lang="en-US" sz="1400" i="1" dirty="0" err="1"/>
              <a:t>j</a:t>
            </a:r>
            <a:r>
              <a:rPr lang="en-US" sz="1400" i="1" dirty="0" err="1" smtClean="0"/>
              <a:t>an</a:t>
            </a:r>
            <a:r>
              <a:rPr lang="en-US" sz="1400" i="1" dirty="0" smtClean="0"/>
              <a:t> </a:t>
            </a:r>
            <a:r>
              <a:rPr lang="en-US" sz="1400" i="1" dirty="0"/>
              <a:t>2019). "</a:t>
            </a:r>
            <a:r>
              <a:rPr lang="en-US" sz="1400" dirty="0"/>
              <a:t>Siri, Siri, in my hand: Who's the fairest in the land? On the interpretations, illustrations, and implications of artificial intelligence</a:t>
            </a:r>
            <a:r>
              <a:rPr lang="en-US" sz="1400" i="1" dirty="0"/>
              <a:t>". Business </a:t>
            </a:r>
            <a:r>
              <a:rPr lang="en-US" sz="1400" i="1" dirty="0" smtClean="0"/>
              <a:t>Horizons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J. Cat (6 </a:t>
            </a:r>
            <a:r>
              <a:rPr lang="fr-FR" sz="1400" i="1" dirty="0" err="1" smtClean="0"/>
              <a:t>dec</a:t>
            </a:r>
            <a:r>
              <a:rPr lang="fr-FR" sz="1400" i="1" dirty="0" smtClean="0"/>
              <a:t>. 2017) « </a:t>
            </a:r>
            <a:r>
              <a:rPr lang="fr-FR" sz="1400" dirty="0" smtClean="0"/>
              <a:t>How </a:t>
            </a:r>
            <a:r>
              <a:rPr lang="fr-FR" sz="1400" dirty="0" err="1" smtClean="0"/>
              <a:t>Viennese</a:t>
            </a:r>
            <a:r>
              <a:rPr lang="fr-FR" sz="1400" dirty="0" smtClean="0"/>
              <a:t> </a:t>
            </a:r>
            <a:r>
              <a:rPr lang="fr-FR" sz="1400" dirty="0" err="1" smtClean="0"/>
              <a:t>scientists</a:t>
            </a:r>
            <a:r>
              <a:rPr lang="fr-FR" sz="1400" dirty="0" smtClean="0"/>
              <a:t> </a:t>
            </a:r>
            <a:r>
              <a:rPr lang="fr-FR" sz="1400" dirty="0" err="1" smtClean="0"/>
              <a:t>fought</a:t>
            </a:r>
            <a:r>
              <a:rPr lang="fr-FR" sz="1400" dirty="0" smtClean="0"/>
              <a:t> the </a:t>
            </a:r>
            <a:r>
              <a:rPr lang="fr-FR" sz="1400" dirty="0" err="1" smtClean="0"/>
              <a:t>dogma</a:t>
            </a:r>
            <a:r>
              <a:rPr lang="fr-FR" sz="1400" dirty="0" smtClean="0"/>
              <a:t>, </a:t>
            </a:r>
            <a:r>
              <a:rPr lang="fr-FR" sz="1400" dirty="0" err="1" smtClean="0"/>
              <a:t>propaganda</a:t>
            </a:r>
            <a:r>
              <a:rPr lang="fr-FR" sz="1400" dirty="0" smtClean="0"/>
              <a:t> and </a:t>
            </a:r>
            <a:r>
              <a:rPr lang="fr-FR" sz="1400" dirty="0" err="1" smtClean="0"/>
              <a:t>prejudice</a:t>
            </a:r>
            <a:r>
              <a:rPr lang="fr-FR" sz="1400" dirty="0" smtClean="0"/>
              <a:t> of the 1930s </a:t>
            </a:r>
            <a:r>
              <a:rPr lang="fr-FR" sz="1400" i="1" dirty="0" smtClean="0"/>
              <a:t>», Nature</a:t>
            </a:r>
            <a:endParaRPr lang="en-US" sz="1400" i="1" dirty="0"/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K. </a:t>
            </a:r>
            <a:r>
              <a:rPr lang="fr-FR" sz="1400" i="1" dirty="0" err="1" smtClean="0"/>
              <a:t>Sigmud</a:t>
            </a:r>
            <a:r>
              <a:rPr lang="fr-FR" sz="1400" i="1" dirty="0" smtClean="0"/>
              <a:t> (2017) « </a:t>
            </a:r>
            <a:r>
              <a:rPr lang="fr-FR" sz="1400" dirty="0" smtClean="0"/>
              <a:t>Exact </a:t>
            </a:r>
            <a:r>
              <a:rPr lang="fr-FR" sz="1400" dirty="0" err="1" smtClean="0"/>
              <a:t>Thinking</a:t>
            </a:r>
            <a:r>
              <a:rPr lang="fr-FR" sz="1400" dirty="0" smtClean="0"/>
              <a:t> in </a:t>
            </a:r>
            <a:r>
              <a:rPr lang="fr-FR" sz="1400" dirty="0" err="1" smtClean="0"/>
              <a:t>Demented</a:t>
            </a:r>
            <a:r>
              <a:rPr lang="fr-FR" sz="1400" dirty="0" smtClean="0"/>
              <a:t> Times: The Vienna Circle and the Epic </a:t>
            </a:r>
            <a:r>
              <a:rPr lang="fr-FR" sz="1400" dirty="0" err="1" smtClean="0"/>
              <a:t>Quest</a:t>
            </a:r>
            <a:r>
              <a:rPr lang="fr-FR" sz="1400" dirty="0" smtClean="0"/>
              <a:t> for the </a:t>
            </a:r>
            <a:r>
              <a:rPr lang="fr-FR" sz="1400" dirty="0" err="1" smtClean="0"/>
              <a:t>Foundations</a:t>
            </a:r>
            <a:r>
              <a:rPr lang="fr-FR" sz="1400" dirty="0" smtClean="0"/>
              <a:t> of Sciences</a:t>
            </a:r>
            <a:r>
              <a:rPr lang="fr-FR" sz="1400" i="1" dirty="0" smtClean="0"/>
              <a:t> » Basics Books</a:t>
            </a:r>
            <a:endParaRPr lang="fr-FR" sz="1400" dirty="0"/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K. Popper (1934) « </a:t>
            </a:r>
            <a:r>
              <a:rPr lang="fr-FR" sz="1400" dirty="0" smtClean="0"/>
              <a:t>The </a:t>
            </a:r>
            <a:r>
              <a:rPr lang="fr-FR" sz="1400" dirty="0" err="1" smtClean="0"/>
              <a:t>Logic</a:t>
            </a:r>
            <a:r>
              <a:rPr lang="fr-FR" sz="1400" dirty="0" smtClean="0"/>
              <a:t> of Scientific </a:t>
            </a:r>
            <a:r>
              <a:rPr lang="fr-FR" sz="1400" dirty="0" err="1" smtClean="0"/>
              <a:t>Discovery</a:t>
            </a:r>
            <a:r>
              <a:rPr lang="fr-FR" sz="1400" i="1" dirty="0" smtClean="0"/>
              <a:t> » Springer 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H. Reichenbach (1938) « </a:t>
            </a:r>
            <a:r>
              <a:rPr lang="fr-FR" sz="1400" dirty="0" err="1" smtClean="0"/>
              <a:t>Experience</a:t>
            </a:r>
            <a:r>
              <a:rPr lang="fr-FR" sz="1400" dirty="0" smtClean="0"/>
              <a:t> and </a:t>
            </a:r>
            <a:r>
              <a:rPr lang="fr-FR" sz="1400" dirty="0" err="1" smtClean="0"/>
              <a:t>Prediction</a:t>
            </a:r>
            <a:r>
              <a:rPr lang="fr-FR" sz="1400" dirty="0" smtClean="0"/>
              <a:t>: and </a:t>
            </a:r>
            <a:r>
              <a:rPr lang="fr-FR" sz="1400" dirty="0" err="1" smtClean="0"/>
              <a:t>analysis</a:t>
            </a:r>
            <a:r>
              <a:rPr lang="fr-FR" sz="1400" dirty="0" smtClean="0"/>
              <a:t> of the </a:t>
            </a:r>
            <a:r>
              <a:rPr lang="fr-FR" sz="1400" dirty="0" err="1" smtClean="0"/>
              <a:t>foundations</a:t>
            </a:r>
            <a:r>
              <a:rPr lang="fr-FR" sz="1400" dirty="0" smtClean="0"/>
              <a:t> and the structure of </a:t>
            </a:r>
            <a:r>
              <a:rPr lang="fr-FR" sz="1400" dirty="0" err="1" smtClean="0"/>
              <a:t>knowledge</a:t>
            </a:r>
            <a:r>
              <a:rPr lang="fr-FR" sz="1400" i="1" dirty="0" smtClean="0"/>
              <a:t> » </a:t>
            </a:r>
            <a:r>
              <a:rPr lang="fr-FR" sz="1400" i="1" dirty="0" err="1" smtClean="0"/>
              <a:t>University</a:t>
            </a:r>
            <a:r>
              <a:rPr lang="fr-FR" sz="1400" i="1" dirty="0" smtClean="0"/>
              <a:t> Chicago </a:t>
            </a:r>
            <a:r>
              <a:rPr lang="fr-FR" sz="1400" i="1" dirty="0" err="1" smtClean="0"/>
              <a:t>Press</a:t>
            </a:r>
            <a:endParaRPr lang="fr-FR" sz="1400" i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hlinkClick r:id="rId2"/>
              </a:rPr>
              <a:t>https://writings.stephenwolfram.com/2013/05/dropping-in-on-gottfried-leibniz/</a:t>
            </a:r>
            <a:endParaRPr lang="fr-FR" sz="1400" i="1" dirty="0" smtClean="0"/>
          </a:p>
          <a:p>
            <a:pPr marL="342900" indent="-342900">
              <a:buFont typeface="+mj-lt"/>
              <a:buAutoNum type="arabicPeriod"/>
            </a:pPr>
            <a:endParaRPr lang="fr-FR" sz="1400" i="1" dirty="0"/>
          </a:p>
          <a:p>
            <a:r>
              <a:rPr lang="fr-FR" sz="1400" b="1" dirty="0" err="1" smtClean="0"/>
              <a:t>Genetic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Algorithms</a:t>
            </a:r>
            <a:r>
              <a:rPr lang="fr-FR" sz="1400" b="1" dirty="0" smtClean="0"/>
              <a:t>:</a:t>
            </a:r>
          </a:p>
          <a:p>
            <a:endParaRPr lang="fr-FR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400" i="1" dirty="0" smtClean="0"/>
              <a:t>R. L. </a:t>
            </a:r>
            <a:r>
              <a:rPr lang="fr-FR" sz="1400" i="1" dirty="0" err="1" smtClean="0"/>
              <a:t>Haupt</a:t>
            </a:r>
            <a:r>
              <a:rPr lang="fr-FR" sz="1400" i="1" dirty="0"/>
              <a:t>;</a:t>
            </a:r>
            <a:r>
              <a:rPr lang="fr-FR" sz="1400" i="1" dirty="0" smtClean="0"/>
              <a:t> et all (2007) « </a:t>
            </a:r>
            <a:r>
              <a:rPr lang="fr-FR" sz="1400" dirty="0" err="1" smtClean="0"/>
              <a:t>Genetic</a:t>
            </a:r>
            <a:r>
              <a:rPr lang="fr-FR" sz="1400" dirty="0" smtClean="0"/>
              <a:t> </a:t>
            </a:r>
            <a:r>
              <a:rPr lang="fr-FR" sz="1400" dirty="0" err="1" smtClean="0"/>
              <a:t>Algorithms</a:t>
            </a:r>
            <a:r>
              <a:rPr lang="fr-FR" sz="1400" dirty="0" smtClean="0"/>
              <a:t> in </a:t>
            </a:r>
            <a:r>
              <a:rPr lang="fr-FR" sz="1400" dirty="0" err="1" smtClean="0"/>
              <a:t>Electromagnetics</a:t>
            </a:r>
            <a:r>
              <a:rPr lang="fr-FR" sz="1400" i="1" dirty="0" smtClean="0"/>
              <a:t> », </a:t>
            </a:r>
            <a:r>
              <a:rPr lang="fr-FR" sz="1400" i="1" dirty="0" err="1" smtClean="0"/>
              <a:t>Wiley</a:t>
            </a:r>
            <a:r>
              <a:rPr lang="fr-FR" sz="1400" i="1" dirty="0" smtClean="0"/>
              <a:t> </a:t>
            </a:r>
            <a:endParaRPr lang="fr-FR" sz="1400" i="1" dirty="0"/>
          </a:p>
        </p:txBody>
      </p:sp>
      <p:sp>
        <p:nvSpPr>
          <p:cNvPr id="7" name="Espace réservé de la date 5"/>
          <p:cNvSpPr txBox="1">
            <a:spLocks/>
          </p:cNvSpPr>
          <p:nvPr/>
        </p:nvSpPr>
        <p:spPr>
          <a:xfrm>
            <a:off x="301568" y="6464164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Useful Statistical Methods in Designing Superconducting 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41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it-IT" dirty="0"/>
              <a:t>Thank you for your attention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72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980728"/>
            <a:ext cx="5328592" cy="5328592"/>
          </a:xfrm>
          <a:prstGeom prst="rect">
            <a:avLst/>
          </a:prstGeom>
        </p:spPr>
      </p:pic>
      <p:sp>
        <p:nvSpPr>
          <p:cNvPr id="7" name="Espace réservé de la date 5"/>
          <p:cNvSpPr txBox="1">
            <a:spLocks/>
          </p:cNvSpPr>
          <p:nvPr/>
        </p:nvSpPr>
        <p:spPr>
          <a:xfrm>
            <a:off x="301568" y="6464164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Useful Statistical Methods in Designing Superconducting Magnets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57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emple_powerpoint_Irfu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19-03-18 Protection Planning</Template>
  <TotalTime>7956</TotalTime>
  <Words>3678</Words>
  <Application>Microsoft Office PowerPoint</Application>
  <PresentationFormat>Affichage à l'écran (4:3)</PresentationFormat>
  <Paragraphs>1231</Paragraphs>
  <Slides>72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78" baseType="lpstr">
      <vt:lpstr>Arial</vt:lpstr>
      <vt:lpstr>Calibri</vt:lpstr>
      <vt:lpstr>Cambria Math</vt:lpstr>
      <vt:lpstr>Verdana</vt:lpstr>
      <vt:lpstr>Wingdings</vt:lpstr>
      <vt:lpstr>Exemple_powerpoint_Irfu</vt:lpstr>
      <vt:lpstr>Présentation PowerPoint</vt:lpstr>
      <vt:lpstr>Summary</vt:lpstr>
      <vt:lpstr>Présentation PowerPoint</vt:lpstr>
      <vt:lpstr>How to generate random numbers</vt:lpstr>
      <vt:lpstr>Pseudo-random number generators</vt:lpstr>
      <vt:lpstr>The Minimal Standard Generator:  how it works</vt:lpstr>
      <vt:lpstr>The Minimal Standard Generator:  how it works</vt:lpstr>
      <vt:lpstr>Best to use for standard applications</vt:lpstr>
      <vt:lpstr>Towards probability distributions</vt:lpstr>
      <vt:lpstr>Random numbers and probability: The probability density function</vt:lpstr>
      <vt:lpstr>Random numbers and probability: The cumulative probability density function</vt:lpstr>
      <vt:lpstr>Random numbers and probability: The transformation method</vt:lpstr>
      <vt:lpstr>Probability / Distributions / Functions… A problem of vocabulary ? Not only</vt:lpstr>
      <vt:lpstr>A Problem of Epistemology</vt:lpstr>
      <vt:lpstr>Epistemology of a Fit : a conceptual map</vt:lpstr>
      <vt:lpstr>Epistemology of a Fit</vt:lpstr>
      <vt:lpstr>Epistemology of a Fit</vt:lpstr>
      <vt:lpstr>Random numbers and probability: A Critical Analysis using Inferential Statistic</vt:lpstr>
      <vt:lpstr>Test to evaluate if the distribution fits a pdf</vt:lpstr>
      <vt:lpstr>Test to evaluate if a pdf fits a distribution</vt:lpstr>
      <vt:lpstr>Random numbers and probability: A Critical Analysis</vt:lpstr>
      <vt:lpstr>Random numbers and probability: The binning criteria</vt:lpstr>
      <vt:lpstr>Random numbers and probability: A Critical Analysis</vt:lpstr>
      <vt:lpstr>Présentation PowerPoint</vt:lpstr>
      <vt:lpstr>From Drawings to Artificial Intelligence </vt:lpstr>
      <vt:lpstr>From Drawings to Artificial Intelligence </vt:lpstr>
      <vt:lpstr>From Drawings to Artificial Intelligence </vt:lpstr>
      <vt:lpstr>From Drawings to Artificial Intelligence </vt:lpstr>
      <vt:lpstr>From Drawings Data to Artificial Intelligence </vt:lpstr>
      <vt:lpstr>From Drawings Data to Artificial Intelligence </vt:lpstr>
      <vt:lpstr>Présentation PowerPoint</vt:lpstr>
      <vt:lpstr>A Numerical Models Comparison Method</vt:lpstr>
      <vt:lpstr>A Numerical Models Comparison Method</vt:lpstr>
      <vt:lpstr>Example for F2D2</vt:lpstr>
      <vt:lpstr>Results from comparison of Bx – Opera vs Comsol</vt:lpstr>
      <vt:lpstr>Results from comparison of By -  Opera vs Comsol</vt:lpstr>
      <vt:lpstr>A Numerical Models Comparison Method</vt:lpstr>
      <vt:lpstr>A Numerical Models Comparison Method – Opera vs Comsol</vt:lpstr>
      <vt:lpstr>A Numerical Models Comparison Method - Opera vs Comsol</vt:lpstr>
      <vt:lpstr>A Numerical Models Comparison Method - Opera vs Comsol</vt:lpstr>
      <vt:lpstr>A Numerical Models Comparison Method – Opera vs Ansys</vt:lpstr>
      <vt:lpstr>A Numerical Models Comparison Method - Opera vs Ansys</vt:lpstr>
      <vt:lpstr>A Numerical Models Comparison Method - Opera vs Ansys</vt:lpstr>
      <vt:lpstr>A Numerical Models Comparison Method -Opera vs Ansys</vt:lpstr>
      <vt:lpstr>Présentation PowerPoint</vt:lpstr>
      <vt:lpstr>The Monte Carlo Method : Some History</vt:lpstr>
      <vt:lpstr>The Monte Carlo Method : Principles</vt:lpstr>
      <vt:lpstr>The Monte Carlo Method : π calculation</vt:lpstr>
      <vt:lpstr>The impact of random geometrical errors on the magnetic field quality</vt:lpstr>
      <vt:lpstr>The impact of random geometrical errors on the magnetic field quality : Variables</vt:lpstr>
      <vt:lpstr>The impact of random geometrical errors on the magnetic field quality : Function</vt:lpstr>
      <vt:lpstr>Problems : Sets〖 g〗_i (x_1,…,) and variables</vt:lpstr>
      <vt:lpstr>Problems : Sets〖 g〗_i (x_1,…,) and variables</vt:lpstr>
      <vt:lpstr>Problems : Function</vt:lpstr>
      <vt:lpstr>Results for B3 – Uniform PDF</vt:lpstr>
      <vt:lpstr>Results for B3 – Gaussian PDF</vt:lpstr>
      <vt:lpstr>Possible Uses</vt:lpstr>
      <vt:lpstr>Présentation PowerPoint</vt:lpstr>
      <vt:lpstr>Genetic Algorithms: Some History</vt:lpstr>
      <vt:lpstr>Genetic Algorithms</vt:lpstr>
      <vt:lpstr>Genetic Algorithms</vt:lpstr>
      <vt:lpstr>Example: MADMAX Block Dipole</vt:lpstr>
      <vt:lpstr>Genetic Algorithms</vt:lpstr>
      <vt:lpstr>Genetic Algorithms</vt:lpstr>
      <vt:lpstr>Genetic Algorithms</vt:lpstr>
      <vt:lpstr>Genetic Algorithms</vt:lpstr>
      <vt:lpstr>Genetic Algorithms</vt:lpstr>
      <vt:lpstr>Results on MADMAX Version 9.0</vt:lpstr>
      <vt:lpstr>When to Use?</vt:lpstr>
      <vt:lpstr>References</vt:lpstr>
      <vt:lpstr>References</vt:lpstr>
      <vt:lpstr>Thank you for your attention</vt:lpstr>
    </vt:vector>
  </TitlesOfParts>
  <Company>CEA Saclay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CALVELLI Valerio</dc:creator>
  <cp:lastModifiedBy>CALVELLI Valerio</cp:lastModifiedBy>
  <cp:revision>588</cp:revision>
  <cp:lastPrinted>2013-09-04T15:41:21Z</cp:lastPrinted>
  <dcterms:created xsi:type="dcterms:W3CDTF">2019-03-18T08:26:52Z</dcterms:created>
  <dcterms:modified xsi:type="dcterms:W3CDTF">2020-01-14T13:53:03Z</dcterms:modified>
</cp:coreProperties>
</file>