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7"/>
  </p:notesMasterIdLst>
  <p:handoutMasterIdLst>
    <p:handoutMasterId r:id="rId108"/>
  </p:handoutMasterIdLst>
  <p:sldIdLst>
    <p:sldId id="1164" r:id="rId2"/>
    <p:sldId id="1029" r:id="rId3"/>
    <p:sldId id="1063" r:id="rId4"/>
    <p:sldId id="884" r:id="rId5"/>
    <p:sldId id="879" r:id="rId6"/>
    <p:sldId id="996" r:id="rId7"/>
    <p:sldId id="1276" r:id="rId8"/>
    <p:sldId id="1143" r:id="rId9"/>
    <p:sldId id="1144" r:id="rId10"/>
    <p:sldId id="1172" r:id="rId11"/>
    <p:sldId id="1064" r:id="rId12"/>
    <p:sldId id="1030" r:id="rId13"/>
    <p:sldId id="1204" r:id="rId14"/>
    <p:sldId id="1145" r:id="rId15"/>
    <p:sldId id="1090" r:id="rId16"/>
    <p:sldId id="1091" r:id="rId17"/>
    <p:sldId id="1092" r:id="rId18"/>
    <p:sldId id="1093" r:id="rId19"/>
    <p:sldId id="1094" r:id="rId20"/>
    <p:sldId id="1095" r:id="rId21"/>
    <p:sldId id="1096" r:id="rId22"/>
    <p:sldId id="1097" r:id="rId23"/>
    <p:sldId id="1146" r:id="rId24"/>
    <p:sldId id="1099" r:id="rId25"/>
    <p:sldId id="1174" r:id="rId26"/>
    <p:sldId id="1100" r:id="rId27"/>
    <p:sldId id="1101" r:id="rId28"/>
    <p:sldId id="1102" r:id="rId29"/>
    <p:sldId id="1103" r:id="rId30"/>
    <p:sldId id="1104" r:id="rId31"/>
    <p:sldId id="1105" r:id="rId32"/>
    <p:sldId id="1106" r:id="rId33"/>
    <p:sldId id="1107" r:id="rId34"/>
    <p:sldId id="1108" r:id="rId35"/>
    <p:sldId id="1109" r:id="rId36"/>
    <p:sldId id="1148" r:id="rId37"/>
    <p:sldId id="1165" r:id="rId38"/>
    <p:sldId id="1149" r:id="rId39"/>
    <p:sldId id="1266" r:id="rId40"/>
    <p:sldId id="1175" r:id="rId41"/>
    <p:sldId id="1267" r:id="rId42"/>
    <p:sldId id="1268" r:id="rId43"/>
    <p:sldId id="1154" r:id="rId44"/>
    <p:sldId id="1155" r:id="rId45"/>
    <p:sldId id="1269" r:id="rId46"/>
    <p:sldId id="1272" r:id="rId47"/>
    <p:sldId id="1080" r:id="rId48"/>
    <p:sldId id="1168" r:id="rId49"/>
    <p:sldId id="1270" r:id="rId50"/>
    <p:sldId id="1271" r:id="rId51"/>
    <p:sldId id="1169" r:id="rId52"/>
    <p:sldId id="1170" r:id="rId53"/>
    <p:sldId id="1114" r:id="rId54"/>
    <p:sldId id="1117" r:id="rId55"/>
    <p:sldId id="1159" r:id="rId56"/>
    <p:sldId id="950" r:id="rId57"/>
    <p:sldId id="1277" r:id="rId58"/>
    <p:sldId id="954" r:id="rId59"/>
    <p:sldId id="1120" r:id="rId60"/>
    <p:sldId id="1121" r:id="rId61"/>
    <p:sldId id="1043" r:id="rId62"/>
    <p:sldId id="1123" r:id="rId63"/>
    <p:sldId id="960" r:id="rId64"/>
    <p:sldId id="1051" r:id="rId65"/>
    <p:sldId id="1273" r:id="rId66"/>
    <p:sldId id="1140" r:id="rId67"/>
    <p:sldId id="1275" r:id="rId68"/>
    <p:sldId id="1134" r:id="rId69"/>
    <p:sldId id="1141" r:id="rId70"/>
    <p:sldId id="1160" r:id="rId71"/>
    <p:sldId id="1278" r:id="rId72"/>
    <p:sldId id="1171" r:id="rId73"/>
    <p:sldId id="987" r:id="rId74"/>
    <p:sldId id="1041" r:id="rId75"/>
    <p:sldId id="1019" r:id="rId76"/>
    <p:sldId id="1176" r:id="rId77"/>
    <p:sldId id="1163" r:id="rId78"/>
    <p:sldId id="1151" r:id="rId79"/>
    <p:sldId id="1119" r:id="rId80"/>
    <p:sldId id="948" r:id="rId81"/>
    <p:sldId id="1265" r:id="rId82"/>
    <p:sldId id="1069" r:id="rId83"/>
    <p:sldId id="1001" r:id="rId84"/>
    <p:sldId id="957" r:id="rId85"/>
    <p:sldId id="958" r:id="rId86"/>
    <p:sldId id="959" r:id="rId87"/>
    <p:sldId id="945" r:id="rId88"/>
    <p:sldId id="1002" r:id="rId89"/>
    <p:sldId id="1062" r:id="rId90"/>
    <p:sldId id="983" r:id="rId91"/>
    <p:sldId id="1008" r:id="rId92"/>
    <p:sldId id="1046" r:id="rId93"/>
    <p:sldId id="1047" r:id="rId94"/>
    <p:sldId id="985" r:id="rId95"/>
    <p:sldId id="1048" r:id="rId96"/>
    <p:sldId id="1049" r:id="rId97"/>
    <p:sldId id="1137" r:id="rId98"/>
    <p:sldId id="1066" r:id="rId99"/>
    <p:sldId id="1081" r:id="rId100"/>
    <p:sldId id="1082" r:id="rId101"/>
    <p:sldId id="1083" r:id="rId102"/>
    <p:sldId id="1115" r:id="rId103"/>
    <p:sldId id="951" r:id="rId104"/>
    <p:sldId id="949" r:id="rId105"/>
    <p:sldId id="1122" r:id="rId10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C001D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2"/>
    <p:restoredTop sz="94608"/>
  </p:normalViewPr>
  <p:slideViewPr>
    <p:cSldViewPr>
      <p:cViewPr varScale="1">
        <p:scale>
          <a:sx n="99" d="100"/>
          <a:sy n="99" d="100"/>
        </p:scale>
        <p:origin x="157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>
              <a:latin typeface="Trebuchet MS"/>
            </a:endParaRPr>
          </a:p>
        </p:txBody>
      </p:sp>
      <p:sp>
        <p:nvSpPr>
          <p:cNvPr id="434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dirty="0">
              <a:latin typeface="Trebuchet MS"/>
            </a:endParaRPr>
          </a:p>
        </p:txBody>
      </p:sp>
      <p:sp>
        <p:nvSpPr>
          <p:cNvPr id="434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>
              <a:latin typeface="Trebuchet MS"/>
            </a:endParaRPr>
          </a:p>
        </p:txBody>
      </p:sp>
      <p:sp>
        <p:nvSpPr>
          <p:cNvPr id="434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9A6F1CA-AAB8-8447-9DCA-D5461329812B}" type="slidenum">
              <a:rPr lang="en-GB">
                <a:latin typeface="Trebuchet MS"/>
              </a:rPr>
              <a:pPr>
                <a:defRPr/>
              </a:pPr>
              <a:t>‹#›</a:t>
            </a:fld>
            <a:endParaRPr lang="en-GB" dirty="0"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rebuchet M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rebuchet M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56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rebuchet M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56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rebuchet MS"/>
              </a:defRPr>
            </a:lvl1pPr>
          </a:lstStyle>
          <a:p>
            <a:pPr>
              <a:defRPr/>
            </a:pPr>
            <a:fld id="{3FE4E0E5-56AD-FB4D-8C97-21D4CB653B38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E4E0E5-56AD-FB4D-8C97-21D4CB653B38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0B0EF-E47A-114B-B7B3-97F7DB8323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6A726-529C-144C-92C0-AB3DA6981C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638A5-DBC7-9C4B-BE03-28314688CA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D0E96-30D0-CF4B-B76D-7D049BC0FC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38AB7-F0B5-F540-91BC-4F92AC46A8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45DF7-0036-8B40-956F-6B0D54ED0E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67536-B100-B740-B8E8-CF23FA8595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8D231-675F-914D-9630-0E8AC9B99B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2245B-56E9-2049-AE5D-40E4B23519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B334B-C7A2-A340-B50E-C99327C032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36BDB-DE98-ED44-A5AD-BE03C5FBB0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531AE757-6333-504E-9708-3CBD4DE01B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7.png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1.png"/><Relationship Id="rId4" Type="http://schemas.openxmlformats.org/officeDocument/2006/relationships/image" Target="../media/image68.png"/><Relationship Id="rId9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jpg"/><Relationship Id="rId4" Type="http://schemas.openxmlformats.org/officeDocument/2006/relationships/image" Target="../media/image8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4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8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8.tiff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3.tiff"/><Relationship Id="rId4" Type="http://schemas.openxmlformats.org/officeDocument/2006/relationships/image" Target="../media/image122.tif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13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7.png"/><Relationship Id="rId4" Type="http://schemas.openxmlformats.org/officeDocument/2006/relationships/image" Target="../media/image6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jpeg"/><Relationship Id="rId4" Type="http://schemas.openxmlformats.org/officeDocument/2006/relationships/image" Target="../media/image139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9.png"/><Relationship Id="rId4" Type="http://schemas.openxmlformats.org/officeDocument/2006/relationships/oleObject" Target="../embeddings/oleObject2.bin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w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3.pd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7" Type="http://schemas.openxmlformats.org/officeDocument/2006/relationships/image" Target="../media/image19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5.png"/><Relationship Id="rId5" Type="http://schemas.openxmlformats.org/officeDocument/2006/relationships/image" Target="../media/image193.png"/><Relationship Id="rId4" Type="http://schemas.openxmlformats.org/officeDocument/2006/relationships/oleObject" Target="../embeddings/oleObject3.bin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9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2667000" y="2133600"/>
            <a:ext cx="3962400" cy="2590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Trebuchet MS"/>
              </a:rPr>
              <a:t>Paul Newman 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  <a:latin typeface="Trebuchet MS"/>
              </a:rPr>
              <a:t>(University of Birmingham)</a:t>
            </a:r>
          </a:p>
          <a:p>
            <a:pPr algn="ctr"/>
            <a:endParaRPr lang="en-US" b="1" dirty="0">
              <a:solidFill>
                <a:schemeClr val="accent2"/>
              </a:solidFill>
              <a:latin typeface="Trebuchet MS"/>
            </a:endParaRPr>
          </a:p>
          <a:p>
            <a:pPr algn="ctr"/>
            <a:endParaRPr lang="en-US" b="1" dirty="0">
              <a:solidFill>
                <a:schemeClr val="accent2"/>
              </a:solidFill>
              <a:latin typeface="Trebuchet MS"/>
            </a:endParaRPr>
          </a:p>
          <a:p>
            <a:pPr algn="ctr"/>
            <a:endParaRPr lang="en-US" b="1" dirty="0">
              <a:solidFill>
                <a:schemeClr val="accent2"/>
              </a:solidFill>
              <a:latin typeface="Trebuchet MS"/>
            </a:endParaRPr>
          </a:p>
          <a:p>
            <a:pPr algn="ctr"/>
            <a:endParaRPr lang="en-US" b="1" dirty="0">
              <a:solidFill>
                <a:schemeClr val="accent2"/>
              </a:solidFill>
              <a:latin typeface="Trebuchet MS"/>
            </a:endParaRPr>
          </a:p>
          <a:p>
            <a:pPr algn="ctr"/>
            <a:r>
              <a:rPr lang="en-US" b="1" dirty="0" err="1">
                <a:solidFill>
                  <a:schemeClr val="accent2"/>
                </a:solidFill>
                <a:latin typeface="Trebuchet MS"/>
              </a:rPr>
              <a:t>Saclay</a:t>
            </a:r>
            <a:r>
              <a:rPr lang="en-US" b="1" dirty="0">
                <a:solidFill>
                  <a:schemeClr val="accent2"/>
                </a:solidFill>
                <a:latin typeface="Trebuchet MS"/>
              </a:rPr>
              <a:t> seminar, 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  <a:latin typeface="Trebuchet MS"/>
              </a:rPr>
              <a:t>28 January 2019</a:t>
            </a:r>
            <a:endParaRPr lang="en-GB" b="1" dirty="0">
              <a:solidFill>
                <a:schemeClr val="accent2"/>
              </a:solidFill>
              <a:latin typeface="Trebuchet MS"/>
            </a:endParaRPr>
          </a:p>
        </p:txBody>
      </p:sp>
      <p:sp>
        <p:nvSpPr>
          <p:cNvPr id="15370" name="Text Box 45"/>
          <p:cNvSpPr txBox="1">
            <a:spLocks noChangeArrowheads="1"/>
          </p:cNvSpPr>
          <p:nvPr/>
        </p:nvSpPr>
        <p:spPr bwMode="auto">
          <a:xfrm>
            <a:off x="1692000" y="5221654"/>
            <a:ext cx="5638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Wingdings" pitchFamily="-107" charset="2"/>
              <a:buChar char="à"/>
            </a:pPr>
            <a:r>
              <a:rPr lang="en-US" sz="2000" b="1" dirty="0">
                <a:solidFill>
                  <a:srgbClr val="FF0000"/>
                </a:solidFill>
                <a:latin typeface="Trebuchet MS"/>
                <a:sym typeface="Wingdings" charset="2"/>
              </a:rPr>
              <a:t> Elastic and Total Cross Sections</a:t>
            </a:r>
          </a:p>
          <a:p>
            <a:pPr>
              <a:buFont typeface="Wingdings" pitchFamily="-107" charset="2"/>
              <a:buChar char="à"/>
            </a:pPr>
            <a:r>
              <a:rPr lang="en-US" sz="2000" b="1" dirty="0">
                <a:solidFill>
                  <a:srgbClr val="FF0000"/>
                </a:solidFill>
                <a:latin typeface="Trebuchet MS"/>
                <a:sym typeface="Wingdings" charset="2"/>
              </a:rPr>
              <a:t> Soft Diffractive Dissociation </a:t>
            </a:r>
          </a:p>
          <a:p>
            <a:pPr>
              <a:buFont typeface="Wingdings" pitchFamily="-107" charset="2"/>
              <a:buChar char="à"/>
            </a:pPr>
            <a:r>
              <a:rPr lang="en-US" sz="2000" b="1" dirty="0">
                <a:solidFill>
                  <a:srgbClr val="FF0000"/>
                </a:solidFill>
                <a:latin typeface="Trebuchet MS"/>
                <a:sym typeface="Wingdings" charset="2"/>
              </a:rPr>
              <a:t> Hard Diffractive Dissociation</a:t>
            </a:r>
            <a:endParaRPr lang="en-US" sz="2000" b="1" dirty="0">
              <a:solidFill>
                <a:srgbClr val="FF0000"/>
              </a:solidFill>
              <a:latin typeface="Trebuchet MS"/>
            </a:endParaRPr>
          </a:p>
          <a:p>
            <a:pPr>
              <a:buFont typeface="Wingdings" pitchFamily="-107" charset="2"/>
              <a:buChar char="à"/>
            </a:pPr>
            <a:r>
              <a:rPr lang="en-US" sz="2000" b="1" dirty="0">
                <a:solidFill>
                  <a:srgbClr val="FF0000"/>
                </a:solidFill>
                <a:latin typeface="Trebuchet MS"/>
                <a:sym typeface="Wingdings"/>
              </a:rPr>
              <a:t> [</a:t>
            </a:r>
            <a:r>
              <a:rPr lang="en-US" sz="2000" b="1" strike="sngStrike" dirty="0">
                <a:solidFill>
                  <a:srgbClr val="FF0000"/>
                </a:solidFill>
                <a:latin typeface="Trebuchet MS"/>
                <a:sym typeface="Wingdings"/>
              </a:rPr>
              <a:t>Ultra-peripheral Vector Mesons</a:t>
            </a:r>
            <a:r>
              <a:rPr lang="en-US" sz="2000" b="1" dirty="0">
                <a:solidFill>
                  <a:srgbClr val="FF0000"/>
                </a:solidFill>
                <a:latin typeface="Trebuchet MS"/>
                <a:sym typeface="Wingdings"/>
              </a:rPr>
              <a:t>] </a:t>
            </a:r>
            <a:endParaRPr lang="en-US" sz="2000" b="1" dirty="0">
              <a:solidFill>
                <a:srgbClr val="FF0000"/>
              </a:solidFill>
              <a:latin typeface="Trebuchet MS"/>
            </a:endParaRPr>
          </a:p>
          <a:p>
            <a:r>
              <a:rPr lang="en-US" sz="2000" b="1" dirty="0" err="1">
                <a:solidFill>
                  <a:srgbClr val="FF0000"/>
                </a:solidFill>
                <a:latin typeface="Trebuchet MS"/>
                <a:sym typeface="Wingdings"/>
              </a:rPr>
              <a:t></a:t>
            </a:r>
            <a:r>
              <a:rPr lang="en-US" sz="2000" b="1" dirty="0">
                <a:solidFill>
                  <a:srgbClr val="FF0000"/>
                </a:solidFill>
                <a:latin typeface="Trebuchet MS"/>
                <a:sym typeface="Wingdings"/>
              </a:rPr>
              <a:t> Prospects for Central Exclusive</a:t>
            </a:r>
            <a:r>
              <a:rPr lang="en-US" sz="2000" b="1" dirty="0">
                <a:solidFill>
                  <a:srgbClr val="FF0000"/>
                </a:solidFill>
                <a:latin typeface="Trebuchet MS"/>
                <a:sym typeface="Wingdings" charset="2"/>
              </a:rPr>
              <a:t> Production</a:t>
            </a:r>
            <a:endParaRPr lang="en-US" sz="2000" b="1" dirty="0">
              <a:solidFill>
                <a:srgbClr val="FF0000"/>
              </a:solidFill>
              <a:latin typeface="Trebuchet MS"/>
            </a:endParaRP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533400"/>
            <a:ext cx="533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rgbClr val="FF0000"/>
                </a:solidFill>
                <a:effectLst>
                  <a:glow rad="101600">
                    <a:srgbClr val="FFFF00">
                      <a:alpha val="75000"/>
                    </a:srgbClr>
                  </a:glow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Elastic and Diffractive</a:t>
            </a:r>
            <a:br>
              <a:rPr lang="en-US" sz="3600" b="1" dirty="0">
                <a:solidFill>
                  <a:srgbClr val="FF0000"/>
                </a:solidFill>
                <a:effectLst>
                  <a:glow rad="101600">
                    <a:srgbClr val="FFFF00">
                      <a:alpha val="75000"/>
                    </a:srgbClr>
                  </a:glow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en-US" sz="3600" b="1" dirty="0">
                <a:solidFill>
                  <a:srgbClr val="FF0000"/>
                </a:solidFill>
                <a:effectLst>
                  <a:glow rad="101600">
                    <a:srgbClr val="FFFF00">
                      <a:alpha val="75000"/>
                    </a:srgbClr>
                  </a:glow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Scattering at the LHC</a:t>
            </a:r>
            <a:br>
              <a:rPr lang="en-US" sz="3600" b="1" dirty="0">
                <a:solidFill>
                  <a:srgbClr val="FF0000"/>
                </a:solidFill>
                <a:effectLst>
                  <a:glow rad="101600">
                    <a:srgbClr val="FFFF00">
                      <a:alpha val="75000"/>
                    </a:srgbClr>
                  </a:glow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en-US" sz="2400" b="1" dirty="0">
                <a:solidFill>
                  <a:srgbClr val="FF0000"/>
                </a:solidFill>
                <a:effectLst>
                  <a:glow rad="101600">
                    <a:srgbClr val="FFFF00">
                      <a:alpha val="75000"/>
                    </a:srgbClr>
                  </a:glow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… a review of the story so far</a:t>
            </a:r>
            <a:br>
              <a:rPr lang="en-US" sz="2400" b="1" dirty="0">
                <a:solidFill>
                  <a:srgbClr val="FF0000"/>
                </a:solidFill>
                <a:effectLst>
                  <a:glow rad="101600">
                    <a:srgbClr val="FFFF00">
                      <a:alpha val="75000"/>
                    </a:srgbClr>
                  </a:glow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en-US" sz="2400" b="1" dirty="0">
                <a:solidFill>
                  <a:srgbClr val="FF0000"/>
                </a:solidFill>
                <a:effectLst>
                  <a:glow rad="101600">
                    <a:srgbClr val="FFFF00">
                      <a:alpha val="75000"/>
                    </a:srgbClr>
                  </a:glow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and prospects for the future …</a:t>
            </a:r>
            <a:endParaRPr lang="en-GB" sz="2400" b="1" dirty="0">
              <a:solidFill>
                <a:srgbClr val="FF0000"/>
              </a:solidFill>
              <a:effectLst>
                <a:glow rad="101600">
                  <a:srgbClr val="FFFF00">
                    <a:alpha val="75000"/>
                  </a:srgbClr>
                </a:glow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10" name="Picture 5" descr="C:\Documents and Settings\paul.D58K4P0J\Desktop\HCP07\tevatron jet rescat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743200"/>
            <a:ext cx="1801126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0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27432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Screen Shot 2018-03-18 at 13.59.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0" y="1066800"/>
            <a:ext cx="1679650" cy="1596424"/>
          </a:xfrm>
          <a:prstGeom prst="rect">
            <a:avLst/>
          </a:prstGeom>
        </p:spPr>
      </p:pic>
      <p:pic>
        <p:nvPicPr>
          <p:cNvPr id="16" name="Picture 15" descr="Screen Shot 2018-03-18 at 13.41.1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3200400"/>
            <a:ext cx="2133600" cy="1412658"/>
          </a:xfrm>
          <a:prstGeom prst="rect">
            <a:avLst/>
          </a:prstGeom>
        </p:spPr>
      </p:pic>
      <p:pic>
        <p:nvPicPr>
          <p:cNvPr id="12" name="Picture 11" descr="elastic.jpg"/>
          <p:cNvPicPr>
            <a:picLocks noChangeAspect="1"/>
          </p:cNvPicPr>
          <p:nvPr/>
        </p:nvPicPr>
        <p:blipFill>
          <a:blip r:embed="rId7"/>
          <a:srcRect r="18527" b="57266"/>
          <a:stretch>
            <a:fillRect/>
          </a:stretch>
        </p:blipFill>
        <p:spPr>
          <a:xfrm>
            <a:off x="0" y="914400"/>
            <a:ext cx="2132923" cy="1447799"/>
          </a:xfrm>
          <a:prstGeom prst="rect">
            <a:avLst/>
          </a:prstGeom>
        </p:spPr>
      </p:pic>
      <p:pic>
        <p:nvPicPr>
          <p:cNvPr id="13" name="Picture 12" descr="london_underground_mind_the_gap_wooden_postcard_company_1024x102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900" y="5562600"/>
            <a:ext cx="1943100" cy="1295400"/>
          </a:xfrm>
          <a:prstGeom prst="rect">
            <a:avLst/>
          </a:prstGeom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239679-4D01-BE45-8700-D3FF807B93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263137"/>
            <a:ext cx="1691680" cy="16164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LHC: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Exploring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the ultra-rare at </a:t>
            </a:r>
            <a:b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the Energy Frontier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4" name="Picture 3" descr="ATLAS_b_SMSummary_FiducialXs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98070"/>
            <a:ext cx="7543800" cy="565992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LHC: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Exploring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the ultra-rare at </a:t>
            </a:r>
            <a:b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the Energy Frontier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4" name="Picture 3" descr="ATLAS_b_SMSummary_FiducialXs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98070"/>
            <a:ext cx="7543800" cy="5659929"/>
          </a:xfrm>
          <a:prstGeom prst="rect">
            <a:avLst/>
          </a:prstGeom>
        </p:spPr>
      </p:pic>
      <p:pic>
        <p:nvPicPr>
          <p:cNvPr id="5" name="Picture 4" descr="Higgs.jpg"/>
          <p:cNvPicPr>
            <a:picLocks noChangeAspect="1"/>
          </p:cNvPicPr>
          <p:nvPr/>
        </p:nvPicPr>
        <p:blipFill>
          <a:blip r:embed="rId3"/>
          <a:srcRect b="12769"/>
          <a:stretch>
            <a:fillRect/>
          </a:stretch>
        </p:blipFill>
        <p:spPr>
          <a:xfrm>
            <a:off x="3962400" y="2362200"/>
            <a:ext cx="1416569" cy="9144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rot="5400000">
            <a:off x="4381500" y="3543300"/>
            <a:ext cx="5334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57" y="4419600"/>
            <a:ext cx="2769114" cy="2438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4450" name="Rectangle 1026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0" y="304800"/>
                <a:ext cx="9144000" cy="533400"/>
              </a:xfrm>
            </p:spPr>
            <p:txBody>
              <a:bodyPr/>
              <a:lstStyle/>
              <a:p>
                <a:pPr eaLnBrk="1" hangingPunct="1">
                  <a:defRPr/>
                </a:pPr>
                <a:r>
                  <a:rPr lang="nl-NL" sz="3600" b="1" dirty="0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But </a:t>
                </a:r>
                <a:r>
                  <a:rPr lang="nl-NL" sz="3600" b="1" dirty="0" err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what</a:t>
                </a:r>
                <a:r>
                  <a:rPr lang="nl-NL" sz="3600" b="1" dirty="0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 </a:t>
                </a:r>
                <a:r>
                  <a:rPr lang="nl-NL" sz="3600" b="1" dirty="0" err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usually</a:t>
                </a:r>
                <a:r>
                  <a:rPr lang="nl-NL" sz="3600" b="1" dirty="0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 happens </a:t>
                </a:r>
                <a:r>
                  <a:rPr lang="nl-NL" sz="3600" b="1" dirty="0" err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when</a:t>
                </a:r>
                <a:r>
                  <a:rPr lang="nl-NL" sz="3600" b="1" dirty="0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 </a:t>
                </a:r>
                <a:r>
                  <a:rPr lang="nl-NL" sz="3600" b="1" dirty="0" err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hadrons</a:t>
                </a:r>
                <a:br>
                  <a:rPr lang="nl-NL" sz="3600" b="1" dirty="0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</a:br>
                <a:r>
                  <a:rPr lang="nl-NL" sz="3600" b="1" dirty="0" err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collide</a:t>
                </a:r>
                <a:r>
                  <a:rPr lang="nl-NL" sz="3600" b="1" dirty="0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 at large </a:t>
                </a:r>
                <a14:m>
                  <m:oMath xmlns:m="http://schemas.openxmlformats.org/officeDocument/2006/math">
                    <m:r>
                      <a:rPr lang="nl-NL" sz="3600" b="1" i="1" smtClean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DDDDDD"/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√</m:t>
                    </m:r>
                    <m:r>
                      <a:rPr lang="en-GB" sz="3600" b="1" i="1" smtClean="0"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DDDDDD"/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nl-NL" sz="3600" b="1" dirty="0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Trebuchet MS"/>
                  </a:rPr>
                  <a:t>?</a:t>
                </a:r>
                <a:endParaRPr lang="nl-NL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rebuchet MS"/>
                </a:endParaRPr>
              </a:p>
            </p:txBody>
          </p:sp>
        </mc:Choice>
        <mc:Fallback xmlns="">
          <p:sp>
            <p:nvSpPr>
              <p:cNvPr id="104450" name="Rectangle 102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304800"/>
                <a:ext cx="9144000" cy="533400"/>
              </a:xfrm>
              <a:blipFill>
                <a:blip r:embed="rId3"/>
                <a:stretch>
                  <a:fillRect t="-83333" r="-417" b="-1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LHCcrosssec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7620"/>
            <a:ext cx="4800600" cy="581038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rot="10800000">
            <a:off x="3505200" y="4648200"/>
            <a:ext cx="2209800" cy="3048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cms-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943600"/>
            <a:ext cx="534754" cy="533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1143000"/>
            <a:ext cx="4343400" cy="2539219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3505200" y="1600200"/>
            <a:ext cx="1752600" cy="152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6605464" cy="4617099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13" name="TextBox 12"/>
          <p:cNvSpPr txBox="1"/>
          <p:nvPr/>
        </p:nvSpPr>
        <p:spPr>
          <a:xfrm>
            <a:off x="5791200" y="609600"/>
            <a:ext cx="242401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“minimum bias”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pp event in 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PYTHIA8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at √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=7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TeV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, </a:t>
            </a:r>
          </a:p>
          <a:p>
            <a:r>
              <a:rPr lang="en-US" dirty="0" err="1">
                <a:solidFill>
                  <a:srgbClr val="FF0000"/>
                </a:solidFill>
                <a:latin typeface="Trebuchet MS"/>
              </a:rPr>
              <a:t>visualised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using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MCViz</a:t>
            </a:r>
            <a:endParaRPr lang="en-US" dirty="0">
              <a:solidFill>
                <a:srgbClr val="FF0000"/>
              </a:solidFill>
              <a:latin typeface="Trebuchet MS"/>
            </a:endParaRPr>
          </a:p>
        </p:txBody>
      </p:sp>
      <p:sp>
        <p:nvSpPr>
          <p:cNvPr id="1044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Understanding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10</a:t>
            </a:r>
            <a:r>
              <a:rPr lang="nl-NL" sz="3600" b="1" baseline="30000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-1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Processes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is Hard!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6605464" cy="4617099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13" name="TextBox 12"/>
          <p:cNvSpPr txBox="1"/>
          <p:nvPr/>
        </p:nvSpPr>
        <p:spPr>
          <a:xfrm>
            <a:off x="5791200" y="609600"/>
            <a:ext cx="242401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“minimum bias”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pp event in 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PYTHIA8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at √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=7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TeV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, </a:t>
            </a:r>
          </a:p>
          <a:p>
            <a:r>
              <a:rPr lang="en-US" dirty="0" err="1">
                <a:solidFill>
                  <a:srgbClr val="FF0000"/>
                </a:solidFill>
                <a:latin typeface="Trebuchet MS"/>
              </a:rPr>
              <a:t>visualised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using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MCViz</a:t>
            </a:r>
            <a:endParaRPr lang="en-US" dirty="0">
              <a:solidFill>
                <a:srgbClr val="FF0000"/>
              </a:solidFill>
              <a:latin typeface="Trebuchet MS"/>
            </a:endParaRPr>
          </a:p>
        </p:txBody>
      </p:sp>
      <p:pic>
        <p:nvPicPr>
          <p:cNvPr id="5" name="Picture 4" descr="bastil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454" y="3257550"/>
            <a:ext cx="4368546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5791200"/>
            <a:ext cx="44566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rebuchet MS"/>
              </a:rPr>
              <a:t>… the real revolution at the </a:t>
            </a:r>
          </a:p>
          <a:p>
            <a:r>
              <a:rPr lang="en-US" b="1" dirty="0">
                <a:latin typeface="Trebuchet MS"/>
              </a:rPr>
              <a:t>     		energy frontier?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sp>
        <p:nvSpPr>
          <p:cNvPr id="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Understanding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10</a:t>
            </a:r>
            <a:r>
              <a:rPr lang="nl-NL" sz="3600" b="1" baseline="30000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-1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Processes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is Hard!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8B0CC3-E063-2246-8066-1BE16881FABA}"/>
              </a:ext>
            </a:extLst>
          </p:cNvPr>
          <p:cNvSpPr txBox="1"/>
          <p:nvPr/>
        </p:nvSpPr>
        <p:spPr>
          <a:xfrm>
            <a:off x="5865254" y="6198933"/>
            <a:ext cx="31678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  <a:latin typeface="Trebuchet MS" panose="020B0703020202090204" pitchFamily="34" charset="0"/>
              </a:rPr>
              <a:t>Eugène DELACROIX:</a:t>
            </a:r>
          </a:p>
          <a:p>
            <a:r>
              <a:rPr lang="fr" sz="1800" dirty="0">
                <a:solidFill>
                  <a:schemeClr val="bg1"/>
                </a:solidFill>
                <a:latin typeface="Trebuchet MS" panose="020B0703020202090204" pitchFamily="34" charset="0"/>
              </a:rPr>
              <a:t>La Liberté guidant le peuple</a:t>
            </a:r>
            <a:endParaRPr lang="en-US" sz="18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6605464" cy="4617099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13" name="TextBox 12"/>
          <p:cNvSpPr txBox="1"/>
          <p:nvPr/>
        </p:nvSpPr>
        <p:spPr>
          <a:xfrm>
            <a:off x="5791200" y="609600"/>
            <a:ext cx="242401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“minimum bias”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pp event in 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PYTHIA8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at √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=7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TeV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, </a:t>
            </a:r>
          </a:p>
          <a:p>
            <a:r>
              <a:rPr lang="en-US" dirty="0" err="1">
                <a:solidFill>
                  <a:srgbClr val="FF0000"/>
                </a:solidFill>
                <a:latin typeface="Trebuchet MS"/>
              </a:rPr>
              <a:t>visualised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using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MCViz</a:t>
            </a:r>
            <a:endParaRPr lang="en-US" dirty="0">
              <a:solidFill>
                <a:srgbClr val="FF0000"/>
              </a:solidFill>
              <a:latin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791200"/>
            <a:ext cx="44566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rebuchet MS"/>
              </a:rPr>
              <a:t>… the real </a:t>
            </a:r>
            <a:r>
              <a:rPr lang="en-US" b="1">
                <a:latin typeface="Trebuchet MS"/>
              </a:rPr>
              <a:t>revolution at the </a:t>
            </a:r>
            <a:endParaRPr lang="en-US" b="1" dirty="0">
              <a:latin typeface="Trebuchet MS"/>
            </a:endParaRPr>
          </a:p>
          <a:p>
            <a:r>
              <a:rPr lang="en-US" b="1" dirty="0">
                <a:latin typeface="Trebuchet MS"/>
              </a:rPr>
              <a:t>     		energy frontier?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sp>
        <p:nvSpPr>
          <p:cNvPr id="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Understanding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10</a:t>
            </a:r>
            <a:r>
              <a:rPr lang="nl-NL" sz="3600" b="1" baseline="30000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-1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Processes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is Hard!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89C158-A115-CA42-8CAC-978DAF6CE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70" y="3789040"/>
            <a:ext cx="4495730" cy="30689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E62D8F-6318-8B40-BCBC-D2FC7AE38A3F}"/>
              </a:ext>
            </a:extLst>
          </p:cNvPr>
          <p:cNvSpPr txBox="1"/>
          <p:nvPr/>
        </p:nvSpPr>
        <p:spPr>
          <a:xfrm>
            <a:off x="4685269" y="6213478"/>
            <a:ext cx="2747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  <a:latin typeface="Trebuchet MS" panose="020B0703020202090204" pitchFamily="34" charset="0"/>
              </a:rPr>
              <a:t>Théodore </a:t>
            </a:r>
            <a:r>
              <a:rPr lang="en-GB" sz="1800" dirty="0" err="1">
                <a:solidFill>
                  <a:schemeClr val="bg1"/>
                </a:solidFill>
                <a:latin typeface="Trebuchet MS" panose="020B0703020202090204" pitchFamily="34" charset="0"/>
              </a:rPr>
              <a:t>Géricault</a:t>
            </a:r>
            <a:endParaRPr lang="fr" sz="1800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r>
              <a:rPr lang="fr" sz="1800" dirty="0">
                <a:solidFill>
                  <a:schemeClr val="bg1"/>
                </a:solidFill>
                <a:latin typeface="Trebuchet MS" panose="020B0703020202090204" pitchFamily="34" charset="0"/>
              </a:rPr>
              <a:t>Le Radeau de la Méduse</a:t>
            </a:r>
            <a:endParaRPr lang="en-US" sz="18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08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ower.png"/>
          <p:cNvPicPr>
            <a:picLocks noChangeAspect="1"/>
          </p:cNvPicPr>
          <p:nvPr/>
        </p:nvPicPr>
        <p:blipFill>
          <a:blip r:embed="rId2"/>
          <a:srcRect t="14033" r="7421"/>
          <a:stretch>
            <a:fillRect/>
          </a:stretch>
        </p:blipFill>
        <p:spPr>
          <a:xfrm>
            <a:off x="4572000" y="3490525"/>
            <a:ext cx="4572000" cy="3367475"/>
          </a:xfrm>
          <a:prstGeom prst="rect">
            <a:avLst/>
          </a:prstGeom>
        </p:spPr>
      </p:pic>
      <p:sp>
        <p:nvSpPr>
          <p:cNvPr id="1044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Why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should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we Care?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87026"/>
            <a:ext cx="7839556" cy="6370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Everyday strong interaction processes intimately linked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to our basic understanding of physics: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Fundamental questions:</a:t>
            </a:r>
          </a:p>
          <a:p>
            <a:r>
              <a:rPr lang="en-US" dirty="0">
                <a:latin typeface="Trebuchet MS"/>
              </a:rPr>
              <a:t>	 – Confinement </a:t>
            </a:r>
          </a:p>
          <a:p>
            <a:r>
              <a:rPr lang="en-US" dirty="0">
                <a:latin typeface="Trebuchet MS"/>
              </a:rPr>
              <a:t>	 - </a:t>
            </a:r>
            <a:r>
              <a:rPr lang="en-US" dirty="0" err="1">
                <a:latin typeface="Trebuchet MS"/>
              </a:rPr>
              <a:t>Hadronic</a:t>
            </a:r>
            <a:r>
              <a:rPr lang="en-US" dirty="0">
                <a:latin typeface="Trebuchet MS"/>
              </a:rPr>
              <a:t> mass generation,</a:t>
            </a:r>
          </a:p>
          <a:p>
            <a:r>
              <a:rPr lang="en-US" dirty="0">
                <a:latin typeface="Trebuchet MS"/>
              </a:rPr>
              <a:t>	 - Non-</a:t>
            </a:r>
            <a:r>
              <a:rPr lang="en-US" dirty="0" err="1">
                <a:latin typeface="Trebuchet MS"/>
              </a:rPr>
              <a:t>perturbative</a:t>
            </a:r>
            <a:r>
              <a:rPr lang="en-US" dirty="0">
                <a:latin typeface="Trebuchet MS"/>
              </a:rPr>
              <a:t> degrees of freedom</a:t>
            </a:r>
          </a:p>
          <a:p>
            <a:r>
              <a:rPr lang="en-US" dirty="0">
                <a:latin typeface="Trebuchet MS"/>
              </a:rPr>
              <a:t>	 - Strong / weak coupling and super-gravity</a:t>
            </a:r>
          </a:p>
          <a:p>
            <a:r>
              <a:rPr lang="en-US" dirty="0">
                <a:latin typeface="Trebuchet MS"/>
              </a:rPr>
              <a:t>	 - … 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Practical concerns:</a:t>
            </a:r>
          </a:p>
          <a:p>
            <a:r>
              <a:rPr lang="en-US" dirty="0">
                <a:latin typeface="Trebuchet MS"/>
              </a:rPr>
              <a:t>	- </a:t>
            </a:r>
            <a:r>
              <a:rPr lang="en-US" dirty="0" err="1">
                <a:latin typeface="Trebuchet MS"/>
              </a:rPr>
              <a:t>Modelling</a:t>
            </a:r>
            <a:r>
              <a:rPr lang="en-US" dirty="0">
                <a:latin typeface="Trebuchet MS"/>
              </a:rPr>
              <a:t> pile-up at </a:t>
            </a:r>
          </a:p>
          <a:p>
            <a:r>
              <a:rPr lang="en-US" dirty="0">
                <a:latin typeface="Trebuchet MS"/>
              </a:rPr>
              <a:t>		the LHC</a:t>
            </a:r>
          </a:p>
          <a:p>
            <a:r>
              <a:rPr lang="en-US" dirty="0">
                <a:latin typeface="Trebuchet MS"/>
              </a:rPr>
              <a:t>	- Luminosity monitoring </a:t>
            </a:r>
          </a:p>
          <a:p>
            <a:r>
              <a:rPr lang="en-US" dirty="0">
                <a:latin typeface="Trebuchet MS"/>
              </a:rPr>
              <a:t>	- </a:t>
            </a:r>
            <a:r>
              <a:rPr lang="en-US" dirty="0" err="1">
                <a:latin typeface="Trebuchet MS"/>
              </a:rPr>
              <a:t>Modelling</a:t>
            </a:r>
            <a:r>
              <a:rPr lang="en-US" dirty="0">
                <a:latin typeface="Trebuchet MS"/>
              </a:rPr>
              <a:t> cosmic ray air </a:t>
            </a:r>
          </a:p>
          <a:p>
            <a:r>
              <a:rPr lang="en-US" dirty="0">
                <a:latin typeface="Trebuchet MS"/>
              </a:rPr>
              <a:t>		showers</a:t>
            </a:r>
          </a:p>
          <a:p>
            <a:r>
              <a:rPr lang="en-US" dirty="0">
                <a:latin typeface="Trebuchet MS"/>
              </a:rPr>
              <a:t>	- …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Methods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for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Diffraction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and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Elastics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5" name="Picture 4" descr="Screen Shot 2018-05-14 at 14.45.20.png"/>
          <p:cNvPicPr>
            <a:picLocks noChangeAspect="1"/>
          </p:cNvPicPr>
          <p:nvPr/>
        </p:nvPicPr>
        <p:blipFill>
          <a:blip r:embed="rId2"/>
          <a:srcRect b="12944"/>
          <a:stretch>
            <a:fillRect/>
          </a:stretch>
        </p:blipFill>
        <p:spPr>
          <a:xfrm>
            <a:off x="685800" y="1219200"/>
            <a:ext cx="7696200" cy="465814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52400" y="685800"/>
            <a:ext cx="5173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… old slide from diffraction at HERA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Methods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for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Diffraction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and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Elastics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5" name="Picture 4" descr="Screen Shot 2018-05-14 at 14.45.20.png"/>
          <p:cNvPicPr>
            <a:picLocks noChangeAspect="1"/>
          </p:cNvPicPr>
          <p:nvPr/>
        </p:nvPicPr>
        <p:blipFill>
          <a:blip r:embed="rId2"/>
          <a:srcRect b="12944"/>
          <a:stretch>
            <a:fillRect/>
          </a:stretch>
        </p:blipFill>
        <p:spPr>
          <a:xfrm>
            <a:off x="685800" y="1219200"/>
            <a:ext cx="7696200" cy="465814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52400" y="685800"/>
            <a:ext cx="5173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… old slide from diffraction at HERA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6027003"/>
            <a:ext cx="80986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Partially still true for LHC 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(but proton tagging technology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got better and rapidity gaps got harder to identify)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0" y="0"/>
            <a:ext cx="5715000" cy="3810000"/>
            <a:chOff x="0" y="838200"/>
            <a:chExt cx="6400800" cy="433516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838200"/>
              <a:ext cx="6400800" cy="433516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124200" y="914400"/>
              <a:ext cx="28956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267200" y="609600"/>
            <a:ext cx="48768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First Generation LHC </a:t>
            </a:r>
            <a:b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Proton Spectrometers</a:t>
            </a:r>
            <a:b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(TOTEM &amp; ATLAS-ALFA) 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0"/>
            <a:ext cx="919316" cy="1295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748" y="1752600"/>
            <a:ext cx="2705652" cy="23239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560" y="4038600"/>
            <a:ext cx="5449440" cy="2819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3810000"/>
            <a:ext cx="411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/>
              </a:rPr>
              <a:t>‘Roman pot’ vacuum-sealed insertions to </a:t>
            </a:r>
            <a:r>
              <a:rPr lang="en-US" dirty="0" err="1">
                <a:latin typeface="Trebuchet MS"/>
              </a:rPr>
              <a:t>beampipe</a:t>
            </a:r>
            <a:r>
              <a:rPr lang="en-US" dirty="0">
                <a:latin typeface="Trebuchet MS"/>
              </a:rPr>
              <a:t>, </a:t>
            </a:r>
          </a:p>
          <a:p>
            <a:r>
              <a:rPr lang="en-US" dirty="0">
                <a:latin typeface="Trebuchet MS"/>
              </a:rPr>
              <a:t>well downstream of IP.</a:t>
            </a:r>
          </a:p>
          <a:p>
            <a:pPr>
              <a:buFont typeface="Wingdings" pitchFamily="-111" charset="2"/>
              <a:buChar char="à"/>
            </a:pP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Usually deployed in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dedicated (high </a:t>
            </a:r>
            <a:r>
              <a:rPr lang="en-US" dirty="0" err="1">
                <a:solidFill>
                  <a:srgbClr val="FF0000"/>
                </a:solidFill>
                <a:latin typeface="Symbol"/>
                <a:sym typeface="Wingdings"/>
              </a:rPr>
              <a:t>b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*) runs </a:t>
            </a:r>
            <a:endParaRPr lang="en-US" dirty="0">
              <a:solidFill>
                <a:srgbClr val="FF0000"/>
              </a:solidFill>
              <a:latin typeface="Trebuchet MS"/>
            </a:endParaRPr>
          </a:p>
          <a:p>
            <a:pPr>
              <a:buFont typeface="Wingdings" pitchFamily="-111" charset="2"/>
              <a:buChar char="à"/>
            </a:pP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Can run independently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of ATLAS / CMS or with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common DAQ.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Second Generation LHC Proton Spectrometers</a:t>
            </a:r>
            <a:b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(CT-PPS at CMS and AFP at ALFA) 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4" name="Picture 3" descr="Screen Shot 2018-03-18 at 10.17.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429000"/>
            <a:ext cx="6533758" cy="3402090"/>
          </a:xfrm>
          <a:prstGeom prst="rect">
            <a:avLst/>
          </a:prstGeom>
        </p:spPr>
      </p:pic>
      <p:pic>
        <p:nvPicPr>
          <p:cNvPr id="5" name="Picture 4" descr="Screen Shot 2018-05-14 at 14.58.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2117"/>
            <a:ext cx="9144000" cy="220006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-73560" y="3200400"/>
            <a:ext cx="10238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Trebuchet MS"/>
              </a:rPr>
              <a:t>AFP @</a:t>
            </a:r>
          </a:p>
          <a:p>
            <a:pPr algn="ctr"/>
            <a:r>
              <a:rPr lang="en-GB" dirty="0">
                <a:latin typeface="Trebuchet MS"/>
              </a:rPr>
              <a:t>ATLAS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547A13-C0F7-9041-A777-FA9687063662}"/>
              </a:ext>
            </a:extLst>
          </p:cNvPr>
          <p:cNvSpPr txBox="1"/>
          <p:nvPr/>
        </p:nvSpPr>
        <p:spPr>
          <a:xfrm>
            <a:off x="6852035" y="3971839"/>
            <a:ext cx="205857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Designed to</a:t>
            </a:r>
          </a:p>
          <a:p>
            <a:pPr algn="ctr"/>
            <a:r>
              <a:rPr lang="en-US" dirty="0">
                <a:latin typeface="Trebuchet MS" panose="020B0703020202090204" pitchFamily="34" charset="0"/>
              </a:rPr>
              <a:t>operate in </a:t>
            </a:r>
          </a:p>
          <a:p>
            <a:pPr algn="ctr"/>
            <a:r>
              <a:rPr lang="en-US" dirty="0">
                <a:latin typeface="Trebuchet MS" panose="020B0703020202090204" pitchFamily="34" charset="0"/>
              </a:rPr>
              <a:t>standard high</a:t>
            </a:r>
          </a:p>
          <a:p>
            <a:pPr algn="ctr"/>
            <a:r>
              <a:rPr lang="en-US" dirty="0">
                <a:latin typeface="Trebuchet MS" panose="020B0703020202090204" pitchFamily="34" charset="0"/>
              </a:rPr>
              <a:t>luminosity </a:t>
            </a:r>
          </a:p>
          <a:p>
            <a:pPr algn="ctr"/>
            <a:r>
              <a:rPr lang="en-US" dirty="0" err="1">
                <a:latin typeface="Trebuchet MS" panose="020B0703020202090204" pitchFamily="34" charset="0"/>
              </a:rPr>
              <a:t>runnning</a:t>
            </a:r>
            <a:r>
              <a:rPr lang="en-US" dirty="0">
                <a:latin typeface="Trebuchet MS" panose="020B070302020209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0292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AFP Detectors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5" name="Picture 4" descr="Screen Shot 2018-03-18 at 11.03.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886200"/>
            <a:ext cx="2971800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33400"/>
            <a:ext cx="587577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>
                <a:solidFill>
                  <a:srgbClr val="FF0000"/>
                </a:solidFill>
                <a:latin typeface="Trebuchet MS"/>
              </a:rPr>
              <a:t>Tracking: </a:t>
            </a:r>
            <a:r>
              <a:rPr lang="en-GB" dirty="0">
                <a:latin typeface="Trebuchet MS"/>
              </a:rPr>
              <a:t>four slim-edge 3D pixel </a:t>
            </a:r>
          </a:p>
          <a:p>
            <a:r>
              <a:rPr lang="en-GB" dirty="0">
                <a:latin typeface="Trebuchet MS"/>
              </a:rPr>
              <a:t>sensor planes per station (IBL)</a:t>
            </a:r>
          </a:p>
          <a:p>
            <a:r>
              <a:rPr lang="en-GB" dirty="0">
                <a:latin typeface="Trebuchet MS"/>
              </a:rPr>
              <a:t>- Pixel sizes 50x250 </a:t>
            </a:r>
            <a:r>
              <a:rPr lang="en-GB" dirty="0">
                <a:latin typeface="Symbol"/>
              </a:rPr>
              <a:t>m</a:t>
            </a:r>
            <a:r>
              <a:rPr lang="en-GB" dirty="0">
                <a:latin typeface="Trebuchet MS"/>
              </a:rPr>
              <a:t>m</a:t>
            </a:r>
          </a:p>
          <a:p>
            <a:r>
              <a:rPr lang="en-GB" dirty="0">
                <a:latin typeface="Trebuchet MS"/>
              </a:rPr>
              <a:t>- 14</a:t>
            </a:r>
            <a:r>
              <a:rPr lang="en-GB" baseline="30000" dirty="0">
                <a:latin typeface="Trebuchet MS"/>
              </a:rPr>
              <a:t>o</a:t>
            </a:r>
            <a:r>
              <a:rPr lang="en-GB" dirty="0">
                <a:latin typeface="Trebuchet MS"/>
              </a:rPr>
              <a:t> tilt improves </a:t>
            </a:r>
            <a:r>
              <a:rPr lang="en-GB" dirty="0" err="1">
                <a:latin typeface="Trebuchet MS"/>
              </a:rPr>
              <a:t>x</a:t>
            </a:r>
            <a:r>
              <a:rPr lang="en-GB" dirty="0">
                <a:latin typeface="Trebuchet MS"/>
              </a:rPr>
              <a:t> resolution (hence </a:t>
            </a:r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) </a:t>
            </a:r>
          </a:p>
          <a:p>
            <a:r>
              <a:rPr lang="en-GB" dirty="0">
                <a:latin typeface="Trebuchet MS"/>
                <a:sym typeface="Wingdings"/>
              </a:rPr>
              <a:t>	</a:t>
            </a:r>
            <a:r>
              <a:rPr lang="en-US" dirty="0" err="1">
                <a:latin typeface="Trebuchet MS"/>
                <a:sym typeface="Wingdings"/>
              </a:rPr>
              <a:t></a:t>
            </a:r>
            <a:r>
              <a:rPr lang="en-US" dirty="0">
                <a:latin typeface="Trebuchet MS"/>
                <a:sym typeface="Wingdings"/>
              </a:rPr>
              <a:t> </a:t>
            </a:r>
            <a:r>
              <a:rPr lang="en-US" dirty="0" err="1">
                <a:latin typeface="Symbol"/>
                <a:sym typeface="Wingdings"/>
              </a:rPr>
              <a:t>d</a:t>
            </a:r>
            <a:r>
              <a:rPr lang="en-US" dirty="0" err="1">
                <a:latin typeface="Trebuchet MS"/>
                <a:sym typeface="Wingdings"/>
              </a:rPr>
              <a:t>x</a:t>
            </a:r>
            <a:r>
              <a:rPr lang="en-US" dirty="0">
                <a:latin typeface="Trebuchet MS"/>
                <a:sym typeface="Wingdings"/>
              </a:rPr>
              <a:t> = 6 </a:t>
            </a:r>
            <a:r>
              <a:rPr lang="en-GB" dirty="0">
                <a:latin typeface="Symbol"/>
              </a:rPr>
              <a:t>m</a:t>
            </a:r>
            <a:r>
              <a:rPr lang="en-GB" dirty="0">
                <a:latin typeface="Trebuchet MS"/>
              </a:rPr>
              <a:t>m, </a:t>
            </a:r>
            <a:r>
              <a:rPr lang="en-US" dirty="0" err="1">
                <a:latin typeface="Symbol"/>
                <a:sym typeface="Wingdings"/>
              </a:rPr>
              <a:t>d</a:t>
            </a:r>
            <a:r>
              <a:rPr lang="en-US" dirty="0" err="1">
                <a:latin typeface="Trebuchet MS"/>
                <a:sym typeface="Wingdings"/>
              </a:rPr>
              <a:t>y</a:t>
            </a:r>
            <a:r>
              <a:rPr lang="en-US" dirty="0">
                <a:latin typeface="Trebuchet MS"/>
                <a:sym typeface="Wingdings"/>
              </a:rPr>
              <a:t> </a:t>
            </a:r>
            <a:r>
              <a:rPr lang="en-GB" dirty="0">
                <a:latin typeface="Trebuchet MS"/>
              </a:rPr>
              <a:t>= 30 </a:t>
            </a:r>
            <a:r>
              <a:rPr lang="en-GB" dirty="0">
                <a:latin typeface="Symbol"/>
              </a:rPr>
              <a:t>m</a:t>
            </a:r>
            <a:r>
              <a:rPr lang="en-GB" dirty="0">
                <a:latin typeface="Trebuchet MS"/>
              </a:rPr>
              <a:t>m</a:t>
            </a:r>
          </a:p>
          <a:p>
            <a:r>
              <a:rPr lang="en-GB" dirty="0">
                <a:latin typeface="Trebuchet MS"/>
              </a:rPr>
              <a:t>- Trigger capability </a:t>
            </a:r>
          </a:p>
          <a:p>
            <a:r>
              <a:rPr lang="en-GB" b="1" u="sng" dirty="0">
                <a:solidFill>
                  <a:srgbClr val="FF0000"/>
                </a:solidFill>
                <a:latin typeface="Trebuchet MS"/>
              </a:rPr>
              <a:t>Timing: </a:t>
            </a:r>
            <a:r>
              <a:rPr lang="en-GB" dirty="0">
                <a:latin typeface="Trebuchet MS"/>
              </a:rPr>
              <a:t>4x4 quartz bars at Cerenkov </a:t>
            </a:r>
          </a:p>
          <a:p>
            <a:r>
              <a:rPr lang="en-GB" dirty="0">
                <a:latin typeface="Trebuchet MS"/>
              </a:rPr>
              <a:t>angle to beam. </a:t>
            </a:r>
            <a:r>
              <a:rPr lang="en-US" dirty="0">
                <a:latin typeface="Trebuchet MS"/>
                <a:sym typeface="Wingdings"/>
              </a:rPr>
              <a:t>Light detected in </a:t>
            </a:r>
            <a:r>
              <a:rPr lang="en-US" dirty="0" err="1">
                <a:latin typeface="Trebuchet MS"/>
                <a:sym typeface="Wingdings"/>
              </a:rPr>
              <a:t>PMTs</a:t>
            </a:r>
            <a:r>
              <a:rPr lang="en-US" dirty="0">
                <a:latin typeface="Trebuchet MS"/>
                <a:sym typeface="Wingdings"/>
              </a:rPr>
              <a:t> </a:t>
            </a:r>
          </a:p>
          <a:p>
            <a:r>
              <a:rPr lang="en-US" dirty="0">
                <a:latin typeface="Trebuchet MS"/>
                <a:sym typeface="Wingdings"/>
              </a:rPr>
              <a:t>	 resolution 25ps demonstrated</a:t>
            </a:r>
            <a:endParaRPr lang="en-GB" dirty="0">
              <a:latin typeface="Trebuchet M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pic>
        <p:nvPicPr>
          <p:cNvPr id="8" name="Picture 7" descr="Screen Shot 2018-03-20 at 15.55.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3844636"/>
          </a:xfrm>
          <a:prstGeom prst="rect">
            <a:avLst/>
          </a:prstGeom>
        </p:spPr>
      </p:pic>
      <p:pic>
        <p:nvPicPr>
          <p:cNvPr id="12" name="Picture 11" descr="Screen Shot 2018-03-20 at 15.56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944280"/>
            <a:ext cx="3822700" cy="291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92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0" y="15240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>
              <a:latin typeface="Trebuchet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396335"/>
            <a:ext cx="8874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[a nice illustration, from AFP, with thanks to </a:t>
            </a:r>
            <a:r>
              <a:rPr lang="en-GB" dirty="0" err="1">
                <a:latin typeface="Trebuchet MS"/>
              </a:rPr>
              <a:t>Maciej</a:t>
            </a:r>
            <a:r>
              <a:rPr lang="en-GB" dirty="0">
                <a:latin typeface="Trebuchet MS"/>
              </a:rPr>
              <a:t> </a:t>
            </a:r>
            <a:r>
              <a:rPr lang="en-GB" dirty="0" err="1">
                <a:latin typeface="Trebuchet MS"/>
              </a:rPr>
              <a:t>Trzebinski</a:t>
            </a:r>
            <a:r>
              <a:rPr lang="en-GB" dirty="0">
                <a:latin typeface="Trebuchet MS"/>
              </a:rPr>
              <a:t>]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3-18 at 09.23.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3-18 at 09.23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8-03-18 at 09.23.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990600"/>
            <a:ext cx="2667000" cy="541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16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9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9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9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3-18 at 09.23.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486400" y="38100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10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9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9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9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9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33</a:t>
            </a:fld>
            <a:endParaRPr lang="en-GB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9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3-18 at 09.23.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pic>
        <p:nvPicPr>
          <p:cNvPr id="6" name="Picture 5" descr="Screen Shot 2018-03-18 at 09.23.5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34000" y="3657600"/>
            <a:ext cx="2667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lide Number Placeholder 8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45DF7-0036-8B40-956F-6B0D54ED0E3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3000" y="3733800"/>
            <a:ext cx="3093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Described here in </a:t>
            </a:r>
          </a:p>
          <a:p>
            <a:r>
              <a:rPr lang="en-GB" dirty="0">
                <a:latin typeface="Trebuchet MS"/>
              </a:rPr>
              <a:t>terms of kinematics</a:t>
            </a:r>
          </a:p>
          <a:p>
            <a:r>
              <a:rPr lang="en-GB" dirty="0">
                <a:latin typeface="Trebuchet MS"/>
              </a:rPr>
              <a:t>of `Single Diffractive</a:t>
            </a:r>
          </a:p>
          <a:p>
            <a:r>
              <a:rPr lang="en-GB" dirty="0">
                <a:latin typeface="Trebuchet MS"/>
              </a:rPr>
              <a:t>Dissociation’ (SD)</a:t>
            </a:r>
          </a:p>
        </p:txBody>
      </p:sp>
      <p:pic>
        <p:nvPicPr>
          <p:cNvPr id="11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4856204"/>
            <a:ext cx="2743200" cy="20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794228" y="5455227"/>
            <a:ext cx="64417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C001D"/>
                </a:solidFill>
                <a:latin typeface="Symbol"/>
              </a:rPr>
              <a:t>(</a:t>
            </a:r>
            <a:r>
              <a:rPr lang="en-US" b="1" dirty="0" err="1">
                <a:solidFill>
                  <a:srgbClr val="FC001D"/>
                </a:solidFill>
                <a:latin typeface="Symbol"/>
              </a:rPr>
              <a:t>x</a:t>
            </a:r>
            <a:r>
              <a:rPr lang="en-US" b="1" dirty="0">
                <a:solidFill>
                  <a:srgbClr val="FC001D"/>
                </a:solidFill>
                <a:latin typeface="Symbol"/>
              </a:rPr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3400" y="6019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3528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352800" y="5791200"/>
            <a:ext cx="4651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= fractional proton energy loss</a:t>
            </a:r>
          </a:p>
          <a:p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= -p</a:t>
            </a:r>
            <a:r>
              <a:rPr lang="en-GB" baseline="-25000" dirty="0">
                <a:latin typeface="Trebuchet MS"/>
              </a:rPr>
              <a:t>T</a:t>
            </a:r>
            <a:r>
              <a:rPr lang="en-GB" baseline="30000" dirty="0">
                <a:latin typeface="Trebuchet MS"/>
              </a:rPr>
              <a:t>2</a:t>
            </a:r>
            <a:r>
              <a:rPr lang="en-GB" dirty="0">
                <a:latin typeface="Trebuchet MS"/>
              </a:rPr>
              <a:t> of outgoing proton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35</a:t>
            </a:fld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Acceptance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Depends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on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Location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and</a:t>
            </a:r>
            <a:b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Orientation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of Pot (horizontal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or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vertical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)</a:t>
            </a:r>
            <a:b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and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on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beam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optics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828800"/>
            <a:ext cx="7254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e.g. </a:t>
            </a:r>
            <a:r>
              <a:rPr lang="en-GB" dirty="0" err="1">
                <a:latin typeface="Trebuchet MS"/>
              </a:rPr>
              <a:t>complementarity</a:t>
            </a:r>
            <a:r>
              <a:rPr lang="en-GB" dirty="0">
                <a:latin typeface="Trebuchet MS"/>
              </a:rPr>
              <a:t> between ATLAS ALFA and AFP</a:t>
            </a:r>
          </a:p>
        </p:txBody>
      </p:sp>
      <p:pic>
        <p:nvPicPr>
          <p:cNvPr id="11" name="Picture 10" descr="Screen Shot 2018-05-14 at 15.26.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62201"/>
            <a:ext cx="3446193" cy="3352800"/>
          </a:xfrm>
          <a:prstGeom prst="rect">
            <a:avLst/>
          </a:prstGeom>
        </p:spPr>
      </p:pic>
      <p:pic>
        <p:nvPicPr>
          <p:cNvPr id="13" name="Picture 12" descr="Screen Shot 2018-05-14 at 15.27.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558" y="2438400"/>
            <a:ext cx="5240442" cy="28878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4800" y="5638800"/>
            <a:ext cx="79047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latin typeface="Trebuchet MS"/>
              </a:rPr>
              <a:t> ALFA is optimised for Elastic scattering</a:t>
            </a:r>
          </a:p>
          <a:p>
            <a:pPr>
              <a:buFontTx/>
              <a:buChar char="-"/>
            </a:pPr>
            <a:r>
              <a:rPr lang="en-GB" dirty="0">
                <a:latin typeface="Trebuchet MS"/>
              </a:rPr>
              <a:t> AFP acceptance for Inelastic diffraction with </a:t>
            </a:r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&gt;~ 0.02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811012"/>
            <a:ext cx="600702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Typically |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t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| &lt;&lt; 1 GeV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2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: non-</a:t>
            </a:r>
            <a:r>
              <a:rPr lang="en-US" dirty="0" err="1">
                <a:solidFill>
                  <a:schemeClr val="accent2"/>
                </a:solidFill>
                <a:latin typeface="Trebuchet MS"/>
                <a:sym typeface="Wingdings"/>
              </a:rPr>
              <a:t>perturbative</a:t>
            </a:r>
            <a:endParaRPr lang="en-US" dirty="0">
              <a:solidFill>
                <a:schemeClr val="accent2"/>
              </a:solidFill>
              <a:latin typeface="Trebuchet MS"/>
              <a:sym typeface="Wingdings"/>
            </a:endParaRP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	At fixed </a:t>
            </a:r>
            <a:r>
              <a:rPr lang="en-US" dirty="0" err="1">
                <a:latin typeface="Trebuchet MS"/>
              </a:rPr>
              <a:t>s</a:t>
            </a:r>
            <a:r>
              <a:rPr lang="en-US" dirty="0">
                <a:latin typeface="Trebuchet MS"/>
              </a:rPr>
              <a:t>:			</a:t>
            </a:r>
          </a:p>
          <a:p>
            <a:endParaRPr lang="en-US" dirty="0">
              <a:latin typeface="Trebuchet MS"/>
            </a:endParaRP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chemeClr val="tx2"/>
                </a:solidFill>
                <a:latin typeface="Trebuchet MS"/>
              </a:rPr>
              <a:t>Slope parameter B 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measures mean impact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parameter (~size of interaction region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~ range of strong force ~1-2fm).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0" y="2743200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At fixed √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,  1 non –trivial variable</a:t>
            </a:r>
          </a:p>
          <a:p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quared 4-momentum transfer,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</p:txBody>
      </p:sp>
      <p:pic>
        <p:nvPicPr>
          <p:cNvPr id="12" name="Picture 11" descr="elastic.jpg"/>
          <p:cNvPicPr>
            <a:picLocks noChangeAspect="1"/>
          </p:cNvPicPr>
          <p:nvPr/>
        </p:nvPicPr>
        <p:blipFill>
          <a:blip r:embed="rId2"/>
          <a:srcRect r="18527" b="57266"/>
          <a:stretch>
            <a:fillRect/>
          </a:stretch>
        </p:blipFill>
        <p:spPr>
          <a:xfrm>
            <a:off x="0" y="990600"/>
            <a:ext cx="3816811" cy="2590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368" y="0"/>
            <a:ext cx="4431632" cy="2590800"/>
          </a:xfrm>
          <a:prstGeom prst="rect">
            <a:avLst/>
          </a:prstGeom>
        </p:spPr>
      </p:pic>
      <p:sp>
        <p:nvSpPr>
          <p:cNvPr id="1044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46482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Start`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Simple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’:</a:t>
            </a:r>
            <a:b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Elastic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Scattering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848600" y="457200"/>
            <a:ext cx="914400" cy="533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mpact-parameter.png"/>
          <p:cNvPicPr>
            <a:picLocks noChangeAspect="1"/>
          </p:cNvPicPr>
          <p:nvPr/>
        </p:nvPicPr>
        <p:blipFill>
          <a:blip r:embed="rId4"/>
          <a:srcRect t="14316" r="18527" b="42949"/>
          <a:stretch>
            <a:fillRect/>
          </a:stretch>
        </p:blipFill>
        <p:spPr>
          <a:xfrm>
            <a:off x="6019800" y="4468551"/>
            <a:ext cx="3124200" cy="2120701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  <p:pic>
        <p:nvPicPr>
          <p:cNvPr id="13" name="Picture 12" descr="Screen Shot 2018-05-15 at 12.12.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4343400"/>
            <a:ext cx="2552700" cy="117402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10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Example Elastic Scattering Data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3337933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6482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`Standard’ exponential fit, excluding lowest |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t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|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(influence of Coulomb, rather than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hadronic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,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scattering) and largest |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t|(various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pQCD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effects)</a:t>
            </a: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e.g. at √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s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=7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TeV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096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Precise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dependence 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over ‘bulk’ range of |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t|at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LHC </a:t>
            </a:r>
            <a:endParaRPr lang="en-US" dirty="0">
              <a:solidFill>
                <a:srgbClr val="FF0000"/>
              </a:solidFill>
              <a:latin typeface="Trebuchet MS"/>
            </a:endParaRPr>
          </a:p>
        </p:txBody>
      </p:sp>
      <p:pic>
        <p:nvPicPr>
          <p:cNvPr id="9" name="Picture 8" descr="Screen Shot 2018-05-11 at 17.08.04.png"/>
          <p:cNvPicPr>
            <a:picLocks noChangeAspect="1"/>
          </p:cNvPicPr>
          <p:nvPr/>
        </p:nvPicPr>
        <p:blipFill>
          <a:blip r:embed="rId3"/>
          <a:srcRect l="5851" b="19988"/>
          <a:stretch>
            <a:fillRect/>
          </a:stretch>
        </p:blipFill>
        <p:spPr>
          <a:xfrm>
            <a:off x="3574511" y="1295400"/>
            <a:ext cx="5569489" cy="304799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657600" y="60270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B=19.89±0.27 GeV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-2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(TOTEM)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B=19.73±0.24 GeV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-2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(ALFA)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7800" y="1524000"/>
            <a:ext cx="11208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TOTEM</a:t>
            </a:r>
          </a:p>
          <a:p>
            <a:r>
              <a:rPr lang="en-GB" dirty="0">
                <a:latin typeface="Trebuchet MS"/>
              </a:rPr>
              <a:t>13 </a:t>
            </a:r>
            <a:r>
              <a:rPr lang="en-GB" dirty="0" err="1">
                <a:latin typeface="Trebuchet MS"/>
              </a:rPr>
              <a:t>TeV</a:t>
            </a:r>
            <a:endParaRPr lang="en-GB" dirty="0">
              <a:latin typeface="Trebuchet M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38</a:t>
            </a:fld>
            <a:endParaRPr lang="en-GB"/>
          </a:p>
        </p:txBody>
      </p:sp>
      <p:pic>
        <p:nvPicPr>
          <p:cNvPr id="13" name="Picture 12" descr="Screen Shot 2018-05-15 at 12.12.5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4724400"/>
            <a:ext cx="2286000" cy="10513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62200" y="1828800"/>
            <a:ext cx="922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Trebuchet MS"/>
              </a:rPr>
              <a:t>ALFA</a:t>
            </a:r>
          </a:p>
          <a:p>
            <a:pPr algn="ctr"/>
            <a:r>
              <a:rPr lang="en-GB" dirty="0">
                <a:latin typeface="Trebuchet MS"/>
              </a:rPr>
              <a:t>7 </a:t>
            </a:r>
            <a:r>
              <a:rPr lang="en-GB" dirty="0" err="1">
                <a:latin typeface="Trebuchet MS"/>
              </a:rPr>
              <a:t>TeV</a:t>
            </a:r>
            <a:endParaRPr lang="en-GB" dirty="0">
              <a:latin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56856" y="1137594"/>
                <a:ext cx="6841938" cy="4182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Historically, </a:t>
                </a:r>
                <a:r>
                  <a:rPr lang="en-US" dirty="0" err="1">
                    <a:solidFill>
                      <a:schemeClr val="accent2"/>
                    </a:solidFill>
                    <a:latin typeface="Trebuchet MS"/>
                  </a:rPr>
                  <a:t>Regge</a:t>
                </a:r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 phenomenology offers 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unified picture in terms of trajectory exchanges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`Pomeron’ exchange dominates for 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sufficiently large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√</m:t>
                    </m:r>
                    <m:r>
                      <a:rPr lang="en-GB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.</a:t>
                </a:r>
              </a:p>
              <a:p>
                <a:endParaRPr lang="en-US" dirty="0">
                  <a:solidFill>
                    <a:schemeClr val="accent2"/>
                  </a:solidFill>
                  <a:latin typeface="Trebuchet MS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Loosely interpreted as exchange of two 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gluons in net </a:t>
                </a:r>
                <a:r>
                  <a:rPr lang="en-US" dirty="0" err="1">
                    <a:solidFill>
                      <a:schemeClr val="accent2"/>
                    </a:solidFill>
                    <a:latin typeface="Trebuchet MS"/>
                  </a:rPr>
                  <a:t>colour</a:t>
                </a:r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 singlet state [but beware 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partonic language in non-perturbative regime]</a:t>
                </a:r>
              </a:p>
              <a:p>
                <a:endParaRPr lang="en-US" dirty="0">
                  <a:solidFill>
                    <a:schemeClr val="tx2"/>
                  </a:solidFill>
                  <a:latin typeface="Trebuchet MS"/>
                </a:endParaRPr>
              </a:p>
              <a:p>
                <a:endParaRPr lang="en-US" dirty="0">
                  <a:solidFill>
                    <a:schemeClr val="accent2"/>
                  </a:solidFill>
                  <a:latin typeface="Trebuchet MS"/>
                </a:endParaRPr>
              </a:p>
              <a:p>
                <a:endParaRPr lang="en-US" dirty="0">
                  <a:solidFill>
                    <a:schemeClr val="accent2"/>
                  </a:solidFill>
                  <a:latin typeface="Trebuchet MS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856" y="1137594"/>
                <a:ext cx="6841938" cy="4182492"/>
              </a:xfrm>
              <a:prstGeom prst="rect">
                <a:avLst/>
              </a:prstGeom>
              <a:blipFill>
                <a:blip r:embed="rId2"/>
                <a:stretch>
                  <a:fillRect l="-1299" t="-1212" r="-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0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9" y="1094298"/>
            <a:ext cx="218920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  <p:pic>
        <p:nvPicPr>
          <p:cNvPr id="11" name="Picture 10" descr="Screen Shot 2018-05-15 at 12.24.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299" y="5320086"/>
            <a:ext cx="4495800" cy="489739"/>
          </a:xfrm>
          <a:prstGeom prst="rect">
            <a:avLst/>
          </a:prstGeom>
        </p:spPr>
      </p:pic>
      <p:pic>
        <p:nvPicPr>
          <p:cNvPr id="14" name="Picture 13" descr="Screen Shot 2018-05-15 at 12.24.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0972" y="4138581"/>
            <a:ext cx="2540000" cy="1219200"/>
          </a:xfrm>
          <a:prstGeom prst="rect">
            <a:avLst/>
          </a:prstGeom>
        </p:spPr>
      </p:pic>
      <p:sp>
        <p:nvSpPr>
          <p:cNvPr id="16" name="Rectangle 1026"/>
          <p:cNvSpPr txBox="1">
            <a:spLocks noChangeArrowheads="1"/>
          </p:cNvSpPr>
          <p:nvPr/>
        </p:nvSpPr>
        <p:spPr bwMode="auto">
          <a:xfrm>
            <a:off x="0" y="240083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Universal Exchange Picture of </a:t>
            </a:r>
            <a:r>
              <a:rPr kumimoji="0" lang="nl-NL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Elastic</a:t>
            </a:r>
            <a:r>
              <a:rPr kumimoji="0" lang="nl-NL" sz="36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 </a:t>
            </a:r>
            <a:r>
              <a:rPr kumimoji="0" lang="nl-NL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and</a:t>
            </a:r>
            <a:r>
              <a:rPr kumimoji="0" lang="nl-NL" sz="36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 </a:t>
            </a:r>
            <a:r>
              <a:rPr kumimoji="0" lang="nl-NL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Diffractive</a:t>
            </a:r>
            <a:r>
              <a:rPr kumimoji="0" lang="nl-NL" sz="36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 Scattering</a:t>
            </a:r>
            <a:endParaRPr kumimoji="0" lang="nl-NL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rebuchet MS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8" name="Picture 17" descr="Screen Shot 2018-05-15 at 12.15.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2100" y="5805377"/>
            <a:ext cx="2362200" cy="10542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46E6FF-5755-2F41-A804-2B08951B822C}"/>
              </a:ext>
            </a:extLst>
          </p:cNvPr>
          <p:cNvSpPr txBox="1"/>
          <p:nvPr/>
        </p:nvSpPr>
        <p:spPr>
          <a:xfrm>
            <a:off x="178599" y="5916980"/>
            <a:ext cx="51443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… Leads to slope parameter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growing logarithmically with energy</a:t>
            </a:r>
            <a:endParaRPr lang="en-US" dirty="0">
              <a:solidFill>
                <a:schemeClr val="tx2"/>
              </a:solidFill>
              <a:latin typeface="Trebuchet MS"/>
            </a:endParaRPr>
          </a:p>
        </p:txBody>
      </p:sp>
      <p:pic>
        <p:nvPicPr>
          <p:cNvPr id="13" name="Picture 12" descr="hard-elastic-pp.png">
            <a:extLst>
              <a:ext uri="{FF2B5EF4-FFF2-40B4-BE49-F238E27FC236}">
                <a16:creationId xmlns:a16="http://schemas.microsoft.com/office/drawing/2014/main" id="{CDAB7D5C-2B0E-024E-8BA3-AADD350759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158" r="9264" b="42949"/>
          <a:stretch>
            <a:fillRect/>
          </a:stretch>
        </p:blipFill>
        <p:spPr>
          <a:xfrm>
            <a:off x="23979" y="2876357"/>
            <a:ext cx="2286000" cy="16266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25083F-9910-084B-B19B-6D0A099A49B3}"/>
              </a:ext>
            </a:extLst>
          </p:cNvPr>
          <p:cNvSpPr txBox="1"/>
          <p:nvPr/>
        </p:nvSpPr>
        <p:spPr>
          <a:xfrm>
            <a:off x="178599" y="4680712"/>
            <a:ext cx="47019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 panose="020B0703020202090204" pitchFamily="34" charset="0"/>
              </a:rPr>
              <a:t>For</a:t>
            </a:r>
            <a:r>
              <a:rPr lang="en-US" b="1" dirty="0">
                <a:solidFill>
                  <a:srgbClr val="FF0000"/>
                </a:solidFill>
                <a:latin typeface="Trebuchet MS" panose="020B0703020202090204" pitchFamily="34" charset="0"/>
              </a:rPr>
              <a:t> </a:t>
            </a:r>
            <a:r>
              <a:rPr lang="en-US" b="1" u="sng" dirty="0">
                <a:solidFill>
                  <a:srgbClr val="FF0000"/>
                </a:solidFill>
                <a:latin typeface="Trebuchet MS" panose="020B0703020202090204" pitchFamily="34" charset="0"/>
              </a:rPr>
              <a:t>elastic scattering </a:t>
            </a:r>
            <a:r>
              <a:rPr lang="en-US" dirty="0">
                <a:solidFill>
                  <a:srgbClr val="FC001D"/>
                </a:solidFill>
                <a:latin typeface="Trebuchet MS" panose="020B0703020202090204" pitchFamily="34" charset="0"/>
              </a:rPr>
              <a:t>at fixed t:</a:t>
            </a:r>
          </a:p>
          <a:p>
            <a:endParaRPr lang="en-US" dirty="0">
              <a:latin typeface="Trebuchet MS" panose="020B0703020202090204" pitchFamily="34" charset="0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 panose="020B0703020202090204" pitchFamily="34" charset="0"/>
              </a:rPr>
              <a:t>Pomeron trajectory: </a:t>
            </a:r>
          </a:p>
        </p:txBody>
      </p:sp>
    </p:spTree>
    <p:extLst>
      <p:ext uri="{BB962C8B-B14F-4D97-AF65-F5344CB8AC3E}">
        <p14:creationId xmlns:p14="http://schemas.microsoft.com/office/powerpoint/2010/main" val="16837408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√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s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dependence of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t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Slopes 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09600"/>
            <a:ext cx="9144000" cy="6370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B increases with √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… ‘shrinkage’ of forward elastic peak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</a:t>
            </a:r>
            <a:endParaRPr lang="en-US" dirty="0">
              <a:solidFill>
                <a:srgbClr val="FF0000"/>
              </a:solidFill>
              <a:latin typeface="Trebuchet MS"/>
              <a:sym typeface="Wingdings"/>
            </a:endParaRPr>
          </a:p>
          <a:p>
            <a:r>
              <a:rPr lang="en-US" dirty="0">
                <a:latin typeface="Trebuchet MS"/>
                <a:sym typeface="Wingdings"/>
              </a:rPr>
              <a:t>Increase </a:t>
            </a:r>
            <a:r>
              <a:rPr lang="en-US" dirty="0">
                <a:latin typeface="Trebuchet MS"/>
              </a:rPr>
              <a:t>of mean impact parameter / effective proton size as</a:t>
            </a:r>
          </a:p>
          <a:p>
            <a:r>
              <a:rPr lang="en-US" dirty="0">
                <a:latin typeface="Trebuchet MS"/>
              </a:rPr>
              <a:t>longer-lived fluctuations develop larger transverse size.</a:t>
            </a: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Growth seems faster than `standard’ 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a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’ ~ 0.25 GeV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-2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</a:t>
            </a:r>
            <a:endParaRPr lang="en-US" dirty="0">
              <a:solidFill>
                <a:srgbClr val="FF0000"/>
              </a:solidFill>
              <a:latin typeface="Trebuchet MS"/>
              <a:sym typeface="Wingdings"/>
            </a:endParaRPr>
          </a:p>
          <a:p>
            <a:r>
              <a:rPr lang="en-US" dirty="0">
                <a:latin typeface="Trebuchet MS"/>
              </a:rPr>
              <a:t>Single </a:t>
            </a:r>
            <a:r>
              <a:rPr lang="en-US" dirty="0" err="1">
                <a:latin typeface="Trebuchet MS"/>
              </a:rPr>
              <a:t>pomeron</a:t>
            </a:r>
            <a:r>
              <a:rPr lang="en-US" dirty="0">
                <a:latin typeface="Trebuchet MS"/>
              </a:rPr>
              <a:t> exchange insufficient (absorptive corrections / different physics)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057400"/>
            <a:ext cx="2921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From fits at fixed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:</a:t>
            </a:r>
          </a:p>
        </p:txBody>
      </p:sp>
      <p:pic>
        <p:nvPicPr>
          <p:cNvPr id="8" name="Picture 7" descr="Screen Shot 2018-05-11 at 17.10.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5791199" cy="39644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67400" y="3657600"/>
            <a:ext cx="29632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`Standard’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Pomeron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`pole’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Regge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40</a:t>
            </a:fld>
            <a:endParaRPr lang="en-GB"/>
          </a:p>
        </p:txBody>
      </p:sp>
      <p:pic>
        <p:nvPicPr>
          <p:cNvPr id="11" name="Picture 10" descr="Screen Shot 2018-05-15 at 12.15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514600"/>
            <a:ext cx="2590800" cy="1002527"/>
          </a:xfrm>
          <a:prstGeom prst="rect">
            <a:avLst/>
          </a:prstGeom>
        </p:spPr>
      </p:pic>
      <p:pic>
        <p:nvPicPr>
          <p:cNvPr id="12" name="Picture 11" descr="Screen Shot 2018-05-15 at 12.15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4495800"/>
            <a:ext cx="2362200" cy="105420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056" y="607024"/>
            <a:ext cx="3225800" cy="1111593"/>
          </a:xfrm>
          <a:prstGeom prst="rect">
            <a:avLst/>
          </a:prstGeom>
        </p:spPr>
      </p:pic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44526" y="44771"/>
            <a:ext cx="8676456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From Elastic to Total Cross Sections 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44526" y="2902776"/>
            <a:ext cx="5723618" cy="1938992"/>
            <a:chOff x="0" y="2362201"/>
            <a:chExt cx="6629400" cy="219041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2362201"/>
              <a:ext cx="6629400" cy="219041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15000" y="3124200"/>
              <a:ext cx="757084" cy="1066800"/>
            </a:xfrm>
            <a:prstGeom prst="rect">
              <a:avLst/>
            </a:prstGeom>
          </p:spPr>
        </p:pic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4387850" y="3232150"/>
            <a:ext cx="3683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0805" name="Equation" r:id="rId6" imgW="368300" imgH="393700" progId="Equation.3">
                    <p:embed/>
                  </p:oleObj>
                </mc:Choice>
                <mc:Fallback>
                  <p:oleObj name="Equation" r:id="rId6" imgW="368300" imgH="393700" progId="Equation.3">
                    <p:embed/>
                    <p:pic>
                      <p:nvPicPr>
                        <p:cNvPr id="14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850" y="3232150"/>
                          <a:ext cx="368300" cy="393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0C9A579-406A-F544-B19A-5E7A63FDEA38}"/>
              </a:ext>
            </a:extLst>
          </p:cNvPr>
          <p:cNvSpPr txBox="1"/>
          <p:nvPr/>
        </p:nvSpPr>
        <p:spPr>
          <a:xfrm>
            <a:off x="134824" y="642829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Elastic amplitude closely related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to total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-sec via </a:t>
            </a:r>
            <a:r>
              <a:rPr lang="en-US" u="sng" dirty="0">
                <a:solidFill>
                  <a:srgbClr val="FF0000"/>
                </a:solidFill>
                <a:latin typeface="Trebuchet MS"/>
              </a:rPr>
              <a:t>optical theorem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49C7E72-43CE-8741-A6F2-BE8D1BDD74E5}"/>
                  </a:ext>
                </a:extLst>
              </p:cNvPr>
              <p:cNvSpPr txBox="1"/>
              <p:nvPr/>
            </p:nvSpPr>
            <p:spPr>
              <a:xfrm>
                <a:off x="134824" y="1696868"/>
                <a:ext cx="887435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Trebuchet MS" panose="020B0703020202090204" pitchFamily="34" charset="0"/>
                  </a:rPr>
                  <a:t>e.g in </a:t>
                </a:r>
                <a:r>
                  <a:rPr lang="en-US" dirty="0" err="1">
                    <a:latin typeface="Trebuchet MS" panose="020B0703020202090204" pitchFamily="34" charset="0"/>
                  </a:rPr>
                  <a:t>Regge</a:t>
                </a:r>
                <a:r>
                  <a:rPr lang="en-US" dirty="0">
                    <a:latin typeface="Trebuchet MS" panose="020B0703020202090204" pitchFamily="34" charset="0"/>
                  </a:rPr>
                  <a:t> language, leads to</a:t>
                </a:r>
              </a:p>
              <a:p>
                <a:endParaRPr lang="en-US" dirty="0">
                  <a:latin typeface="Trebuchet MS" panose="020B0703020202090204" pitchFamily="34" charset="0"/>
                </a:endParaRPr>
              </a:p>
              <a:p>
                <a:r>
                  <a:rPr lang="en-US" dirty="0">
                    <a:latin typeface="Trebuchet MS" panose="020B0703020202090204" pitchFamily="34" charset="0"/>
                  </a:rPr>
                  <a:t>Asymptotically (Froissart bound) limited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baseline="0" smtClean="0">
                            <a:latin typeface="Cambria Math" panose="02040503050406030204" pitchFamily="18" charset="0"/>
                          </a:rPr>
                          <m:t>ln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>
                    <a:latin typeface="Trebuchet MS" panose="020B0703020202090204" pitchFamily="34" charset="0"/>
                  </a:rPr>
                  <a:t> dependence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49C7E72-43CE-8741-A6F2-BE8D1BDD7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824" y="1696868"/>
                <a:ext cx="8874352" cy="1200329"/>
              </a:xfrm>
              <a:prstGeom prst="rect">
                <a:avLst/>
              </a:prstGeom>
              <a:blipFill>
                <a:blip r:embed="rId8"/>
                <a:stretch>
                  <a:fillRect l="-1144" t="-4211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Screen Shot 2018-05-15 at 12.32.41.png">
            <a:extLst>
              <a:ext uri="{FF2B5EF4-FFF2-40B4-BE49-F238E27FC236}">
                <a16:creationId xmlns:a16="http://schemas.microsoft.com/office/drawing/2014/main" id="{5CA26FF9-5C26-5542-BED2-584D8EC290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6736" y="1418683"/>
            <a:ext cx="1790700" cy="1096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7B1B92-D7B0-C240-A677-40A85549DB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036"/>
          <a:stretch>
            <a:fillRect/>
          </a:stretch>
        </p:blipFill>
        <p:spPr>
          <a:xfrm>
            <a:off x="5799591" y="2861294"/>
            <a:ext cx="1063365" cy="11115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DF4689-16E6-CB46-8AE3-2B736CD807E2}"/>
              </a:ext>
            </a:extLst>
          </p:cNvPr>
          <p:cNvSpPr/>
          <p:nvPr/>
        </p:nvSpPr>
        <p:spPr>
          <a:xfrm>
            <a:off x="5921051" y="3020333"/>
            <a:ext cx="32053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C001D"/>
                </a:solidFill>
                <a:latin typeface="Trebuchet MS"/>
              </a:rPr>
              <a:t>       obtained through</a:t>
            </a:r>
          </a:p>
          <a:p>
            <a:r>
              <a:rPr lang="en-GB" dirty="0">
                <a:solidFill>
                  <a:srgbClr val="FC001D"/>
                </a:solidFill>
                <a:latin typeface="Trebuchet MS"/>
              </a:rPr>
              <a:t>           extrapolation </a:t>
            </a:r>
          </a:p>
          <a:p>
            <a:r>
              <a:rPr lang="en-GB" dirty="0">
                <a:solidFill>
                  <a:srgbClr val="FC001D"/>
                </a:solidFill>
                <a:latin typeface="Trebuchet MS"/>
              </a:rPr>
              <a:t>of hadronic part of </a:t>
            </a:r>
          </a:p>
          <a:p>
            <a:r>
              <a:rPr lang="en-GB" dirty="0">
                <a:solidFill>
                  <a:srgbClr val="FC001D"/>
                </a:solidFill>
                <a:latin typeface="Trebuchet MS"/>
              </a:rPr>
              <a:t>elastic cross section </a:t>
            </a:r>
          </a:p>
          <a:p>
            <a:r>
              <a:rPr lang="en-GB" dirty="0">
                <a:solidFill>
                  <a:srgbClr val="FC001D"/>
                </a:solidFill>
                <a:latin typeface="Trebuchet MS"/>
              </a:rPr>
              <a:t>(~10% extrapolation)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E7A89D-DCEE-CB44-AB2C-8603FBFD0D36}"/>
              </a:ext>
            </a:extLst>
          </p:cNvPr>
          <p:cNvSpPr txBox="1"/>
          <p:nvPr/>
        </p:nvSpPr>
        <p:spPr>
          <a:xfrm>
            <a:off x="134824" y="5033695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itchFamily="2" charset="2"/>
              <a:buChar char="r"/>
            </a:pPr>
            <a:r>
              <a:rPr lang="en-US" dirty="0">
                <a:solidFill>
                  <a:schemeClr val="tx2"/>
                </a:solidFill>
                <a:latin typeface="Trebuchet MS"/>
                <a:sym typeface="Wingdings"/>
              </a:rPr>
              <a:t>~ 0.14 </a:t>
            </a:r>
            <a:r>
              <a:rPr lang="en-US" dirty="0">
                <a:solidFill>
                  <a:srgbClr val="FC001D"/>
                </a:solidFill>
                <a:latin typeface="Trebuchet MS"/>
                <a:sym typeface="Wingdings"/>
              </a:rPr>
              <a:t>= Real / Imaginary part of hadronic </a:t>
            </a:r>
            <a:r>
              <a:rPr lang="en-US" dirty="0">
                <a:solidFill>
                  <a:srgbClr val="FC001D"/>
                </a:solidFill>
                <a:latin typeface="Trebuchet MS"/>
              </a:rPr>
              <a:t>amplitude at t=0</a:t>
            </a:r>
          </a:p>
          <a:p>
            <a:pPr marL="342900" indent="-342900">
              <a:buFont typeface="Symbol" pitchFamily="2" charset="2"/>
              <a:buChar char="r"/>
            </a:pPr>
            <a:endParaRPr lang="en-US" dirty="0">
              <a:solidFill>
                <a:srgbClr val="FC001D"/>
              </a:solidFill>
              <a:latin typeface="Trebuchet MS"/>
            </a:endParaRPr>
          </a:p>
          <a:p>
            <a:endParaRPr lang="en-US" dirty="0">
              <a:solidFill>
                <a:srgbClr val="FC001D"/>
              </a:solidFill>
              <a:latin typeface="Trebuchet M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E4DD0F-A19C-9549-AF98-928A204888DD}"/>
              </a:ext>
            </a:extLst>
          </p:cNvPr>
          <p:cNvSpPr txBox="1"/>
          <p:nvPr/>
        </p:nvSpPr>
        <p:spPr>
          <a:xfrm>
            <a:off x="60752" y="5516303"/>
            <a:ext cx="894347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solidFill>
                  <a:schemeClr val="accent2"/>
                </a:solidFill>
                <a:latin typeface="Trebuchet MS"/>
              </a:rPr>
              <a:t> Most recent / sophisticated treatment exploits Coulomb-</a:t>
            </a:r>
          </a:p>
          <a:p>
            <a:r>
              <a:rPr lang="en-GB" dirty="0">
                <a:solidFill>
                  <a:schemeClr val="accent2"/>
                </a:solidFill>
                <a:latin typeface="Trebuchet MS"/>
              </a:rPr>
              <a:t>Nuclear interference and fits to full </a:t>
            </a:r>
            <a:r>
              <a:rPr lang="en-GB" dirty="0" err="1">
                <a:solidFill>
                  <a:schemeClr val="accent2"/>
                </a:solidFill>
                <a:latin typeface="Trebuchet MS"/>
              </a:rPr>
              <a:t>t</a:t>
            </a:r>
            <a:r>
              <a:rPr lang="en-GB" dirty="0">
                <a:solidFill>
                  <a:schemeClr val="accent2"/>
                </a:solidFill>
                <a:latin typeface="Trebuchet MS"/>
              </a:rPr>
              <a:t> range and simultaneously</a:t>
            </a:r>
          </a:p>
          <a:p>
            <a:r>
              <a:rPr lang="en-GB" dirty="0">
                <a:solidFill>
                  <a:schemeClr val="accent2"/>
                </a:solidFill>
                <a:latin typeface="Trebuchet MS"/>
              </a:rPr>
              <a:t>extracts </a:t>
            </a:r>
            <a:r>
              <a:rPr lang="en-GB" dirty="0">
                <a:solidFill>
                  <a:schemeClr val="accent2"/>
                </a:solidFill>
                <a:latin typeface="Symbol"/>
              </a:rPr>
              <a:t>s</a:t>
            </a:r>
            <a:r>
              <a:rPr lang="en-GB" baseline="-25000" dirty="0">
                <a:solidFill>
                  <a:schemeClr val="accent2"/>
                </a:solidFill>
                <a:latin typeface="Trebuchet MS"/>
              </a:rPr>
              <a:t>tot</a:t>
            </a:r>
            <a:r>
              <a:rPr lang="en-GB" dirty="0">
                <a:solidFill>
                  <a:schemeClr val="accent2"/>
                </a:solidFill>
                <a:latin typeface="Trebuchet MS"/>
              </a:rPr>
              <a:t> and </a:t>
            </a:r>
            <a:r>
              <a:rPr lang="en-GB" dirty="0">
                <a:solidFill>
                  <a:schemeClr val="accent2"/>
                </a:solidFill>
                <a:latin typeface="Symbol"/>
              </a:rPr>
              <a:t>r </a:t>
            </a: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… see later</a:t>
            </a:r>
          </a:p>
        </p:txBody>
      </p:sp>
    </p:spTree>
    <p:extLst>
      <p:ext uri="{BB962C8B-B14F-4D97-AF65-F5344CB8AC3E}">
        <p14:creationId xmlns:p14="http://schemas.microsoft.com/office/powerpoint/2010/main" val="19831101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Total (&amp; Elastic) Cross Section versus 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√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42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5ACAF6-0D85-214F-A348-8772BB1A8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25792"/>
            <a:ext cx="6553200" cy="46917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00192" y="836712"/>
                <a:ext cx="2843807" cy="5636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dirty="0">
                  <a:solidFill>
                    <a:srgbClr val="FF0000"/>
                  </a:solidFill>
                  <a:latin typeface="Trebuchet MS"/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Multiple TOTEM</a:t>
                </a: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Extractions at</a:t>
                </a:r>
              </a:p>
              <a:p>
                <a:pPr algn="ctr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rad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 TeV</a:t>
                </a:r>
              </a:p>
              <a:p>
                <a:pPr marL="342900" indent="-342900" algn="ctr">
                  <a:buFont typeface="Wingdings" pitchFamily="2" charset="2"/>
                  <a:buChar char="à"/>
                </a:pPr>
                <a:r>
                  <a:rPr lang="en-US" dirty="0">
                    <a:solidFill>
                      <a:srgbClr val="FF0000"/>
                    </a:solidFill>
                    <a:latin typeface="Trebuchet MS"/>
                    <a:sym typeface="Wingdings" pitchFamily="2" charset="2"/>
                  </a:rPr>
                  <a:t>2.5% precision</a:t>
                </a:r>
              </a:p>
              <a:p>
                <a:pPr marL="342900" indent="-342900" algn="ctr">
                  <a:buFont typeface="Wingdings" pitchFamily="2" charset="2"/>
                  <a:buChar char="à"/>
                </a:pPr>
                <a:endParaRPr lang="en-US" dirty="0">
                  <a:solidFill>
                    <a:srgbClr val="FF0000"/>
                  </a:solidFill>
                  <a:latin typeface="Trebuchet MS"/>
                  <a:sym typeface="Wingdings" pitchFamily="2" charset="2"/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Cosmic ray data</a:t>
                </a: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extend to 50 </a:t>
                </a:r>
                <a:r>
                  <a:rPr lang="en-US" dirty="0" err="1">
                    <a:solidFill>
                      <a:srgbClr val="FF0000"/>
                    </a:solidFill>
                    <a:latin typeface="Trebuchet MS"/>
                  </a:rPr>
                  <a:t>TeV</a:t>
                </a:r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!</a:t>
                </a:r>
              </a:p>
              <a:p>
                <a:pPr algn="ctr"/>
                <a:endParaRPr lang="en-US" dirty="0">
                  <a:solidFill>
                    <a:srgbClr val="FF0000"/>
                  </a:solidFill>
                  <a:latin typeface="Trebuchet MS"/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Broadly consistent</a:t>
                </a: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with fits to low energy data (with either logarithmic or power law </a:t>
                </a:r>
              </a:p>
              <a:p>
                <a:pPr algn="ctr"/>
                <a:r>
                  <a:rPr lang="en-US" dirty="0" err="1">
                    <a:solidFill>
                      <a:srgbClr val="FF0000"/>
                    </a:solidFill>
                    <a:latin typeface="Trebuchet MS"/>
                  </a:rPr>
                  <a:t>behaviour</a:t>
                </a:r>
                <a:r>
                  <a:rPr lang="en-US" dirty="0">
                    <a:solidFill>
                      <a:srgbClr val="FF0000"/>
                    </a:solidFill>
                    <a:latin typeface="Trebuchet MS"/>
                  </a:rPr>
                  <a:t>)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836712"/>
                <a:ext cx="2843807" cy="5636287"/>
              </a:xfrm>
              <a:prstGeom prst="rect">
                <a:avLst/>
              </a:prstGeom>
              <a:blipFill>
                <a:blip r:embed="rId3"/>
                <a:stretch>
                  <a:fillRect l="-444" r="-3111" b="-1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EBF6742-C085-0C44-83AD-80065E284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5065724"/>
            <a:ext cx="5538193" cy="16696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830FC3-AF19-3A4F-931C-46A3B80D84BE}"/>
              </a:ext>
            </a:extLst>
          </p:cNvPr>
          <p:cNvSpPr txBox="1"/>
          <p:nvPr/>
        </p:nvSpPr>
        <p:spPr>
          <a:xfrm>
            <a:off x="-29802" y="5794408"/>
            <a:ext cx="880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Trebuchet MS" panose="020B0703020202090204" pitchFamily="34" charset="0"/>
              </a:rPr>
              <a:t>[TOTEM</a:t>
            </a:r>
          </a:p>
          <a:p>
            <a:r>
              <a:rPr lang="en-US" sz="1600" dirty="0">
                <a:solidFill>
                  <a:schemeClr val="accent2"/>
                </a:solidFill>
                <a:latin typeface="Trebuchet MS" panose="020B0703020202090204" pitchFamily="34" charset="0"/>
              </a:rPr>
              <a:t>13 </a:t>
            </a:r>
            <a:r>
              <a:rPr lang="en-US" sz="1600" dirty="0" err="1">
                <a:solidFill>
                  <a:schemeClr val="accent2"/>
                </a:solidFill>
                <a:latin typeface="Trebuchet MS" panose="020B0703020202090204" pitchFamily="34" charset="0"/>
              </a:rPr>
              <a:t>TeV</a:t>
            </a:r>
            <a:r>
              <a:rPr lang="en-US" sz="1600" dirty="0">
                <a:solidFill>
                  <a:schemeClr val="accent2"/>
                </a:solidFill>
                <a:latin typeface="Trebuchet MS" panose="020B070302020209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313392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8-05-11 at 17.10.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00"/>
            <a:ext cx="6934200" cy="47619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24400" y="1676400"/>
            <a:ext cx="457200" cy="457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Screen Shot 2018-05-11 at 17.10.37.png"/>
          <p:cNvPicPr>
            <a:picLocks noChangeAspect="1"/>
          </p:cNvPicPr>
          <p:nvPr/>
        </p:nvPicPr>
        <p:blipFill>
          <a:blip r:embed="rId3"/>
          <a:srcRect l="11726" r="11726" b="19962"/>
          <a:stretch>
            <a:fillRect/>
          </a:stretch>
        </p:blipFill>
        <p:spPr>
          <a:xfrm>
            <a:off x="3505200" y="2953194"/>
            <a:ext cx="5638800" cy="3463112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stCxn id="6" idx="2"/>
          </p:cNvCxnSpPr>
          <p:nvPr/>
        </p:nvCxnSpPr>
        <p:spPr>
          <a:xfrm rot="16200000" flipH="1">
            <a:off x="4838700" y="2247900"/>
            <a:ext cx="1066800" cy="838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5288340"/>
            <a:ext cx="40578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rgbClr val="FC001D"/>
                </a:solidFill>
                <a:latin typeface="Trebuchet MS"/>
              </a:rPr>
              <a:t>Small tension between</a:t>
            </a:r>
          </a:p>
          <a:p>
            <a:pPr algn="ctr"/>
            <a:r>
              <a:rPr lang="en-GB" dirty="0">
                <a:solidFill>
                  <a:srgbClr val="FC001D"/>
                </a:solidFill>
                <a:latin typeface="Trebuchet MS"/>
              </a:rPr>
              <a:t>TOTEM &amp; ALFA at 8 </a:t>
            </a:r>
            <a:r>
              <a:rPr lang="en-GB" dirty="0" err="1">
                <a:solidFill>
                  <a:srgbClr val="FC001D"/>
                </a:solidFill>
                <a:latin typeface="Trebuchet MS"/>
              </a:rPr>
              <a:t>TeV</a:t>
            </a:r>
            <a:r>
              <a:rPr lang="en-GB" dirty="0">
                <a:solidFill>
                  <a:srgbClr val="FC001D"/>
                </a:solidFill>
                <a:latin typeface="Trebuchet MS"/>
              </a:rPr>
              <a:t> </a:t>
            </a:r>
          </a:p>
          <a:p>
            <a:pPr algn="ctr"/>
            <a:r>
              <a:rPr lang="en-GB" dirty="0">
                <a:solidFill>
                  <a:srgbClr val="FC001D"/>
                </a:solidFill>
                <a:latin typeface="Trebuchet MS"/>
              </a:rPr>
              <a:t>(traceable to normalisation </a:t>
            </a:r>
          </a:p>
          <a:p>
            <a:pPr algn="ctr"/>
            <a:r>
              <a:rPr lang="en-GB" dirty="0">
                <a:solidFill>
                  <a:srgbClr val="FC001D"/>
                </a:solidFill>
                <a:latin typeface="Trebuchet MS"/>
              </a:rPr>
              <a:t>of elastic data)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43</a:t>
            </a:fld>
            <a:endParaRPr lang="en-GB"/>
          </a:p>
        </p:txBody>
      </p:sp>
      <p:sp>
        <p:nvSpPr>
          <p:cNvPr id="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Total (&amp; Elastic) Cross Section versus 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√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9D23A2-F182-A24E-A2BC-254DBFFE5AA0}"/>
              </a:ext>
            </a:extLst>
          </p:cNvPr>
          <p:cNvSpPr txBox="1"/>
          <p:nvPr/>
        </p:nvSpPr>
        <p:spPr>
          <a:xfrm>
            <a:off x="6599827" y="1066800"/>
            <a:ext cx="25699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C001D"/>
                </a:solidFill>
                <a:latin typeface="Trebuchet MS" panose="020B0703020202090204" pitchFamily="34" charset="0"/>
              </a:rPr>
              <a:t>ATLAS-ALFA:</a:t>
            </a:r>
          </a:p>
          <a:p>
            <a:pPr algn="ctr"/>
            <a:r>
              <a:rPr lang="en-US" dirty="0">
                <a:solidFill>
                  <a:srgbClr val="FC001D"/>
                </a:solidFill>
                <a:latin typeface="Trebuchet MS" panose="020B0703020202090204" pitchFamily="34" charset="0"/>
              </a:rPr>
              <a:t>1% measurement</a:t>
            </a:r>
          </a:p>
          <a:p>
            <a:pPr algn="ctr"/>
            <a:r>
              <a:rPr lang="en-US" dirty="0">
                <a:solidFill>
                  <a:srgbClr val="FC001D"/>
                </a:solidFill>
                <a:latin typeface="Trebuchet MS" panose="020B0703020202090204" pitchFamily="34" charset="0"/>
              </a:rPr>
              <a:t>at 8TeV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8-05-14 at 19.27.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230" y="533400"/>
            <a:ext cx="4739770" cy="2895599"/>
          </a:xfrm>
          <a:prstGeom prst="rect">
            <a:avLst/>
          </a:prstGeom>
        </p:spPr>
      </p:pic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First LHC Extraction of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  <a:ea typeface="+mj-ea"/>
                <a:cs typeface="+mj-cs"/>
              </a:rPr>
              <a:t>r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Parameter 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85800"/>
            <a:ext cx="465544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latin typeface="Trebuchet MS"/>
              </a:rPr>
              <a:t> Interference between </a:t>
            </a:r>
          </a:p>
          <a:p>
            <a:r>
              <a:rPr lang="en-GB" dirty="0">
                <a:latin typeface="Trebuchet MS"/>
              </a:rPr>
              <a:t>Coulomb and Nuclear parts</a:t>
            </a:r>
          </a:p>
          <a:p>
            <a:r>
              <a:rPr lang="en-GB" dirty="0">
                <a:latin typeface="Trebuchet MS"/>
              </a:rPr>
              <a:t>of elastic cross section is </a:t>
            </a:r>
          </a:p>
          <a:p>
            <a:r>
              <a:rPr lang="en-GB" dirty="0">
                <a:latin typeface="Trebuchet MS"/>
              </a:rPr>
              <a:t>sensitive to </a:t>
            </a:r>
            <a:r>
              <a:rPr lang="en-GB" dirty="0" err="1">
                <a:latin typeface="Symbol"/>
              </a:rPr>
              <a:t>r</a:t>
            </a:r>
            <a:r>
              <a:rPr lang="en-GB" dirty="0">
                <a:latin typeface="Trebuchet MS"/>
              </a:rPr>
              <a:t> parameter</a:t>
            </a:r>
          </a:p>
          <a:p>
            <a:pPr>
              <a:buFontTx/>
              <a:buChar char="-"/>
            </a:pPr>
            <a:r>
              <a:rPr lang="en-GB" dirty="0">
                <a:latin typeface="Trebuchet MS"/>
              </a:rPr>
              <a:t> Very high statistics TOTEM</a:t>
            </a:r>
          </a:p>
          <a:p>
            <a:r>
              <a:rPr lang="en-GB" dirty="0">
                <a:latin typeface="Trebuchet MS"/>
              </a:rPr>
              <a:t>sample at 13 </a:t>
            </a:r>
            <a:r>
              <a:rPr lang="en-GB" dirty="0" err="1">
                <a:latin typeface="Trebuchet MS"/>
              </a:rPr>
              <a:t>TeV</a:t>
            </a:r>
            <a:r>
              <a:rPr lang="en-GB" dirty="0">
                <a:latin typeface="Trebuchet MS"/>
              </a:rPr>
              <a:t> ...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  <a:sym typeface="Wingdings" pitchFamily="2" charset="2"/>
              </a:rPr>
              <a:t> 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First LHC measurements of </a:t>
            </a:r>
            <a:r>
              <a:rPr lang="en-GB" dirty="0">
                <a:solidFill>
                  <a:srgbClr val="FF0000"/>
                </a:solidFill>
                <a:latin typeface="Symbol" pitchFamily="2" charset="2"/>
              </a:rPr>
              <a:t>r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</a:t>
            </a:r>
          </a:p>
        </p:txBody>
      </p:sp>
      <p:pic>
        <p:nvPicPr>
          <p:cNvPr id="12" name="Picture 11" descr="Screen Shot 2018-05-14 at 19.30.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384281"/>
            <a:ext cx="7740352" cy="3434461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44</a:t>
            </a:fld>
            <a:endParaRPr lang="en-GB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Interpretation as Evidence for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Odderon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62400"/>
            <a:ext cx="698139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solidFill>
                  <a:srgbClr val="FF0000"/>
                </a:solidFill>
                <a:latin typeface="Trebuchet MS"/>
              </a:rPr>
              <a:t> Introducing a CP-odd contribution to the elastic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exchange (i.e. an `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odderon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’ – 3 gluon-based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state) is one way of reconciling data</a:t>
            </a:r>
          </a:p>
          <a:p>
            <a:pPr>
              <a:buFontTx/>
              <a:buChar char="-"/>
            </a:pPr>
            <a:r>
              <a:rPr lang="en-GB" dirty="0">
                <a:latin typeface="Trebuchet MS"/>
              </a:rPr>
              <a:t> Slow-down of growth of </a:t>
            </a:r>
            <a:r>
              <a:rPr lang="en-GB" dirty="0" err="1">
                <a:latin typeface="Symbol"/>
              </a:rPr>
              <a:t>s</a:t>
            </a:r>
            <a:r>
              <a:rPr lang="en-GB" baseline="-25000" dirty="0" err="1">
                <a:latin typeface="Trebuchet MS"/>
              </a:rPr>
              <a:t>tot</a:t>
            </a:r>
            <a:r>
              <a:rPr lang="en-GB" dirty="0">
                <a:latin typeface="Trebuchet MS"/>
              </a:rPr>
              <a:t> beyond </a:t>
            </a:r>
          </a:p>
          <a:p>
            <a:r>
              <a:rPr lang="en-GB" dirty="0">
                <a:latin typeface="Trebuchet MS"/>
              </a:rPr>
              <a:t>LHC range (influencing </a:t>
            </a:r>
            <a:r>
              <a:rPr lang="en-GB" dirty="0" err="1">
                <a:latin typeface="Symbol"/>
              </a:rPr>
              <a:t>r</a:t>
            </a:r>
            <a:r>
              <a:rPr lang="en-GB" dirty="0">
                <a:latin typeface="Trebuchet MS"/>
              </a:rPr>
              <a:t> via dispersion </a:t>
            </a:r>
          </a:p>
          <a:p>
            <a:r>
              <a:rPr lang="en-GB" dirty="0">
                <a:latin typeface="Trebuchet MS"/>
              </a:rPr>
              <a:t>relations) is another</a:t>
            </a:r>
          </a:p>
          <a:p>
            <a:r>
              <a:rPr lang="en-GB" dirty="0">
                <a:latin typeface="Trebuchet MS"/>
              </a:rPr>
              <a:t>		</a:t>
            </a:r>
            <a:r>
              <a:rPr lang="en-US" dirty="0" err="1">
                <a:solidFill>
                  <a:schemeClr val="accent2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 Detailed studies are ongoing …</a:t>
            </a:r>
            <a:endParaRPr lang="en-GB" dirty="0">
              <a:solidFill>
                <a:schemeClr val="accent2"/>
              </a:solidFill>
              <a:latin typeface="Trebuchet MS"/>
            </a:endParaRPr>
          </a:p>
          <a:p>
            <a:endParaRPr lang="en-GB" dirty="0">
              <a:latin typeface="Trebuchet MS"/>
            </a:endParaRPr>
          </a:p>
        </p:txBody>
      </p:sp>
      <p:pic>
        <p:nvPicPr>
          <p:cNvPr id="14" name="Picture 13" descr="odderon.png"/>
          <p:cNvPicPr>
            <a:picLocks noChangeAspect="1"/>
          </p:cNvPicPr>
          <p:nvPr/>
        </p:nvPicPr>
        <p:blipFill>
          <a:blip r:embed="rId2"/>
          <a:srcRect b="35791"/>
          <a:stretch>
            <a:fillRect/>
          </a:stretch>
        </p:blipFill>
        <p:spPr>
          <a:xfrm>
            <a:off x="6400800" y="4419600"/>
            <a:ext cx="2456560" cy="2041255"/>
          </a:xfrm>
          <a:prstGeom prst="rect">
            <a:avLst/>
          </a:prstGeom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45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017E5F-8950-0B4D-A1FB-42491C147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533400"/>
            <a:ext cx="6315697" cy="3488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6F12CC-5224-DD4F-9DCB-C1514801E959}"/>
              </a:ext>
            </a:extLst>
          </p:cNvPr>
          <p:cNvSpPr txBox="1"/>
          <p:nvPr/>
        </p:nvSpPr>
        <p:spPr>
          <a:xfrm>
            <a:off x="94029" y="569253"/>
            <a:ext cx="26057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/>
              </a:rPr>
              <a:t>- No extrapolated</a:t>
            </a:r>
          </a:p>
          <a:p>
            <a:r>
              <a:rPr lang="en-GB" dirty="0">
                <a:latin typeface="Trebuchet MS"/>
              </a:rPr>
              <a:t>pre-LHC model</a:t>
            </a:r>
          </a:p>
          <a:p>
            <a:r>
              <a:rPr lang="en-GB" dirty="0">
                <a:latin typeface="Trebuchet MS"/>
              </a:rPr>
              <a:t>describes both</a:t>
            </a:r>
          </a:p>
          <a:p>
            <a:pPr indent="-342900">
              <a:buFont typeface="Symbol" pitchFamily="2" charset="2"/>
              <a:buChar char="r"/>
            </a:pPr>
            <a:r>
              <a:rPr lang="en-GB" dirty="0">
                <a:latin typeface="Trebuchet MS"/>
              </a:rPr>
              <a:t>and </a:t>
            </a:r>
            <a:r>
              <a:rPr lang="en-GB" dirty="0">
                <a:latin typeface="Symbol"/>
              </a:rPr>
              <a:t>s</a:t>
            </a:r>
            <a:r>
              <a:rPr lang="en-GB" baseline="-25000" dirty="0">
                <a:latin typeface="Trebuchet MS"/>
              </a:rPr>
              <a:t>tot</a:t>
            </a:r>
            <a:r>
              <a:rPr lang="en-GB" dirty="0">
                <a:latin typeface="Trebuchet MS"/>
              </a:rPr>
              <a:t> from 13 </a:t>
            </a:r>
            <a:r>
              <a:rPr lang="en-GB" dirty="0" err="1">
                <a:latin typeface="Trebuchet MS"/>
              </a:rPr>
              <a:t>TeV</a:t>
            </a:r>
            <a:r>
              <a:rPr lang="en-GB" dirty="0">
                <a:latin typeface="Trebuchet MS"/>
              </a:rPr>
              <a:t> TOTEM data (multiple</a:t>
            </a:r>
          </a:p>
          <a:p>
            <a:r>
              <a:rPr lang="en-GB" dirty="0">
                <a:latin typeface="Trebuchet MS"/>
              </a:rPr>
              <a:t>models studied</a:t>
            </a:r>
          </a:p>
          <a:p>
            <a:r>
              <a:rPr lang="en-GB" dirty="0">
                <a:latin typeface="Trebuchet MS"/>
              </a:rPr>
              <a:t>in `COMPETE’</a:t>
            </a:r>
          </a:p>
          <a:p>
            <a:r>
              <a:rPr lang="en-GB" dirty="0">
                <a:latin typeface="Trebuchet MS"/>
              </a:rPr>
              <a:t>framework).</a:t>
            </a:r>
          </a:p>
        </p:txBody>
      </p:sp>
    </p:spTree>
    <p:extLst>
      <p:ext uri="{BB962C8B-B14F-4D97-AF65-F5344CB8AC3E}">
        <p14:creationId xmlns:p14="http://schemas.microsoft.com/office/powerpoint/2010/main" val="2461224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Odderons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and pp versus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ppbar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20688"/>
            <a:ext cx="8844088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solidFill>
                  <a:srgbClr val="FF0000"/>
                </a:solidFill>
                <a:latin typeface="Trebuchet MS"/>
              </a:rPr>
              <a:t> CP-odd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odderon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exchange should contribute oppositely in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pp (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eg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LHC) and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ppbar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(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eg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Tevatron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) cases.</a:t>
            </a:r>
          </a:p>
          <a:p>
            <a:pPr marL="342900" indent="-342900">
              <a:buFontTx/>
              <a:buChar char="-"/>
            </a:pPr>
            <a:r>
              <a:rPr lang="en-GB" dirty="0">
                <a:solidFill>
                  <a:srgbClr val="FF0000"/>
                </a:solidFill>
                <a:latin typeface="Trebuchet MS"/>
              </a:rPr>
              <a:t>LHC (TOTEM) data at 2.76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TeV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v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Tevatron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(D0) at 1.96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TeV</a:t>
            </a: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marL="342900" indent="-342900">
              <a:buFontTx/>
              <a:buChar char="-"/>
            </a:pPr>
            <a:r>
              <a:rPr lang="en-GB" dirty="0">
                <a:solidFill>
                  <a:srgbClr val="FF0000"/>
                </a:solidFill>
                <a:latin typeface="Trebuchet MS"/>
              </a:rPr>
              <a:t>Evidence for difference in behaviour around the ‘diffractive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dip’ </a:t>
            </a:r>
            <a:r>
              <a:rPr lang="en-GB" dirty="0">
                <a:solidFill>
                  <a:schemeClr val="accent2"/>
                </a:solidFill>
                <a:latin typeface="Trebuchet MS"/>
              </a:rPr>
              <a:t>… ‘smoking gun’ for </a:t>
            </a:r>
            <a:r>
              <a:rPr lang="en-GB" dirty="0" err="1">
                <a:solidFill>
                  <a:schemeClr val="accent2"/>
                </a:solidFill>
                <a:latin typeface="Trebuchet MS"/>
              </a:rPr>
              <a:t>odderon</a:t>
            </a:r>
            <a:r>
              <a:rPr lang="en-GB" dirty="0">
                <a:solidFill>
                  <a:schemeClr val="accent2"/>
                </a:solidFill>
                <a:latin typeface="Trebuchet MS"/>
              </a:rPr>
              <a:t> if conclusive … </a:t>
            </a:r>
          </a:p>
          <a:p>
            <a:endParaRPr lang="en-GB" dirty="0">
              <a:latin typeface="Trebuchet MS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46</a:t>
            </a:fld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EE591D-AAD7-B244-8362-33D901105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772816"/>
            <a:ext cx="6120679" cy="406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59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5-14 at 19.22.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0"/>
            <a:ext cx="5105400" cy="2435041"/>
          </a:xfrm>
          <a:prstGeom prst="rect">
            <a:avLst/>
          </a:prstGeom>
        </p:spPr>
      </p:pic>
      <p:sp>
        <p:nvSpPr>
          <p:cNvPr id="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37338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Did TOTEM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Discover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the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Odderon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?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47</a:t>
            </a:fld>
            <a:endParaRPr lang="en-GB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RN Couri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2438400"/>
            <a:ext cx="3886201" cy="3707724"/>
          </a:xfrm>
          <a:prstGeom prst="rect">
            <a:avLst/>
          </a:prstGeom>
        </p:spPr>
      </p:pic>
      <p:pic>
        <p:nvPicPr>
          <p:cNvPr id="5" name="Picture 4" descr="Screen Shot 2018-05-14 at 19.22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0"/>
            <a:ext cx="5105400" cy="2435041"/>
          </a:xfrm>
          <a:prstGeom prst="rect">
            <a:avLst/>
          </a:prstGeom>
        </p:spPr>
      </p:pic>
      <p:sp>
        <p:nvSpPr>
          <p:cNvPr id="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37338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Did TOTEM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Discover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the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Odderon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?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48</a:t>
            </a:fld>
            <a:endParaRPr lang="en-GB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ily F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38400"/>
            <a:ext cx="4066878" cy="3581400"/>
          </a:xfrm>
          <a:prstGeom prst="rect">
            <a:avLst/>
          </a:prstGeom>
        </p:spPr>
      </p:pic>
      <p:pic>
        <p:nvPicPr>
          <p:cNvPr id="4" name="Picture 3" descr="CERN Couri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438400"/>
            <a:ext cx="3886201" cy="3707724"/>
          </a:xfrm>
          <a:prstGeom prst="rect">
            <a:avLst/>
          </a:prstGeom>
        </p:spPr>
      </p:pic>
      <p:pic>
        <p:nvPicPr>
          <p:cNvPr id="5" name="Picture 4" descr="Screen Shot 2018-05-14 at 19.22.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0"/>
            <a:ext cx="5105400" cy="2435041"/>
          </a:xfrm>
          <a:prstGeom prst="rect">
            <a:avLst/>
          </a:prstGeom>
        </p:spPr>
      </p:pic>
      <p:sp>
        <p:nvSpPr>
          <p:cNvPr id="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37338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Did TOTEM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Discover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the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Odderon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?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699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ily F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38400"/>
            <a:ext cx="4066878" cy="3581400"/>
          </a:xfrm>
          <a:prstGeom prst="rect">
            <a:avLst/>
          </a:prstGeom>
        </p:spPr>
      </p:pic>
      <p:pic>
        <p:nvPicPr>
          <p:cNvPr id="4" name="Picture 3" descr="CERN Couri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438400"/>
            <a:ext cx="3886201" cy="3707724"/>
          </a:xfrm>
          <a:prstGeom prst="rect">
            <a:avLst/>
          </a:prstGeom>
        </p:spPr>
      </p:pic>
      <p:pic>
        <p:nvPicPr>
          <p:cNvPr id="5" name="Picture 4" descr="Screen Shot 2018-05-14 at 19.22.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0"/>
            <a:ext cx="5105400" cy="2435041"/>
          </a:xfrm>
          <a:prstGeom prst="rect">
            <a:avLst/>
          </a:prstGeom>
        </p:spPr>
      </p:pic>
      <p:sp>
        <p:nvSpPr>
          <p:cNvPr id="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37338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Did TOTEM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Discover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the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Odderon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?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50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214483-D90B-CE4A-81A3-6D3BFD5D2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711876"/>
            <a:ext cx="4008377" cy="53445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76456F4-68BF-C04A-BCCF-B980E995721F}"/>
              </a:ext>
            </a:extLst>
          </p:cNvPr>
          <p:cNvSpPr txBox="1"/>
          <p:nvPr/>
        </p:nvSpPr>
        <p:spPr>
          <a:xfrm>
            <a:off x="0" y="6139543"/>
            <a:ext cx="8271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 panose="020B0703020202090204" pitchFamily="34" charset="0"/>
              </a:rPr>
              <a:t>[Should you believe anything you read in the Daily Mail?]</a:t>
            </a:r>
          </a:p>
        </p:txBody>
      </p:sp>
    </p:spTree>
    <p:extLst>
      <p:ext uri="{BB962C8B-B14F-4D97-AF65-F5344CB8AC3E}">
        <p14:creationId xmlns:p14="http://schemas.microsoft.com/office/powerpoint/2010/main" val="16643549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ily F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38400"/>
            <a:ext cx="4066878" cy="3581400"/>
          </a:xfrm>
          <a:prstGeom prst="rect">
            <a:avLst/>
          </a:prstGeom>
        </p:spPr>
      </p:pic>
      <p:pic>
        <p:nvPicPr>
          <p:cNvPr id="4" name="Picture 3" descr="CERN Couri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438400"/>
            <a:ext cx="3886201" cy="3707724"/>
          </a:xfrm>
          <a:prstGeom prst="rect">
            <a:avLst/>
          </a:prstGeom>
        </p:spPr>
      </p:pic>
      <p:pic>
        <p:nvPicPr>
          <p:cNvPr id="5" name="Picture 4" descr="Screen Shot 2018-05-14 at 19.22.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0"/>
            <a:ext cx="5105400" cy="2435041"/>
          </a:xfrm>
          <a:prstGeom prst="rect">
            <a:avLst/>
          </a:prstGeom>
        </p:spPr>
      </p:pic>
      <p:sp>
        <p:nvSpPr>
          <p:cNvPr id="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37338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Did TOTEM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Discover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the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Odderon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?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8" name="Rectangle 1026"/>
          <p:cNvSpPr txBox="1">
            <a:spLocks noChangeArrowheads="1"/>
          </p:cNvSpPr>
          <p:nvPr/>
        </p:nvSpPr>
        <p:spPr bwMode="auto">
          <a:xfrm>
            <a:off x="2590800" y="60960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  <a:t>… maybe</a:t>
            </a:r>
            <a:r>
              <a:rPr kumimoji="0" lang="en-US" sz="3600" b="1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  <a:t> …</a:t>
            </a:r>
            <a:endParaRPr kumimoji="0" lang="en-GB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rebuchet MS"/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51</a:t>
            </a:fld>
            <a:endParaRPr lang="en-GB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9" y="0"/>
            <a:ext cx="4191001" cy="2450123"/>
          </a:xfrm>
          <a:prstGeom prst="rect">
            <a:avLst/>
          </a:prstGeom>
        </p:spPr>
      </p:pic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304800" y="2209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dirty="0">
              <a:latin typeface="Trebuchet MS"/>
            </a:endParaRPr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0" y="990600"/>
            <a:ext cx="44102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Trebuchet MS"/>
              </a:rPr>
              <a:t>Single diffractive dissociation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 </a:t>
            </a:r>
            <a:endParaRPr lang="en-GB" dirty="0">
              <a:solidFill>
                <a:srgbClr val="FF0000"/>
              </a:solidFill>
              <a:latin typeface="Trebuchet MS"/>
            </a:endParaRPr>
          </a:p>
        </p:txBody>
      </p:sp>
      <p:pic>
        <p:nvPicPr>
          <p:cNvPr id="21510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0"/>
            <a:ext cx="325843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6" descr="C:\Documents and Settings\paul.D58K4P0J\Desktop\Talks\ATLAS\ppXYfey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635373"/>
            <a:ext cx="3276600" cy="222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1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800600" cy="8382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Inelastic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Diffraction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21516" name="Text Box 15"/>
          <p:cNvSpPr txBox="1">
            <a:spLocks noChangeArrowheads="1"/>
          </p:cNvSpPr>
          <p:nvPr/>
        </p:nvSpPr>
        <p:spPr bwMode="auto">
          <a:xfrm>
            <a:off x="4114800" y="5288340"/>
            <a:ext cx="5029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At LHC, M</a:t>
            </a:r>
            <a:r>
              <a:rPr lang="en-US" baseline="-25000" dirty="0">
                <a:solidFill>
                  <a:schemeClr val="accent2"/>
                </a:solidFill>
                <a:latin typeface="Trebuchet MS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, M</a:t>
            </a:r>
            <a:r>
              <a:rPr lang="en-US" baseline="-25000" dirty="0">
                <a:solidFill>
                  <a:schemeClr val="accent2"/>
                </a:solidFill>
                <a:latin typeface="Trebuchet MS"/>
              </a:rPr>
              <a:t>Y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can 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 pitchFamily="1" charset="2"/>
              </a:rPr>
              <a:t>be as large as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  <a:sym typeface="Wingdings" pitchFamily="1" charset="2"/>
              </a:rPr>
              <a:t>1 </a:t>
            </a:r>
            <a:r>
              <a:rPr lang="en-US" dirty="0" err="1">
                <a:solidFill>
                  <a:schemeClr val="accent2"/>
                </a:solidFill>
                <a:latin typeface="Trebuchet MS"/>
                <a:sym typeface="Wingdings" pitchFamily="1" charset="2"/>
              </a:rPr>
              <a:t>TeV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 pitchFamily="1" charset="2"/>
              </a:rPr>
              <a:t> in soft diffractive processes</a:t>
            </a:r>
          </a:p>
          <a:p>
            <a:endParaRPr lang="en-US" dirty="0">
              <a:solidFill>
                <a:schemeClr val="accent2"/>
              </a:solidFill>
              <a:latin typeface="Trebuchet MS"/>
              <a:sym typeface="Wingdings" pitchFamily="1" charset="2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/>
                <a:sym typeface="Wingdings" pitchFamily="1" charset="2"/>
              </a:rPr>
              <a:t>… very poorly predicted pre-LHC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3962400"/>
            <a:ext cx="4557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rebuchet MS"/>
                <a:sym typeface="Wingdings" pitchFamily="1" charset="2"/>
              </a:rPr>
              <a:t>Double diffractive dissociation</a:t>
            </a:r>
            <a:endParaRPr lang="en-US" dirty="0">
              <a:latin typeface="Trebuchet M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91000" y="24384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Additional kinematic variables:</a:t>
            </a:r>
          </a:p>
        </p:txBody>
      </p:sp>
      <p:sp>
        <p:nvSpPr>
          <p:cNvPr id="45" name="Oval 44"/>
          <p:cNvSpPr/>
          <p:nvPr/>
        </p:nvSpPr>
        <p:spPr>
          <a:xfrm>
            <a:off x="8001000" y="1447800"/>
            <a:ext cx="914400" cy="4572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6477000" y="152400"/>
            <a:ext cx="914400" cy="4572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514600" y="2971800"/>
            <a:ext cx="297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Trebuchet MS"/>
              </a:rPr>
              <a:t>‘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52</a:t>
            </a:fld>
            <a:endParaRPr lang="en-GB"/>
          </a:p>
        </p:txBody>
      </p:sp>
      <p:pic>
        <p:nvPicPr>
          <p:cNvPr id="22" name="Picture 21" descr="Screen Shot 2018-05-15 at 12.39.1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048000"/>
            <a:ext cx="2897094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Screen Shot 2018-05-14 at 10.22.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947" y="1219200"/>
            <a:ext cx="4981053" cy="3352800"/>
          </a:xfrm>
          <a:prstGeom prst="rect">
            <a:avLst/>
          </a:prstGeom>
        </p:spPr>
      </p:pic>
      <p:sp>
        <p:nvSpPr>
          <p:cNvPr id="1044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Diffractive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Channels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: </a:t>
            </a:r>
            <a:b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&amp;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Rapidity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Gap Kinematics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04800" y="4180344"/>
                <a:ext cx="8727069" cy="28683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- Protons not tagged directly</a:t>
                </a:r>
              </a:p>
              <a:p>
                <a:endParaRPr lang="en-US" dirty="0">
                  <a:solidFill>
                    <a:schemeClr val="accent2"/>
                  </a:solidFill>
                  <a:latin typeface="Trebuchet MS"/>
                </a:endParaRPr>
              </a:p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-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GB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GB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sub>
                          <m:sup>
                            <m:r>
                              <a:rPr lang="en-GB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GB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 is strongly correlated with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empty rapidity regions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		… exploited in all SD measurements to be shown</a:t>
                </a:r>
              </a:p>
              <a:p>
                <a:endParaRPr lang="en-US" dirty="0">
                  <a:solidFill>
                    <a:schemeClr val="accent2"/>
                  </a:solidFill>
                  <a:latin typeface="Trebuchet MS"/>
                </a:endParaRPr>
              </a:p>
              <a:p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- Correlation limited by </a:t>
                </a:r>
                <a:r>
                  <a:rPr lang="en-US" dirty="0" err="1">
                    <a:solidFill>
                      <a:schemeClr val="accent2"/>
                    </a:solidFill>
                    <a:latin typeface="Trebuchet MS"/>
                  </a:rPr>
                  <a:t>hadronisation</a:t>
                </a:r>
                <a:r>
                  <a:rPr lang="en-US" dirty="0">
                    <a:solidFill>
                      <a:schemeClr val="accent2"/>
                    </a:solidFill>
                    <a:latin typeface="Trebuchet MS"/>
                  </a:rPr>
                  <a:t> fluctuations </a:t>
                </a: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180344"/>
                <a:ext cx="8727069" cy="2868349"/>
              </a:xfrm>
              <a:prstGeom prst="rect">
                <a:avLst/>
              </a:prstGeom>
              <a:blipFill>
                <a:blip r:embed="rId3"/>
                <a:stretch>
                  <a:fillRect l="-1164" t="-1322" b="-1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41"/>
          <p:cNvGrpSpPr/>
          <p:nvPr/>
        </p:nvGrpSpPr>
        <p:grpSpPr>
          <a:xfrm>
            <a:off x="762000" y="1371600"/>
            <a:ext cx="3505200" cy="2438400"/>
            <a:chOff x="228600" y="914400"/>
            <a:chExt cx="2471914" cy="1676400"/>
          </a:xfrm>
        </p:grpSpPr>
        <p:pic>
          <p:nvPicPr>
            <p:cNvPr id="40" name="Picture 5" descr="C:\Documents and Settings\paul.D58K4P0J\Desktop\Talks\ATLAS\ppXpfeyn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600" y="914400"/>
              <a:ext cx="2471914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TextBox 40"/>
            <p:cNvSpPr txBox="1"/>
            <p:nvPr/>
          </p:nvSpPr>
          <p:spPr>
            <a:xfrm>
              <a:off x="1066800" y="1447800"/>
              <a:ext cx="336450" cy="31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Symbol"/>
                </a:rPr>
                <a:t>x</a:t>
              </a:r>
              <a:endParaRPr lang="en-US" dirty="0">
                <a:latin typeface="Symbol"/>
              </a:endParaRP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53</a:t>
            </a:fld>
            <a:endParaRPr lang="en-GB"/>
          </a:p>
        </p:txBody>
      </p:sp>
      <p:pic>
        <p:nvPicPr>
          <p:cNvPr id="12" name="Picture 11" descr="Screen Shot 2018-05-15 at 12.39.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4648200"/>
            <a:ext cx="2374900" cy="6604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sym typeface="Wingdings"/>
              </a:rPr>
              <a:t>Rapidity gap cross-sections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1" y="2801968"/>
            <a:ext cx="4876800" cy="4056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762000"/>
            <a:ext cx="9144000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Method developed by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ATLAS to measure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hadron</a:t>
            </a:r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Level cross section as a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function of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Dh</a:t>
            </a:r>
            <a:r>
              <a:rPr lang="en-US" baseline="30000" dirty="0" err="1">
                <a:solidFill>
                  <a:srgbClr val="FF0000"/>
                </a:solidFill>
                <a:latin typeface="Trebuchet MS"/>
              </a:rPr>
              <a:t>F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:  forward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or backward rapidity gap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extending to limit of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instrumented range: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 i.e. including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h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= ±4.9</a:t>
            </a: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endParaRPr lang="en-US" dirty="0">
              <a:solidFill>
                <a:srgbClr val="0000FF"/>
              </a:solidFill>
              <a:latin typeface="Trebuchet MS"/>
            </a:endParaRPr>
          </a:p>
          <a:p>
            <a:r>
              <a:rPr lang="en-US" dirty="0">
                <a:solidFill>
                  <a:srgbClr val="0000FF"/>
                </a:solidFill>
                <a:latin typeface="Trebuchet MS"/>
              </a:rPr>
              <a:t>… no statement on |</a:t>
            </a:r>
            <a:r>
              <a:rPr lang="en-US" dirty="0" err="1">
                <a:solidFill>
                  <a:srgbClr val="0000FF"/>
                </a:solidFill>
                <a:latin typeface="Symbol"/>
              </a:rPr>
              <a:t>h</a:t>
            </a:r>
            <a:r>
              <a:rPr lang="en-US" dirty="0">
                <a:solidFill>
                  <a:srgbClr val="0000FF"/>
                </a:solidFill>
                <a:latin typeface="Symbol"/>
              </a:rPr>
              <a:t>| </a:t>
            </a:r>
            <a:r>
              <a:rPr lang="en-US" dirty="0">
                <a:solidFill>
                  <a:srgbClr val="0000FF"/>
                </a:solidFill>
                <a:latin typeface="Trebuchet MS"/>
              </a:rPr>
              <a:t>&gt; 4.9</a:t>
            </a:r>
          </a:p>
          <a:p>
            <a:r>
              <a:rPr lang="en-US" dirty="0">
                <a:solidFill>
                  <a:srgbClr val="0000FF"/>
                </a:solidFill>
                <a:latin typeface="Trebuchet MS"/>
              </a:rPr>
              <a:t>… large </a:t>
            </a:r>
            <a:r>
              <a:rPr lang="en-US" dirty="0" err="1">
                <a:solidFill>
                  <a:srgbClr val="0000FF"/>
                </a:solidFill>
                <a:latin typeface="Symbol"/>
              </a:rPr>
              <a:t>Dh</a:t>
            </a:r>
            <a:r>
              <a:rPr lang="en-US" baseline="30000" dirty="0" err="1">
                <a:solidFill>
                  <a:srgbClr val="0000FF"/>
                </a:solidFill>
                <a:latin typeface="Trebuchet MS"/>
              </a:rPr>
              <a:t>F</a:t>
            </a:r>
            <a:r>
              <a:rPr lang="en-US" baseline="30000" dirty="0">
                <a:solidFill>
                  <a:srgbClr val="0000FF"/>
                </a:solidFill>
                <a:latin typeface="Trebuchet MS"/>
              </a:rPr>
              <a:t> </a:t>
            </a:r>
            <a:r>
              <a:rPr lang="en-US" dirty="0">
                <a:solidFill>
                  <a:srgbClr val="0000FF"/>
                </a:solidFill>
                <a:latin typeface="Trebuchet MS"/>
              </a:rPr>
              <a:t> sensitive to </a:t>
            </a:r>
          </a:p>
          <a:p>
            <a:r>
              <a:rPr lang="en-US" dirty="0">
                <a:solidFill>
                  <a:srgbClr val="0000FF"/>
                </a:solidFill>
                <a:latin typeface="Trebuchet MS"/>
              </a:rPr>
              <a:t>		SD </a:t>
            </a:r>
            <a:r>
              <a:rPr lang="en-US" dirty="0">
                <a:solidFill>
                  <a:srgbClr val="FC001D"/>
                </a:solidFill>
                <a:latin typeface="Trebuchet MS"/>
              </a:rPr>
              <a:t>+ low M</a:t>
            </a:r>
            <a:r>
              <a:rPr lang="en-US" baseline="-25000" dirty="0">
                <a:solidFill>
                  <a:srgbClr val="FC001D"/>
                </a:solidFill>
                <a:latin typeface="Trebuchet MS"/>
              </a:rPr>
              <a:t>Y</a:t>
            </a:r>
            <a:r>
              <a:rPr lang="en-US" dirty="0">
                <a:solidFill>
                  <a:srgbClr val="FC001D"/>
                </a:solidFill>
                <a:latin typeface="Trebuchet MS"/>
              </a:rPr>
              <a:t> DD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2819400"/>
            <a:ext cx="3284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Symbol"/>
              </a:rPr>
              <a:t>Dh</a:t>
            </a:r>
            <a:r>
              <a:rPr lang="en-US" baseline="30000" dirty="0" err="1">
                <a:solidFill>
                  <a:schemeClr val="bg1"/>
                </a:solidFill>
                <a:latin typeface="Trebuchet MS"/>
              </a:rPr>
              <a:t>F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~ 6 event in ATLAS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64084" y="6396335"/>
            <a:ext cx="2079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rebuchet MS"/>
              </a:rPr>
              <a:t>Implies </a:t>
            </a:r>
            <a:r>
              <a:rPr lang="en-US" dirty="0">
                <a:solidFill>
                  <a:schemeClr val="bg1"/>
                </a:solidFill>
                <a:latin typeface="Symbol"/>
              </a:rPr>
              <a:t>x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~</a:t>
            </a:r>
            <a:r>
              <a:rPr lang="en-US">
                <a:solidFill>
                  <a:schemeClr val="bg1"/>
                </a:solidFill>
                <a:latin typeface="Trebuchet MS"/>
              </a:rPr>
              <a:t>10</a:t>
            </a:r>
            <a:r>
              <a:rPr lang="en-US" baseline="30000">
                <a:solidFill>
                  <a:schemeClr val="bg1"/>
                </a:solidFill>
                <a:latin typeface="Trebuchet MS"/>
              </a:rPr>
              <a:t>-4</a:t>
            </a:r>
            <a:endParaRPr lang="en-US" baseline="30000" dirty="0">
              <a:solidFill>
                <a:schemeClr val="bg1"/>
              </a:solidFill>
              <a:latin typeface="Trebuchet MS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3924300" y="685800"/>
            <a:ext cx="5219700" cy="1841500"/>
            <a:chOff x="3733800" y="685800"/>
            <a:chExt cx="5219700" cy="18415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3800" y="685800"/>
              <a:ext cx="5219700" cy="18415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6781800" y="1295400"/>
              <a:ext cx="6096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81800" y="1295400"/>
              <a:ext cx="6662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accent2"/>
                  </a:solidFill>
                  <a:latin typeface="Symbol"/>
                </a:rPr>
                <a:t>Dh</a:t>
              </a:r>
              <a:r>
                <a:rPr lang="en-US" baseline="30000" dirty="0" err="1">
                  <a:solidFill>
                    <a:schemeClr val="accent2"/>
                  </a:solidFill>
                  <a:latin typeface="Trebuchet MS"/>
                </a:rPr>
                <a:t>F</a:t>
              </a:r>
              <a:endParaRPr lang="en-US" dirty="0">
                <a:latin typeface="Trebuchet MS"/>
              </a:endParaRPr>
            </a:p>
          </p:txBody>
        </p:sp>
      </p:grpSp>
      <p:pic>
        <p:nvPicPr>
          <p:cNvPr id="14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3886200"/>
            <a:ext cx="2471914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54</a:t>
            </a:fld>
            <a:endParaRPr lang="en-GB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905000" y="2057400"/>
            <a:ext cx="5410200" cy="4138710"/>
            <a:chOff x="2057400" y="1905000"/>
            <a:chExt cx="4821845" cy="368151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rcRect b="37530"/>
            <a:stretch>
              <a:fillRect/>
            </a:stretch>
          </p:blipFill>
          <p:spPr>
            <a:xfrm>
              <a:off x="2057400" y="1905000"/>
              <a:ext cx="4821845" cy="3094175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rcRect t="88748"/>
            <a:stretch>
              <a:fillRect/>
            </a:stretch>
          </p:blipFill>
          <p:spPr>
            <a:xfrm>
              <a:off x="2057400" y="5029200"/>
              <a:ext cx="4821845" cy="557310"/>
            </a:xfrm>
            <a:prstGeom prst="rect">
              <a:avLst/>
            </a:prstGeom>
          </p:spPr>
        </p:pic>
      </p:grpSp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CMS and ATLAS Rapidity Gap Data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09600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Using very early LHC runs at 7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TeV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(avoiding pile-up) …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ATLAS: </a:t>
            </a:r>
            <a:r>
              <a:rPr lang="en-US" dirty="0" err="1">
                <a:solidFill>
                  <a:schemeClr val="accent2"/>
                </a:solidFill>
                <a:latin typeface="Symbol"/>
              </a:rPr>
              <a:t>Dh</a:t>
            </a:r>
            <a:r>
              <a:rPr lang="en-US" baseline="30000" dirty="0" err="1">
                <a:solidFill>
                  <a:schemeClr val="accent2"/>
                </a:solidFill>
                <a:latin typeface="Trebuchet MS"/>
              </a:rPr>
              <a:t>F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extends from </a:t>
            </a:r>
            <a:r>
              <a:rPr lang="en-US" dirty="0" err="1">
                <a:solidFill>
                  <a:schemeClr val="accent2"/>
                </a:solidFill>
                <a:latin typeface="Symbol"/>
              </a:rPr>
              <a:t>h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= ±4.9 to 1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st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particle with p</a:t>
            </a:r>
            <a:r>
              <a:rPr lang="en-US" baseline="-25000" dirty="0">
                <a:solidFill>
                  <a:schemeClr val="accent2"/>
                </a:solidFill>
                <a:latin typeface="Trebuchet MS"/>
              </a:rPr>
              <a:t>t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&gt;200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MeV</a:t>
            </a:r>
            <a:endParaRPr lang="en-US" dirty="0">
              <a:solidFill>
                <a:schemeClr val="accent2"/>
              </a:solidFill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CMS:   </a:t>
            </a:r>
            <a:r>
              <a:rPr lang="en-US" dirty="0" err="1">
                <a:solidFill>
                  <a:schemeClr val="accent2"/>
                </a:solidFill>
                <a:latin typeface="Symbol"/>
              </a:rPr>
              <a:t>Dh</a:t>
            </a:r>
            <a:r>
              <a:rPr lang="en-US" baseline="30000" dirty="0" err="1">
                <a:solidFill>
                  <a:schemeClr val="accent2"/>
                </a:solidFill>
                <a:latin typeface="Trebuchet MS"/>
              </a:rPr>
              <a:t>F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extends from </a:t>
            </a:r>
            <a:r>
              <a:rPr lang="en-US" dirty="0" err="1">
                <a:solidFill>
                  <a:schemeClr val="accent2"/>
                </a:solidFill>
                <a:latin typeface="Symbol"/>
              </a:rPr>
              <a:t>h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= ±4.7 to 1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st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particle with p</a:t>
            </a:r>
            <a:r>
              <a:rPr lang="en-US" baseline="-25000" dirty="0">
                <a:solidFill>
                  <a:schemeClr val="accent2"/>
                </a:solidFill>
                <a:latin typeface="Trebuchet MS"/>
              </a:rPr>
              <a:t>t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&gt;200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MeV</a:t>
            </a:r>
            <a:endParaRPr lang="en-US" dirty="0">
              <a:solidFill>
                <a:schemeClr val="accent2"/>
              </a:solidFill>
              <a:latin typeface="Trebuchet MS"/>
            </a:endParaRPr>
          </a:p>
        </p:txBody>
      </p:sp>
      <p:pic>
        <p:nvPicPr>
          <p:cNvPr id="10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244" y="2133600"/>
            <a:ext cx="179775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C:\Documents and Settings\paul.D58K4P0J\Desktop\Talks\ATLAS\minbias\ppndiffey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133600"/>
            <a:ext cx="1342395" cy="914400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>
            <a:off x="1524000" y="2971800"/>
            <a:ext cx="1447800" cy="1143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6477000" y="3200400"/>
            <a:ext cx="1250244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3505200"/>
            <a:ext cx="461030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Small gaps</a:t>
            </a:r>
          </a:p>
          <a:p>
            <a:r>
              <a:rPr lang="en-GB" dirty="0">
                <a:latin typeface="Trebuchet MS"/>
              </a:rPr>
              <a:t>dominated</a:t>
            </a:r>
          </a:p>
          <a:p>
            <a:r>
              <a:rPr lang="en-GB" dirty="0">
                <a:latin typeface="Trebuchet MS"/>
              </a:rPr>
              <a:t>by non-</a:t>
            </a:r>
          </a:p>
          <a:p>
            <a:r>
              <a:rPr lang="en-GB" dirty="0">
                <a:latin typeface="Trebuchet MS"/>
              </a:rPr>
              <a:t>diffractive</a:t>
            </a:r>
          </a:p>
          <a:p>
            <a:r>
              <a:rPr lang="en-GB" dirty="0">
                <a:latin typeface="Trebuchet MS"/>
              </a:rPr>
              <a:t>processes</a:t>
            </a:r>
          </a:p>
          <a:p>
            <a:r>
              <a:rPr lang="en-GB" dirty="0">
                <a:latin typeface="Trebuchet MS"/>
              </a:rPr>
              <a:t>… exponentially</a:t>
            </a:r>
          </a:p>
          <a:p>
            <a:r>
              <a:rPr lang="en-GB" dirty="0">
                <a:latin typeface="Trebuchet MS"/>
              </a:rPr>
              <a:t>suppressed and</a:t>
            </a:r>
          </a:p>
          <a:p>
            <a:r>
              <a:rPr lang="en-GB" dirty="0">
                <a:latin typeface="Trebuchet MS"/>
              </a:rPr>
              <a:t>sensitive to </a:t>
            </a:r>
            <a:r>
              <a:rPr lang="en-GB" dirty="0" err="1">
                <a:latin typeface="Trebuchet MS"/>
              </a:rPr>
              <a:t>hadronisation</a:t>
            </a:r>
            <a:r>
              <a:rPr lang="en-GB" dirty="0">
                <a:latin typeface="Trebuchet MS"/>
              </a:rPr>
              <a:t> </a:t>
            </a:r>
          </a:p>
          <a:p>
            <a:r>
              <a:rPr lang="en-GB" dirty="0">
                <a:latin typeface="Trebuchet MS"/>
              </a:rPr>
              <a:t>fluctuations / underlying event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61491" y="3581400"/>
            <a:ext cx="208467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Large gaps</a:t>
            </a:r>
          </a:p>
          <a:p>
            <a:r>
              <a:rPr lang="en-GB" dirty="0">
                <a:latin typeface="Trebuchet MS"/>
              </a:rPr>
              <a:t>dominated</a:t>
            </a:r>
          </a:p>
          <a:p>
            <a:r>
              <a:rPr lang="en-GB" dirty="0">
                <a:latin typeface="Trebuchet MS"/>
              </a:rPr>
              <a:t>by diffractive</a:t>
            </a:r>
          </a:p>
          <a:p>
            <a:r>
              <a:rPr lang="en-GB" dirty="0">
                <a:latin typeface="Trebuchet MS"/>
              </a:rPr>
              <a:t>processes …</a:t>
            </a:r>
          </a:p>
          <a:p>
            <a:r>
              <a:rPr lang="en-GB" dirty="0">
                <a:latin typeface="Trebuchet MS"/>
              </a:rPr>
              <a:t>characteristic</a:t>
            </a:r>
          </a:p>
          <a:p>
            <a:r>
              <a:rPr lang="en-GB" dirty="0">
                <a:latin typeface="Trebuchet MS"/>
              </a:rPr>
              <a:t>plateau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33126" y="6027003"/>
            <a:ext cx="25782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Trebuchet MS"/>
              </a:rPr>
              <a:t>Roughly 1mb per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unit gap size</a:t>
            </a: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55</a:t>
            </a:fld>
            <a:endParaRPr lang="en-GB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399" y="609601"/>
            <a:ext cx="5638801" cy="4047604"/>
          </a:xfrm>
          <a:prstGeom prst="rect">
            <a:avLst/>
          </a:prstGeom>
        </p:spPr>
      </p:pic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Large Gap Region compared with Models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919008"/>
            <a:ext cx="914795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- Most models take `triple </a:t>
            </a:r>
            <a:r>
              <a:rPr lang="en-US" dirty="0" err="1">
                <a:latin typeface="Trebuchet MS"/>
              </a:rPr>
              <a:t>Regge</a:t>
            </a:r>
            <a:r>
              <a:rPr lang="en-US" dirty="0">
                <a:latin typeface="Trebuchet MS"/>
              </a:rPr>
              <a:t>’ approach:</a:t>
            </a:r>
          </a:p>
          <a:p>
            <a:endParaRPr lang="en-US" dirty="0"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Large differences between models due to assumptions on total</a:t>
            </a:r>
          </a:p>
          <a:p>
            <a:r>
              <a:rPr lang="en-US" dirty="0">
                <a:latin typeface="Trebuchet MS"/>
              </a:rPr>
              <a:t>diffractive cross sections, </a:t>
            </a:r>
            <a:r>
              <a:rPr lang="en-US" dirty="0" err="1">
                <a:latin typeface="Symbol"/>
              </a:rPr>
              <a:t>a</a:t>
            </a:r>
            <a:r>
              <a:rPr lang="en-US" dirty="0" err="1">
                <a:latin typeface="Trebuchet MS"/>
              </a:rPr>
              <a:t>(t</a:t>
            </a:r>
            <a:r>
              <a:rPr lang="en-US" dirty="0">
                <a:latin typeface="Trebuchet MS"/>
              </a:rPr>
              <a:t>) and fragmentation </a:t>
            </a:r>
            <a:r>
              <a:rPr lang="en-US" dirty="0" err="1">
                <a:latin typeface="Trebuchet MS"/>
              </a:rPr>
              <a:t>modelling</a:t>
            </a:r>
            <a:r>
              <a:rPr lang="en-US" dirty="0">
                <a:latin typeface="Trebuchet MS"/>
              </a:rPr>
              <a:t>. </a:t>
            </a:r>
          </a:p>
          <a:p>
            <a:r>
              <a:rPr lang="en-US" dirty="0">
                <a:latin typeface="Trebuchet MS"/>
              </a:rPr>
              <a:t>- Fit to large </a:t>
            </a:r>
            <a:r>
              <a:rPr lang="en-US" dirty="0" err="1">
                <a:latin typeface="Symbol"/>
              </a:rPr>
              <a:t>Dh</a:t>
            </a:r>
            <a:r>
              <a:rPr lang="en-US" baseline="30000" dirty="0" err="1">
                <a:latin typeface="Trebuchet MS"/>
              </a:rPr>
              <a:t>F</a:t>
            </a:r>
            <a:r>
              <a:rPr lang="en-US" baseline="30000" dirty="0">
                <a:latin typeface="Trebuchet MS"/>
              </a:rPr>
              <a:t> </a:t>
            </a:r>
            <a:r>
              <a:rPr lang="en-US" dirty="0">
                <a:latin typeface="Trebuchet MS"/>
              </a:rPr>
              <a:t>data: 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a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IP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(0) = 1.058 ± 0.003 (stat) ± 0.036 (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syst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)</a:t>
            </a:r>
            <a:endParaRPr lang="en-US" baseline="30000" dirty="0">
              <a:solidFill>
                <a:srgbClr val="FF0000"/>
              </a:solidFill>
              <a:latin typeface="Trebuchet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2393512"/>
            <a:ext cx="1393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US" baseline="-25000" dirty="0" err="1">
                <a:solidFill>
                  <a:srgbClr val="FF0000"/>
                </a:solidFill>
                <a:latin typeface="Trebuchet MS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~ 10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-2.5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1752600"/>
            <a:ext cx="1303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US" baseline="-25000" dirty="0" err="1">
                <a:solidFill>
                  <a:srgbClr val="FF0000"/>
                </a:solidFill>
                <a:latin typeface="Trebuchet MS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~ 10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-5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295400" y="2743200"/>
            <a:ext cx="990600" cy="5334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7224146" y="2072254"/>
            <a:ext cx="452734" cy="8802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5" descr="C:\Documents and Settings\paul.D58K4P0J\Desktop\Talks\ATLAS\ppXpfe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244" y="2971800"/>
            <a:ext cx="179775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56</a:t>
            </a:fld>
            <a:endParaRPr lang="en-GB"/>
          </a:p>
        </p:txBody>
      </p:sp>
      <p:pic>
        <p:nvPicPr>
          <p:cNvPr id="16" name="Picture 15" descr="Screen Shot 2018-05-15 at 14.01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4648200"/>
            <a:ext cx="2667000" cy="100012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-23978" y="64127"/>
            <a:ext cx="9087352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SD Cross Section with Direct 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  <a:ea typeface="+mj-ea"/>
                <a:cs typeface="+mj-cs"/>
              </a:rPr>
              <a:t>x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Measurement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903" y="597527"/>
            <a:ext cx="7162800" cy="27981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648" y="2897274"/>
            <a:ext cx="516199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- Directly reconstruct </a:t>
            </a:r>
            <a:r>
              <a:rPr lang="en-US" dirty="0">
                <a:latin typeface="Symbol"/>
              </a:rPr>
              <a:t>x</a:t>
            </a:r>
            <a:r>
              <a:rPr lang="en-US" dirty="0">
                <a:latin typeface="Trebuchet MS"/>
              </a:rPr>
              <a:t> using </a:t>
            </a:r>
          </a:p>
          <a:p>
            <a:r>
              <a:rPr lang="en-US" dirty="0">
                <a:latin typeface="Trebuchet MS"/>
              </a:rPr>
              <a:t>particle flow algorithm and</a:t>
            </a:r>
          </a:p>
          <a:p>
            <a:r>
              <a:rPr lang="en-US" dirty="0">
                <a:latin typeface="Trebuchet MS"/>
              </a:rPr>
              <a:t>cunning kinematics.</a:t>
            </a: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chemeClr val="tx2"/>
                </a:solidFill>
                <a:latin typeface="Trebuchet MS"/>
              </a:rPr>
              <a:t> Compatible with </a:t>
            </a:r>
            <a:r>
              <a:rPr lang="en-US" dirty="0" err="1">
                <a:solidFill>
                  <a:schemeClr val="tx2"/>
                </a:solidFill>
                <a:latin typeface="Symbol"/>
              </a:rPr>
              <a:t>a</a:t>
            </a:r>
            <a:r>
              <a:rPr lang="en-US" baseline="-25000" dirty="0" err="1">
                <a:solidFill>
                  <a:schemeClr val="tx2"/>
                </a:solidFill>
                <a:latin typeface="Trebuchet MS"/>
              </a:rPr>
              <a:t>IP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(0) = 1.08</a:t>
            </a:r>
          </a:p>
          <a:p>
            <a:pPr>
              <a:buFontTx/>
              <a:buChar char="-"/>
            </a:pPr>
            <a:endParaRPr lang="en-US" dirty="0">
              <a:solidFill>
                <a:schemeClr val="tx2"/>
              </a:solidFill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Precision limited by unfolding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SD and DD 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 pitchFamily="2" charset="2"/>
              </a:rPr>
              <a:t> Need proton tagging</a:t>
            </a:r>
            <a:r>
              <a:rPr lang="en-US" dirty="0">
                <a:latin typeface="Trebuchet MS"/>
                <a:sym typeface="Wingdings" pitchFamily="2" charset="2"/>
              </a:rPr>
              <a:t>!</a:t>
            </a:r>
            <a:endParaRPr lang="en-US" dirty="0">
              <a:latin typeface="Trebuchet M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26" y="4111145"/>
            <a:ext cx="3721100" cy="914400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57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C0AF39-59BB-5A4A-84E4-1625D33D7C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>
            <a:off x="4826303" y="3292406"/>
            <a:ext cx="4261049" cy="336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136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1934"/>
            <a:ext cx="3429000" cy="744538"/>
          </a:xfrm>
          <a:noFill/>
          <a:ln/>
        </p:spPr>
        <p:txBody>
          <a:bodyPr/>
          <a:lstStyle/>
          <a:p>
            <a:r>
              <a:rPr lang="en-US" sz="32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Inelastic Diffraction at the Parton Level</a:t>
            </a:r>
            <a:endParaRPr lang="en-GB" sz="3200" b="1" u="sng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427011" name="Picture 3" descr="C:\Documents and Settings\paul.D58K4P0J\Desktop\f2d\HE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6138" y="0"/>
            <a:ext cx="5757862" cy="4646613"/>
          </a:xfrm>
          <a:prstGeom prst="rect">
            <a:avLst/>
          </a:prstGeom>
          <a:noFill/>
        </p:spPr>
      </p:pic>
      <p:sp>
        <p:nvSpPr>
          <p:cNvPr id="427012" name="Text Box 4"/>
          <p:cNvSpPr txBox="1">
            <a:spLocks noChangeArrowheads="1"/>
          </p:cNvSpPr>
          <p:nvPr/>
        </p:nvSpPr>
        <p:spPr bwMode="auto">
          <a:xfrm>
            <a:off x="3733800" y="2133600"/>
            <a:ext cx="196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Trebuchet MS"/>
              </a:rPr>
              <a:t>e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(27.5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GeV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)</a:t>
            </a:r>
            <a:endParaRPr lang="en-GB" dirty="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427013" name="Text Box 5"/>
          <p:cNvSpPr txBox="1">
            <a:spLocks noChangeArrowheads="1"/>
          </p:cNvSpPr>
          <p:nvPr/>
        </p:nvSpPr>
        <p:spPr bwMode="auto">
          <a:xfrm>
            <a:off x="4191000" y="685800"/>
            <a:ext cx="18031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rebuchet MS"/>
              </a:rPr>
              <a:t>P (920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GeV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)</a:t>
            </a:r>
            <a:endParaRPr lang="en-GB" dirty="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427015" name="Line 7"/>
          <p:cNvSpPr>
            <a:spLocks noChangeShapeType="1"/>
          </p:cNvSpPr>
          <p:nvPr/>
        </p:nvSpPr>
        <p:spPr bwMode="auto">
          <a:xfrm flipH="1">
            <a:off x="4800600" y="1219200"/>
            <a:ext cx="838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Trebuchet MS"/>
            </a:endParaRPr>
          </a:p>
        </p:txBody>
      </p:sp>
      <p:sp>
        <p:nvSpPr>
          <p:cNvPr id="427016" name="Line 8"/>
          <p:cNvSpPr>
            <a:spLocks noChangeShapeType="1"/>
          </p:cNvSpPr>
          <p:nvPr/>
        </p:nvSpPr>
        <p:spPr bwMode="auto">
          <a:xfrm flipV="1">
            <a:off x="3733800" y="1981200"/>
            <a:ext cx="0" cy="533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Trebuchet MS"/>
            </a:endParaRPr>
          </a:p>
        </p:txBody>
      </p:sp>
      <p:sp>
        <p:nvSpPr>
          <p:cNvPr id="427017" name="Text Box 9"/>
          <p:cNvSpPr txBox="1">
            <a:spLocks noChangeArrowheads="1"/>
          </p:cNvSpPr>
          <p:nvPr/>
        </p:nvSpPr>
        <p:spPr bwMode="auto">
          <a:xfrm>
            <a:off x="8027988" y="3048000"/>
            <a:ext cx="1056299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rebuchet MS"/>
              </a:rPr>
              <a:t>HERA,</a:t>
            </a:r>
          </a:p>
          <a:p>
            <a:r>
              <a:rPr lang="en-US" dirty="0">
                <a:solidFill>
                  <a:schemeClr val="bg1"/>
                </a:solidFill>
                <a:latin typeface="Trebuchet MS"/>
              </a:rPr>
              <a:t>(1992-</a:t>
            </a:r>
          </a:p>
          <a:p>
            <a:r>
              <a:rPr lang="en-US" dirty="0">
                <a:solidFill>
                  <a:schemeClr val="bg1"/>
                </a:solidFill>
                <a:latin typeface="Trebuchet MS"/>
              </a:rPr>
              <a:t>2007)</a:t>
            </a:r>
            <a:endParaRPr lang="en-GB" dirty="0">
              <a:solidFill>
                <a:schemeClr val="bg1"/>
              </a:solidFill>
              <a:latin typeface="Trebuchet MS"/>
            </a:endParaRPr>
          </a:p>
        </p:txBody>
      </p:sp>
      <p:pic>
        <p:nvPicPr>
          <p:cNvPr id="427014" name="Picture 6" descr="C:\Documents and Settings\paul.D58K4P0J\Desktop\f2d\h1log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1295400"/>
            <a:ext cx="892175" cy="663575"/>
          </a:xfrm>
          <a:prstGeom prst="rect">
            <a:avLst/>
          </a:prstGeom>
          <a:noFill/>
        </p:spPr>
      </p:pic>
      <p:pic>
        <p:nvPicPr>
          <p:cNvPr id="427018" name="Picture 10" descr="C:\Documents and Settings\paul.D58K4P0J\Desktop\f2d\zeuslog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3400" y="1676400"/>
            <a:ext cx="719138" cy="719138"/>
          </a:xfrm>
          <a:prstGeom prst="rect">
            <a:avLst/>
          </a:prstGeom>
          <a:noFill/>
        </p:spPr>
      </p:pic>
      <p:pic>
        <p:nvPicPr>
          <p:cNvPr id="14" name="Picture 8" descr="C:\Documents and Settings\paul.D58K4P0J\Desktop\HCP07\f2d-kinematics-hcp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7232" y="1523700"/>
            <a:ext cx="1972012" cy="2598834"/>
          </a:xfrm>
          <a:prstGeom prst="rect">
            <a:avLst/>
          </a:prstGeom>
          <a:noFill/>
        </p:spPr>
      </p:pic>
      <p:pic>
        <p:nvPicPr>
          <p:cNvPr id="15" name="Picture 2" descr="LRGevent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215188"/>
            <a:ext cx="4724400" cy="264281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662635" y="4724400"/>
            <a:ext cx="448136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latin typeface="Trebuchet MS"/>
              </a:rPr>
              <a:t>HERA </a:t>
            </a:r>
            <a:r>
              <a:rPr lang="en-US" b="1" u="sng" dirty="0" err="1">
                <a:latin typeface="Trebuchet MS"/>
              </a:rPr>
              <a:t>ep</a:t>
            </a:r>
            <a:r>
              <a:rPr lang="en-US" b="1" u="sng" dirty="0">
                <a:latin typeface="Trebuchet MS"/>
              </a:rPr>
              <a:t> Collider: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Virtual photon probes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pomeron</a:t>
            </a:r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 err="1">
                <a:solidFill>
                  <a:srgbClr val="FF0000"/>
                </a:solidFill>
                <a:latin typeface="Trebuchet MS"/>
              </a:rPr>
              <a:t>partonic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structure rather like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inclusive DIS …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	&gt;100 papers later …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58</a:t>
            </a:fld>
            <a:endParaRPr lang="en-GB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5791200" cy="457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Hard Diffraction: Structure of Vacuum Exchange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36872" name="TextBox 23"/>
          <p:cNvSpPr txBox="1">
            <a:spLocks noChangeArrowheads="1"/>
          </p:cNvSpPr>
          <p:nvPr/>
        </p:nvSpPr>
        <p:spPr bwMode="auto">
          <a:xfrm>
            <a:off x="0" y="3962400"/>
            <a:ext cx="8534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… NLO predictions based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on HERA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DPDFs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give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impressive description of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all HERA ‘hard’ diffractive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data,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eg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jet production …</a:t>
            </a: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r>
              <a:rPr lang="en-US" dirty="0" err="1">
                <a:solidFill>
                  <a:schemeClr val="tx2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chemeClr val="tx2"/>
                </a:solidFill>
                <a:latin typeface="Trebuchet MS"/>
                <a:sym typeface="Wingdings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rebuchet MS"/>
                <a:sym typeface="Wingdings"/>
              </a:rPr>
              <a:t>DPDFs</a:t>
            </a:r>
            <a:r>
              <a:rPr lang="en-US" dirty="0">
                <a:solidFill>
                  <a:schemeClr val="tx2"/>
                </a:solidFill>
                <a:latin typeface="Trebuchet MS"/>
                <a:sym typeface="Wingdings"/>
              </a:rPr>
              <a:t> used in many models in pp</a:t>
            </a:r>
            <a:endParaRPr lang="en-US" dirty="0">
              <a:solidFill>
                <a:schemeClr val="tx2"/>
              </a:solidFill>
              <a:latin typeface="Trebuchet MS"/>
            </a:endParaRPr>
          </a:p>
        </p:txBody>
      </p:sp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52400"/>
            <a:ext cx="3276600" cy="3292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 descr="C:\Documents and Settings\paul.D58K4P0J\Desktop\HCP07\f2d-kinematics-hcp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066800"/>
            <a:ext cx="1792453" cy="23622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324600" y="0"/>
            <a:ext cx="887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Trebuchet MS"/>
              </a:rPr>
              <a:t>Quarks</a:t>
            </a:r>
          </a:p>
        </p:txBody>
      </p:sp>
      <p:pic>
        <p:nvPicPr>
          <p:cNvPr id="9" name="Picture 11" descr="C:\Documents and Settings\paul.D58K4P0J\Desktop\Talks\dijetgp\gpdirec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3657600"/>
            <a:ext cx="14478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3553098"/>
            <a:ext cx="3352800" cy="33049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72400" y="0"/>
            <a:ext cx="87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Trebuchet MS"/>
              </a:rPr>
              <a:t>Gluons</a:t>
            </a:r>
          </a:p>
        </p:txBody>
      </p:sp>
      <p:sp>
        <p:nvSpPr>
          <p:cNvPr id="13" name="TextBox 23"/>
          <p:cNvSpPr txBox="1">
            <a:spLocks noChangeArrowheads="1"/>
          </p:cNvSpPr>
          <p:nvPr/>
        </p:nvSpPr>
        <p:spPr bwMode="auto">
          <a:xfrm>
            <a:off x="1981200" y="1219200"/>
            <a:ext cx="4038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Diffractive DIS at HERA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Diffractive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parton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densities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DPDFs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) dominated by gluon, which extends to large momentum fractions</a:t>
            </a:r>
            <a:endParaRPr lang="en-US" dirty="0">
              <a:solidFill>
                <a:schemeClr val="accent2"/>
              </a:solidFill>
              <a:latin typeface="Trebuchet M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59</a:t>
            </a:fld>
            <a:endParaRPr lang="en-GB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533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… but in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pp(bar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)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2"/>
          <a:srcRect l="9534" t="20190" r="14301" b="29613"/>
          <a:stretch>
            <a:fillRect/>
          </a:stretch>
        </p:blipFill>
        <p:spPr bwMode="auto">
          <a:xfrm>
            <a:off x="5365750" y="0"/>
            <a:ext cx="377825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Line 13"/>
          <p:cNvSpPr>
            <a:spLocks noChangeShapeType="1"/>
          </p:cNvSpPr>
          <p:nvPr/>
        </p:nvSpPr>
        <p:spPr bwMode="auto">
          <a:xfrm>
            <a:off x="3276600" y="1143000"/>
            <a:ext cx="4495800" cy="838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Trebuchet M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29600" y="6248400"/>
            <a:ext cx="304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1"/>
          <p:cNvGrpSpPr/>
          <p:nvPr/>
        </p:nvGrpSpPr>
        <p:grpSpPr>
          <a:xfrm>
            <a:off x="6328370" y="3810000"/>
            <a:ext cx="2815630" cy="2819400"/>
            <a:chOff x="3581400" y="914400"/>
            <a:chExt cx="2129830" cy="2209800"/>
          </a:xfrm>
        </p:grpSpPr>
        <p:grpSp>
          <p:nvGrpSpPr>
            <p:cNvPr id="3" name="Group 18"/>
            <p:cNvGrpSpPr/>
            <p:nvPr/>
          </p:nvGrpSpPr>
          <p:grpSpPr>
            <a:xfrm>
              <a:off x="3581400" y="914400"/>
              <a:ext cx="2129830" cy="2209800"/>
              <a:chOff x="4499570" y="3889971"/>
              <a:chExt cx="2282230" cy="2434629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/>
              <a:srcRect l="11339" t="11249" r="6803"/>
              <a:stretch>
                <a:fillRect/>
              </a:stretch>
            </p:blipFill>
            <p:spPr>
              <a:xfrm>
                <a:off x="4499570" y="3889971"/>
                <a:ext cx="2227709" cy="2434629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6629400" y="4953000"/>
                <a:ext cx="15240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4038600" y="2438400"/>
              <a:ext cx="452242" cy="289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accent2"/>
                  </a:solidFill>
                  <a:latin typeface="Symbol"/>
                </a:rPr>
                <a:t>(</a:t>
              </a:r>
              <a:r>
                <a:rPr lang="en-US" sz="1800" dirty="0" err="1">
                  <a:solidFill>
                    <a:schemeClr val="accent2"/>
                  </a:solidFill>
                  <a:latin typeface="Symbol"/>
                </a:rPr>
                <a:t>x</a:t>
              </a:r>
              <a:r>
                <a:rPr lang="en-US" sz="1800" dirty="0">
                  <a:solidFill>
                    <a:schemeClr val="accent2"/>
                  </a:solidFill>
                  <a:latin typeface="Symbol"/>
                </a:rPr>
                <a:t>)</a:t>
              </a:r>
              <a:endParaRPr lang="en-US" sz="1800" baseline="30000" dirty="0">
                <a:solidFill>
                  <a:schemeClr val="accent2"/>
                </a:solidFill>
                <a:latin typeface="Trebuchet MS"/>
              </a:endParaRPr>
            </a:p>
          </p:txBody>
        </p:sp>
      </p:grpSp>
      <p:pic>
        <p:nvPicPr>
          <p:cNvPr id="28" name="Picture 27" descr="cdf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57400"/>
            <a:ext cx="533400" cy="533400"/>
          </a:xfrm>
          <a:prstGeom prst="rect">
            <a:avLst/>
          </a:prstGeom>
        </p:spPr>
      </p:pic>
      <p:sp>
        <p:nvSpPr>
          <p:cNvPr id="43010" name="Text Box 7"/>
          <p:cNvSpPr txBox="1">
            <a:spLocks noChangeArrowheads="1"/>
          </p:cNvSpPr>
          <p:nvPr/>
        </p:nvSpPr>
        <p:spPr bwMode="auto">
          <a:xfrm>
            <a:off x="0" y="856358"/>
            <a:ext cx="57912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Trebuchet MS"/>
              </a:rPr>
              <a:t>Spectacular failure in</a:t>
            </a:r>
          </a:p>
          <a:p>
            <a:r>
              <a:rPr lang="en-US" dirty="0">
                <a:solidFill>
                  <a:schemeClr val="tx2"/>
                </a:solidFill>
                <a:latin typeface="Trebuchet MS"/>
              </a:rPr>
              <a:t>comparison of </a:t>
            </a:r>
            <a:r>
              <a:rPr lang="en-US" dirty="0" err="1">
                <a:solidFill>
                  <a:schemeClr val="tx2"/>
                </a:solidFill>
                <a:latin typeface="Trebuchet MS"/>
              </a:rPr>
              <a:t>Tevatron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chemeClr val="tx2"/>
                </a:solidFill>
                <a:latin typeface="Trebuchet MS"/>
              </a:rPr>
              <a:t>proton-tagged diffractive </a:t>
            </a:r>
            <a:r>
              <a:rPr lang="en-US" dirty="0" err="1">
                <a:solidFill>
                  <a:schemeClr val="tx2"/>
                </a:solidFill>
                <a:latin typeface="Trebuchet MS"/>
              </a:rPr>
              <a:t>dijets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 with </a:t>
            </a:r>
          </a:p>
          <a:p>
            <a:r>
              <a:rPr lang="en-US" dirty="0">
                <a:solidFill>
                  <a:schemeClr val="tx2"/>
                </a:solidFill>
                <a:latin typeface="Trebuchet MS"/>
              </a:rPr>
              <a:t>HERA </a:t>
            </a:r>
            <a:r>
              <a:rPr lang="en-US" dirty="0" err="1">
                <a:solidFill>
                  <a:schemeClr val="tx2"/>
                </a:solidFill>
                <a:latin typeface="Trebuchet MS"/>
              </a:rPr>
              <a:t>DPDFs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      [PRL 84 (2000) 5043] </a:t>
            </a:r>
          </a:p>
          <a:p>
            <a:endParaRPr lang="en-US" dirty="0">
              <a:solidFill>
                <a:srgbClr val="FF3300"/>
              </a:solidFill>
              <a:latin typeface="Trebuchet MS"/>
            </a:endParaRPr>
          </a:p>
          <a:p>
            <a:r>
              <a:rPr lang="en-US" dirty="0">
                <a:solidFill>
                  <a:srgbClr val="FF3300"/>
                </a:solidFill>
                <a:latin typeface="Trebuchet MS"/>
              </a:rPr>
              <a:t>… </a:t>
            </a:r>
            <a:r>
              <a:rPr lang="en-US" dirty="0" err="1">
                <a:solidFill>
                  <a:srgbClr val="FF3300"/>
                </a:solidFill>
                <a:latin typeface="Trebuchet MS"/>
              </a:rPr>
              <a:t>rescattering</a:t>
            </a:r>
            <a:r>
              <a:rPr lang="en-US" dirty="0">
                <a:solidFill>
                  <a:srgbClr val="FF3300"/>
                </a:solidFill>
                <a:latin typeface="Trebuchet MS"/>
              </a:rPr>
              <a:t> (absorptive corrections / related to Multi Parton Interactions …) breaks </a:t>
            </a:r>
            <a:r>
              <a:rPr lang="en-US" dirty="0" err="1">
                <a:solidFill>
                  <a:srgbClr val="FF3300"/>
                </a:solidFill>
                <a:latin typeface="Trebuchet MS"/>
              </a:rPr>
              <a:t>factorisation</a:t>
            </a:r>
            <a:r>
              <a:rPr lang="en-US" dirty="0">
                <a:solidFill>
                  <a:srgbClr val="FF3300"/>
                </a:solidFill>
                <a:latin typeface="Trebuchet MS"/>
              </a:rPr>
              <a:t> …</a:t>
            </a:r>
          </a:p>
          <a:p>
            <a:r>
              <a:rPr lang="en-US" i="1" dirty="0">
                <a:latin typeface="Trebuchet MS"/>
              </a:rPr>
              <a:t>`rapidity gap survival probability’ </a:t>
            </a:r>
            <a:r>
              <a:rPr lang="en-US" dirty="0">
                <a:latin typeface="Trebuchet MS"/>
              </a:rPr>
              <a:t>~ 0.1 </a:t>
            </a:r>
          </a:p>
          <a:p>
            <a:endParaRPr lang="en-US" b="1" dirty="0">
              <a:solidFill>
                <a:schemeClr val="accent2"/>
              </a:solidFill>
              <a:latin typeface="Trebuchet MS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Gap survival probability 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needs to be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understood to interpret all 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LHC hard diffraction data.</a:t>
            </a:r>
          </a:p>
          <a:p>
            <a:endParaRPr lang="en-US" b="1" dirty="0">
              <a:solidFill>
                <a:schemeClr val="accent2"/>
              </a:solidFill>
              <a:latin typeface="Trebuchet MS"/>
              <a:sym typeface="Wingdings"/>
            </a:endParaRPr>
          </a:p>
          <a:p>
            <a:r>
              <a:rPr lang="en-US" b="1" dirty="0">
                <a:solidFill>
                  <a:schemeClr val="tx2"/>
                </a:solidFill>
                <a:latin typeface="Trebuchet MS"/>
                <a:sym typeface="Wingdings"/>
              </a:rPr>
              <a:t>Here: </a:t>
            </a:r>
            <a:r>
              <a:rPr lang="en-US" b="1" dirty="0">
                <a:solidFill>
                  <a:schemeClr val="tx2"/>
                </a:solidFill>
                <a:latin typeface="Trebuchet MS"/>
              </a:rPr>
              <a:t>First results from LHC:</a:t>
            </a:r>
          </a:p>
          <a:p>
            <a:r>
              <a:rPr lang="en-US" b="1" dirty="0">
                <a:solidFill>
                  <a:schemeClr val="tx2"/>
                </a:solidFill>
                <a:latin typeface="Trebuchet MS"/>
              </a:rPr>
              <a:t>     … </a:t>
            </a:r>
            <a:r>
              <a:rPr lang="en-US" b="1" dirty="0" err="1">
                <a:solidFill>
                  <a:schemeClr val="tx2"/>
                </a:solidFill>
                <a:latin typeface="Trebuchet MS"/>
              </a:rPr>
              <a:t>dijets</a:t>
            </a:r>
            <a:r>
              <a:rPr lang="en-US" b="1" dirty="0">
                <a:solidFill>
                  <a:schemeClr val="tx2"/>
                </a:solidFill>
                <a:latin typeface="Trebuchet MS"/>
              </a:rPr>
              <a:t> with large rapidity gaps …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60</a:t>
            </a:fld>
            <a:endParaRPr lang="en-GB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51054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Diffractive 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Dijets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(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p</a:t>
            </a:r>
            <a:r>
              <a:rPr lang="en-US" sz="3600" b="1" baseline="-25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T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&gt;20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GeV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) from ATLAS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324145"/>
            <a:ext cx="2133600" cy="233345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181600" y="0"/>
            <a:ext cx="3962400" cy="1371600"/>
            <a:chOff x="5181600" y="3352800"/>
            <a:chExt cx="3962400" cy="13716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1600" y="3352800"/>
              <a:ext cx="3962400" cy="13716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7495410" y="3806847"/>
              <a:ext cx="462762" cy="3405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91400" y="3657600"/>
              <a:ext cx="7621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accent2"/>
                  </a:solidFill>
                  <a:latin typeface="Symbol"/>
                </a:rPr>
                <a:t>Dh</a:t>
              </a:r>
              <a:r>
                <a:rPr lang="en-US" baseline="30000" dirty="0" err="1">
                  <a:solidFill>
                    <a:schemeClr val="accent2"/>
                  </a:solidFill>
                  <a:latin typeface="Trebuchet MS"/>
                </a:rPr>
                <a:t>F</a:t>
              </a:r>
              <a:endParaRPr lang="en-US" dirty="0">
                <a:latin typeface="Trebuchet M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0" y="1676400"/>
            <a:ext cx="742027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- Kinematic suppression of large gaps </a:t>
            </a:r>
            <a:r>
              <a:rPr lang="en-US" dirty="0" err="1">
                <a:latin typeface="Trebuchet MS"/>
                <a:sym typeface="Wingdings"/>
              </a:rPr>
              <a:t></a:t>
            </a:r>
            <a:r>
              <a:rPr lang="en-US" dirty="0">
                <a:latin typeface="Trebuchet MS"/>
                <a:sym typeface="Wingdings"/>
              </a:rPr>
              <a:t> no</a:t>
            </a:r>
          </a:p>
          <a:p>
            <a:r>
              <a:rPr lang="en-US" dirty="0">
                <a:latin typeface="Trebuchet MS"/>
                <a:sym typeface="Wingdings"/>
              </a:rPr>
              <a:t>clear diffractive plateau (unlike minimum bias case)</a:t>
            </a:r>
          </a:p>
          <a:p>
            <a:r>
              <a:rPr lang="en-US" dirty="0">
                <a:latin typeface="Trebuchet MS"/>
                <a:sym typeface="Wingdings"/>
              </a:rPr>
              <a:t>- ND models matched to small gap sizes give</a:t>
            </a:r>
          </a:p>
          <a:p>
            <a:r>
              <a:rPr lang="en-US" dirty="0">
                <a:latin typeface="Trebuchet MS"/>
                <a:sym typeface="Wingdings"/>
              </a:rPr>
              <a:t>contributions compatible with data up to </a:t>
            </a:r>
          </a:p>
          <a:p>
            <a:r>
              <a:rPr lang="en-US" dirty="0">
                <a:latin typeface="Trebuchet MS"/>
                <a:sym typeface="Wingdings"/>
              </a:rPr>
              <a:t>largest </a:t>
            </a:r>
            <a:r>
              <a:rPr lang="en-US" dirty="0" err="1">
                <a:latin typeface="Symbol"/>
                <a:sym typeface="Wingdings"/>
              </a:rPr>
              <a:t>Dh</a:t>
            </a:r>
            <a:r>
              <a:rPr lang="en-US" baseline="-25000" dirty="0" err="1">
                <a:latin typeface="Trebuchet MS"/>
                <a:sym typeface="Wingdings"/>
              </a:rPr>
              <a:t>F</a:t>
            </a:r>
            <a:r>
              <a:rPr lang="en-US" dirty="0">
                <a:latin typeface="Trebuchet MS"/>
                <a:sym typeface="Wingdings"/>
              </a:rPr>
              <a:t> and smallest </a:t>
            </a:r>
            <a:r>
              <a:rPr lang="en-US" dirty="0" err="1">
                <a:latin typeface="Symbol"/>
                <a:sym typeface="Wingdings"/>
              </a:rPr>
              <a:t>x</a:t>
            </a:r>
            <a:r>
              <a:rPr lang="en-US" dirty="0">
                <a:latin typeface="Symbol"/>
                <a:sym typeface="Wingdings"/>
              </a:rPr>
              <a:t> … 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no clear diff signal …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3618473"/>
            <a:ext cx="8902700" cy="3239527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61</a:t>
            </a:fld>
            <a:endParaRPr lang="en-GB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Evidence for Diffractive Contribution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8382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/>
              </a:rPr>
              <a:t>Focusing on small </a:t>
            </a:r>
            <a:r>
              <a:rPr lang="en-US" dirty="0" err="1">
                <a:latin typeface="Symbol"/>
              </a:rPr>
              <a:t>x</a:t>
            </a:r>
            <a:r>
              <a:rPr lang="en-US" dirty="0">
                <a:latin typeface="Trebuchet MS"/>
              </a:rPr>
              <a:t>, whist simultaneously requiring </a:t>
            </a:r>
            <a:r>
              <a:rPr lang="en-US" dirty="0">
                <a:latin typeface="Trebuchet MS"/>
                <a:sym typeface="Wingdings"/>
              </a:rPr>
              <a:t>large gap size (</a:t>
            </a:r>
            <a:r>
              <a:rPr lang="en-US" dirty="0" err="1">
                <a:latin typeface="Symbol"/>
                <a:sym typeface="Wingdings"/>
              </a:rPr>
              <a:t>Dh</a:t>
            </a:r>
            <a:r>
              <a:rPr lang="en-US" baseline="-25000" dirty="0" err="1">
                <a:latin typeface="Trebuchet MS"/>
                <a:sym typeface="Wingdings"/>
              </a:rPr>
              <a:t>F</a:t>
            </a:r>
            <a:r>
              <a:rPr lang="en-US" dirty="0">
                <a:latin typeface="Trebuchet MS"/>
                <a:sym typeface="Wingdings"/>
              </a:rPr>
              <a:t> &gt; 2) gives best sensitivity to diffractive component</a:t>
            </a:r>
          </a:p>
          <a:p>
            <a:endParaRPr lang="en-US" dirty="0">
              <a:latin typeface="Trebuchet MS"/>
              <a:sym typeface="Wingdings"/>
            </a:endParaRPr>
          </a:p>
          <a:p>
            <a:pPr>
              <a:buFont typeface="Wingdings" pitchFamily="-111" charset="2"/>
              <a:buChar char="à"/>
            </a:pP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Models with no diffractive jets are below data by factor &gt;~3</a:t>
            </a:r>
          </a:p>
          <a:p>
            <a:endParaRPr lang="en-US" dirty="0">
              <a:solidFill>
                <a:srgbClr val="FF0000"/>
              </a:solidFill>
              <a:latin typeface="Trebuchet MS"/>
              <a:sym typeface="Wingdings"/>
            </a:endParaRPr>
          </a:p>
          <a:p>
            <a:pPr>
              <a:buFont typeface="Wingdings" pitchFamily="-111" charset="2"/>
              <a:buChar char="à"/>
            </a:pP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Comparison of smallest </a:t>
            </a:r>
          </a:p>
          <a:p>
            <a:r>
              <a:rPr lang="en-US" dirty="0" err="1">
                <a:solidFill>
                  <a:srgbClr val="FF0000"/>
                </a:solidFill>
                <a:latin typeface="Symbol"/>
                <a:sym typeface="Wingdings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with DPDF-based model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(POMWIG) leads to rapidity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gap survival probability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estimate …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 Model dependence not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investigated in detail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- In context of POMWIG,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 using anti-</a:t>
            </a:r>
            <a:r>
              <a:rPr lang="en-US" dirty="0" err="1">
                <a:solidFill>
                  <a:schemeClr val="accent2"/>
                </a:solidFill>
                <a:latin typeface="Trebuchet MS"/>
                <a:sym typeface="Wingdings"/>
              </a:rPr>
              <a:t>k</a:t>
            </a:r>
            <a:r>
              <a:rPr lang="en-US" baseline="-25000" dirty="0" err="1">
                <a:solidFill>
                  <a:schemeClr val="accent2"/>
                </a:solidFill>
                <a:latin typeface="Trebuchet MS"/>
                <a:sym typeface="Wingdings"/>
              </a:rPr>
              <a:t>T</a:t>
            </a:r>
            <a:r>
              <a:rPr lang="en-US" baseline="30000" dirty="0">
                <a:solidFill>
                  <a:schemeClr val="accent2"/>
                </a:solidFill>
                <a:latin typeface="Trebuchet MS"/>
                <a:sym typeface="Wingdings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with R=0.6:</a:t>
            </a:r>
            <a:endParaRPr lang="en-US" dirty="0">
              <a:solidFill>
                <a:schemeClr val="accent2"/>
              </a:solidFill>
              <a:latin typeface="Trebuchet M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 r="52703"/>
          <a:stretch>
            <a:fillRect/>
          </a:stretch>
        </p:blipFill>
        <p:spPr>
          <a:xfrm>
            <a:off x="4038600" y="2362200"/>
            <a:ext cx="5105400" cy="40137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38312"/>
            <a:ext cx="6400800" cy="819688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5400000">
            <a:off x="5982494" y="4914106"/>
            <a:ext cx="8382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351312" y="4419600"/>
            <a:ext cx="9928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800" dirty="0">
                <a:latin typeface="Trebuchet MS"/>
              </a:rPr>
              <a:t>Gap</a:t>
            </a:r>
          </a:p>
          <a:p>
            <a:pPr algn="ctr"/>
            <a:r>
              <a:rPr lang="en-GB" sz="1800" dirty="0">
                <a:latin typeface="Trebuchet MS"/>
              </a:rPr>
              <a:t>Survival</a:t>
            </a:r>
          </a:p>
          <a:p>
            <a:pPr algn="ctr"/>
            <a:r>
              <a:rPr lang="en-GB" sz="1800" dirty="0">
                <a:latin typeface="Trebuchet MS"/>
              </a:rPr>
              <a:t>Factor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62</a:t>
            </a:fld>
            <a:endParaRPr lang="en-GB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Similar CMS Analysis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799"/>
            <a:ext cx="5562600" cy="43500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5410200"/>
            <a:ext cx="886041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rebuchet MS"/>
              </a:rPr>
              <a:t>Proton tagged data required for substantial further progress</a:t>
            </a:r>
          </a:p>
          <a:p>
            <a:r>
              <a:rPr lang="en-US" b="1" dirty="0">
                <a:latin typeface="Trebuchet MS"/>
                <a:sym typeface="Wingdings"/>
              </a:rPr>
              <a:t>	</a:t>
            </a:r>
            <a:r>
              <a:rPr lang="en-US" b="1" dirty="0" err="1">
                <a:latin typeface="Trebuchet MS"/>
                <a:sym typeface="Wingdings"/>
              </a:rPr>
              <a:t></a:t>
            </a:r>
            <a:r>
              <a:rPr lang="en-US" dirty="0">
                <a:latin typeface="Trebuchet MS"/>
              </a:rPr>
              <a:t> removing complications from double dissociation and </a:t>
            </a:r>
          </a:p>
          <a:p>
            <a:r>
              <a:rPr lang="en-US" dirty="0">
                <a:latin typeface="Trebuchet MS"/>
              </a:rPr>
              <a:t>	non-diffractive events with large gap fluctuations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0" y="990600"/>
            <a:ext cx="3865161" cy="4154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Comparison of 1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st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bin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v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diffractive DPDF models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pPr>
              <a:buFont typeface="Wingdings" pitchFamily="-108" charset="2"/>
              <a:buChar char="à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Gap survival probability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estimate S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2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= 0.08 ± 0.04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(based on NLO POWHEG)</a:t>
            </a: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… LHC results for S</a:t>
            </a:r>
            <a:r>
              <a:rPr lang="en-US" baseline="30000" dirty="0">
                <a:solidFill>
                  <a:schemeClr val="accent2"/>
                </a:solidFill>
                <a:latin typeface="Trebuchet MS"/>
              </a:rPr>
              <a:t>2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comparable to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Tevatron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,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but different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range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… larger than expected?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9712" y="1447800"/>
            <a:ext cx="9928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800" dirty="0">
                <a:latin typeface="Trebuchet MS"/>
              </a:rPr>
              <a:t>Gap</a:t>
            </a:r>
          </a:p>
          <a:p>
            <a:pPr algn="ctr"/>
            <a:r>
              <a:rPr lang="en-GB" sz="1800" dirty="0">
                <a:latin typeface="Trebuchet MS"/>
              </a:rPr>
              <a:t>Survival</a:t>
            </a:r>
          </a:p>
          <a:p>
            <a:pPr algn="ctr"/>
            <a:r>
              <a:rPr lang="en-GB" sz="1800" dirty="0">
                <a:latin typeface="Trebuchet MS"/>
              </a:rPr>
              <a:t>Factor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943100" y="1866900"/>
            <a:ext cx="6858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3986" y="3048000"/>
            <a:ext cx="88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800" dirty="0">
                <a:latin typeface="Trebuchet MS"/>
              </a:rPr>
              <a:t>ND</a:t>
            </a:r>
          </a:p>
          <a:p>
            <a:pPr algn="ctr"/>
            <a:r>
              <a:rPr lang="en-GB" sz="1800" dirty="0">
                <a:latin typeface="Trebuchet MS"/>
              </a:rPr>
              <a:t>Models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1447800" y="2895600"/>
            <a:ext cx="5334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63</a:t>
            </a:fld>
            <a:endParaRPr lang="en-GB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39624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New  Generation 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of Roman Pots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"/>
            <a:ext cx="4953000" cy="262491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1143000"/>
            <a:ext cx="9144000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/>
              </a:rPr>
              <a:t>Future LHC diffractive </a:t>
            </a:r>
          </a:p>
          <a:p>
            <a:r>
              <a:rPr lang="en-US" dirty="0">
                <a:latin typeface="Trebuchet MS"/>
              </a:rPr>
              <a:t>Physics based on CT-PPS</a:t>
            </a:r>
          </a:p>
          <a:p>
            <a:r>
              <a:rPr lang="en-US" dirty="0">
                <a:latin typeface="Trebuchet MS"/>
              </a:rPr>
              <a:t>(CMS/TOTEM) &amp; AFP (ATLAS)</a:t>
            </a: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Operated in Run 2 and will</a:t>
            </a:r>
          </a:p>
          <a:p>
            <a:r>
              <a:rPr lang="en-US" dirty="0">
                <a:latin typeface="Trebuchet MS"/>
              </a:rPr>
              <a:t>remain in Run 3 (and possibly be upgraded for HL-LHC) 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Precision (fairly) radiation hard silicon pixel spatial detectors </a:t>
            </a: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Time of Flight detectors with ~ 25ps timing precision from Cerenkov light in diamond (CT-PPS) and quartz (AFP)</a:t>
            </a:r>
          </a:p>
          <a:p>
            <a:pPr>
              <a:buFontTx/>
              <a:buChar char="-"/>
            </a:pPr>
            <a:endParaRPr lang="en-US" dirty="0">
              <a:solidFill>
                <a:srgbClr val="FF0000"/>
              </a:solidFill>
              <a:latin typeface="Trebuchet MS"/>
            </a:endParaRPr>
          </a:p>
          <a:p>
            <a:pPr>
              <a:buFont typeface="Wingdings" charset="2"/>
              <a:buChar char="à"/>
            </a:pP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Operate in normal LHC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runnning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conditions </a:t>
            </a:r>
            <a:endParaRPr lang="en-US" dirty="0">
              <a:solidFill>
                <a:srgbClr val="FF0000"/>
              </a:solidFill>
              <a:latin typeface="Trebuchet MS"/>
            </a:endParaRP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pPr>
              <a:buFont typeface="Wingdings" charset="2"/>
              <a:buChar char="à"/>
            </a:pP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Optimised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for double proton-tagged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processes, where vertex can be located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to ~1mm from proton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ToF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, suppressing pile-up </a:t>
            </a:r>
            <a:endParaRPr lang="en-US" dirty="0">
              <a:solidFill>
                <a:srgbClr val="FF0000"/>
              </a:solidFill>
              <a:latin typeface="Trebuchet MS"/>
            </a:endParaRPr>
          </a:p>
        </p:txBody>
      </p:sp>
      <p:pic>
        <p:nvPicPr>
          <p:cNvPr id="13" name="Picture 12" descr="Screen Shot 2018-03-21 at 07.09.58.png"/>
          <p:cNvPicPr>
            <a:picLocks noChangeAspect="1"/>
          </p:cNvPicPr>
          <p:nvPr/>
        </p:nvPicPr>
        <p:blipFill>
          <a:blip r:embed="rId3"/>
          <a:srcRect t="25904" r="68846" b="29605"/>
          <a:stretch>
            <a:fillRect/>
          </a:stretch>
        </p:blipFill>
        <p:spPr>
          <a:xfrm>
            <a:off x="6553200" y="5105400"/>
            <a:ext cx="2438400" cy="1461832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64</a:t>
            </a:fld>
            <a:endParaRPr lang="en-GB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Newly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Accessed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Physics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with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Double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Tags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15" name="Picture 14" descr="Screen Shot 2018-03-18 at 13.24.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1622145" cy="20378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81200" y="838200"/>
            <a:ext cx="6629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GB" b="1" u="sng" dirty="0">
                <a:solidFill>
                  <a:srgbClr val="FF0000"/>
                </a:solidFill>
                <a:latin typeface="Trebuchet MS"/>
              </a:rPr>
              <a:t> Inclusive central production</a:t>
            </a:r>
            <a:r>
              <a:rPr lang="en-US" b="1" u="sng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</a:p>
          <a:p>
            <a:r>
              <a:rPr lang="en-US" dirty="0" err="1">
                <a:latin typeface="Trebuchet MS"/>
                <a:sym typeface="Wingdings"/>
              </a:rPr>
              <a:t>pomeron-pomeron</a:t>
            </a:r>
            <a:r>
              <a:rPr lang="en-US" dirty="0">
                <a:latin typeface="Trebuchet MS"/>
                <a:sym typeface="Wingdings"/>
              </a:rPr>
              <a:t> hard scattering with </a:t>
            </a:r>
            <a:r>
              <a:rPr lang="en-GB" dirty="0">
                <a:latin typeface="Trebuchet MS"/>
              </a:rPr>
              <a:t>jets, </a:t>
            </a:r>
          </a:p>
          <a:p>
            <a:r>
              <a:rPr lang="en-GB" dirty="0">
                <a:latin typeface="Trebuchet MS"/>
              </a:rPr>
              <a:t>heavy flavour, W, Z signatures</a:t>
            </a:r>
          </a:p>
        </p:txBody>
      </p:sp>
      <p:pic>
        <p:nvPicPr>
          <p:cNvPr id="19" name="Picture 18" descr="Screen Shot 2018-03-18 at 13.39.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9400"/>
            <a:ext cx="1219200" cy="162073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467100" y="2120597"/>
            <a:ext cx="5486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GB" b="1" u="sng" dirty="0">
                <a:solidFill>
                  <a:srgbClr val="FF0000"/>
                </a:solidFill>
                <a:latin typeface="Trebuchet MS"/>
              </a:rPr>
              <a:t> Central Exclusive QCD Production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</a:p>
          <a:p>
            <a:r>
              <a:rPr lang="en-US" dirty="0">
                <a:latin typeface="Trebuchet MS"/>
                <a:sym typeface="Wingdings"/>
              </a:rPr>
              <a:t>of </a:t>
            </a:r>
            <a:r>
              <a:rPr lang="en-US" dirty="0" err="1">
                <a:latin typeface="Trebuchet MS"/>
                <a:sym typeface="Wingdings"/>
              </a:rPr>
              <a:t>dijets</a:t>
            </a:r>
            <a:r>
              <a:rPr lang="en-US" dirty="0">
                <a:latin typeface="Trebuchet MS"/>
                <a:sym typeface="Wingdings"/>
              </a:rPr>
              <a:t>, </a:t>
            </a:r>
            <a:r>
              <a:rPr lang="en-US" dirty="0" err="1">
                <a:latin typeface="Symbol"/>
                <a:sym typeface="Wingdings"/>
              </a:rPr>
              <a:t>g</a:t>
            </a:r>
            <a:r>
              <a:rPr lang="en-US" dirty="0">
                <a:latin typeface="Trebuchet MS"/>
                <a:sym typeface="Wingdings"/>
              </a:rPr>
              <a:t>-jet and other strongly </a:t>
            </a:r>
          </a:p>
          <a:p>
            <a:r>
              <a:rPr lang="en-US" dirty="0">
                <a:latin typeface="Trebuchet MS"/>
                <a:sym typeface="Wingdings"/>
              </a:rPr>
              <a:t>produced high mass systems </a:t>
            </a:r>
          </a:p>
        </p:txBody>
      </p:sp>
      <p:pic>
        <p:nvPicPr>
          <p:cNvPr id="22" name="Picture 21" descr="Screen Shot 2018-03-18 at 13.41.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24400"/>
            <a:ext cx="2819400" cy="186672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467100" y="3496155"/>
            <a:ext cx="533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  <a:r>
              <a:rPr lang="en-US" b="1" u="sng" dirty="0">
                <a:solidFill>
                  <a:srgbClr val="FF0000"/>
                </a:solidFill>
                <a:latin typeface="Trebuchet MS"/>
                <a:sym typeface="Wingdings"/>
              </a:rPr>
              <a:t>Two photon physics </a:t>
            </a:r>
            <a:r>
              <a:rPr lang="en-US" dirty="0" err="1">
                <a:latin typeface="Trebuchet MS"/>
                <a:sym typeface="Wingdings"/>
              </a:rPr>
              <a:t></a:t>
            </a:r>
            <a:r>
              <a:rPr lang="en-US" dirty="0">
                <a:latin typeface="Trebuchet MS"/>
                <a:sym typeface="Wingdings"/>
              </a:rPr>
              <a:t> exclusive</a:t>
            </a:r>
          </a:p>
          <a:p>
            <a:r>
              <a:rPr lang="en-US" dirty="0" err="1">
                <a:latin typeface="Trebuchet MS"/>
                <a:sym typeface="Wingdings"/>
              </a:rPr>
              <a:t>dileptons</a:t>
            </a:r>
            <a:r>
              <a:rPr lang="en-US" dirty="0">
                <a:latin typeface="Trebuchet MS"/>
                <a:sym typeface="Wingdings"/>
              </a:rPr>
              <a:t>, </a:t>
            </a:r>
            <a:r>
              <a:rPr lang="en-US" dirty="0" err="1">
                <a:latin typeface="Trebuchet MS"/>
                <a:sym typeface="Wingdings"/>
              </a:rPr>
              <a:t>dibosons</a:t>
            </a:r>
            <a:r>
              <a:rPr lang="en-US" dirty="0">
                <a:latin typeface="Trebuchet MS"/>
                <a:sym typeface="Wingdings"/>
              </a:rPr>
              <a:t> &amp; anomalous </a:t>
            </a:r>
          </a:p>
          <a:p>
            <a:r>
              <a:rPr lang="en-US" dirty="0">
                <a:latin typeface="Trebuchet MS"/>
                <a:sym typeface="Wingdings"/>
              </a:rPr>
              <a:t>multiple gauge couplings, exclusive </a:t>
            </a:r>
          </a:p>
          <a:p>
            <a:r>
              <a:rPr lang="en-US" dirty="0" err="1">
                <a:latin typeface="Trebuchet MS"/>
                <a:sym typeface="Wingdings"/>
              </a:rPr>
              <a:t>t-tbar</a:t>
            </a:r>
            <a:r>
              <a:rPr lang="en-US" dirty="0">
                <a:latin typeface="Trebuchet MS"/>
                <a:sym typeface="Wingdings"/>
              </a:rPr>
              <a:t>?...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71800" y="5288340"/>
            <a:ext cx="6172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  <a:r>
              <a:rPr lang="en-US" b="1" u="sng" dirty="0">
                <a:solidFill>
                  <a:srgbClr val="FF0000"/>
                </a:solidFill>
                <a:latin typeface="Trebuchet MS"/>
                <a:sym typeface="Wingdings"/>
              </a:rPr>
              <a:t>Searches for new heavy particles </a:t>
            </a:r>
          </a:p>
          <a:p>
            <a:r>
              <a:rPr lang="en-US" dirty="0">
                <a:latin typeface="Trebuchet MS"/>
                <a:sym typeface="Wingdings"/>
              </a:rPr>
              <a:t>heavy Higgs </a:t>
            </a:r>
            <a:r>
              <a:rPr lang="en-US" dirty="0" err="1">
                <a:latin typeface="Trebuchet MS"/>
                <a:sym typeface="Wingdings"/>
              </a:rPr>
              <a:t>recurrencies</a:t>
            </a:r>
            <a:r>
              <a:rPr lang="en-US" dirty="0">
                <a:latin typeface="Trebuchet MS"/>
                <a:sym typeface="Wingdings"/>
              </a:rPr>
              <a:t>, pair produced BSM states, </a:t>
            </a:r>
            <a:r>
              <a:rPr lang="en-US" dirty="0" err="1">
                <a:latin typeface="Trebuchet MS"/>
                <a:sym typeface="Wingdings"/>
              </a:rPr>
              <a:t>axions</a:t>
            </a:r>
            <a:r>
              <a:rPr lang="en-US" dirty="0">
                <a:latin typeface="Trebuchet MS"/>
                <a:sym typeface="Wingdings"/>
              </a:rPr>
              <a:t>, vector-like fermions …)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0" y="28956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>
              <a:latin typeface="Trebuchet M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65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F64C41-1C79-934F-A502-84CB729E7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2746" y="2935808"/>
            <a:ext cx="2145117" cy="128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679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e.g.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Exclusive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gg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Production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14" name="Picture 13" descr="Screen Shot 2018-05-14 at 12.11.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85800"/>
            <a:ext cx="5067242" cy="5105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67400" y="762000"/>
            <a:ext cx="2895444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In general …</a:t>
            </a:r>
          </a:p>
          <a:p>
            <a:endParaRPr lang="en-GB" dirty="0">
              <a:latin typeface="Trebuchet MS"/>
            </a:endParaRP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- QCD production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dominates at low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central system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masses</a:t>
            </a:r>
          </a:p>
          <a:p>
            <a:endParaRPr lang="en-GB" dirty="0">
              <a:solidFill>
                <a:srgbClr val="FF0000"/>
              </a:solidFill>
              <a:latin typeface="Trebuchet MS"/>
            </a:endParaRPr>
          </a:p>
          <a:p>
            <a:pPr>
              <a:buFontTx/>
              <a:buChar char="-"/>
            </a:pPr>
            <a:r>
              <a:rPr lang="en-GB" dirty="0">
                <a:solidFill>
                  <a:srgbClr val="FF0000"/>
                </a:solidFill>
                <a:latin typeface="Trebuchet MS"/>
              </a:rPr>
              <a:t> QED production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(light-by-light)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takes over at larger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central system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masses</a:t>
            </a:r>
          </a:p>
          <a:p>
            <a:endParaRPr lang="en-GB" dirty="0">
              <a:latin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5867400"/>
            <a:ext cx="79330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- ZZ, WW, </a:t>
            </a:r>
            <a:r>
              <a:rPr lang="en-GB" dirty="0" err="1">
                <a:latin typeface="Symbol"/>
              </a:rPr>
              <a:t>gg</a:t>
            </a:r>
            <a:r>
              <a:rPr lang="en-GB" dirty="0">
                <a:latin typeface="Trebuchet MS"/>
              </a:rPr>
              <a:t> final states … Competitive sensitivity to </a:t>
            </a:r>
          </a:p>
          <a:p>
            <a:r>
              <a:rPr lang="en-GB" dirty="0">
                <a:latin typeface="Trebuchet MS"/>
              </a:rPr>
              <a:t>anomalous </a:t>
            </a:r>
            <a:r>
              <a:rPr lang="en-GB" dirty="0" err="1">
                <a:latin typeface="Trebuchet MS"/>
              </a:rPr>
              <a:t>quartic</a:t>
            </a:r>
            <a:r>
              <a:rPr lang="en-GB" dirty="0">
                <a:latin typeface="Trebuchet MS"/>
              </a:rPr>
              <a:t> gauge couplings in large mass region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66</a:t>
            </a:fld>
            <a:endParaRPr lang="en-GB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Data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Collected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to Date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6" name="Picture 5" descr="Screen Shot 2018-03-15 at 17.30.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782278"/>
            <a:ext cx="3419872" cy="2292442"/>
          </a:xfrm>
          <a:prstGeom prst="rect">
            <a:avLst/>
          </a:prstGeom>
        </p:spPr>
      </p:pic>
      <p:pic>
        <p:nvPicPr>
          <p:cNvPr id="9" name="Picture 8" descr="Screen Shot 2018-05-14 at 11.39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43000"/>
            <a:ext cx="2915816" cy="2354742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67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82BE22-4FBE-A746-BC02-3C8778C2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2731557"/>
            <a:ext cx="2940660" cy="2540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06697A-75E9-0442-B4B8-23C5EE62F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5498" y="2980074"/>
            <a:ext cx="3282605" cy="22924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28600" y="487025"/>
            <a:ext cx="9091976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latin typeface="Trebuchet MS"/>
              </a:rPr>
              <a:t> CT-PPS fully installed from 2016, AFP from 2017</a:t>
            </a:r>
          </a:p>
          <a:p>
            <a:pPr>
              <a:buFontTx/>
              <a:buChar char="-"/>
            </a:pPr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endParaRPr lang="en-GB" dirty="0">
              <a:latin typeface="Trebuchet MS"/>
            </a:endParaRPr>
          </a:p>
          <a:p>
            <a:r>
              <a:rPr lang="en-GB" dirty="0">
                <a:latin typeface="Trebuchet MS"/>
              </a:rPr>
              <a:t>- Total of 110 fb</a:t>
            </a:r>
            <a:r>
              <a:rPr lang="en-GB" baseline="30000" dirty="0">
                <a:latin typeface="Trebuchet MS"/>
              </a:rPr>
              <a:t>-1 </a:t>
            </a:r>
            <a:r>
              <a:rPr lang="en-GB" dirty="0">
                <a:latin typeface="Trebuchet MS"/>
              </a:rPr>
              <a:t>accumulated by CT-PPS, 81 fb</a:t>
            </a:r>
            <a:r>
              <a:rPr lang="en-GB" baseline="30000" dirty="0">
                <a:latin typeface="Trebuchet MS"/>
              </a:rPr>
              <a:t>-1 </a:t>
            </a:r>
            <a:r>
              <a:rPr lang="en-GB" dirty="0">
                <a:latin typeface="Trebuchet MS"/>
              </a:rPr>
              <a:t>by AFP.</a:t>
            </a:r>
          </a:p>
          <a:p>
            <a:r>
              <a:rPr lang="en-GB" dirty="0">
                <a:latin typeface="Trebuchet MS"/>
                <a:sym typeface="Wingdings"/>
              </a:rPr>
              <a:t>    </a:t>
            </a:r>
            <a:r>
              <a:rPr lang="en-US" dirty="0">
                <a:latin typeface="Trebuchet MS"/>
                <a:sym typeface="Wingdings"/>
              </a:rPr>
              <a:t></a:t>
            </a:r>
            <a:r>
              <a:rPr lang="en-GB" dirty="0">
                <a:latin typeface="Trebuchet MS"/>
              </a:rPr>
              <a:t> Transformational </a:t>
            </a:r>
            <a:r>
              <a:rPr lang="en-GB" dirty="0" err="1">
                <a:latin typeface="Trebuchet MS"/>
              </a:rPr>
              <a:t>lumi</a:t>
            </a:r>
            <a:r>
              <a:rPr lang="en-GB" dirty="0">
                <a:latin typeface="Trebuchet MS"/>
              </a:rPr>
              <a:t> compared with previous Roman </a:t>
            </a:r>
            <a:r>
              <a:rPr lang="en-GB" dirty="0" err="1">
                <a:latin typeface="Trebuchet MS"/>
              </a:rPr>
              <a:t>potS</a:t>
            </a:r>
            <a:endParaRPr lang="en-GB" dirty="0">
              <a:latin typeface="Trebuchet MS"/>
            </a:endParaRPr>
          </a:p>
          <a:p>
            <a:r>
              <a:rPr lang="en-GB" dirty="0">
                <a:latin typeface="Trebuchet MS"/>
                <a:sym typeface="Wingdings"/>
              </a:rPr>
              <a:t>	</a:t>
            </a:r>
            <a:r>
              <a:rPr lang="en-US" dirty="0" err="1">
                <a:latin typeface="Trebuchet MS"/>
                <a:sym typeface="Wingdings"/>
              </a:rPr>
              <a:t></a:t>
            </a:r>
            <a:r>
              <a:rPr lang="en-US" dirty="0">
                <a:latin typeface="Trebuchet MS"/>
                <a:sym typeface="Wingdings"/>
              </a:rPr>
              <a:t> Commissioning and data understanding ongoing 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	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First results obtained (with single tags so far)</a:t>
            </a:r>
          </a:p>
        </p:txBody>
      </p:sp>
    </p:spTree>
    <p:extLst>
      <p:ext uri="{BB962C8B-B14F-4D97-AF65-F5344CB8AC3E}">
        <p14:creationId xmlns:p14="http://schemas.microsoft.com/office/powerpoint/2010/main" val="18732685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69342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AFP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Observation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of Single </a:t>
            </a:r>
            <a:b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Diffractive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Dijet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Signal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7162800" y="0"/>
            <a:ext cx="1981200" cy="2209800"/>
            <a:chOff x="5257800" y="1523999"/>
            <a:chExt cx="3429000" cy="3859419"/>
          </a:xfrm>
        </p:grpSpPr>
        <p:pic>
          <p:nvPicPr>
            <p:cNvPr id="6" name="Picture 5" descr="Screen Shot 2018-03-18 at 13.16.23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57800" y="1523999"/>
              <a:ext cx="3429000" cy="3859419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086600" y="4953000"/>
              <a:ext cx="381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0" y="4953000"/>
              <a:ext cx="381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Picture 16" descr="Screen Shot 2018-03-18 at 14.22.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6800"/>
            <a:ext cx="4114800" cy="2879194"/>
          </a:xfrm>
          <a:prstGeom prst="rect">
            <a:avLst/>
          </a:prstGeom>
        </p:spPr>
      </p:pic>
      <p:pic>
        <p:nvPicPr>
          <p:cNvPr id="18" name="Picture 17" descr="Screen Shot 2018-03-18 at 14.22.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40791"/>
            <a:ext cx="4343400" cy="291720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343400" y="979468"/>
            <a:ext cx="48006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/>
              </a:rPr>
              <a:t>- Single proton</a:t>
            </a:r>
          </a:p>
          <a:p>
            <a:r>
              <a:rPr lang="en-GB" dirty="0">
                <a:latin typeface="Trebuchet MS"/>
              </a:rPr>
              <a:t>tagged sample </a:t>
            </a:r>
          </a:p>
          <a:p>
            <a:r>
              <a:rPr lang="en-GB" dirty="0">
                <a:latin typeface="Trebuchet MS"/>
              </a:rPr>
              <a:t>with </a:t>
            </a:r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Symbol"/>
              </a:rPr>
              <a:t> </a:t>
            </a:r>
            <a:r>
              <a:rPr lang="en-GB" dirty="0">
                <a:latin typeface="Trebuchet MS"/>
              </a:rPr>
              <a:t>measured</a:t>
            </a:r>
          </a:p>
          <a:p>
            <a:r>
              <a:rPr lang="en-GB" dirty="0">
                <a:latin typeface="Trebuchet MS"/>
              </a:rPr>
              <a:t>in main ATLAS calorimeter</a:t>
            </a:r>
          </a:p>
          <a:p>
            <a:endParaRPr lang="en-GB" dirty="0">
              <a:latin typeface="Trebuchet MS"/>
            </a:endParaRP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- Strong enhancement in low </a:t>
            </a:r>
            <a:r>
              <a:rPr lang="en-GB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GB" baseline="-25000" dirty="0" err="1">
                <a:solidFill>
                  <a:srgbClr val="FF0000"/>
                </a:solidFill>
                <a:latin typeface="Trebuchet MS"/>
              </a:rPr>
              <a:t>Cal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diffractive region for AFP-triggered data  over MBTS data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+ common pile-up contribution </a:t>
            </a:r>
          </a:p>
          <a:p>
            <a:endParaRPr lang="en-GB" dirty="0">
              <a:solidFill>
                <a:srgbClr val="FF0000"/>
              </a:solidFill>
              <a:latin typeface="Trebuchet MS"/>
            </a:endParaRP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Low </a:t>
            </a:r>
            <a:r>
              <a:rPr lang="en-GB" dirty="0" err="1">
                <a:solidFill>
                  <a:srgbClr val="FF0000"/>
                </a:solidFill>
                <a:latin typeface="Symbol" pitchFamily="2" charset="2"/>
              </a:rPr>
              <a:t>x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data exhibit expected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x-y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correlation in AFP pixels and correlation between pixel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x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position and </a:t>
            </a:r>
            <a:r>
              <a:rPr lang="en-GB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GB" baseline="-25000" dirty="0" err="1">
                <a:solidFill>
                  <a:srgbClr val="FF0000"/>
                </a:solidFill>
                <a:latin typeface="Trebuchet MS"/>
              </a:rPr>
              <a:t>Cal</a:t>
            </a:r>
            <a:r>
              <a:rPr lang="en-GB" baseline="-25000" dirty="0">
                <a:solidFill>
                  <a:srgbClr val="FF0000"/>
                </a:solidFill>
                <a:latin typeface="Trebuchet MS"/>
              </a:rPr>
              <a:t> </a:t>
            </a:r>
            <a:endParaRPr lang="en-GB" dirty="0">
              <a:solidFill>
                <a:srgbClr val="FF0000"/>
              </a:solidFill>
              <a:latin typeface="Trebuchet MS"/>
            </a:endParaRPr>
          </a:p>
          <a:p>
            <a:endParaRPr lang="en-GB" baseline="-25000" dirty="0">
              <a:latin typeface="Trebuchet MS"/>
            </a:endParaRPr>
          </a:p>
          <a:p>
            <a:r>
              <a:rPr lang="en-US" dirty="0" err="1">
                <a:latin typeface="Trebuchet MS"/>
                <a:sym typeface="Wingdings"/>
              </a:rPr>
              <a:t></a:t>
            </a:r>
            <a:r>
              <a:rPr lang="en-US" dirty="0">
                <a:latin typeface="Trebuchet MS"/>
                <a:sym typeface="Wingdings"/>
              </a:rPr>
              <a:t> Clear diffractive signature </a:t>
            </a:r>
            <a:endParaRPr lang="en-GB" baseline="-25000" dirty="0">
              <a:latin typeface="Trebuchet M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68</a:t>
            </a:fld>
            <a:endParaRPr lang="en-GB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First High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Lumi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Study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@ CT-PPS (9.4 fb</a:t>
            </a:r>
            <a:r>
              <a:rPr lang="nl-NL" sz="3600" b="1" baseline="30000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-1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)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6" name="Picture 5" descr="Screen Shot 2018-05-14 at 12.30.56.png"/>
          <p:cNvPicPr>
            <a:picLocks noChangeAspect="1"/>
          </p:cNvPicPr>
          <p:nvPr/>
        </p:nvPicPr>
        <p:blipFill>
          <a:blip r:embed="rId2"/>
          <a:srcRect r="70280"/>
          <a:stretch>
            <a:fillRect/>
          </a:stretch>
        </p:blipFill>
        <p:spPr>
          <a:xfrm>
            <a:off x="0" y="990600"/>
            <a:ext cx="2402414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0" y="762000"/>
            <a:ext cx="65532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solidFill>
                  <a:srgbClr val="FC001D"/>
                </a:solidFill>
                <a:latin typeface="Trebuchet MS"/>
              </a:rPr>
              <a:t> Single proton tagged (so far)</a:t>
            </a:r>
          </a:p>
          <a:p>
            <a:pPr>
              <a:buFontTx/>
              <a:buChar char="-"/>
            </a:pPr>
            <a:r>
              <a:rPr lang="en-GB" dirty="0">
                <a:latin typeface="Trebuchet MS"/>
              </a:rPr>
              <a:t> </a:t>
            </a:r>
            <a:r>
              <a:rPr lang="en-GB" dirty="0" err="1">
                <a:latin typeface="Trebuchet MS"/>
              </a:rPr>
              <a:t>Dileptons</a:t>
            </a:r>
            <a:r>
              <a:rPr lang="en-GB" dirty="0">
                <a:latin typeface="Trebuchet MS"/>
              </a:rPr>
              <a:t> required to be back to back</a:t>
            </a:r>
          </a:p>
          <a:p>
            <a:r>
              <a:rPr lang="en-GB" dirty="0">
                <a:latin typeface="Trebuchet MS"/>
              </a:rPr>
              <a:t>- Study correlation between </a:t>
            </a:r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from proton </a:t>
            </a:r>
          </a:p>
          <a:p>
            <a:r>
              <a:rPr lang="en-GB" dirty="0">
                <a:latin typeface="Trebuchet MS"/>
              </a:rPr>
              <a:t>and from </a:t>
            </a:r>
            <a:r>
              <a:rPr lang="en-GB" dirty="0" err="1">
                <a:latin typeface="Trebuchet MS"/>
              </a:rPr>
              <a:t>l</a:t>
            </a:r>
            <a:r>
              <a:rPr lang="en-GB" baseline="30000" dirty="0" err="1">
                <a:latin typeface="Trebuchet MS"/>
              </a:rPr>
              <a:t>+</a:t>
            </a:r>
            <a:r>
              <a:rPr lang="en-GB" dirty="0" err="1">
                <a:latin typeface="Trebuchet MS"/>
              </a:rPr>
              <a:t>l</a:t>
            </a:r>
            <a:r>
              <a:rPr lang="en-GB" baseline="30000" dirty="0">
                <a:latin typeface="Trebuchet MS"/>
              </a:rPr>
              <a:t>-</a:t>
            </a:r>
            <a:r>
              <a:rPr lang="en-GB" dirty="0">
                <a:latin typeface="Trebuchet MS"/>
              </a:rPr>
              <a:t> pair</a:t>
            </a:r>
            <a:r>
              <a:rPr lang="en-GB" baseline="30000" dirty="0">
                <a:latin typeface="Trebuchet MS"/>
              </a:rPr>
              <a:t> …</a:t>
            </a:r>
          </a:p>
          <a:p>
            <a:endParaRPr lang="en-GB" baseline="30000" dirty="0">
              <a:latin typeface="Trebuchet MS"/>
            </a:endParaRPr>
          </a:p>
          <a:p>
            <a:r>
              <a:rPr lang="en-GB" dirty="0">
                <a:latin typeface="Trebuchet MS"/>
              </a:rPr>
              <a:t>12 </a:t>
            </a:r>
            <a:r>
              <a:rPr lang="en-GB" dirty="0">
                <a:latin typeface="Symbol"/>
              </a:rPr>
              <a:t>mm</a:t>
            </a:r>
            <a:r>
              <a:rPr lang="en-GB" dirty="0">
                <a:latin typeface="Trebuchet MS"/>
              </a:rPr>
              <a:t> events match in </a:t>
            </a:r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(1.5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±0.5 background) </a:t>
            </a:r>
            <a:r>
              <a:rPr lang="en-GB" dirty="0">
                <a:latin typeface="Trebuchet MS"/>
              </a:rPr>
              <a:t>            </a:t>
            </a:r>
          </a:p>
          <a:p>
            <a:r>
              <a:rPr lang="en-GB" dirty="0">
                <a:latin typeface="Trebuchet MS"/>
              </a:rPr>
              <a:t>8 </a:t>
            </a:r>
            <a:r>
              <a:rPr lang="en-GB" dirty="0" err="1">
                <a:latin typeface="Trebuchet MS"/>
              </a:rPr>
              <a:t>ee</a:t>
            </a:r>
            <a:r>
              <a:rPr lang="en-GB" dirty="0">
                <a:latin typeface="Trebuchet MS"/>
              </a:rPr>
              <a:t> events match in </a:t>
            </a:r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Trebuchet MS"/>
              </a:rPr>
              <a:t> (2.4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±0.5 background) </a:t>
            </a:r>
            <a:r>
              <a:rPr lang="en-GB" dirty="0">
                <a:latin typeface="Trebuchet MS"/>
              </a:rPr>
              <a:t>            </a:t>
            </a:r>
          </a:p>
          <a:p>
            <a:endParaRPr lang="en-GB" dirty="0">
              <a:latin typeface="Trebuchet MS"/>
            </a:endParaRPr>
          </a:p>
        </p:txBody>
      </p:sp>
      <p:pic>
        <p:nvPicPr>
          <p:cNvPr id="9" name="Picture 8" descr="Screen Shot 2018-05-14 at 12.37.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7924010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85800"/>
            <a:ext cx="2085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  <a:latin typeface="Symbol"/>
              </a:rPr>
              <a:t>gg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ee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or </a:t>
            </a:r>
            <a:r>
              <a:rPr lang="en-GB" dirty="0">
                <a:solidFill>
                  <a:srgbClr val="FF0000"/>
                </a:solidFill>
                <a:latin typeface="Symbol"/>
              </a:rPr>
              <a:t>mm</a:t>
            </a:r>
            <a:endParaRPr lang="en-GB" dirty="0">
              <a:solidFill>
                <a:srgbClr val="FF0000"/>
              </a:solidFill>
              <a:latin typeface="Trebuchet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45072" y="4114800"/>
            <a:ext cx="159892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Trebuchet MS"/>
              </a:rPr>
              <a:t>5.1</a:t>
            </a:r>
            <a:r>
              <a:rPr lang="en-GB" dirty="0">
                <a:solidFill>
                  <a:srgbClr val="FF0000"/>
                </a:solidFill>
                <a:latin typeface="Symbol"/>
              </a:rPr>
              <a:t>s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pPr algn="ctr"/>
            <a:r>
              <a:rPr lang="en-GB" dirty="0">
                <a:solidFill>
                  <a:srgbClr val="FF0000"/>
                </a:solidFill>
                <a:latin typeface="Trebuchet MS"/>
              </a:rPr>
              <a:t>signal</a:t>
            </a:r>
          </a:p>
          <a:p>
            <a:pPr algn="ctr"/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algn="ctr"/>
            <a:endParaRPr lang="en-GB" dirty="0">
              <a:solidFill>
                <a:srgbClr val="FF0000"/>
              </a:solidFill>
              <a:latin typeface="Trebuchet MS"/>
            </a:endParaRPr>
          </a:p>
          <a:p>
            <a:pPr algn="ctr"/>
            <a:r>
              <a:rPr lang="en-GB" sz="1800" dirty="0">
                <a:solidFill>
                  <a:srgbClr val="FF0000"/>
                </a:solidFill>
                <a:latin typeface="Trebuchet MS"/>
              </a:rPr>
              <a:t>[</a:t>
            </a:r>
            <a:r>
              <a:rPr lang="en-GB" sz="1800" dirty="0" err="1">
                <a:solidFill>
                  <a:srgbClr val="FF0000"/>
                </a:solidFill>
                <a:latin typeface="Trebuchet MS"/>
              </a:rPr>
              <a:t>arXiv</a:t>
            </a:r>
            <a:r>
              <a:rPr lang="en-GB" sz="1800" dirty="0">
                <a:solidFill>
                  <a:srgbClr val="FF0000"/>
                </a:solidFill>
                <a:latin typeface="Trebuchet MS"/>
              </a:rPr>
              <a:t>:</a:t>
            </a:r>
          </a:p>
          <a:p>
            <a:pPr algn="ctr"/>
            <a:r>
              <a:rPr lang="en-GB" sz="1800" dirty="0">
                <a:solidFill>
                  <a:srgbClr val="FF0000"/>
                </a:solidFill>
                <a:latin typeface="Trebuchet MS"/>
              </a:rPr>
              <a:t>1803.04496]</a:t>
            </a:r>
          </a:p>
          <a:p>
            <a:pPr algn="ctr"/>
            <a:endParaRPr lang="en-GB" dirty="0">
              <a:solidFill>
                <a:srgbClr val="FF0000"/>
              </a:solidFill>
              <a:latin typeface="Trebuchet M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69</a:t>
            </a:fld>
            <a:endParaRPr lang="en-GB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Kinematics of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Candidate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Events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6" name="Picture 5" descr="Screen Shot 2018-05-14 at 12.30.56.png"/>
          <p:cNvPicPr>
            <a:picLocks noChangeAspect="1"/>
          </p:cNvPicPr>
          <p:nvPr/>
        </p:nvPicPr>
        <p:blipFill>
          <a:blip r:embed="rId2"/>
          <a:srcRect r="70280"/>
          <a:stretch>
            <a:fillRect/>
          </a:stretch>
        </p:blipFill>
        <p:spPr>
          <a:xfrm>
            <a:off x="6172200" y="685800"/>
            <a:ext cx="2402414" cy="2438400"/>
          </a:xfrm>
          <a:prstGeom prst="rect">
            <a:avLst/>
          </a:prstGeom>
        </p:spPr>
      </p:pic>
      <p:pic>
        <p:nvPicPr>
          <p:cNvPr id="8" name="Picture 7" descr="Screen Shot 2018-05-14 at 12.47.15.png"/>
          <p:cNvPicPr>
            <a:picLocks noChangeAspect="1"/>
          </p:cNvPicPr>
          <p:nvPr/>
        </p:nvPicPr>
        <p:blipFill>
          <a:blip r:embed="rId3"/>
          <a:srcRect l="18624" b="21694"/>
          <a:stretch>
            <a:fillRect/>
          </a:stretch>
        </p:blipFill>
        <p:spPr>
          <a:xfrm>
            <a:off x="0" y="609600"/>
            <a:ext cx="6549369" cy="48695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45552" y="3352800"/>
            <a:ext cx="36984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Trebuchet MS"/>
              </a:rPr>
              <a:t>Potential region</a:t>
            </a:r>
          </a:p>
          <a:p>
            <a:pPr algn="ctr"/>
            <a:r>
              <a:rPr lang="en-GB" dirty="0">
                <a:solidFill>
                  <a:schemeClr val="accent2"/>
                </a:solidFill>
                <a:latin typeface="Trebuchet MS"/>
              </a:rPr>
              <a:t>for double tagging:</a:t>
            </a:r>
          </a:p>
          <a:p>
            <a:pPr algn="ctr"/>
            <a:r>
              <a:rPr lang="en-GB" dirty="0">
                <a:solidFill>
                  <a:schemeClr val="accent2"/>
                </a:solidFill>
                <a:latin typeface="Trebuchet MS"/>
              </a:rPr>
              <a:t>350GeV &lt;~ </a:t>
            </a:r>
            <a:r>
              <a:rPr lang="en-GB" dirty="0" err="1">
                <a:solidFill>
                  <a:schemeClr val="accent2"/>
                </a:solidFill>
                <a:latin typeface="Trebuchet MS"/>
              </a:rPr>
              <a:t>m(ll</a:t>
            </a:r>
            <a:r>
              <a:rPr lang="en-GB" dirty="0">
                <a:solidFill>
                  <a:schemeClr val="accent2"/>
                </a:solidFill>
                <a:latin typeface="Trebuchet MS"/>
              </a:rPr>
              <a:t>) &lt;~ 2TeV</a:t>
            </a:r>
          </a:p>
          <a:p>
            <a:pPr algn="ctr"/>
            <a:endParaRPr lang="en-GB" dirty="0">
              <a:solidFill>
                <a:schemeClr val="accent2"/>
              </a:solidFill>
              <a:latin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657672"/>
            <a:ext cx="894347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solidFill>
                  <a:srgbClr val="FF0000"/>
                </a:solidFill>
                <a:latin typeface="Trebuchet MS"/>
              </a:rPr>
              <a:t> 2 electron events were in double tag acceptance, but only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one proton seen due to inefficiencies</a:t>
            </a:r>
          </a:p>
          <a:p>
            <a:r>
              <a:rPr lang="en-GB" dirty="0">
                <a:solidFill>
                  <a:srgbClr val="FF0000"/>
                </a:solidFill>
                <a:latin typeface="Trebuchet MS"/>
              </a:rPr>
              <a:t>- Highest mass events: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m(ee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) = 917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GeV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and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m(</a:t>
            </a:r>
            <a:r>
              <a:rPr lang="en-GB" dirty="0" err="1">
                <a:solidFill>
                  <a:srgbClr val="FF0000"/>
                </a:solidFill>
                <a:latin typeface="Symbol"/>
              </a:rPr>
              <a:t>mm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) = 342 </a:t>
            </a:r>
            <a:r>
              <a:rPr lang="en-GB" dirty="0" err="1">
                <a:solidFill>
                  <a:srgbClr val="FF0000"/>
                </a:solidFill>
                <a:latin typeface="Trebuchet MS"/>
              </a:rPr>
              <a:t>GeV</a:t>
            </a:r>
            <a:r>
              <a:rPr lang="en-GB" dirty="0">
                <a:solidFill>
                  <a:srgbClr val="FF0000"/>
                </a:solidFill>
                <a:latin typeface="Trebuchet MS"/>
              </a:rPr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3581400" y="2971800"/>
            <a:ext cx="2209800" cy="83820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70</a:t>
            </a:fld>
            <a:endParaRPr lang="en-GB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14689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rebuchet MS"/>
              </a:rPr>
              <a:t>Precise elastic &amp; total cross section data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Surprises in energy dependences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Multi-exchanges / absorption play a role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Evidence for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odderon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 pitchFamily="2" charset="2"/>
              </a:rPr>
              <a:t>under discussion</a:t>
            </a:r>
            <a:endParaRPr lang="en-US" dirty="0">
              <a:solidFill>
                <a:schemeClr val="accent2"/>
              </a:solidFill>
              <a:latin typeface="Trebuchet MS"/>
            </a:endParaRP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r>
              <a:rPr lang="en-US" b="1" dirty="0">
                <a:solidFill>
                  <a:srgbClr val="FF0000"/>
                </a:solidFill>
                <a:latin typeface="Trebuchet MS"/>
              </a:rPr>
              <a:t>Diffractive dissociation data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Soft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pomeron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with intercept as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   expected works well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Limited by control over ND gap fluctuations and low M</a:t>
            </a:r>
            <a:r>
              <a:rPr lang="en-US" baseline="-25000" dirty="0">
                <a:solidFill>
                  <a:schemeClr val="accent2"/>
                </a:solidFill>
                <a:latin typeface="Trebuchet MS"/>
              </a:rPr>
              <a:t>Y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DD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Rapidity gap survival probability larger than expected?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Rapidity gap method: further progress requires proton tagging</a:t>
            </a:r>
          </a:p>
          <a:p>
            <a:pPr>
              <a:buFontTx/>
              <a:buChar char="-"/>
            </a:pPr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b="1" dirty="0">
                <a:solidFill>
                  <a:srgbClr val="FF0000"/>
                </a:solidFill>
                <a:latin typeface="Trebuchet MS"/>
              </a:rPr>
              <a:t>Undergoing revolution based on high </a:t>
            </a:r>
            <a:r>
              <a:rPr lang="en-US" b="1" dirty="0" err="1">
                <a:solidFill>
                  <a:srgbClr val="FF0000"/>
                </a:solidFill>
                <a:latin typeface="Trebuchet MS"/>
              </a:rPr>
              <a:t>lumi</a:t>
            </a:r>
            <a:r>
              <a:rPr lang="en-US" b="1" dirty="0">
                <a:solidFill>
                  <a:srgbClr val="FF0000"/>
                </a:solidFill>
                <a:latin typeface="Trebuchet MS"/>
              </a:rPr>
              <a:t> Roman pots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First results from single tagged samples and &lt;10% of run2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lumi</a:t>
            </a:r>
            <a:endParaRPr lang="en-US" dirty="0">
              <a:solidFill>
                <a:schemeClr val="accent2"/>
              </a:solidFill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Uncharted QCD territory in exclusive central production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Trebuchet MS"/>
              </a:rPr>
              <a:t> Rare / exotic EW physics and searches with tagged protons</a:t>
            </a:r>
          </a:p>
        </p:txBody>
      </p:sp>
      <p:sp>
        <p:nvSpPr>
          <p:cNvPr id="1044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483768" y="141668"/>
            <a:ext cx="33528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Summary</a:t>
            </a:r>
            <a:endParaRPr lang="nl-NL" sz="3600" b="1" dirty="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7" name="Picture 6" descr="london_underground_mind_the_gap_wooden_postcard_company_1024x10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980728"/>
            <a:ext cx="3124200" cy="20828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6571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2860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Back-ups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Follow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6858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SD Cross Sections with Direct </a:t>
            </a:r>
            <a:b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  <a:ea typeface="+mj-ea"/>
                <a:cs typeface="+mj-cs"/>
              </a:rPr>
              <a:t>x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Measurement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7162800" cy="27981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" y="3811012"/>
            <a:ext cx="891947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- Use forward calorimeter (CASTOR) tag to help distinguish</a:t>
            </a:r>
          </a:p>
          <a:p>
            <a:r>
              <a:rPr lang="en-US" dirty="0">
                <a:latin typeface="Trebuchet MS"/>
              </a:rPr>
              <a:t>SD from DD (sensitive to much lower M</a:t>
            </a:r>
            <a:r>
              <a:rPr lang="en-US" baseline="-25000" dirty="0">
                <a:latin typeface="Trebuchet MS"/>
              </a:rPr>
              <a:t>Y</a:t>
            </a:r>
            <a:r>
              <a:rPr lang="en-US" dirty="0">
                <a:latin typeface="Trebuchet MS"/>
              </a:rPr>
              <a:t> than central detector).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Directly reconstruct </a:t>
            </a:r>
            <a:r>
              <a:rPr lang="en-US" dirty="0" err="1">
                <a:latin typeface="Symbol"/>
              </a:rPr>
              <a:t>x</a:t>
            </a:r>
            <a:r>
              <a:rPr lang="en-US" dirty="0">
                <a:latin typeface="Trebuchet MS"/>
              </a:rPr>
              <a:t> using </a:t>
            </a:r>
          </a:p>
          <a:p>
            <a:r>
              <a:rPr lang="en-US" dirty="0">
                <a:latin typeface="Trebuchet MS"/>
              </a:rPr>
              <a:t>particle flow algorithm and</a:t>
            </a:r>
          </a:p>
          <a:p>
            <a:r>
              <a:rPr lang="en-US" dirty="0">
                <a:latin typeface="Trebuchet MS"/>
              </a:rPr>
              <a:t>cunning kinematics.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Larger uncertainties, but more directly related to dynamics.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5029200"/>
            <a:ext cx="3721100" cy="914400"/>
          </a:xfrm>
          <a:prstGeom prst="rect">
            <a:avLst/>
          </a:prstGeom>
        </p:spPr>
      </p:pic>
      <p:grpSp>
        <p:nvGrpSpPr>
          <p:cNvPr id="7" name="Group 41"/>
          <p:cNvGrpSpPr/>
          <p:nvPr/>
        </p:nvGrpSpPr>
        <p:grpSpPr>
          <a:xfrm>
            <a:off x="6934200" y="381000"/>
            <a:ext cx="2209800" cy="1600200"/>
            <a:chOff x="228600" y="914400"/>
            <a:chExt cx="2471914" cy="1676400"/>
          </a:xfrm>
        </p:grpSpPr>
        <p:pic>
          <p:nvPicPr>
            <p:cNvPr id="8" name="Picture 5" descr="C:\Documents and Settings\paul.D58K4P0J\Desktop\Talks\ATLAS\ppXpfeyn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600" y="914400"/>
              <a:ext cx="2471914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1066800" y="1447800"/>
              <a:ext cx="336450" cy="870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Symbol"/>
                </a:rPr>
                <a:t>x</a:t>
              </a:r>
              <a:endParaRPr lang="en-US" dirty="0">
                <a:latin typeface="Symbol"/>
              </a:endParaRP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73</a:t>
            </a:fld>
            <a:endParaRPr lang="en-GB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CMS Direct </a:t>
            </a:r>
            <a:r>
              <a:rPr lang="en-US" sz="3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  <a:ea typeface="+mj-ea"/>
                <a:cs typeface="+mj-cs"/>
              </a:rPr>
              <a:t>x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Measurement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4267200"/>
            <a:ext cx="87522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chemeClr val="tx2"/>
                </a:solidFill>
                <a:latin typeface="Trebuchet MS"/>
              </a:rPr>
              <a:t> SD data (small DD admixture M</a:t>
            </a:r>
            <a:r>
              <a:rPr lang="en-US" baseline="-25000" dirty="0">
                <a:solidFill>
                  <a:schemeClr val="tx2"/>
                </a:solidFill>
                <a:latin typeface="Trebuchet MS"/>
              </a:rPr>
              <a:t>Y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 &lt;~ 3 </a:t>
            </a:r>
            <a:r>
              <a:rPr lang="en-US" dirty="0" err="1">
                <a:solidFill>
                  <a:schemeClr val="tx2"/>
                </a:solidFill>
                <a:latin typeface="Trebuchet MS"/>
              </a:rPr>
              <a:t>GeV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) compatible with </a:t>
            </a:r>
          </a:p>
          <a:p>
            <a:r>
              <a:rPr lang="en-US" dirty="0">
                <a:solidFill>
                  <a:schemeClr val="tx2"/>
                </a:solidFill>
                <a:latin typeface="Trebuchet MS"/>
              </a:rPr>
              <a:t>				PYTHIA8 with </a:t>
            </a:r>
            <a:r>
              <a:rPr lang="en-US" dirty="0">
                <a:solidFill>
                  <a:schemeClr val="tx2"/>
                </a:solidFill>
                <a:latin typeface="Symbol"/>
              </a:rPr>
              <a:t>a</a:t>
            </a:r>
            <a:r>
              <a:rPr lang="en-US" baseline="-25000" dirty="0">
                <a:solidFill>
                  <a:schemeClr val="tx2"/>
                </a:solidFill>
                <a:latin typeface="Trebuchet MS"/>
              </a:rPr>
              <a:t>IP</a:t>
            </a:r>
            <a:r>
              <a:rPr lang="en-US" dirty="0">
                <a:solidFill>
                  <a:schemeClr val="tx2"/>
                </a:solidFill>
                <a:latin typeface="Trebuchet MS"/>
              </a:rPr>
              <a:t>(0) = 1.08 or 1.104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Precise DD data (3.2 &lt; M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Y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&lt; 12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GeV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) prefer 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a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IP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(0) = 1.08</a:t>
            </a:r>
          </a:p>
          <a:p>
            <a:pPr>
              <a:buFontTx/>
              <a:buChar char="-"/>
            </a:pPr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… precision still limited by SD / DD unfolding </a:t>
            </a:r>
            <a:r>
              <a:rPr lang="en-US" dirty="0" err="1">
                <a:solidFill>
                  <a:schemeClr val="accent2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 need </a:t>
            </a:r>
            <a:r>
              <a:rPr lang="en-US" dirty="0" err="1">
                <a:solidFill>
                  <a:schemeClr val="accent2"/>
                </a:solidFill>
                <a:latin typeface="Trebuchet MS"/>
                <a:sym typeface="Wingdings"/>
              </a:rPr>
              <a:t>p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 tags!</a:t>
            </a:r>
            <a:endParaRPr lang="en-US" dirty="0">
              <a:solidFill>
                <a:schemeClr val="accent2"/>
              </a:solidFill>
              <a:latin typeface="Trebuchet M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33399"/>
            <a:ext cx="9144001" cy="36084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2971800"/>
            <a:ext cx="731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‘SD’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1676400"/>
            <a:ext cx="776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‘DD’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74</a:t>
            </a:fld>
            <a:endParaRPr lang="en-GB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905000"/>
            <a:ext cx="929708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Total inelastic cross section can be measured either from </a:t>
            </a:r>
            <a:r>
              <a:rPr lang="en-US" dirty="0" err="1">
                <a:latin typeface="Symbol"/>
              </a:rPr>
              <a:t>s</a:t>
            </a:r>
            <a:r>
              <a:rPr lang="en-US" baseline="-25000" dirty="0" err="1">
                <a:latin typeface="Trebuchet MS"/>
              </a:rPr>
              <a:t>tot</a:t>
            </a:r>
            <a:r>
              <a:rPr lang="en-US" dirty="0">
                <a:latin typeface="Trebuchet MS"/>
              </a:rPr>
              <a:t> – </a:t>
            </a:r>
            <a:r>
              <a:rPr lang="en-US" dirty="0" err="1">
                <a:latin typeface="Symbol"/>
              </a:rPr>
              <a:t>s</a:t>
            </a:r>
            <a:r>
              <a:rPr lang="en-US" baseline="-25000" dirty="0" err="1">
                <a:latin typeface="Trebuchet MS"/>
              </a:rPr>
              <a:t>el</a:t>
            </a:r>
            <a:r>
              <a:rPr lang="en-US" dirty="0">
                <a:latin typeface="Trebuchet MS"/>
              </a:rPr>
              <a:t> </a:t>
            </a:r>
          </a:p>
          <a:p>
            <a:r>
              <a:rPr lang="en-US" dirty="0">
                <a:latin typeface="Trebuchet MS"/>
              </a:rPr>
              <a:t>or directly by counting (almost) “all” events with a minimum bias </a:t>
            </a:r>
          </a:p>
          <a:p>
            <a:r>
              <a:rPr lang="en-US" dirty="0">
                <a:latin typeface="Trebuchet MS"/>
              </a:rPr>
              <a:t>trigger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…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eg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collect events using ATLAS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Minimum Bias Trigger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Scintillators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(MBTS)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z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= ± 3.6m, 2.1 &lt; |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h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| &lt; 3.8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see 90-95% of all inelastic events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chemeClr val="tx2"/>
                </a:solidFill>
                <a:latin typeface="Trebuchet MS"/>
              </a:rPr>
              <a:t>[similar techniques in all main </a:t>
            </a:r>
          </a:p>
          <a:p>
            <a:r>
              <a:rPr lang="en-US" dirty="0">
                <a:solidFill>
                  <a:schemeClr val="tx2"/>
                </a:solidFill>
                <a:latin typeface="Trebuchet MS"/>
              </a:rPr>
              <a:t>LHC experiments]</a:t>
            </a:r>
          </a:p>
        </p:txBody>
      </p:sp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Direct Measurement of Total 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(Inelastic) Cross Section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5257800" y="3810000"/>
            <a:ext cx="3886200" cy="2514600"/>
            <a:chOff x="5715000" y="609600"/>
            <a:chExt cx="3429000" cy="2209800"/>
          </a:xfrm>
        </p:grpSpPr>
        <p:grpSp>
          <p:nvGrpSpPr>
            <p:cNvPr id="7" name="Group 10"/>
            <p:cNvGrpSpPr>
              <a:grpSpLocks/>
            </p:cNvGrpSpPr>
            <p:nvPr/>
          </p:nvGrpSpPr>
          <p:grpSpPr bwMode="auto">
            <a:xfrm>
              <a:off x="5715000" y="609600"/>
              <a:ext cx="3429000" cy="2209800"/>
              <a:chOff x="4800600" y="457200"/>
              <a:chExt cx="4130385" cy="2574608"/>
            </a:xfrm>
          </p:grpSpPr>
          <p:pic>
            <p:nvPicPr>
              <p:cNvPr id="9" name="Picture 4" descr="atlas2009-medium-1.jp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800600" y="457200"/>
                <a:ext cx="4038600" cy="25746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TextBox 5"/>
              <p:cNvSpPr txBox="1">
                <a:spLocks noChangeArrowheads="1"/>
              </p:cNvSpPr>
              <p:nvPr/>
            </p:nvSpPr>
            <p:spPr bwMode="auto">
              <a:xfrm>
                <a:off x="7543800" y="812318"/>
                <a:ext cx="1387185" cy="4726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Trebuchet MS"/>
                  </a:rPr>
                  <a:t>MBTS</a:t>
                </a:r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6858000" y="2514600"/>
              <a:ext cx="1905000" cy="228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7415" y="1213216"/>
            <a:ext cx="90202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>
                <a:solidFill>
                  <a:schemeClr val="accent2"/>
                </a:solidFill>
                <a:latin typeface="Trebuchet MS"/>
              </a:rPr>
              <a:t> Extraction of total cross section only via elastic measurement</a:t>
            </a:r>
          </a:p>
          <a:p>
            <a:r>
              <a:rPr lang="en-GB" dirty="0">
                <a:solidFill>
                  <a:schemeClr val="accent2"/>
                </a:solidFill>
                <a:latin typeface="Trebuchet MS"/>
              </a:rPr>
              <a:t>and optical theorem requires a more `direct’ consistency check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75</a:t>
            </a:fld>
            <a:endParaRPr lang="en-GB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delco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2590800"/>
            <a:ext cx="3505200" cy="2380489"/>
          </a:xfrm>
          <a:prstGeom prst="rect">
            <a:avLst/>
          </a:prstGeom>
        </p:spPr>
      </p:pic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Inelastic Cross Section Measurements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5800"/>
            <a:ext cx="5867400" cy="419869"/>
          </a:xfrm>
          <a:prstGeom prst="rect">
            <a:avLst/>
          </a:prstGeom>
        </p:spPr>
      </p:pic>
      <p:pic>
        <p:nvPicPr>
          <p:cNvPr id="8" name="Picture 7" descr="Summ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9600"/>
            <a:ext cx="5257800" cy="3746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49530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Direct and indirect results compatible and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indirect result in agreement with indicative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selection of models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Comparisons limited by extrapolation to low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mass diffractive dissociation (unseen by MBTS for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&lt;~ 10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-6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) </a:t>
            </a:r>
          </a:p>
          <a:p>
            <a:pPr>
              <a:buFontTx/>
              <a:buChar char="-"/>
            </a:pPr>
            <a:endParaRPr lang="en-US" dirty="0">
              <a:solidFill>
                <a:srgbClr val="FF0000"/>
              </a:solidFill>
              <a:latin typeface="Trebuchet MS"/>
            </a:endParaRPr>
          </a:p>
        </p:txBody>
      </p:sp>
      <p:pic>
        <p:nvPicPr>
          <p:cNvPr id="12" name="Picture 11" descr="Summary.png"/>
          <p:cNvPicPr>
            <a:picLocks noChangeAspect="1"/>
          </p:cNvPicPr>
          <p:nvPr/>
        </p:nvPicPr>
        <p:blipFill>
          <a:blip r:embed="rId4"/>
          <a:srcRect l="54430" t="55386" r="7448" b="18093"/>
          <a:stretch>
            <a:fillRect/>
          </a:stretch>
        </p:blipFill>
        <p:spPr>
          <a:xfrm>
            <a:off x="5608041" y="762000"/>
            <a:ext cx="3535960" cy="175260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4038600" y="1524000"/>
            <a:ext cx="1905000" cy="1143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0" y="4038600"/>
            <a:ext cx="212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13 </a:t>
            </a:r>
            <a:r>
              <a:rPr lang="en-GB" dirty="0" err="1">
                <a:latin typeface="Trebuchet MS"/>
              </a:rPr>
              <a:t>TeV</a:t>
            </a:r>
            <a:r>
              <a:rPr lang="en-GB" dirty="0">
                <a:latin typeface="Trebuchet MS"/>
              </a:rPr>
              <a:t> result: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76</a:t>
            </a:fld>
            <a:endParaRPr lang="en-GB" dirty="0"/>
          </a:p>
        </p:txBody>
      </p:sp>
      <p:grpSp>
        <p:nvGrpSpPr>
          <p:cNvPr id="2" name="Group 41"/>
          <p:cNvGrpSpPr/>
          <p:nvPr/>
        </p:nvGrpSpPr>
        <p:grpSpPr>
          <a:xfrm>
            <a:off x="6629400" y="4876800"/>
            <a:ext cx="1981200" cy="1371600"/>
            <a:chOff x="336075" y="1123950"/>
            <a:chExt cx="2471914" cy="1676400"/>
          </a:xfrm>
        </p:grpSpPr>
        <p:pic>
          <p:nvPicPr>
            <p:cNvPr id="17" name="Picture 5" descr="C:\Documents and Settings\paul.D58K4P0J\Desktop\Talks\ATLAS\ppXpfeyn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6075" y="1123950"/>
              <a:ext cx="2471914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1191738" y="1496483"/>
              <a:ext cx="3364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Symbol"/>
                </a:rPr>
                <a:t>x</a:t>
              </a:r>
              <a:endParaRPr lang="en-US" dirty="0">
                <a:latin typeface="Symbol"/>
              </a:endParaRPr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Perturbative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Odderon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in Elastic Scattering at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large|t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| ?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6482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Larger |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|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perturbative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region consistent with power law ~t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-8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No evidence for further secondary structure … suggests a single</a:t>
            </a:r>
          </a:p>
          <a:p>
            <a:r>
              <a:rPr lang="en-US" dirty="0" err="1">
                <a:solidFill>
                  <a:srgbClr val="FF0000"/>
                </a:solidFill>
                <a:latin typeface="Trebuchet MS"/>
              </a:rPr>
              <a:t>perturbative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mechanism (2 or 3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g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?). </a:t>
            </a: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Evidence for </a:t>
            </a:r>
            <a:r>
              <a:rPr lang="en-US" dirty="0" err="1">
                <a:latin typeface="Trebuchet MS"/>
              </a:rPr>
              <a:t>Odderon</a:t>
            </a:r>
            <a:r>
              <a:rPr lang="en-US" dirty="0">
                <a:latin typeface="Trebuchet MS"/>
              </a:rPr>
              <a:t> production, interfering with </a:t>
            </a:r>
            <a:r>
              <a:rPr lang="en-US" dirty="0" err="1">
                <a:latin typeface="Trebuchet MS"/>
              </a:rPr>
              <a:t>pomeron</a:t>
            </a:r>
            <a:r>
              <a:rPr lang="en-US" dirty="0">
                <a:latin typeface="Trebuchet MS"/>
              </a:rPr>
              <a:t> </a:t>
            </a:r>
          </a:p>
          <a:p>
            <a:r>
              <a:rPr lang="en-US" dirty="0">
                <a:solidFill>
                  <a:schemeClr val="tx2"/>
                </a:solidFill>
                <a:latin typeface="Trebuchet MS"/>
              </a:rPr>
              <a:t>to create the dip? 		</a:t>
            </a:r>
          </a:p>
        </p:txBody>
      </p:sp>
      <p:grpSp>
        <p:nvGrpSpPr>
          <p:cNvPr id="2" name="Group 13"/>
          <p:cNvGrpSpPr/>
          <p:nvPr/>
        </p:nvGrpSpPr>
        <p:grpSpPr>
          <a:xfrm>
            <a:off x="2286000" y="1295400"/>
            <a:ext cx="4724400" cy="3124200"/>
            <a:chOff x="1143000" y="685800"/>
            <a:chExt cx="6463553" cy="44196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000" y="685800"/>
              <a:ext cx="6463553" cy="44196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00800" y="1905000"/>
              <a:ext cx="757084" cy="1066800"/>
            </a:xfrm>
            <a:prstGeom prst="rect">
              <a:avLst/>
            </a:prstGeom>
          </p:spPr>
        </p:pic>
      </p:grpSp>
      <p:pic>
        <p:nvPicPr>
          <p:cNvPr id="15" name="Picture 14" descr="hard-elastic-pp.png"/>
          <p:cNvPicPr>
            <a:picLocks noChangeAspect="1"/>
          </p:cNvPicPr>
          <p:nvPr/>
        </p:nvPicPr>
        <p:blipFill>
          <a:blip r:embed="rId4"/>
          <a:srcRect t="7158" r="9264" b="42949"/>
          <a:stretch>
            <a:fillRect/>
          </a:stretch>
        </p:blipFill>
        <p:spPr>
          <a:xfrm>
            <a:off x="228600" y="1600200"/>
            <a:ext cx="2034612" cy="1447800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1699188" y="2438400"/>
            <a:ext cx="1577412" cy="152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29600" y="3276600"/>
            <a:ext cx="297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?</a:t>
            </a:r>
          </a:p>
        </p:txBody>
      </p:sp>
      <p:pic>
        <p:nvPicPr>
          <p:cNvPr id="19" name="Picture 18" descr="odderon.png"/>
          <p:cNvPicPr>
            <a:picLocks noChangeAspect="1"/>
          </p:cNvPicPr>
          <p:nvPr/>
        </p:nvPicPr>
        <p:blipFill>
          <a:blip r:embed="rId5"/>
          <a:srcRect b="35791"/>
          <a:stretch>
            <a:fillRect/>
          </a:stretch>
        </p:blipFill>
        <p:spPr>
          <a:xfrm>
            <a:off x="7034824" y="1600201"/>
            <a:ext cx="2109176" cy="1752600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rot="10800000" flipV="1">
            <a:off x="5638800" y="2590800"/>
            <a:ext cx="1927788" cy="990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77</a:t>
            </a:fld>
            <a:endParaRPr lang="en-GB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65"/>
            <a:ext cx="4563806" cy="2937236"/>
          </a:xfrm>
          <a:prstGeom prst="rect">
            <a:avLst/>
          </a:prstGeom>
        </p:spPr>
      </p:pic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419600" y="304800"/>
            <a:ext cx="47244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Looking in more detail (TOTEM 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8 </a:t>
            </a:r>
            <a:r>
              <a:rPr lang="en-US" sz="3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TeV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, 13 </a:t>
            </a:r>
            <a:r>
              <a:rPr lang="en-US" sz="3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TeV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) 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24400" y="1219200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rebuchet MS"/>
              </a:rPr>
              <a:t>eg</a:t>
            </a:r>
            <a:r>
              <a:rPr lang="en-US" dirty="0">
                <a:latin typeface="Trebuchet MS"/>
              </a:rPr>
              <a:t> 2012 </a:t>
            </a:r>
            <a:r>
              <a:rPr lang="en-US" dirty="0" err="1">
                <a:latin typeface="Symbol"/>
              </a:rPr>
              <a:t>b</a:t>
            </a:r>
            <a:r>
              <a:rPr lang="en-US" dirty="0">
                <a:latin typeface="Trebuchet MS"/>
              </a:rPr>
              <a:t>*=90m 8TeV sample is 7 million events </a:t>
            </a:r>
            <a:r>
              <a:rPr lang="en-US" dirty="0" err="1">
                <a:latin typeface="Trebuchet MS"/>
                <a:sym typeface="Wingdings"/>
              </a:rPr>
              <a:t></a:t>
            </a:r>
            <a:endParaRPr lang="en-US" dirty="0">
              <a:latin typeface="Trebuchet MS"/>
              <a:sym typeface="Wingdings"/>
            </a:endParaRPr>
          </a:p>
          <a:p>
            <a:r>
              <a:rPr lang="en-US" dirty="0">
                <a:latin typeface="Trebuchet MS"/>
              </a:rPr>
              <a:t>single exponential slope rejected at 7.2</a:t>
            </a:r>
            <a:r>
              <a:rPr lang="en-US" dirty="0">
                <a:latin typeface="Symbol"/>
              </a:rPr>
              <a:t>s</a:t>
            </a:r>
            <a:r>
              <a:rPr lang="en-US" dirty="0">
                <a:latin typeface="Trebuchet MS"/>
              </a:rPr>
              <a:t> level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05200"/>
            <a:ext cx="5943600" cy="26793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56049" y="3154325"/>
            <a:ext cx="329930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… suggests that low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|t|(non-perturbative)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elastic scattering via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strong interaction is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not mediated by a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single exchange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(like a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pomeron</a:t>
            </a:r>
            <a:endParaRPr lang="en-US" dirty="0">
              <a:solidFill>
                <a:srgbClr val="FF0000"/>
              </a:solidFill>
              <a:latin typeface="Trebuchet MS"/>
              <a:sym typeface="Wingdings"/>
            </a:endParaRPr>
          </a:p>
          <a:p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Regge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Pole).</a:t>
            </a:r>
          </a:p>
          <a:p>
            <a:endParaRPr lang="en-US" dirty="0">
              <a:latin typeface="Trebuchet MS"/>
              <a:sym typeface="Wingding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371600"/>
            <a:ext cx="757084" cy="106680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rot="5400000">
            <a:off x="2171700" y="2857500"/>
            <a:ext cx="14478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78</a:t>
            </a:fld>
            <a:endParaRPr lang="en-GB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4724400"/>
            <a:ext cx="3048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Further significant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progress will require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proton tagging to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unfold SD from DD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and ND</a:t>
            </a:r>
          </a:p>
        </p:txBody>
      </p:sp>
      <p:pic>
        <p:nvPicPr>
          <p:cNvPr id="20" name="Picture 19" descr="Screen Shot 2018-05-14 at 10.40.52.png"/>
          <p:cNvPicPr>
            <a:picLocks noChangeAspect="1"/>
          </p:cNvPicPr>
          <p:nvPr/>
        </p:nvPicPr>
        <p:blipFill>
          <a:blip r:embed="rId2"/>
          <a:srcRect l="50282" b="17643"/>
          <a:stretch>
            <a:fillRect/>
          </a:stretch>
        </p:blipFill>
        <p:spPr>
          <a:xfrm>
            <a:off x="0" y="609600"/>
            <a:ext cx="4132114" cy="3657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114800" y="762000"/>
            <a:ext cx="491673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/>
              </a:rPr>
              <a:t>Successful description in HERWIG7</a:t>
            </a:r>
          </a:p>
          <a:p>
            <a:r>
              <a:rPr lang="en-GB" dirty="0">
                <a:latin typeface="Trebuchet MS"/>
              </a:rPr>
              <a:t>(cluster </a:t>
            </a:r>
            <a:r>
              <a:rPr lang="en-GB" dirty="0" err="1">
                <a:latin typeface="Trebuchet MS"/>
              </a:rPr>
              <a:t>hadronisation</a:t>
            </a:r>
            <a:r>
              <a:rPr lang="en-GB" dirty="0">
                <a:latin typeface="Trebuchet MS"/>
              </a:rPr>
              <a:t> + soft </a:t>
            </a:r>
          </a:p>
          <a:p>
            <a:r>
              <a:rPr lang="en-GB" dirty="0">
                <a:latin typeface="Trebuchet MS"/>
              </a:rPr>
              <a:t>multiple interactions, tuned</a:t>
            </a:r>
          </a:p>
          <a:p>
            <a:r>
              <a:rPr lang="en-GB" dirty="0">
                <a:latin typeface="Trebuchet MS"/>
              </a:rPr>
              <a:t>to CMS data)</a:t>
            </a:r>
          </a:p>
          <a:p>
            <a:endParaRPr lang="en-GB" dirty="0">
              <a:latin typeface="Trebuchet MS"/>
            </a:endParaRPr>
          </a:p>
          <a:p>
            <a:r>
              <a:rPr lang="en-GB" dirty="0">
                <a:latin typeface="Trebuchet MS"/>
              </a:rPr>
              <a:t>Main remaining question:</a:t>
            </a:r>
          </a:p>
          <a:p>
            <a:r>
              <a:rPr lang="en-GB" dirty="0">
                <a:latin typeface="Trebuchet MS"/>
              </a:rPr>
              <a:t>how big are DD </a:t>
            </a:r>
          </a:p>
          <a:p>
            <a:r>
              <a:rPr lang="en-GB" dirty="0">
                <a:latin typeface="Trebuchet MS"/>
              </a:rPr>
              <a:t>and ND</a:t>
            </a:r>
          </a:p>
          <a:p>
            <a:r>
              <a:rPr lang="en-GB" dirty="0">
                <a:latin typeface="Trebuchet MS"/>
              </a:rPr>
              <a:t>contributions??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86000"/>
            <a:ext cx="2293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Trebuchet MS"/>
              </a:rPr>
              <a:t>CMS</a:t>
            </a:r>
          </a:p>
          <a:p>
            <a:r>
              <a:rPr lang="en-GB" sz="1800" dirty="0">
                <a:latin typeface="Trebuchet MS"/>
              </a:rPr>
              <a:t>Data, HERWIG tuned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869" y="4532909"/>
            <a:ext cx="3239131" cy="23250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4482573"/>
            <a:ext cx="3309257" cy="2375428"/>
          </a:xfrm>
          <a:prstGeom prst="rect">
            <a:avLst/>
          </a:prstGeom>
        </p:spPr>
      </p:pic>
      <p:pic>
        <p:nvPicPr>
          <p:cNvPr id="10" name="Picture 6" descr="C:\Documents and Settings\paul.D58K4P0J\Desktop\Talks\ATLAS\ppXYfey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3048000"/>
            <a:ext cx="2066012" cy="1401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352800" y="5638800"/>
            <a:ext cx="1971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Trebuchet MS"/>
              </a:rPr>
              <a:t>PYTHIA8 </a:t>
            </a:r>
            <a:r>
              <a:rPr lang="en-GB" sz="1800" dirty="0" err="1">
                <a:latin typeface="Trebuchet MS"/>
              </a:rPr>
              <a:t>untuned</a:t>
            </a:r>
            <a:endParaRPr lang="en-GB" sz="1800" dirty="0">
              <a:latin typeface="Trebuchet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400" y="5638800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Trebuchet MS"/>
              </a:rPr>
              <a:t>PHOJET </a:t>
            </a:r>
            <a:r>
              <a:rPr lang="en-GB" sz="1800" dirty="0" err="1">
                <a:latin typeface="Trebuchet MS"/>
              </a:rPr>
              <a:t>untuned</a:t>
            </a:r>
            <a:endParaRPr lang="en-GB" sz="1800" dirty="0">
              <a:latin typeface="Trebuchet M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79</a:t>
            </a:fld>
            <a:endParaRPr lang="en-GB" dirty="0"/>
          </a:p>
        </p:txBody>
      </p:sp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457200" y="0"/>
            <a:ext cx="82296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Tuning Monte Carlo Models</a:t>
            </a:r>
            <a:endParaRPr kumimoji="0" lang="en-GB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rebuchet MS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SHRiMPS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(MB in SHERPA) Preliminary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r="18814"/>
          <a:stretch>
            <a:fillRect/>
          </a:stretch>
        </p:blipFill>
        <p:spPr>
          <a:xfrm>
            <a:off x="1" y="838200"/>
            <a:ext cx="6021404" cy="5562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67400" y="856358"/>
            <a:ext cx="3276600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These distributions are complementary to particle spectra /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correlations and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dedicated underlying event measurements and should be described by any model that aims to provide a `complete’ minimum bias description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b="1" dirty="0">
                <a:latin typeface="Trebuchet MS"/>
              </a:rPr>
              <a:t>Impressive (but</a:t>
            </a:r>
          </a:p>
          <a:p>
            <a:r>
              <a:rPr lang="en-US" b="1" dirty="0">
                <a:latin typeface="Trebuchet MS"/>
              </a:rPr>
              <a:t>still not perfect)</a:t>
            </a:r>
          </a:p>
          <a:p>
            <a:r>
              <a:rPr lang="en-US" b="1" dirty="0">
                <a:latin typeface="Trebuchet MS"/>
              </a:rPr>
              <a:t>description 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953000"/>
            <a:ext cx="1499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rebuchet MS"/>
              </a:rPr>
              <a:t>[</a:t>
            </a:r>
            <a:r>
              <a:rPr lang="en-US" sz="1600" dirty="0" err="1">
                <a:latin typeface="Trebuchet MS"/>
              </a:rPr>
              <a:t>p</a:t>
            </a:r>
            <a:r>
              <a:rPr lang="en-US" sz="1600" baseline="-25000" dirty="0" err="1">
                <a:latin typeface="Trebuchet MS"/>
              </a:rPr>
              <a:t>T</a:t>
            </a:r>
            <a:r>
              <a:rPr lang="en-US" sz="1600" baseline="30000" dirty="0">
                <a:latin typeface="Trebuchet MS"/>
              </a:rPr>
              <a:t> </a:t>
            </a:r>
            <a:r>
              <a:rPr lang="en-US" sz="1600" dirty="0">
                <a:latin typeface="Trebuchet MS"/>
              </a:rPr>
              <a:t>&gt; 600 </a:t>
            </a:r>
            <a:r>
              <a:rPr lang="en-US" sz="1600" dirty="0" err="1">
                <a:latin typeface="Trebuchet MS"/>
              </a:rPr>
              <a:t>MeV</a:t>
            </a:r>
            <a:r>
              <a:rPr lang="en-US" sz="1600" dirty="0">
                <a:latin typeface="Trebuchet MS"/>
              </a:rPr>
              <a:t>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1400" y="4953000"/>
            <a:ext cx="1499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rebuchet MS"/>
              </a:rPr>
              <a:t>[</a:t>
            </a:r>
            <a:r>
              <a:rPr lang="en-US" sz="1600" dirty="0" err="1">
                <a:latin typeface="Trebuchet MS"/>
              </a:rPr>
              <a:t>p</a:t>
            </a:r>
            <a:r>
              <a:rPr lang="en-US" sz="1600" baseline="-25000" dirty="0" err="1">
                <a:latin typeface="Trebuchet MS"/>
              </a:rPr>
              <a:t>T</a:t>
            </a:r>
            <a:r>
              <a:rPr lang="en-US" sz="1600" baseline="30000" dirty="0">
                <a:latin typeface="Trebuchet MS"/>
              </a:rPr>
              <a:t> </a:t>
            </a:r>
            <a:r>
              <a:rPr lang="en-US" sz="1600" dirty="0">
                <a:latin typeface="Trebuchet MS"/>
              </a:rPr>
              <a:t>&gt; 800 </a:t>
            </a:r>
            <a:r>
              <a:rPr lang="en-US" sz="1600" dirty="0" err="1">
                <a:latin typeface="Trebuchet MS"/>
              </a:rPr>
              <a:t>MeV</a:t>
            </a:r>
            <a:r>
              <a:rPr lang="en-US" sz="1600" dirty="0">
                <a:latin typeface="Trebuchet MS"/>
              </a:rPr>
              <a:t>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1400" y="2514600"/>
            <a:ext cx="1499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rebuchet MS"/>
              </a:rPr>
              <a:t>[</a:t>
            </a:r>
            <a:r>
              <a:rPr lang="en-US" sz="1600" dirty="0" err="1">
                <a:latin typeface="Trebuchet MS"/>
              </a:rPr>
              <a:t>p</a:t>
            </a:r>
            <a:r>
              <a:rPr lang="en-US" sz="1600" baseline="-25000" dirty="0" err="1">
                <a:latin typeface="Trebuchet MS"/>
              </a:rPr>
              <a:t>T</a:t>
            </a:r>
            <a:r>
              <a:rPr lang="en-US" sz="1600" baseline="30000" dirty="0">
                <a:latin typeface="Trebuchet MS"/>
              </a:rPr>
              <a:t> </a:t>
            </a:r>
            <a:r>
              <a:rPr lang="en-US" sz="1600" dirty="0">
                <a:latin typeface="Trebuchet MS"/>
              </a:rPr>
              <a:t>&gt; 400 </a:t>
            </a:r>
            <a:r>
              <a:rPr lang="en-US" sz="1600" dirty="0" err="1">
                <a:latin typeface="Trebuchet MS"/>
              </a:rPr>
              <a:t>MeV</a:t>
            </a:r>
            <a:r>
              <a:rPr lang="en-US" sz="1600" dirty="0">
                <a:latin typeface="Trebuchet MS"/>
              </a:rPr>
              <a:t>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4600"/>
            <a:ext cx="1499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rebuchet MS"/>
              </a:rPr>
              <a:t>[</a:t>
            </a:r>
            <a:r>
              <a:rPr lang="en-US" sz="1600" dirty="0" err="1">
                <a:latin typeface="Trebuchet MS"/>
              </a:rPr>
              <a:t>p</a:t>
            </a:r>
            <a:r>
              <a:rPr lang="en-US" sz="1600" baseline="-25000" dirty="0" err="1">
                <a:latin typeface="Trebuchet MS"/>
              </a:rPr>
              <a:t>T</a:t>
            </a:r>
            <a:r>
              <a:rPr lang="en-US" sz="1600" baseline="30000" dirty="0">
                <a:latin typeface="Trebuchet MS"/>
              </a:rPr>
              <a:t> </a:t>
            </a:r>
            <a:r>
              <a:rPr lang="en-US" sz="1600" dirty="0">
                <a:latin typeface="Trebuchet MS"/>
              </a:rPr>
              <a:t>&gt; 200 </a:t>
            </a:r>
            <a:r>
              <a:rPr lang="en-US" sz="1600" dirty="0" err="1">
                <a:latin typeface="Trebuchet MS"/>
              </a:rPr>
              <a:t>MeV</a:t>
            </a:r>
            <a:r>
              <a:rPr lang="en-US" sz="1600" dirty="0">
                <a:latin typeface="Trebuchet MS"/>
              </a:rPr>
              <a:t>]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80</a:t>
            </a:fld>
            <a:endParaRPr lang="en-GB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… but that was for (old) Standard LHC optics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3" name="Rectangle 1026"/>
          <p:cNvSpPr txBox="1">
            <a:spLocks noChangeArrowheads="1"/>
          </p:cNvSpPr>
          <p:nvPr/>
        </p:nvSpPr>
        <p:spPr bwMode="auto">
          <a:xfrm>
            <a:off x="0" y="53340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… First Studies </a:t>
            </a:r>
            <a:r>
              <a:rPr kumimoji="0" lang="nl-NL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with</a:t>
            </a:r>
            <a:r>
              <a:rPr kumimoji="0" lang="nl-NL" sz="32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 </a:t>
            </a:r>
            <a:r>
              <a:rPr kumimoji="0" lang="nl-NL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nominal</a:t>
            </a:r>
            <a:r>
              <a:rPr kumimoji="0" lang="nl-NL" sz="32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 HL-LHC </a:t>
            </a:r>
            <a:r>
              <a:rPr kumimoji="0" lang="nl-NL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Optics</a:t>
            </a:r>
            <a:r>
              <a:rPr kumimoji="0" lang="nl-NL" sz="32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rebuchet MS"/>
                <a:ea typeface="ＭＳ Ｐゴシック" charset="-128"/>
                <a:cs typeface="ＭＳ Ｐゴシック" charset="-128"/>
              </a:rPr>
              <a:t> …</a:t>
            </a:r>
            <a:endParaRPr kumimoji="0" lang="nl-NL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rebuchet MS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icture 3" descr="Screen Shot 2018-03-19 at 10.23.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3791557"/>
            <a:ext cx="3962400" cy="306644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04800" y="1447800"/>
            <a:ext cx="8610600" cy="2438400"/>
            <a:chOff x="0" y="1143000"/>
            <a:chExt cx="9144000" cy="2743200"/>
          </a:xfrm>
        </p:grpSpPr>
        <p:pic>
          <p:nvPicPr>
            <p:cNvPr id="5" name="Picture 4" descr="Screen Shot 2018-03-19 at 09.08.05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0400" y="1143000"/>
              <a:ext cx="3017072" cy="2679700"/>
            </a:xfrm>
            <a:prstGeom prst="rect">
              <a:avLst/>
            </a:prstGeom>
          </p:spPr>
        </p:pic>
        <p:pic>
          <p:nvPicPr>
            <p:cNvPr id="6" name="Picture 5" descr="Screen Shot 2018-03-19 at 09.08.1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4056" y="1143000"/>
              <a:ext cx="2929944" cy="2667000"/>
            </a:xfrm>
            <a:prstGeom prst="rect">
              <a:avLst/>
            </a:prstGeom>
          </p:spPr>
        </p:pic>
        <p:grpSp>
          <p:nvGrpSpPr>
            <p:cNvPr id="7" name="Group 20"/>
            <p:cNvGrpSpPr/>
            <p:nvPr/>
          </p:nvGrpSpPr>
          <p:grpSpPr>
            <a:xfrm>
              <a:off x="0" y="1143000"/>
              <a:ext cx="3079531" cy="2743200"/>
              <a:chOff x="0" y="1828800"/>
              <a:chExt cx="3079531" cy="2743200"/>
            </a:xfrm>
          </p:grpSpPr>
          <p:pic>
            <p:nvPicPr>
              <p:cNvPr id="8" name="Picture 7" descr="Screen Shot 2018-03-19 at 09.07.56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1828800"/>
                <a:ext cx="3079531" cy="2743200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>
                <a:off x="1371600" y="2057400"/>
                <a:ext cx="838200" cy="228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/>
              </a:rPr>
              <a:t>Acceptances for 2x2cm detector @ 15</a:t>
            </a:r>
            <a:r>
              <a:rPr lang="en-GB" dirty="0">
                <a:latin typeface="Symbol"/>
              </a:rPr>
              <a:t>s</a:t>
            </a:r>
            <a:r>
              <a:rPr lang="en-GB" dirty="0">
                <a:latin typeface="Trebuchet MS"/>
              </a:rPr>
              <a:t>+0.5mm, no collimators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4038600"/>
            <a:ext cx="533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/>
              </a:rPr>
              <a:t>233m: Reduced</a:t>
            </a:r>
            <a:r>
              <a:rPr lang="en-GB" dirty="0">
                <a:latin typeface="Symbol"/>
              </a:rPr>
              <a:t> </a:t>
            </a:r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Symbol"/>
              </a:rPr>
              <a:t> </a:t>
            </a:r>
            <a:r>
              <a:rPr lang="en-GB" dirty="0">
                <a:latin typeface="Trebuchet MS"/>
              </a:rPr>
              <a:t>acceptance relative to that now in AFP region</a:t>
            </a:r>
          </a:p>
          <a:p>
            <a:endParaRPr lang="en-GB" dirty="0">
              <a:latin typeface="Trebuchet MS"/>
            </a:endParaRPr>
          </a:p>
          <a:p>
            <a:r>
              <a:rPr lang="en-GB" dirty="0">
                <a:latin typeface="Trebuchet MS"/>
              </a:rPr>
              <a:t>324,420m: Attractive</a:t>
            </a:r>
            <a:r>
              <a:rPr lang="en-GB" dirty="0">
                <a:latin typeface="Symbol"/>
              </a:rPr>
              <a:t> </a:t>
            </a:r>
            <a:r>
              <a:rPr lang="en-GB" dirty="0" err="1">
                <a:latin typeface="Symbol"/>
              </a:rPr>
              <a:t>x</a:t>
            </a:r>
            <a:r>
              <a:rPr lang="en-GB" dirty="0">
                <a:latin typeface="Symbol"/>
              </a:rPr>
              <a:t> </a:t>
            </a:r>
            <a:r>
              <a:rPr lang="en-GB" dirty="0">
                <a:latin typeface="Trebuchet MS"/>
              </a:rPr>
              <a:t>acceptance</a:t>
            </a:r>
          </a:p>
          <a:p>
            <a:r>
              <a:rPr lang="en-GB" dirty="0">
                <a:latin typeface="Trebuchet MS"/>
              </a:rPr>
              <a:t>extending into SM Higgs region and very wide </a:t>
            </a:r>
            <a:r>
              <a:rPr lang="en-GB" dirty="0" err="1">
                <a:latin typeface="Trebuchet MS"/>
              </a:rPr>
              <a:t>t</a:t>
            </a:r>
            <a:r>
              <a:rPr lang="en-GB" dirty="0">
                <a:latin typeface="Trebuchet MS"/>
              </a:rPr>
              <a:t> range at possible</a:t>
            </a:r>
          </a:p>
          <a:p>
            <a:r>
              <a:rPr lang="en-GB" dirty="0">
                <a:latin typeface="Trebuchet MS"/>
              </a:rPr>
              <a:t>deployment points in cold sections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3276600"/>
            <a:ext cx="3177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rgbClr val="660066"/>
                </a:solidFill>
                <a:latin typeface="Trebuchet MS"/>
              </a:rPr>
              <a:t>[</a:t>
            </a:r>
            <a:r>
              <a:rPr lang="en-GB" sz="1800" dirty="0" err="1">
                <a:solidFill>
                  <a:srgbClr val="660066"/>
                </a:solidFill>
                <a:latin typeface="Trebuchet MS"/>
              </a:rPr>
              <a:t>Janusz</a:t>
            </a:r>
            <a:r>
              <a:rPr lang="en-GB" sz="1800" dirty="0">
                <a:solidFill>
                  <a:srgbClr val="660066"/>
                </a:solidFill>
                <a:latin typeface="Trebuchet MS"/>
              </a:rPr>
              <a:t> </a:t>
            </a:r>
            <a:r>
              <a:rPr lang="en-GB" sz="1800" dirty="0" err="1">
                <a:solidFill>
                  <a:srgbClr val="660066"/>
                </a:solidFill>
                <a:latin typeface="Trebuchet MS"/>
              </a:rPr>
              <a:t>Chwastowski</a:t>
            </a:r>
            <a:r>
              <a:rPr lang="en-GB" sz="1800" dirty="0">
                <a:solidFill>
                  <a:srgbClr val="660066"/>
                </a:solidFill>
                <a:latin typeface="Trebuchet MS"/>
              </a:rPr>
              <a:t>, ATLAS]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1600200"/>
            <a:ext cx="826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Arial"/>
              </a:rPr>
              <a:t>233 </a:t>
            </a:r>
            <a:r>
              <a:rPr lang="en-GB" sz="1800" dirty="0" err="1">
                <a:latin typeface="Arial"/>
              </a:rPr>
              <a:t>m</a:t>
            </a:r>
            <a:endParaRPr lang="en-GB" sz="18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37168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20844"/>
            <a:ext cx="4191000" cy="2151529"/>
          </a:xfrm>
          <a:prstGeom prst="rect">
            <a:avLst/>
          </a:prstGeom>
        </p:spPr>
      </p:pic>
      <p:pic>
        <p:nvPicPr>
          <p:cNvPr id="15" name="Picture 14" descr="F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09" y="2819400"/>
            <a:ext cx="4253533" cy="4038599"/>
          </a:xfrm>
          <a:prstGeom prst="rect">
            <a:avLst/>
          </a:prstGeom>
        </p:spPr>
      </p:pic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382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Extracting Total Cross Section from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Elastic Data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43400" y="2438400"/>
            <a:ext cx="48006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/>
              </a:rPr>
              <a:t>- Fit 0.014 &lt; |</a:t>
            </a:r>
            <a:r>
              <a:rPr lang="en-US" dirty="0" err="1">
                <a:latin typeface="Trebuchet MS"/>
              </a:rPr>
              <a:t>t</a:t>
            </a:r>
            <a:r>
              <a:rPr lang="en-US" dirty="0">
                <a:latin typeface="Trebuchet MS"/>
              </a:rPr>
              <a:t>| &lt; 0.1 GeV</a:t>
            </a:r>
            <a:r>
              <a:rPr lang="en-US" baseline="30000" dirty="0">
                <a:latin typeface="Trebuchet MS"/>
              </a:rPr>
              <a:t>2</a:t>
            </a:r>
            <a:r>
              <a:rPr lang="en-US" dirty="0">
                <a:latin typeface="Trebuchet MS"/>
              </a:rPr>
              <a:t>, </a:t>
            </a:r>
          </a:p>
          <a:p>
            <a:r>
              <a:rPr lang="en-US" dirty="0">
                <a:latin typeface="Trebuchet MS"/>
              </a:rPr>
              <a:t>where acceptance is large and </a:t>
            </a:r>
          </a:p>
          <a:p>
            <a:r>
              <a:rPr lang="en-US" dirty="0">
                <a:latin typeface="Trebuchet MS"/>
              </a:rPr>
              <a:t>theory uncertainty is small</a:t>
            </a:r>
          </a:p>
          <a:p>
            <a:endParaRPr lang="en-US" dirty="0"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Influence of interference small.</a:t>
            </a:r>
          </a:p>
          <a:p>
            <a:endParaRPr lang="en-US" dirty="0"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</a:t>
            </a:r>
            <a:r>
              <a:rPr lang="en-US" dirty="0" err="1">
                <a:latin typeface="Trebuchet MS"/>
              </a:rPr>
              <a:t>Hadronic</a:t>
            </a:r>
            <a:r>
              <a:rPr lang="en-US" dirty="0">
                <a:latin typeface="Trebuchet MS"/>
              </a:rPr>
              <a:t> region compatible </a:t>
            </a:r>
          </a:p>
          <a:p>
            <a:r>
              <a:rPr lang="en-US" dirty="0">
                <a:latin typeface="Trebuchet MS"/>
              </a:rPr>
              <a:t>with pure exponential: ~ </a:t>
            </a:r>
            <a:r>
              <a:rPr lang="en-US" dirty="0" err="1">
                <a:latin typeface="Trebuchet MS"/>
              </a:rPr>
              <a:t>e</a:t>
            </a:r>
            <a:r>
              <a:rPr lang="en-US" baseline="30000" dirty="0" err="1">
                <a:latin typeface="Trebuchet MS"/>
              </a:rPr>
              <a:t>Bt</a:t>
            </a:r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Total </a:t>
            </a:r>
            <a:r>
              <a:rPr lang="en-US" dirty="0" err="1">
                <a:latin typeface="Trebuchet MS"/>
              </a:rPr>
              <a:t>hadronic</a:t>
            </a:r>
            <a:r>
              <a:rPr lang="en-US" dirty="0">
                <a:latin typeface="Trebuchet MS"/>
              </a:rPr>
              <a:t> cross section</a:t>
            </a:r>
          </a:p>
          <a:p>
            <a:r>
              <a:rPr lang="en-US" dirty="0">
                <a:latin typeface="Trebuchet MS"/>
              </a:rPr>
              <a:t>emerges via fit </a:t>
            </a:r>
            <a:r>
              <a:rPr lang="en-US" dirty="0" err="1">
                <a:latin typeface="Trebuchet MS"/>
              </a:rPr>
              <a:t>normalisation</a:t>
            </a:r>
            <a:r>
              <a:rPr lang="en-US" dirty="0">
                <a:latin typeface="Trebuchet MS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9600" y="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Fixed parameters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:</a:t>
            </a:r>
          </a:p>
          <a:p>
            <a:r>
              <a:rPr lang="en-US" dirty="0">
                <a:solidFill>
                  <a:srgbClr val="FF0000"/>
                </a:solidFill>
                <a:latin typeface="Symbol"/>
              </a:rPr>
              <a:t>- 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r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(~0.14) = ratio of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Re/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Im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amplitudes at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=0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G = proton electric form factor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-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f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= phase of Coulomb-nuclear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 interference at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=0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82</a:t>
            </a:fld>
            <a:endParaRPr lang="en-GB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Total SD, DD Cross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Secs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as Function of √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762000"/>
            <a:ext cx="413090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CMS: integration over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x</a:t>
            </a:r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ALICE: Integrated SD, DD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cross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secs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at three √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based on gap rates and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topologies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… Extrapolations into lowest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and highest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regions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28407" y="4114800"/>
            <a:ext cx="35870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Symbol"/>
              </a:rPr>
              <a:t>- </a:t>
            </a:r>
            <a:r>
              <a:rPr lang="en-US" dirty="0" err="1">
                <a:solidFill>
                  <a:schemeClr val="accent2"/>
                </a:solidFill>
                <a:latin typeface="Symbol"/>
              </a:rPr>
              <a:t>s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(SD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) with </a:t>
            </a:r>
            <a:r>
              <a:rPr lang="en-US" dirty="0" err="1">
                <a:solidFill>
                  <a:schemeClr val="accent2"/>
                </a:solidFill>
                <a:latin typeface="Symbol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&lt; 0.05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2"/>
                </a:solidFill>
                <a:latin typeface="Symbol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Symbol"/>
              </a:rPr>
              <a:t>s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(DD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) with gap  </a:t>
            </a:r>
            <a:r>
              <a:rPr lang="en-US" dirty="0">
                <a:solidFill>
                  <a:schemeClr val="accent2"/>
                </a:solidFill>
                <a:latin typeface="Symbol"/>
              </a:rPr>
              <a:t>Dh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&gt; 3</a:t>
            </a:r>
          </a:p>
          <a:p>
            <a:pPr>
              <a:buFontTx/>
              <a:buChar char="-"/>
            </a:pPr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- Good agreement with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SPS data and predictions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with modest rise with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energy </a:t>
            </a:r>
            <a:r>
              <a:rPr lang="en-US" dirty="0" err="1">
                <a:solidFill>
                  <a:srgbClr val="FF0000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 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smallish 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a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IP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(0)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9600"/>
            <a:ext cx="5003800" cy="31558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84132"/>
            <a:ext cx="5257800" cy="3273867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83</a:t>
            </a:fld>
            <a:endParaRPr lang="en-GB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133600"/>
            <a:ext cx="8737600" cy="4166124"/>
          </a:xfrm>
          <a:prstGeom prst="rect">
            <a:avLst/>
          </a:prstGeom>
        </p:spPr>
      </p:pic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W and Z events with gaps at CMS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85800"/>
            <a:ext cx="81692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After pile-up corrections, ~1% of W and Z events exhibit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no activity above noise thresholds over range 3 &lt; ±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h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&lt; 4.9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… interpretation complicated by non-diffractive </a:t>
            </a:r>
          </a:p>
          <a:p>
            <a:r>
              <a:rPr lang="en-US" dirty="0" err="1">
                <a:solidFill>
                  <a:srgbClr val="FF0000"/>
                </a:solidFill>
                <a:latin typeface="Trebuchet MS"/>
              </a:rPr>
              <a:t>hadronisation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fluctuations … 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04800" y="6248400"/>
          <a:ext cx="304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3388" name="Equation" r:id="rId4" imgW="114300" imgH="152400" progId="Equation.3">
                  <p:embed/>
                </p:oleObj>
              </mc:Choice>
              <mc:Fallback>
                <p:oleObj name="Equation" r:id="rId4" imgW="114300" imgH="15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6248400"/>
                        <a:ext cx="30480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600" y="61722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/>
              </a:rPr>
              <a:t>(= 4.9 – </a:t>
            </a:r>
            <a:r>
              <a:rPr lang="en-US" dirty="0">
                <a:latin typeface="Symbol"/>
              </a:rPr>
              <a:t>Dh</a:t>
            </a:r>
            <a:r>
              <a:rPr lang="en-US" dirty="0">
                <a:latin typeface="Trebuchet MS"/>
              </a:rPr>
              <a:t>) end-point of gap - starting at acceptance limit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84</a:t>
            </a:fld>
            <a:endParaRPr lang="en-GB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5562600" cy="5468954"/>
          </a:xfrm>
          <a:prstGeom prst="rect">
            <a:avLst/>
          </a:prstGeom>
        </p:spPr>
      </p:pic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Gap-Lepton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h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Correlation for W bosons 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8800" y="5029200"/>
            <a:ext cx="33647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Surprisingly large?…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Interpretation in terms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of cross section or gap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survival pending 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2600" y="838200"/>
            <a:ext cx="3305412" cy="4154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Lepton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pseudorapidity</a:t>
            </a:r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with + sign if lepton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in same hemisphere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as gap, else – sign.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Fit to combination of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PYTHIA and POMPYT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hard diffraction model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suggests significant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(~50%) diffractive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contribution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85</a:t>
            </a:fld>
            <a:endParaRPr lang="en-GB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3152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CMS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Dijets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with Low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x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Symbo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7391400" cy="352472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180344"/>
            <a:ext cx="8915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dirty="0">
                <a:latin typeface="Trebuchet MS"/>
              </a:rPr>
              <a:t>Diffractive signal required at low </a:t>
            </a:r>
            <a:r>
              <a:rPr lang="en-US" dirty="0" err="1">
                <a:latin typeface="Symbol"/>
              </a:rPr>
              <a:t>x</a:t>
            </a:r>
            <a:r>
              <a:rPr lang="en-US" dirty="0">
                <a:latin typeface="Trebuchet MS"/>
              </a:rPr>
              <a:t> (Data &gt; PYTHIA ND)</a:t>
            </a:r>
          </a:p>
          <a:p>
            <a:pPr>
              <a:buFontTx/>
              <a:buChar char="-"/>
            </a:pPr>
            <a:endParaRPr lang="en-US" dirty="0">
              <a:solidFill>
                <a:srgbClr val="FF0000"/>
              </a:solidFill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Fit linear combination of PYTHIA (ND) and POMPYT /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PYTHIA8-SD+DD (DPDF-based diffractive models)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	</a:t>
            </a:r>
            <a:r>
              <a:rPr lang="en-US" dirty="0" err="1">
                <a:solidFill>
                  <a:schemeClr val="accent2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Best description from PYTHIA6 with POMPYT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0.23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	</a:t>
            </a:r>
            <a:r>
              <a:rPr lang="en-US" dirty="0" err="1">
                <a:solidFill>
                  <a:schemeClr val="accent2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chemeClr val="accent2"/>
                </a:solidFill>
                <a:latin typeface="Trebuchet MS"/>
                <a:sym typeface="Wingdings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PYTHIA8, SD/DD contribution has to be multiplied by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a factor ~2.5 and still gives inferior description </a:t>
            </a:r>
          </a:p>
        </p:txBody>
      </p:sp>
      <p:pic>
        <p:nvPicPr>
          <p:cNvPr id="11" name="Picture 5" descr="C:\Documents and Settings\paul.D58K4P0J\Desktop\HCP07\tevatron jet rescat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2998" y="152401"/>
            <a:ext cx="160100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239000" y="2209800"/>
            <a:ext cx="20116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Uncorrected </a:t>
            </a:r>
          </a:p>
          <a:p>
            <a:r>
              <a:rPr lang="en-US" dirty="0">
                <a:latin typeface="Trebuchet MS"/>
              </a:rPr>
              <a:t>data prior </a:t>
            </a:r>
          </a:p>
          <a:p>
            <a:r>
              <a:rPr lang="en-US" dirty="0">
                <a:latin typeface="Trebuchet MS"/>
              </a:rPr>
              <a:t>to rapidity </a:t>
            </a:r>
          </a:p>
          <a:p>
            <a:r>
              <a:rPr lang="en-US" dirty="0">
                <a:latin typeface="Trebuchet MS"/>
              </a:rPr>
              <a:t>gap selection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86</a:t>
            </a:fld>
            <a:endParaRPr lang="en-GB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304800" y="2209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dirty="0">
              <a:latin typeface="Trebuchet MS"/>
            </a:endParaRPr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0" y="7620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Trebuchet MS"/>
              </a:rPr>
              <a:t>Single dissociation				</a:t>
            </a:r>
            <a:r>
              <a:rPr lang="en-US" b="1" dirty="0">
                <a:latin typeface="Trebuchet MS"/>
                <a:sym typeface="Wingdings" pitchFamily="1" charset="2"/>
              </a:rPr>
              <a:t>Double dissociation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 </a:t>
            </a:r>
            <a:endParaRPr lang="en-GB" dirty="0">
              <a:solidFill>
                <a:srgbClr val="FF0000"/>
              </a:solidFill>
              <a:latin typeface="Trebuchet MS"/>
            </a:endParaRPr>
          </a:p>
        </p:txBody>
      </p:sp>
      <p:sp>
        <p:nvSpPr>
          <p:cNvPr id="98313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Uncertainties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in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pre-LHC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Predictions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21513" name="Text Box 12"/>
          <p:cNvSpPr txBox="1">
            <a:spLocks noChangeArrowheads="1"/>
          </p:cNvSpPr>
          <p:nvPr/>
        </p:nvSpPr>
        <p:spPr bwMode="auto">
          <a:xfrm>
            <a:off x="228600" y="1219200"/>
            <a:ext cx="30251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33CC"/>
                </a:solidFill>
                <a:latin typeface="Symbol" pitchFamily="1" charset="2"/>
              </a:rPr>
              <a:t>s</a:t>
            </a:r>
            <a:r>
              <a:rPr lang="en-US" dirty="0">
                <a:solidFill>
                  <a:srgbClr val="0033CC"/>
                </a:solidFill>
                <a:latin typeface="Trebuchet MS"/>
              </a:rPr>
              <a:t> = 14mb (PYTHIA8)</a:t>
            </a:r>
          </a:p>
          <a:p>
            <a:r>
              <a:rPr lang="en-US" dirty="0" err="1">
                <a:solidFill>
                  <a:srgbClr val="0033CC"/>
                </a:solidFill>
                <a:latin typeface="Symbol" pitchFamily="1" charset="2"/>
              </a:rPr>
              <a:t>s</a:t>
            </a:r>
            <a:r>
              <a:rPr lang="en-US" dirty="0">
                <a:solidFill>
                  <a:srgbClr val="0033CC"/>
                </a:solidFill>
                <a:latin typeface="Trebuchet MS"/>
              </a:rPr>
              <a:t> = 10mb (PHOJET)</a:t>
            </a:r>
            <a:endParaRPr lang="en-GB" dirty="0">
              <a:solidFill>
                <a:srgbClr val="0033CC"/>
              </a:solidFill>
              <a:latin typeface="Trebuchet MS"/>
            </a:endParaRPr>
          </a:p>
        </p:txBody>
      </p:sp>
      <p:sp>
        <p:nvSpPr>
          <p:cNvPr id="21514" name="Text Box 13"/>
          <p:cNvSpPr txBox="1">
            <a:spLocks noChangeArrowheads="1"/>
          </p:cNvSpPr>
          <p:nvPr/>
        </p:nvSpPr>
        <p:spPr bwMode="auto">
          <a:xfrm>
            <a:off x="5791200" y="1219200"/>
            <a:ext cx="28865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33CC"/>
                </a:solidFill>
                <a:latin typeface="Symbol" pitchFamily="1" charset="2"/>
              </a:rPr>
              <a:t>s</a:t>
            </a:r>
            <a:r>
              <a:rPr lang="en-US" dirty="0">
                <a:solidFill>
                  <a:srgbClr val="0033CC"/>
                </a:solidFill>
                <a:latin typeface="Trebuchet MS"/>
              </a:rPr>
              <a:t> = 9mb (PYTHIA8)</a:t>
            </a:r>
          </a:p>
          <a:p>
            <a:r>
              <a:rPr lang="en-US" dirty="0" err="1">
                <a:solidFill>
                  <a:srgbClr val="0033CC"/>
                </a:solidFill>
                <a:latin typeface="Symbol" pitchFamily="1" charset="2"/>
              </a:rPr>
              <a:t>s</a:t>
            </a:r>
            <a:r>
              <a:rPr lang="en-US" dirty="0">
                <a:solidFill>
                  <a:srgbClr val="0033CC"/>
                </a:solidFill>
                <a:latin typeface="Trebuchet MS"/>
              </a:rPr>
              <a:t> = 4mb (PHOJET)</a:t>
            </a:r>
            <a:endParaRPr lang="en-GB" dirty="0">
              <a:solidFill>
                <a:srgbClr val="0033CC"/>
              </a:solidFill>
              <a:latin typeface="Trebuchet M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2057400"/>
            <a:ext cx="3657600" cy="4648200"/>
            <a:chOff x="0" y="432"/>
            <a:chExt cx="2256" cy="2946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2"/>
            <a:srcRect r="1604"/>
            <a:stretch>
              <a:fillRect/>
            </a:stretch>
          </p:blipFill>
          <p:spPr bwMode="auto">
            <a:xfrm>
              <a:off x="0" y="432"/>
              <a:ext cx="2256" cy="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672" y="576"/>
              <a:ext cx="1324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err="1">
                  <a:solidFill>
                    <a:srgbClr val="FF3300"/>
                  </a:solidFill>
                  <a:latin typeface="Trebuchet MS"/>
                </a:rPr>
                <a:t>sqrt(s</a:t>
              </a:r>
              <a:r>
                <a:rPr lang="en-US" sz="1800" dirty="0">
                  <a:solidFill>
                    <a:srgbClr val="FF3300"/>
                  </a:solidFill>
                  <a:latin typeface="Trebuchet MS"/>
                </a:rPr>
                <a:t>) = 19.6 </a:t>
              </a:r>
              <a:r>
                <a:rPr lang="en-US" sz="1800" dirty="0" err="1">
                  <a:solidFill>
                    <a:srgbClr val="FF3300"/>
                  </a:solidFill>
                  <a:latin typeface="Trebuchet MS"/>
                </a:rPr>
                <a:t>GeV</a:t>
              </a:r>
              <a:endParaRPr lang="en-GB" sz="1800" dirty="0">
                <a:solidFill>
                  <a:srgbClr val="FF3300"/>
                </a:solidFill>
                <a:latin typeface="Trebuchet MS"/>
              </a:endParaRPr>
            </a:p>
          </p:txBody>
        </p:sp>
      </p:grpSp>
      <p:pic>
        <p:nvPicPr>
          <p:cNvPr id="20" name="Picture 14"/>
          <p:cNvPicPr preferRelativeResize="0">
            <a:picLocks noChangeAspect="1" noChangeArrowheads="1"/>
          </p:cNvPicPr>
          <p:nvPr/>
        </p:nvPicPr>
        <p:blipFill>
          <a:blip r:embed="rId3"/>
          <a:srcRect l="13776" t="19469" r="38571" b="48674"/>
          <a:stretch>
            <a:fillRect/>
          </a:stretch>
        </p:blipFill>
        <p:spPr bwMode="auto">
          <a:xfrm>
            <a:off x="5149850" y="3079750"/>
            <a:ext cx="399415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7239000" y="4191000"/>
            <a:ext cx="4653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3300"/>
                </a:solidFill>
                <a:latin typeface="Trebuchet MS"/>
              </a:rPr>
              <a:t>SD</a:t>
            </a:r>
            <a:endParaRPr lang="en-GB" sz="2000" dirty="0">
              <a:solidFill>
                <a:srgbClr val="FF3300"/>
              </a:solidFill>
              <a:latin typeface="Trebuchet MS"/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6858000" y="5562600"/>
            <a:ext cx="4992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3300"/>
                </a:solidFill>
                <a:latin typeface="Trebuchet MS"/>
              </a:rPr>
              <a:t>DD</a:t>
            </a:r>
            <a:endParaRPr lang="en-GB" sz="2000" dirty="0">
              <a:solidFill>
                <a:srgbClr val="FF3300"/>
              </a:solidFill>
              <a:latin typeface="Trebuchet MS"/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6019800" y="3276600"/>
            <a:ext cx="23544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  <a:latin typeface="Trebuchet MS"/>
              </a:rPr>
              <a:t>[PHOJET: hep-ph/9803437]</a:t>
            </a:r>
            <a:endParaRPr lang="en-GB" sz="1400" dirty="0">
              <a:latin typeface="Trebuchet M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57600" y="2057400"/>
            <a:ext cx="5486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Trebuchet MS"/>
              </a:rPr>
              <a:t>Parameterisations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based on old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low energy data, particularly poor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for DD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… and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where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does DD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stop and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ND start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anyway?...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87</a:t>
            </a:fld>
            <a:endParaRPr lang="en-GB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CMS Measurement of Large Mass DD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419600"/>
            <a:ext cx="931537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Data with central gap (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Dh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&gt; 3, within </a:t>
            </a:r>
            <a:r>
              <a:rPr lang="en-US">
                <a:solidFill>
                  <a:srgbClr val="FF0000"/>
                </a:solidFill>
                <a:latin typeface="Trebuchet MS"/>
              </a:rPr>
              <a:t>CMS acceptance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) constrain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DD cross section at large M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(&gt;10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GeV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) and M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Y 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(&gt;10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GeV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) </a:t>
            </a:r>
            <a:endParaRPr lang="en-US" baseline="-25000" dirty="0">
              <a:solidFill>
                <a:srgbClr val="FF0000"/>
              </a:solidFill>
              <a:latin typeface="Trebuchet MS"/>
            </a:endParaRP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Again compatible with PYTHIA8 with 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a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IP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(0) = 1.08 or 1.104</a:t>
            </a:r>
          </a:p>
          <a:p>
            <a:pPr>
              <a:buFontTx/>
              <a:buChar char="-"/>
            </a:pPr>
            <a:endParaRPr lang="en-US" dirty="0">
              <a:solidFill>
                <a:srgbClr val="0000FF"/>
              </a:solidFill>
              <a:latin typeface="Trebuchet MS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Trebuchet MS"/>
              </a:rPr>
              <a:t>… increasingly detailed SD and DD data </a:t>
            </a:r>
            <a:r>
              <a:rPr lang="en-US" dirty="0" err="1">
                <a:solidFill>
                  <a:srgbClr val="0000FF"/>
                </a:solidFill>
                <a:latin typeface="Trebuchet MS"/>
                <a:sym typeface="Wingdings"/>
              </a:rPr>
              <a:t></a:t>
            </a:r>
            <a:r>
              <a:rPr lang="en-US" dirty="0">
                <a:solidFill>
                  <a:srgbClr val="0000FF"/>
                </a:solidFill>
                <a:latin typeface="Trebuchet MS"/>
                <a:sym typeface="Wingdings"/>
              </a:rPr>
              <a:t> </a:t>
            </a:r>
            <a:r>
              <a:rPr lang="en-US" dirty="0">
                <a:solidFill>
                  <a:srgbClr val="0000FF"/>
                </a:solidFill>
                <a:latin typeface="Trebuchet MS"/>
              </a:rPr>
              <a:t>challenging theory </a:t>
            </a:r>
          </a:p>
          <a:p>
            <a:pPr>
              <a:buFontTx/>
              <a:buChar char="-"/>
            </a:pPr>
            <a:endParaRPr lang="en-US" dirty="0">
              <a:solidFill>
                <a:srgbClr val="0000FF"/>
              </a:solidFill>
              <a:latin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09600"/>
            <a:ext cx="4953000" cy="381250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88</a:t>
            </a:fld>
            <a:endParaRPr lang="en-GB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Ultraperipheral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J/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Y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Photoproduction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, 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&amp; the Low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x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Gluon Density of the Proton 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5562600" y="1524000"/>
            <a:ext cx="3581400" cy="1676400"/>
            <a:chOff x="4343400" y="1752600"/>
            <a:chExt cx="4343400" cy="2151565"/>
          </a:xfrm>
        </p:grpSpPr>
        <p:pic>
          <p:nvPicPr>
            <p:cNvPr id="8" name="Picture 7" descr="vm-dynamics.eps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4343400" y="1752600"/>
              <a:ext cx="4343400" cy="2151565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648200" y="2209800"/>
              <a:ext cx="2286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" y="3810000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LHC protons / ions as source of photons: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VM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photoproduction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…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Experimentally very simple 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FF"/>
                </a:solidFill>
                <a:latin typeface="Trebuchet MS"/>
              </a:rPr>
              <a:t>Sensitivity to square of gluon density</a:t>
            </a:r>
          </a:p>
          <a:p>
            <a:r>
              <a:rPr lang="en-US" dirty="0">
                <a:solidFill>
                  <a:srgbClr val="0000FF"/>
                </a:solidFill>
                <a:latin typeface="Trebuchet MS"/>
              </a:rPr>
              <a:t> at lowest order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67400"/>
            <a:ext cx="5850647" cy="7214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1295400"/>
            <a:ext cx="2438400" cy="24468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600" y="1981200"/>
            <a:ext cx="21339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… </a:t>
            </a:r>
            <a:r>
              <a:rPr lang="en-US" dirty="0" err="1">
                <a:latin typeface="Trebuchet MS"/>
              </a:rPr>
              <a:t>LHC’s</a:t>
            </a:r>
            <a:r>
              <a:rPr lang="en-US" dirty="0">
                <a:latin typeface="Trebuchet MS"/>
              </a:rPr>
              <a:t> “near </a:t>
            </a:r>
          </a:p>
          <a:p>
            <a:r>
              <a:rPr lang="en-US" dirty="0">
                <a:latin typeface="Trebuchet MS"/>
              </a:rPr>
              <a:t>misses”</a:t>
            </a:r>
          </a:p>
        </p:txBody>
      </p:sp>
      <p:cxnSp>
        <p:nvCxnSpPr>
          <p:cNvPr id="14" name="Straight Arrow Connector 13"/>
          <p:cNvCxnSpPr>
            <a:stCxn id="10" idx="3"/>
          </p:cNvCxnSpPr>
          <p:nvPr/>
        </p:nvCxnSpPr>
        <p:spPr>
          <a:xfrm flipV="1">
            <a:off x="4724400" y="2514600"/>
            <a:ext cx="762000" cy="420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5" descr="d15-039f21.eps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32463" y="3429000"/>
            <a:ext cx="341153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89</a:t>
            </a:fld>
            <a:endParaRPr lang="en-GB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43709"/>
            <a:ext cx="4343400" cy="3093028"/>
          </a:xfrm>
          <a:prstGeom prst="rect">
            <a:avLst/>
          </a:prstGeom>
        </p:spPr>
      </p:pic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57912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Exclusive J/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Y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Production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in pp at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LHCb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242562"/>
            <a:ext cx="5105400" cy="23995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0" y="24384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Coherent signal extracted by fitting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t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(~p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T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2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) distribution …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0000FF"/>
                </a:solidFill>
                <a:latin typeface="Trebuchet MS"/>
              </a:rPr>
              <a:t>[uncertainties hard to evaluate]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1" y="4247360"/>
            <a:ext cx="1828800" cy="215343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781800" y="6396335"/>
            <a:ext cx="2092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Trebuchet MS"/>
              </a:rPr>
              <a:t>Signal (green)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6396335"/>
            <a:ext cx="2650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Background (red)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2950" y="0"/>
            <a:ext cx="3321050" cy="2225358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90</a:t>
            </a:fld>
            <a:endParaRPr lang="en-GB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Ultra-peripheral J/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Y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in pp at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LHCb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76600"/>
            <a:ext cx="239243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804208"/>
            <a:ext cx="86100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Ambiguity on whether forward J/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Y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is produced by high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energy photon and low energy gluons or vice versa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    … dealt with on a statistical basis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Very interesting kinematic range …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    … HERA power law dependence persists to large W / low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124" y="2927350"/>
            <a:ext cx="6200876" cy="3930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19800" y="6324600"/>
            <a:ext cx="1883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Symbol"/>
              </a:rPr>
              <a:t>g</a:t>
            </a:r>
            <a:r>
              <a:rPr lang="en-US" sz="2000" dirty="0" err="1">
                <a:latin typeface="Trebuchet MS"/>
              </a:rPr>
              <a:t>p</a:t>
            </a:r>
            <a:r>
              <a:rPr lang="en-US" sz="2000" dirty="0">
                <a:latin typeface="Trebuchet MS"/>
              </a:rPr>
              <a:t> CMS energy,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91</a:t>
            </a:fld>
            <a:endParaRPr lang="en-GB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Ultra-peripheral J/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Y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in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pPb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at ALICE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409157"/>
            <a:ext cx="5943600" cy="37942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914400"/>
            <a:ext cx="82018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rebuchet MS"/>
              </a:rPr>
              <a:t>Pb</a:t>
            </a:r>
            <a:r>
              <a:rPr lang="en-US" dirty="0">
                <a:latin typeface="Trebuchet MS"/>
              </a:rPr>
              <a:t> ion provides prolific source of photons (~Z</a:t>
            </a:r>
            <a:r>
              <a:rPr lang="en-US" baseline="30000" dirty="0">
                <a:latin typeface="Trebuchet MS"/>
              </a:rPr>
              <a:t>2</a:t>
            </a:r>
            <a:r>
              <a:rPr lang="en-US" dirty="0">
                <a:latin typeface="Trebuchet MS"/>
              </a:rPr>
              <a:t>) … </a:t>
            </a:r>
          </a:p>
          <a:p>
            <a:r>
              <a:rPr lang="en-US" dirty="0">
                <a:latin typeface="Trebuchet MS"/>
              </a:rPr>
              <a:t>… removes ambiguity </a:t>
            </a:r>
            <a:r>
              <a:rPr lang="en-US" dirty="0" err="1">
                <a:latin typeface="Trebuchet MS"/>
                <a:sym typeface="Wingdings"/>
              </a:rPr>
              <a:t></a:t>
            </a:r>
            <a:r>
              <a:rPr lang="en-US" dirty="0">
                <a:latin typeface="Trebuchet MS"/>
                <a:sym typeface="Wingdings"/>
              </a:rPr>
              <a:t> </a:t>
            </a:r>
            <a:r>
              <a:rPr lang="en-US" dirty="0" err="1">
                <a:latin typeface="Symbol"/>
                <a:sym typeface="Wingdings"/>
              </a:rPr>
              <a:t>g</a:t>
            </a:r>
            <a:r>
              <a:rPr lang="en-US" dirty="0" err="1">
                <a:latin typeface="Trebuchet MS"/>
                <a:sym typeface="Wingdings"/>
              </a:rPr>
              <a:t>p</a:t>
            </a:r>
            <a:r>
              <a:rPr lang="en-US" dirty="0">
                <a:latin typeface="Trebuchet MS"/>
                <a:sym typeface="Wingdings"/>
              </a:rPr>
              <a:t> 95% of the time, </a:t>
            </a:r>
            <a:r>
              <a:rPr lang="en-US" dirty="0" err="1">
                <a:latin typeface="Symbol"/>
                <a:sym typeface="Wingdings"/>
              </a:rPr>
              <a:t>g</a:t>
            </a:r>
            <a:r>
              <a:rPr lang="en-US" dirty="0" err="1">
                <a:latin typeface="Trebuchet MS"/>
                <a:sym typeface="Wingdings"/>
              </a:rPr>
              <a:t>Pb</a:t>
            </a:r>
            <a:r>
              <a:rPr lang="en-US" dirty="0">
                <a:latin typeface="Trebuchet MS"/>
                <a:sym typeface="Wingdings"/>
              </a:rPr>
              <a:t> only 5%</a:t>
            </a:r>
            <a:endParaRPr lang="en-US" dirty="0">
              <a:latin typeface="Trebuchet M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8400"/>
            <a:ext cx="3200400" cy="338124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6027003"/>
            <a:ext cx="8789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Compatible with power law (= monatomic low </a:t>
            </a:r>
            <a:r>
              <a:rPr lang="en-US" dirty="0" err="1">
                <a:latin typeface="Trebuchet MS"/>
              </a:rPr>
              <a:t>x</a:t>
            </a:r>
            <a:r>
              <a:rPr lang="en-US" dirty="0">
                <a:latin typeface="Trebuchet MS"/>
              </a:rPr>
              <a:t> gluon) up</a:t>
            </a:r>
          </a:p>
          <a:p>
            <a:r>
              <a:rPr lang="en-US" dirty="0">
                <a:latin typeface="Trebuchet MS"/>
              </a:rPr>
              <a:t>							to W~700 </a:t>
            </a:r>
            <a:r>
              <a:rPr lang="en-US" dirty="0" err="1">
                <a:latin typeface="Trebuchet MS"/>
              </a:rPr>
              <a:t>GeV</a:t>
            </a:r>
            <a:r>
              <a:rPr lang="en-US" dirty="0">
                <a:latin typeface="Trebuchet MS"/>
              </a:rPr>
              <a:t>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92</a:t>
            </a:fld>
            <a:endParaRPr lang="en-GB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9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4495800" cy="381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</a:rPr>
              <a:t>… and in </a:t>
            </a:r>
            <a:r>
              <a:rPr lang="en-US" sz="3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</a:rPr>
              <a:t>PbPb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r="2044"/>
          <a:stretch>
            <a:fillRect/>
          </a:stretch>
        </p:blipFill>
        <p:spPr>
          <a:xfrm>
            <a:off x="3581400" y="2380577"/>
            <a:ext cx="5562600" cy="44774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09600"/>
            <a:ext cx="769954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Using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g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Pb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collisions to probe the nuclear gluon density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… almost completely unknown, especially at low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x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…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0800"/>
            <a:ext cx="3683000" cy="36957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93</a:t>
            </a:fld>
            <a:endParaRPr lang="en-GB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Exclusive J/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Y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Production in AA at ALICE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2400"/>
            <a:ext cx="5915297" cy="2895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5800"/>
            <a:ext cx="4495800" cy="28648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786" y="685800"/>
            <a:ext cx="4470214" cy="2895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45225" y="4114800"/>
            <a:ext cx="29100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Beautifully clean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signature</a:t>
            </a:r>
          </a:p>
          <a:p>
            <a:endParaRPr lang="en-US" dirty="0">
              <a:solidFill>
                <a:schemeClr val="accent2"/>
              </a:solidFill>
              <a:latin typeface="Trebuchet MS"/>
            </a:endParaRP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Separating out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coherent part again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a complicated issue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94</a:t>
            </a:fld>
            <a:endParaRPr lang="en-GB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38200"/>
            <a:ext cx="5799438" cy="3962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035" y="1828800"/>
            <a:ext cx="3208965" cy="2019300"/>
          </a:xfrm>
          <a:prstGeom prst="rect">
            <a:avLst/>
          </a:prstGeom>
        </p:spPr>
      </p:pic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Exclusive J/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/>
              </a:rPr>
              <a:t>Y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Production in AA at ALICE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0" y="2819400"/>
            <a:ext cx="1006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x~10</a:t>
            </a:r>
            <a:r>
              <a:rPr lang="en-US" baseline="30000" dirty="0">
                <a:latin typeface="Trebuchet MS"/>
              </a:rPr>
              <a:t>-3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200400"/>
            <a:ext cx="1006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x~10</a:t>
            </a:r>
            <a:r>
              <a:rPr lang="en-US" baseline="30000" dirty="0">
                <a:latin typeface="Trebuchet MS"/>
              </a:rPr>
              <a:t>-2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4800600"/>
            <a:ext cx="79175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Remarkable discrimination (best agreement with EPS09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model which incorporates nuclear shadowing).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values relatively large (forward production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dominated by high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gluon and low energy photon).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95</a:t>
            </a:fld>
            <a:endParaRPr lang="en-GB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Other Vector Mesons in AA at ALICE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1"/>
            <a:ext cx="5105400" cy="28292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657600"/>
            <a:ext cx="3658936" cy="320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451004"/>
            <a:ext cx="4419600" cy="34069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56034" y="1219200"/>
            <a:ext cx="328918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Qualitatively similar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picture emerging from </a:t>
            </a:r>
          </a:p>
          <a:p>
            <a:r>
              <a:rPr lang="en-US" dirty="0">
                <a:solidFill>
                  <a:srgbClr val="FF0000"/>
                </a:solidFill>
                <a:latin typeface="Symbol"/>
              </a:rPr>
              <a:t>Y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(2S) and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r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mesons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96</a:t>
            </a:fld>
            <a:endParaRPr lang="en-GB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1054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Rapidity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</a:t>
            </a:r>
            <a:r>
              <a:rPr lang="nl-NL" sz="36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Gaps</a:t>
            </a: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?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17206" t="25219" b="10088"/>
          <a:stretch>
            <a:fillRect/>
          </a:stretch>
        </p:blipFill>
        <p:spPr>
          <a:xfrm>
            <a:off x="3733800" y="3252868"/>
            <a:ext cx="5410200" cy="3605132"/>
          </a:xfrm>
          <a:prstGeom prst="rect">
            <a:avLst/>
          </a:prstGeom>
        </p:spPr>
      </p:pic>
      <p:pic>
        <p:nvPicPr>
          <p:cNvPr id="6" name="Picture 5" descr="Screen Shot 2018-03-18 at 14.33.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0" y="1"/>
            <a:ext cx="3923929" cy="3276600"/>
          </a:xfrm>
          <a:prstGeom prst="rect">
            <a:avLst/>
          </a:prstGeom>
        </p:spPr>
      </p:pic>
      <p:pic>
        <p:nvPicPr>
          <p:cNvPr id="7" name="Picture 6" descr="Screen Shot 2018-03-18 at 14.33.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685800"/>
            <a:ext cx="4800600" cy="1422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286000"/>
            <a:ext cx="491673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Symbol"/>
              </a:rPr>
              <a:t>Dh</a:t>
            </a:r>
            <a:r>
              <a:rPr lang="en-GB" baseline="30000" dirty="0" err="1">
                <a:latin typeface="Trebuchet MS"/>
              </a:rPr>
              <a:t>F</a:t>
            </a:r>
            <a:r>
              <a:rPr lang="en-GB" dirty="0">
                <a:latin typeface="Trebuchet MS"/>
              </a:rPr>
              <a:t> defined by size of empty</a:t>
            </a:r>
          </a:p>
          <a:p>
            <a:r>
              <a:rPr lang="en-GB" dirty="0">
                <a:latin typeface="Trebuchet MS"/>
              </a:rPr>
              <a:t>region between edge of </a:t>
            </a:r>
          </a:p>
          <a:p>
            <a:r>
              <a:rPr lang="en-GB" dirty="0">
                <a:latin typeface="Trebuchet MS"/>
              </a:rPr>
              <a:t>calorimeter acceptance</a:t>
            </a:r>
          </a:p>
          <a:p>
            <a:r>
              <a:rPr lang="en-GB" dirty="0">
                <a:latin typeface="Trebuchet MS"/>
              </a:rPr>
              <a:t>and first calorimeter</a:t>
            </a:r>
          </a:p>
          <a:p>
            <a:r>
              <a:rPr lang="en-GB" dirty="0">
                <a:latin typeface="Trebuchet MS"/>
              </a:rPr>
              <a:t>cell above noise threshold </a:t>
            </a:r>
          </a:p>
          <a:p>
            <a:r>
              <a:rPr lang="en-GB" dirty="0">
                <a:latin typeface="Trebuchet MS"/>
              </a:rPr>
              <a:t>or central track. </a:t>
            </a:r>
          </a:p>
          <a:p>
            <a:endParaRPr lang="en-GB" dirty="0">
              <a:latin typeface="Trebuchet MS"/>
            </a:endParaRPr>
          </a:p>
          <a:p>
            <a:r>
              <a:rPr lang="en-GB" dirty="0">
                <a:latin typeface="Trebuchet MS"/>
              </a:rPr>
              <a:t>Clear enhancement of high</a:t>
            </a:r>
          </a:p>
          <a:p>
            <a:r>
              <a:rPr lang="en-GB" dirty="0" err="1">
                <a:latin typeface="Symbol"/>
              </a:rPr>
              <a:t>Dh</a:t>
            </a:r>
            <a:r>
              <a:rPr lang="en-GB" baseline="30000" dirty="0" err="1">
                <a:latin typeface="Trebuchet MS"/>
              </a:rPr>
              <a:t>F</a:t>
            </a:r>
            <a:r>
              <a:rPr lang="en-GB" dirty="0">
                <a:latin typeface="Trebuchet MS"/>
              </a:rPr>
              <a:t> tail in AFP-triggered</a:t>
            </a:r>
          </a:p>
          <a:p>
            <a:r>
              <a:rPr lang="en-GB" dirty="0">
                <a:latin typeface="Trebuchet MS"/>
              </a:rPr>
              <a:t>data</a:t>
            </a:r>
          </a:p>
          <a:p>
            <a:pPr>
              <a:buFont typeface="Wingdings" charset="2"/>
              <a:buChar char="à"/>
            </a:pPr>
            <a:r>
              <a:rPr lang="en-US" dirty="0">
                <a:latin typeface="Trebuchet MS"/>
                <a:sym typeface="Wingdings"/>
              </a:rPr>
              <a:t>Correlation between</a:t>
            </a:r>
          </a:p>
          <a:p>
            <a:r>
              <a:rPr lang="en-US" dirty="0">
                <a:latin typeface="Trebuchet MS"/>
                <a:sym typeface="Wingdings"/>
              </a:rPr>
              <a:t>proton-tags and gaps as expected.</a:t>
            </a:r>
            <a:endParaRPr lang="en-GB" dirty="0">
              <a:latin typeface="Trebuchet M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97</a:t>
            </a:fld>
            <a:endParaRPr lang="en-GB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048000"/>
            <a:ext cx="2743200" cy="2991954"/>
          </a:xfrm>
          <a:prstGeom prst="rect">
            <a:avLst/>
          </a:prstGeom>
        </p:spPr>
      </p:pic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200400" y="76200"/>
            <a:ext cx="52578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Measurement Principle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64139" cy="2667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67000" y="762000"/>
            <a:ext cx="6477000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/>
              </a:rPr>
              <a:t>Main detectors (MD) are 2x10 layers of 0.5mm</a:t>
            </a:r>
            <a:r>
              <a:rPr lang="en-US" baseline="30000" dirty="0">
                <a:latin typeface="Trebuchet MS"/>
              </a:rPr>
              <a:t>2</a:t>
            </a:r>
            <a:r>
              <a:rPr lang="en-US" dirty="0">
                <a:latin typeface="Trebuchet MS"/>
              </a:rPr>
              <a:t> square scintillating </a:t>
            </a:r>
            <a:r>
              <a:rPr lang="en-US" dirty="0" err="1">
                <a:latin typeface="Trebuchet MS"/>
              </a:rPr>
              <a:t>fibres</a:t>
            </a:r>
            <a:r>
              <a:rPr lang="en-US" dirty="0">
                <a:latin typeface="Trebuchet MS"/>
              </a:rPr>
              <a:t> per pot. 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Elastically  scattered protons </a:t>
            </a:r>
            <a:r>
              <a:rPr lang="en-US" dirty="0" err="1">
                <a:latin typeface="Trebuchet MS"/>
              </a:rPr>
              <a:t>characterised</a:t>
            </a:r>
            <a:r>
              <a:rPr lang="en-US" dirty="0">
                <a:latin typeface="Trebuchet MS"/>
              </a:rPr>
              <a:t> by back-to-back topology (anti-correlation</a:t>
            </a:r>
          </a:p>
          <a:p>
            <a:r>
              <a:rPr lang="en-US" dirty="0">
                <a:latin typeface="Trebuchet MS"/>
              </a:rPr>
              <a:t>in </a:t>
            </a:r>
            <a:r>
              <a:rPr lang="en-US" dirty="0" err="1">
                <a:latin typeface="Trebuchet MS"/>
              </a:rPr>
              <a:t>x</a:t>
            </a:r>
            <a:r>
              <a:rPr lang="en-US" dirty="0">
                <a:latin typeface="Trebuchet MS"/>
              </a:rPr>
              <a:t> and </a:t>
            </a:r>
            <a:r>
              <a:rPr lang="en-US" dirty="0" err="1">
                <a:latin typeface="Trebuchet MS"/>
              </a:rPr>
              <a:t>y</a:t>
            </a:r>
            <a:r>
              <a:rPr lang="en-US" dirty="0">
                <a:latin typeface="Trebuchet MS"/>
              </a:rPr>
              <a:t> between A and C sides of ATLAS)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At high </a:t>
            </a:r>
            <a:r>
              <a:rPr lang="en-US" dirty="0" err="1">
                <a:latin typeface="Symbol"/>
              </a:rPr>
              <a:t>b</a:t>
            </a:r>
            <a:r>
              <a:rPr lang="en-US" dirty="0">
                <a:latin typeface="Trebuchet MS"/>
              </a:rPr>
              <a:t>*</a:t>
            </a:r>
            <a:r>
              <a:rPr lang="en-US">
                <a:latin typeface="Trebuchet MS"/>
              </a:rPr>
              <a:t>, parallel-to- </a:t>
            </a:r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point focusing in vertical</a:t>
            </a:r>
          </a:p>
          <a:p>
            <a:r>
              <a:rPr lang="en-US" dirty="0">
                <a:latin typeface="Trebuchet MS"/>
              </a:rPr>
              <a:t>plane… </a:t>
            </a:r>
          </a:p>
          <a:p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Beam: </a:t>
            </a:r>
            <a:r>
              <a:rPr lang="en-US" dirty="0" err="1">
                <a:latin typeface="Trebuchet MS"/>
              </a:rPr>
              <a:t>p</a:t>
            </a:r>
            <a:r>
              <a:rPr lang="en-US" dirty="0">
                <a:latin typeface="Trebuchet MS"/>
              </a:rPr>
              <a:t>=3988±26 </a:t>
            </a:r>
            <a:r>
              <a:rPr lang="en-US" dirty="0" err="1">
                <a:latin typeface="Trebuchet MS"/>
              </a:rPr>
              <a:t>GeV</a:t>
            </a:r>
            <a:endParaRPr lang="en-US" dirty="0">
              <a:latin typeface="Trebuchet MS"/>
            </a:endParaRP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</a:t>
            </a:r>
            <a:r>
              <a:rPr lang="en-US" dirty="0" err="1">
                <a:latin typeface="Symbol"/>
              </a:rPr>
              <a:t>q</a:t>
            </a:r>
            <a:r>
              <a:rPr lang="en-US" dirty="0">
                <a:latin typeface="Trebuchet MS"/>
              </a:rPr>
              <a:t>* from </a:t>
            </a:r>
            <a:r>
              <a:rPr lang="en-US" dirty="0" err="1">
                <a:latin typeface="Trebuchet MS"/>
              </a:rPr>
              <a:t>y</a:t>
            </a:r>
            <a:r>
              <a:rPr lang="en-US" dirty="0">
                <a:latin typeface="Trebuchet MS"/>
              </a:rPr>
              <a:t> coordinate and</a:t>
            </a:r>
          </a:p>
          <a:p>
            <a:r>
              <a:rPr lang="en-US" dirty="0">
                <a:latin typeface="Trebuchet MS"/>
              </a:rPr>
              <a:t>knowledge of beam optics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43200"/>
            <a:ext cx="2743200" cy="1986869"/>
          </a:xfrm>
          <a:prstGeom prst="rect">
            <a:avLst/>
          </a:prstGeom>
        </p:spPr>
      </p:pic>
      <p:pic>
        <p:nvPicPr>
          <p:cNvPr id="19" name="Picture 18" descr="delta-y.png"/>
          <p:cNvPicPr>
            <a:picLocks noChangeAspect="1"/>
          </p:cNvPicPr>
          <p:nvPr/>
        </p:nvPicPr>
        <p:blipFill>
          <a:blip r:embed="rId5"/>
          <a:srcRect r="9740"/>
          <a:stretch>
            <a:fillRect/>
          </a:stretch>
        </p:blipFill>
        <p:spPr>
          <a:xfrm>
            <a:off x="1" y="4724400"/>
            <a:ext cx="2702912" cy="2133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4343400"/>
            <a:ext cx="1524000" cy="550181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98</a:t>
            </a:fld>
            <a:endParaRPr lang="en-GB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3581400" cy="533400"/>
          </a:xfrm>
        </p:spPr>
        <p:txBody>
          <a:bodyPr/>
          <a:lstStyle/>
          <a:p>
            <a:pPr eaLnBrk="1" hangingPunct="1">
              <a:defRPr/>
            </a:pPr>
            <a:r>
              <a:rPr lang="nl-NL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ATLAS</a:t>
            </a:r>
            <a:endParaRPr lang="nl-NL" sz="3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1400"/>
            <a:ext cx="3046095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56576" y="4180344"/>
            <a:ext cx="60068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z = ± 3.6m, 2.1 &lt; |</a:t>
            </a:r>
            <a:r>
              <a:rPr lang="en-US" dirty="0" err="1">
                <a:latin typeface="Symbol"/>
              </a:rPr>
              <a:t>h</a:t>
            </a:r>
            <a:r>
              <a:rPr lang="en-US" dirty="0">
                <a:latin typeface="Trebuchet MS"/>
              </a:rPr>
              <a:t>| &lt; 3.8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Run 1 version had 2 </a:t>
            </a:r>
            <a:r>
              <a:rPr lang="en-US" dirty="0" err="1">
                <a:latin typeface="Trebuchet MS"/>
              </a:rPr>
              <a:t>x</a:t>
            </a:r>
            <a:r>
              <a:rPr lang="en-US" dirty="0">
                <a:latin typeface="Trebuchet MS"/>
              </a:rPr>
              <a:t> 8-fold segmentation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Replaced for Run 2 – 8 fold segmentation</a:t>
            </a:r>
          </a:p>
          <a:p>
            <a:r>
              <a:rPr lang="en-US" dirty="0">
                <a:latin typeface="Trebuchet MS"/>
              </a:rPr>
              <a:t>nearest beam-pipe, 4-fold further out</a:t>
            </a:r>
          </a:p>
        </p:txBody>
      </p:sp>
      <p:pic>
        <p:nvPicPr>
          <p:cNvPr id="8" name="Picture 7" descr="atlasd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0"/>
            <a:ext cx="5791200" cy="40531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143000"/>
            <a:ext cx="34349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/>
              </a:rPr>
              <a:t>Both measurements</a:t>
            </a:r>
          </a:p>
          <a:p>
            <a:r>
              <a:rPr lang="en-US" dirty="0">
                <a:latin typeface="Trebuchet MS"/>
              </a:rPr>
              <a:t>rely on minimum bias </a:t>
            </a:r>
          </a:p>
          <a:p>
            <a:r>
              <a:rPr lang="en-US" dirty="0">
                <a:latin typeface="Trebuchet MS"/>
              </a:rPr>
              <a:t>samples triggered using </a:t>
            </a:r>
          </a:p>
          <a:p>
            <a:r>
              <a:rPr lang="en-US" dirty="0">
                <a:latin typeface="Trebuchet MS"/>
              </a:rPr>
              <a:t>the MBTS </a:t>
            </a:r>
            <a:r>
              <a:rPr lang="en-US" dirty="0" err="1">
                <a:latin typeface="Trebuchet MS"/>
              </a:rPr>
              <a:t>scintillators</a:t>
            </a:r>
            <a:endParaRPr lang="en-US" dirty="0">
              <a:latin typeface="Trebuchet MS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514600" y="2209800"/>
            <a:ext cx="4572000" cy="1981200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A726-529C-144C-92C0-AB3DA6981C5F}" type="slidenum">
              <a:rPr lang="en-GB" smtClean="0"/>
              <a:pPr>
                <a:defRPr/>
              </a:pPr>
              <a:t>99</a:t>
            </a:fld>
            <a:endParaRPr lang="en-GB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Cross Section in </a:t>
            </a:r>
            <a:r>
              <a:rPr lang="en-US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Fiducial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Range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549676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-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Donnachie-Landshoff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implmentation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in PYTHIA8 consistent with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data within ~2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s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for 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a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IP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(0) = 1.06 … 1.14</a:t>
            </a:r>
          </a:p>
          <a:p>
            <a:endParaRPr lang="en-US" dirty="0">
              <a:solidFill>
                <a:srgbClr val="FF0000"/>
              </a:solidFill>
              <a:latin typeface="Trebuchet MS"/>
              <a:sym typeface="Wingding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  <a:sym typeface="Wingdings"/>
              </a:rPr>
              <a:t>- EPOS, QGSJET, PYTHIA8 S&amp;S (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a</a:t>
            </a:r>
            <a:r>
              <a:rPr lang="en-US" baseline="-25000" dirty="0">
                <a:solidFill>
                  <a:srgbClr val="FF0000"/>
                </a:solidFill>
                <a:latin typeface="Trebuchet MS"/>
              </a:rPr>
              <a:t>IP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(0) = 1) exceed result by &gt;2</a:t>
            </a:r>
            <a:r>
              <a:rPr lang="en-US" dirty="0">
                <a:solidFill>
                  <a:srgbClr val="FF0000"/>
                </a:solidFill>
                <a:latin typeface="Symbol"/>
              </a:rPr>
              <a:t>s</a:t>
            </a:r>
            <a:endParaRPr lang="en-US" dirty="0">
              <a:solidFill>
                <a:srgbClr val="FF0000"/>
              </a:solidFill>
              <a:latin typeface="Symbol"/>
              <a:sym typeface="Wingdings"/>
            </a:endParaRPr>
          </a:p>
        </p:txBody>
      </p:sp>
      <p:pic>
        <p:nvPicPr>
          <p:cNvPr id="6" name="Picture 5" descr="MCco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599"/>
            <a:ext cx="5791200" cy="39329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9600"/>
            <a:ext cx="7847051" cy="596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21631" y="1600200"/>
            <a:ext cx="29264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>
                <a:latin typeface="Trebuchet MS"/>
              </a:rPr>
              <a:t> Correction factor</a:t>
            </a:r>
          </a:p>
          <a:p>
            <a:r>
              <a:rPr lang="en-US" dirty="0">
                <a:latin typeface="Trebuchet MS"/>
              </a:rPr>
              <a:t>to reach </a:t>
            </a:r>
            <a:r>
              <a:rPr lang="en-US" dirty="0" err="1">
                <a:latin typeface="Trebuchet MS"/>
              </a:rPr>
              <a:t>fiducial</a:t>
            </a:r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region </a:t>
            </a:r>
            <a:r>
              <a:rPr lang="en-US" dirty="0" err="1">
                <a:latin typeface="Symbol"/>
              </a:rPr>
              <a:t>x</a:t>
            </a:r>
            <a:r>
              <a:rPr lang="en-US" dirty="0">
                <a:latin typeface="Trebuchet MS"/>
              </a:rPr>
              <a:t>&lt;10-6 </a:t>
            </a:r>
          </a:p>
          <a:p>
            <a:r>
              <a:rPr lang="en-US" dirty="0">
                <a:latin typeface="Trebuchet MS"/>
              </a:rPr>
              <a:t>is 0.7%</a:t>
            </a:r>
          </a:p>
          <a:p>
            <a:endParaRPr lang="en-US" dirty="0"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1.9% luminosity</a:t>
            </a:r>
          </a:p>
          <a:p>
            <a:r>
              <a:rPr lang="en-US" dirty="0">
                <a:latin typeface="Trebuchet MS"/>
              </a:rPr>
              <a:t>uncertainty (from </a:t>
            </a:r>
          </a:p>
          <a:p>
            <a:r>
              <a:rPr lang="en-US" dirty="0">
                <a:latin typeface="Trebuchet MS"/>
              </a:rPr>
              <a:t>Van </a:t>
            </a:r>
            <a:r>
              <a:rPr lang="en-US" dirty="0" err="1">
                <a:latin typeface="Trebuchet MS"/>
              </a:rPr>
              <a:t>der</a:t>
            </a:r>
            <a:r>
              <a:rPr lang="en-US" dirty="0">
                <a:latin typeface="Trebuchet MS"/>
              </a:rPr>
              <a:t> Meer scans)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100</a:t>
            </a:fld>
            <a:endParaRPr lang="en-GB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Extrapolation to Full Inelastic Cross Sec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609600"/>
            <a:ext cx="7949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Data-driven extrapolation into region with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&lt; 10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-6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, with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minimal dependence on MC models: 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rcRect t="20247"/>
          <a:stretch>
            <a:fillRect/>
          </a:stretch>
        </p:blipFill>
        <p:spPr>
          <a:xfrm>
            <a:off x="152400" y="1447800"/>
            <a:ext cx="8636000" cy="99920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895600"/>
            <a:ext cx="7785100" cy="47111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5800" y="3810000"/>
            <a:ext cx="2518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from ALFA result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352800"/>
            <a:ext cx="2590800" cy="393700"/>
          </a:xfrm>
          <a:prstGeom prst="rect">
            <a:avLst/>
          </a:prstGeom>
        </p:spPr>
      </p:pic>
      <p:grpSp>
        <p:nvGrpSpPr>
          <p:cNvPr id="2" name="Group 25"/>
          <p:cNvGrpSpPr/>
          <p:nvPr/>
        </p:nvGrpSpPr>
        <p:grpSpPr>
          <a:xfrm>
            <a:off x="152400" y="5029200"/>
            <a:ext cx="5867400" cy="1042164"/>
            <a:chOff x="2819400" y="5105400"/>
            <a:chExt cx="6108700" cy="1128201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/>
            <a:srcRect l="60218" t="20247"/>
            <a:stretch>
              <a:fillRect/>
            </a:stretch>
          </p:blipFill>
          <p:spPr>
            <a:xfrm>
              <a:off x="2819400" y="5105400"/>
              <a:ext cx="3435561" cy="99920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8000" y="5334000"/>
              <a:ext cx="2070100" cy="427707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6400800" y="5334000"/>
              <a:ext cx="341710" cy="899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rebuchet MS"/>
                </a:rPr>
                <a:t>=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200400" y="4343400"/>
            <a:ext cx="4252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previous </a:t>
            </a:r>
            <a:r>
              <a:rPr lang="en-US" dirty="0" err="1">
                <a:solidFill>
                  <a:srgbClr val="FF0000"/>
                </a:solidFill>
                <a:latin typeface="Trebuchet MS"/>
              </a:rPr>
              <a:t>fiducial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MBTS result  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3048000" y="3352800"/>
            <a:ext cx="7620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4914900" y="3390900"/>
            <a:ext cx="1066800" cy="990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81000" y="6019800"/>
            <a:ext cx="77800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… extrapolation uncertainty is 2.5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mb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, dominates in 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		total inelastic cross section measurement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101</a:t>
            </a:fld>
            <a:endParaRPr lang="en-GB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gaux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57620"/>
            <a:ext cx="4572001" cy="3118850"/>
          </a:xfrm>
          <a:prstGeom prst="rect">
            <a:avLst/>
          </a:prstGeom>
        </p:spPr>
      </p:pic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What we can’t see: low mass diffraction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8146" y="1371600"/>
            <a:ext cx="47158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rebuchet MS"/>
              </a:rPr>
              <a:t>Acceptance limit of MBTS </a:t>
            </a: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(|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h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|&lt;~ 4) corresponds to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~ 10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-6</a:t>
            </a:r>
          </a:p>
          <a:p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Cross section for </a:t>
            </a:r>
            <a:r>
              <a:rPr lang="en-US" dirty="0" err="1">
                <a:solidFill>
                  <a:srgbClr val="FF0000"/>
                </a:solidFill>
                <a:latin typeface="Symbol"/>
              </a:rPr>
              <a:t>x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 &lt; 10</a:t>
            </a:r>
            <a:r>
              <a:rPr lang="en-US" baseline="30000" dirty="0">
                <a:solidFill>
                  <a:srgbClr val="FF0000"/>
                </a:solidFill>
                <a:latin typeface="Trebuchet MS"/>
              </a:rPr>
              <a:t>-6</a:t>
            </a:r>
            <a:endParaRPr lang="en-US" dirty="0">
              <a:solidFill>
                <a:srgbClr val="FF0000"/>
              </a:solidFill>
              <a:latin typeface="Trebuchet MS"/>
            </a:endParaRPr>
          </a:p>
          <a:p>
            <a:r>
              <a:rPr lang="en-US" dirty="0">
                <a:solidFill>
                  <a:srgbClr val="FF0000"/>
                </a:solidFill>
                <a:latin typeface="Trebuchet MS"/>
              </a:rPr>
              <a:t>poorly constrained</a:t>
            </a:r>
          </a:p>
        </p:txBody>
      </p:sp>
      <p:graphicFrame>
        <p:nvGraphicFramePr>
          <p:cNvPr id="1131522" name="Object 2"/>
          <p:cNvGraphicFramePr>
            <a:graphicFrameLocks noChangeAspect="1"/>
          </p:cNvGraphicFramePr>
          <p:nvPr/>
        </p:nvGraphicFramePr>
        <p:xfrm>
          <a:off x="4504346" y="762000"/>
          <a:ext cx="19050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676" name="Equation" r:id="rId4" imgW="812800" imgH="190500" progId="Equation.3">
                  <p:embed/>
                </p:oleObj>
              </mc:Choice>
              <mc:Fallback>
                <p:oleObj name="Equation" r:id="rId4" imgW="812800" imgH="190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4346" y="762000"/>
                        <a:ext cx="19050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figaux_07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623024"/>
            <a:ext cx="4495800" cy="3234976"/>
          </a:xfrm>
          <a:prstGeom prst="rect">
            <a:avLst/>
          </a:prstGeom>
        </p:spPr>
      </p:pic>
      <p:pic>
        <p:nvPicPr>
          <p:cNvPr id="10" name="Picture 9" descr="figaux_07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3623023"/>
            <a:ext cx="4495800" cy="3234977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102</a:t>
            </a:fld>
            <a:endParaRPr lang="en-GB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Simultaneous </a:t>
            </a:r>
            <a:r>
              <a:rPr lang="en-US" sz="3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Modelling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 of soft SD and EL?</a:t>
            </a:r>
            <a:endParaRPr lang="en-GB" sz="32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533400"/>
            <a:ext cx="4037550" cy="414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19200"/>
            <a:ext cx="4095750" cy="3429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1665" y="4953000"/>
            <a:ext cx="86646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… simultaneous Durham (KMR) description of ATLAS gaps data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and elastic cross section data from ISR to Totem based on</a:t>
            </a:r>
          </a:p>
          <a:p>
            <a:r>
              <a:rPr lang="en-US" dirty="0">
                <a:solidFill>
                  <a:schemeClr val="accent2"/>
                </a:solidFill>
                <a:latin typeface="Trebuchet MS"/>
              </a:rPr>
              <a:t>a single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pomeron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in a 3-channel </a:t>
            </a:r>
            <a:r>
              <a:rPr lang="en-US" dirty="0" err="1">
                <a:solidFill>
                  <a:schemeClr val="accent2"/>
                </a:solidFill>
                <a:latin typeface="Trebuchet MS"/>
              </a:rPr>
              <a:t>eikonal</a:t>
            </a:r>
            <a:r>
              <a:rPr lang="en-US" dirty="0">
                <a:solidFill>
                  <a:schemeClr val="accent2"/>
                </a:solidFill>
                <a:latin typeface="Trebuchet MS"/>
              </a:rPr>
              <a:t> model, with </a:t>
            </a:r>
          </a:p>
          <a:p>
            <a:r>
              <a:rPr lang="en-US" u="sng" dirty="0">
                <a:solidFill>
                  <a:srgbClr val="FF0000"/>
                </a:solidFill>
                <a:latin typeface="Trebuchet MS"/>
              </a:rPr>
              <a:t>significant absorptive corrections in gaps / dissociation case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685800"/>
            <a:ext cx="28565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rebuchet MS"/>
              </a:rPr>
              <a:t>[</a:t>
            </a:r>
            <a:r>
              <a:rPr lang="en-US" sz="2000" dirty="0" err="1">
                <a:latin typeface="Trebuchet MS"/>
              </a:rPr>
              <a:t>Khoze</a:t>
            </a:r>
            <a:r>
              <a:rPr lang="en-US" sz="2000" dirty="0">
                <a:latin typeface="Trebuchet MS"/>
              </a:rPr>
              <a:t>, Martin, </a:t>
            </a:r>
            <a:r>
              <a:rPr lang="en-US" sz="2000" dirty="0" err="1">
                <a:latin typeface="Trebuchet MS"/>
              </a:rPr>
              <a:t>Ryskin</a:t>
            </a:r>
            <a:r>
              <a:rPr lang="en-US" sz="2000" dirty="0">
                <a:latin typeface="Trebuchet MS"/>
              </a:rPr>
              <a:t>,</a:t>
            </a:r>
          </a:p>
          <a:p>
            <a:r>
              <a:rPr lang="en-US" sz="2000" dirty="0">
                <a:latin typeface="Trebuchet MS"/>
              </a:rPr>
              <a:t>arXiv:1201.6298]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103</a:t>
            </a:fld>
            <a:endParaRPr lang="en-GB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657600"/>
            <a:ext cx="4458542" cy="3200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36500"/>
            <a:ext cx="4487938" cy="3221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47159"/>
            <a:ext cx="4572000" cy="3281841"/>
          </a:xfrm>
          <a:prstGeom prst="rect">
            <a:avLst/>
          </a:prstGeom>
        </p:spPr>
      </p:pic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>
          <a:xfrm>
            <a:off x="4038600" y="152400"/>
            <a:ext cx="5105400" cy="744538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Large Gaps and</a:t>
            </a:r>
            <a:b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</a:b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</a:rPr>
              <a:t> Diffractive Dynamics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14600" y="457200"/>
            <a:ext cx="990600" cy="381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781800" y="3962400"/>
            <a:ext cx="990600" cy="381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362200" y="3962400"/>
            <a:ext cx="990600" cy="381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724400" y="1219200"/>
            <a:ext cx="4419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000" dirty="0">
                <a:latin typeface="Trebuchet MS"/>
              </a:rPr>
              <a:t>Diffractive plateau with ~ 1 </a:t>
            </a:r>
            <a:r>
              <a:rPr lang="en-US" sz="2000" dirty="0" err="1">
                <a:latin typeface="Trebuchet MS"/>
              </a:rPr>
              <a:t>mb</a:t>
            </a:r>
            <a:r>
              <a:rPr lang="en-US" sz="2000" dirty="0">
                <a:latin typeface="Trebuchet MS"/>
              </a:rPr>
              <a:t> per unit of gap size for </a:t>
            </a:r>
            <a:r>
              <a:rPr lang="en-US" sz="2000" dirty="0" err="1">
                <a:latin typeface="Symbol"/>
              </a:rPr>
              <a:t>Dh</a:t>
            </a:r>
            <a:r>
              <a:rPr lang="en-US" sz="2000" baseline="30000" dirty="0" err="1">
                <a:latin typeface="Trebuchet MS"/>
              </a:rPr>
              <a:t>F</a:t>
            </a:r>
            <a:r>
              <a:rPr lang="en-US" sz="2000" dirty="0">
                <a:latin typeface="Trebuchet MS"/>
              </a:rPr>
              <a:t> &gt; 3</a:t>
            </a:r>
          </a:p>
          <a:p>
            <a:pPr>
              <a:buFontTx/>
              <a:buChar char="-"/>
            </a:pPr>
            <a:r>
              <a:rPr lang="en-US" sz="2000" dirty="0">
                <a:latin typeface="Trebuchet MS"/>
              </a:rPr>
              <a:t> Broadly described by models</a:t>
            </a:r>
          </a:p>
          <a:p>
            <a:pPr>
              <a:buFontTx/>
              <a:buChar char="-"/>
            </a:pPr>
            <a:r>
              <a:rPr lang="en-US" sz="2000" dirty="0">
                <a:solidFill>
                  <a:schemeClr val="tx2"/>
                </a:solidFill>
                <a:latin typeface="Trebuchet MS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Symbol"/>
              </a:rPr>
              <a:t>a</a:t>
            </a:r>
            <a:r>
              <a:rPr lang="en-US" sz="2000" baseline="-25000" dirty="0">
                <a:solidFill>
                  <a:schemeClr val="tx2"/>
                </a:solidFill>
                <a:latin typeface="Trebuchet MS"/>
              </a:rPr>
              <a:t>IP</a:t>
            </a:r>
            <a:r>
              <a:rPr lang="en-US" sz="2000" dirty="0">
                <a:solidFill>
                  <a:schemeClr val="tx2"/>
                </a:solidFill>
                <a:latin typeface="Trebuchet MS"/>
              </a:rPr>
              <a:t>(0) = 1.058 ± 0.036 (ATLAS fit)</a:t>
            </a:r>
          </a:p>
          <a:p>
            <a:pPr>
              <a:buFontTx/>
              <a:buChar char="-"/>
            </a:pPr>
            <a:r>
              <a:rPr lang="en-US" sz="2000" dirty="0">
                <a:solidFill>
                  <a:srgbClr val="FF0000"/>
                </a:solidFill>
                <a:latin typeface="Trebuchet MS"/>
              </a:rPr>
              <a:t> Further significant progress</a:t>
            </a:r>
          </a:p>
          <a:p>
            <a:r>
              <a:rPr lang="en-US" sz="2000" dirty="0">
                <a:solidFill>
                  <a:srgbClr val="FF0000"/>
                </a:solidFill>
                <a:latin typeface="Trebuchet MS"/>
              </a:rPr>
              <a:t>will require proton tagging to</a:t>
            </a:r>
          </a:p>
          <a:p>
            <a:r>
              <a:rPr lang="en-US" sz="2000" dirty="0">
                <a:solidFill>
                  <a:srgbClr val="FF0000"/>
                </a:solidFill>
                <a:latin typeface="Trebuchet MS"/>
              </a:rPr>
              <a:t>unfold SD from DD and ND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104</a:t>
            </a:fld>
            <a:endParaRPr lang="en-GB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4953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/>
                <a:ea typeface="+mj-ea"/>
                <a:cs typeface="+mj-cs"/>
              </a:rPr>
              <a:t>Models</a:t>
            </a:r>
            <a:endParaRPr lang="en-GB" sz="36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rebuchet MS"/>
              <a:ea typeface="+mj-ea"/>
              <a:cs typeface="+mj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29600" y="6248400"/>
            <a:ext cx="304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786" y="1143000"/>
            <a:ext cx="2708214" cy="295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286" y="685800"/>
            <a:ext cx="9071714" cy="6001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POMWIG</a:t>
            </a:r>
            <a:r>
              <a:rPr lang="en-US" dirty="0">
                <a:latin typeface="Trebuchet MS"/>
              </a:rPr>
              <a:t>: Dedicated hard diffraction </a:t>
            </a:r>
          </a:p>
          <a:p>
            <a:r>
              <a:rPr lang="en-US" dirty="0">
                <a:latin typeface="Trebuchet MS"/>
              </a:rPr>
              <a:t>model with standard </a:t>
            </a:r>
            <a:r>
              <a:rPr lang="en-US" dirty="0" err="1">
                <a:latin typeface="Trebuchet MS"/>
              </a:rPr>
              <a:t>factorisable</a:t>
            </a:r>
            <a:r>
              <a:rPr lang="en-US" dirty="0">
                <a:latin typeface="Trebuchet MS"/>
              </a:rPr>
              <a:t> </a:t>
            </a:r>
            <a:r>
              <a:rPr lang="en-US" dirty="0" err="1">
                <a:latin typeface="Trebuchet MS"/>
              </a:rPr>
              <a:t>pomeron</a:t>
            </a:r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approach: </a:t>
            </a:r>
          </a:p>
          <a:p>
            <a:r>
              <a:rPr lang="en-US" dirty="0">
                <a:latin typeface="Trebuchet MS"/>
              </a:rPr>
              <a:t>Cross section ingredients are proton </a:t>
            </a:r>
            <a:r>
              <a:rPr lang="en-US" dirty="0" err="1">
                <a:latin typeface="Trebuchet MS"/>
              </a:rPr>
              <a:t>PDFs</a:t>
            </a:r>
            <a:r>
              <a:rPr lang="en-US" dirty="0">
                <a:latin typeface="Trebuchet MS"/>
              </a:rPr>
              <a:t>, </a:t>
            </a:r>
          </a:p>
          <a:p>
            <a:r>
              <a:rPr lang="en-US" dirty="0" err="1">
                <a:latin typeface="Trebuchet MS"/>
              </a:rPr>
              <a:t>pomeron</a:t>
            </a:r>
            <a:r>
              <a:rPr lang="en-US" dirty="0">
                <a:latin typeface="Trebuchet MS"/>
              </a:rPr>
              <a:t> Flux and </a:t>
            </a:r>
            <a:r>
              <a:rPr lang="en-US" dirty="0" err="1">
                <a:latin typeface="Trebuchet MS"/>
              </a:rPr>
              <a:t>DPDFs</a:t>
            </a:r>
            <a:r>
              <a:rPr lang="en-US" dirty="0">
                <a:latin typeface="Trebuchet MS"/>
              </a:rPr>
              <a:t>  </a:t>
            </a:r>
          </a:p>
          <a:p>
            <a:endParaRPr lang="en-US" dirty="0"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PYTHIA8</a:t>
            </a:r>
            <a:r>
              <a:rPr lang="en-US" dirty="0">
                <a:latin typeface="Trebuchet MS"/>
              </a:rPr>
              <a:t>: Inclusive model with hard</a:t>
            </a:r>
          </a:p>
          <a:p>
            <a:r>
              <a:rPr lang="en-US" dirty="0">
                <a:latin typeface="Trebuchet MS"/>
              </a:rPr>
              <a:t>and soft ND, DD and SD contributions;</a:t>
            </a:r>
          </a:p>
          <a:p>
            <a:r>
              <a:rPr lang="en-US" dirty="0">
                <a:latin typeface="Trebuchet MS"/>
              </a:rPr>
              <a:t>smoothly interfaced.</a:t>
            </a:r>
          </a:p>
          <a:p>
            <a:endParaRPr lang="en-US" dirty="0">
              <a:latin typeface="Trebuchet MS"/>
            </a:endParaRPr>
          </a:p>
          <a:p>
            <a:pPr>
              <a:buFontTx/>
              <a:buChar char="-"/>
            </a:pPr>
            <a:r>
              <a:rPr lang="en-US" dirty="0">
                <a:latin typeface="Trebuchet MS"/>
              </a:rPr>
              <a:t> Both models use HERA </a:t>
            </a:r>
            <a:r>
              <a:rPr lang="en-US" dirty="0" err="1">
                <a:latin typeface="Trebuchet MS"/>
              </a:rPr>
              <a:t>DPDFs</a:t>
            </a:r>
            <a:r>
              <a:rPr lang="en-US" dirty="0">
                <a:latin typeface="Trebuchet MS"/>
              </a:rPr>
              <a:t> (H12006-FitB)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Neither model includes rapidity gap destruction effects</a:t>
            </a:r>
          </a:p>
          <a:p>
            <a:endParaRPr lang="en-US" dirty="0">
              <a:latin typeface="Trebuchet MS"/>
            </a:endParaRPr>
          </a:p>
          <a:p>
            <a:r>
              <a:rPr lang="en-US" dirty="0">
                <a:latin typeface="Trebuchet MS"/>
              </a:rPr>
              <a:t>- Alternative ND model from </a:t>
            </a:r>
            <a:r>
              <a:rPr lang="en-US" dirty="0">
                <a:solidFill>
                  <a:srgbClr val="FF0000"/>
                </a:solidFill>
                <a:latin typeface="Trebuchet MS"/>
              </a:rPr>
              <a:t>POWHEG-NLO </a:t>
            </a:r>
            <a:r>
              <a:rPr lang="en-US" dirty="0">
                <a:latin typeface="Trebuchet MS"/>
              </a:rPr>
              <a:t>interfaced to PYTHIA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45DF7-0036-8B40-956F-6B0D54ED0E3C}" type="slidenum">
              <a:rPr lang="en-GB" smtClean="0"/>
              <a:pPr>
                <a:defRPr/>
              </a:pPr>
              <a:t>105</a:t>
            </a:fld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21777</TotalTime>
  <Words>4438</Words>
  <Application>Microsoft Macintosh PowerPoint</Application>
  <PresentationFormat>On-screen Show (4:3)</PresentationFormat>
  <Paragraphs>1057</Paragraphs>
  <Slides>105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14" baseType="lpstr">
      <vt:lpstr>Arial</vt:lpstr>
      <vt:lpstr>Cambria Math</vt:lpstr>
      <vt:lpstr>Comic Sans MS</vt:lpstr>
      <vt:lpstr>Symbol</vt:lpstr>
      <vt:lpstr>Times New Roman</vt:lpstr>
      <vt:lpstr>Trebuchet MS</vt:lpstr>
      <vt:lpstr>Wingdings</vt:lpstr>
      <vt:lpstr>Default Design</vt:lpstr>
      <vt:lpstr>Equation</vt:lpstr>
      <vt:lpstr>Elastic and Diffractive Scattering at the LHC … a review of the story so far and prospects for the future …</vt:lpstr>
      <vt:lpstr>LHC: Exploring the ultra-rare at  the Energy Frontier</vt:lpstr>
      <vt:lpstr>LHC: Exploring the ultra-rare at  the Energy Frontier</vt:lpstr>
      <vt:lpstr>But what usually happens when hadrons collide at large √s?</vt:lpstr>
      <vt:lpstr>Understanding 10-1 Processes is Hard!</vt:lpstr>
      <vt:lpstr>Understanding 10-1 Processes is Hard!</vt:lpstr>
      <vt:lpstr>Understanding 10-1 Processes is Hard!</vt:lpstr>
      <vt:lpstr>Why should we Care?</vt:lpstr>
      <vt:lpstr>Methods for Diffraction and Elastics</vt:lpstr>
      <vt:lpstr>Methods for Diffraction and Elastics</vt:lpstr>
      <vt:lpstr>First Generation LHC  Proton Spectrometers (TOTEM &amp; ATLAS-ALFA) </vt:lpstr>
      <vt:lpstr>Second Generation LHC Proton Spectrometers (CT-PPS at CMS and AFP at ALFA) </vt:lpstr>
      <vt:lpstr>AFP Detectors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Acceptance Depends on Location and Orientation of Pot (horizontal or vertical) and on beam optics</vt:lpstr>
      <vt:lpstr>Start`Simple’: Elastic Scattering</vt:lpstr>
      <vt:lpstr>Example Elastic Scattering Data</vt:lpstr>
      <vt:lpstr>PowerPoint Presentation</vt:lpstr>
      <vt:lpstr>√s dependence of t Slopes </vt:lpstr>
      <vt:lpstr>From Elastic to Total Cross Sections </vt:lpstr>
      <vt:lpstr>Total (&amp; Elastic) Cross Section versus √s  </vt:lpstr>
      <vt:lpstr>Total (&amp; Elastic) Cross Section versus √s  </vt:lpstr>
      <vt:lpstr>First LHC Extraction of r Parameter </vt:lpstr>
      <vt:lpstr>Interpretation as Evidence for Odderon</vt:lpstr>
      <vt:lpstr>Odderons and pp versus ppbar</vt:lpstr>
      <vt:lpstr>Did TOTEM Discover the Odderon?</vt:lpstr>
      <vt:lpstr>Did TOTEM Discover the Odderon?</vt:lpstr>
      <vt:lpstr>Did TOTEM Discover the Odderon?</vt:lpstr>
      <vt:lpstr>Did TOTEM Discover the Odderon?</vt:lpstr>
      <vt:lpstr>Did TOTEM Discover the Odderon?</vt:lpstr>
      <vt:lpstr>Inelastic Diffraction</vt:lpstr>
      <vt:lpstr>Diffractive Channels:  &amp; Rapidity Gap Kinematics</vt:lpstr>
      <vt:lpstr>Rapidity gap cross-sections</vt:lpstr>
      <vt:lpstr>CMS and ATLAS Rapidity Gap Data</vt:lpstr>
      <vt:lpstr>Large Gap Region compared with Models</vt:lpstr>
      <vt:lpstr>SD Cross Section with Direct x Measurement</vt:lpstr>
      <vt:lpstr>Inelastic Diffraction at the Parton Level</vt:lpstr>
      <vt:lpstr>Hard Diffraction: Structure of Vacuum Exchange</vt:lpstr>
      <vt:lpstr>… but in pp(bar)</vt:lpstr>
      <vt:lpstr> Diffractive  Dijets (pT&gt;20 GeV) from ATLAS</vt:lpstr>
      <vt:lpstr> Evidence for Diffractive Contribution</vt:lpstr>
      <vt:lpstr> Similar CMS Analysis</vt:lpstr>
      <vt:lpstr>New  Generation  of Roman Pots</vt:lpstr>
      <vt:lpstr>Newly Accessed Physics with Double Tags</vt:lpstr>
      <vt:lpstr>e.g. Exclusive gg Production</vt:lpstr>
      <vt:lpstr>Data Collected to Date</vt:lpstr>
      <vt:lpstr>AFP Observation of Single  Diffractive Dijet Signal </vt:lpstr>
      <vt:lpstr>First High Lumi Study @ CT-PPS (9.4 fb-1)</vt:lpstr>
      <vt:lpstr>Kinematics of Candidate Events</vt:lpstr>
      <vt:lpstr>Summary</vt:lpstr>
      <vt:lpstr>Back-ups Follow</vt:lpstr>
      <vt:lpstr>SD Cross Sections with Direct  x Measurement</vt:lpstr>
      <vt:lpstr>CMS Direct x Measurement</vt:lpstr>
      <vt:lpstr>Direct Measurement of Total  (Inelastic) Cross Section</vt:lpstr>
      <vt:lpstr>Inelastic Cross Section Measurements</vt:lpstr>
      <vt:lpstr>Perturbative Odderon in Elastic Scattering at large|t| ?</vt:lpstr>
      <vt:lpstr>Looking in more detail (TOTEM 8 TeV, 13 TeV) </vt:lpstr>
      <vt:lpstr>PowerPoint Presentation</vt:lpstr>
      <vt:lpstr>SHRiMPS (MB in SHERPA) Preliminary</vt:lpstr>
      <vt:lpstr>… but that was for (old) Standard LHC optics</vt:lpstr>
      <vt:lpstr>Extracting Total Cross Section from Elastic Data</vt:lpstr>
      <vt:lpstr>Total SD, DD Cross Secs as Function of √s</vt:lpstr>
      <vt:lpstr>W and Z events with gaps at CMS</vt:lpstr>
      <vt:lpstr>Gap-Lepton h Correlation for W bosons </vt:lpstr>
      <vt:lpstr> CMS Dijets with Low x</vt:lpstr>
      <vt:lpstr>Uncertainties in pre-LHC Predictions</vt:lpstr>
      <vt:lpstr>CMS Measurement of Large Mass DD</vt:lpstr>
      <vt:lpstr>Ultraperipheral J/Y Photoproduction,  &amp; the Low x Gluon Density of the Proton </vt:lpstr>
      <vt:lpstr>Exclusive J/Y Production  in pp at LHCb</vt:lpstr>
      <vt:lpstr>Ultra-peripheral J/Y in pp at LHCb</vt:lpstr>
      <vt:lpstr>Ultra-peripheral J/Y in pPb at ALICE</vt:lpstr>
      <vt:lpstr>… and in PbPb</vt:lpstr>
      <vt:lpstr>Exclusive J/Y Production in AA at ALICE</vt:lpstr>
      <vt:lpstr>Exclusive J/Y Production in AA at ALICE</vt:lpstr>
      <vt:lpstr>Other Vector Mesons in AA at ALICE</vt:lpstr>
      <vt:lpstr>Rapidity Gaps?</vt:lpstr>
      <vt:lpstr>Measurement Principle</vt:lpstr>
      <vt:lpstr>ATLAS</vt:lpstr>
      <vt:lpstr>Cross Section in Fiducial Range</vt:lpstr>
      <vt:lpstr>Extrapolation to Full Inelastic Cross Sec</vt:lpstr>
      <vt:lpstr>What we can’t see: low mass diffraction</vt:lpstr>
      <vt:lpstr>Simultaneous Modelling of soft SD and EL?</vt:lpstr>
      <vt:lpstr>Large Gaps and  Diffractive Dynamics</vt:lpstr>
      <vt:lpstr>Models</vt:lpstr>
    </vt:vector>
  </TitlesOfParts>
  <Company> 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LEP Event (ALEPH)</dc:title>
  <dc:creator>paul</dc:creator>
  <cp:lastModifiedBy>Paul Newman (School of Physics and Astronomy)</cp:lastModifiedBy>
  <cp:revision>1695</cp:revision>
  <cp:lastPrinted>2019-01-27T18:45:25Z</cp:lastPrinted>
  <dcterms:created xsi:type="dcterms:W3CDTF">2018-05-16T09:50:49Z</dcterms:created>
  <dcterms:modified xsi:type="dcterms:W3CDTF">2019-01-28T09:12:04Z</dcterms:modified>
</cp:coreProperties>
</file>