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theme/theme9.xml" ContentType="application/vnd.openxmlformats-officedocument.theme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theme/theme11.xml" ContentType="application/vnd.openxmlformats-officedocument.theme+xml"/>
  <Override PartName="/ppt/slideLayouts/slideLayout32.xml" ContentType="application/vnd.openxmlformats-officedocument.presentationml.slideLayout+xml"/>
  <Override PartName="/ppt/theme/theme12.xml" ContentType="application/vnd.openxmlformats-officedocument.theme+xml"/>
  <Override PartName="/ppt/slideLayouts/slideLayout33.xml" ContentType="application/vnd.openxmlformats-officedocument.presentationml.slideLayout+xml"/>
  <Override PartName="/ppt/theme/theme13.xml" ContentType="application/vnd.openxmlformats-officedocument.theme+xml"/>
  <Override PartName="/ppt/slideLayouts/slideLayout34.xml" ContentType="application/vnd.openxmlformats-officedocument.presentationml.slideLayout+xml"/>
  <Override PartName="/ppt/theme/theme14.xml" ContentType="application/vnd.openxmlformats-officedocument.theme+xml"/>
  <Override PartName="/ppt/slideLayouts/slideLayout35.xml" ContentType="application/vnd.openxmlformats-officedocument.presentationml.slideLayout+xml"/>
  <Override PartName="/ppt/theme/theme15.xml" ContentType="application/vnd.openxmlformats-officedocument.theme+xml"/>
  <Override PartName="/ppt/slideLayouts/slideLayout36.xml" ContentType="application/vnd.openxmlformats-officedocument.presentationml.slideLayout+xml"/>
  <Override PartName="/ppt/theme/theme16.xml" ContentType="application/vnd.openxmlformats-officedocument.theme+xml"/>
  <Override PartName="/ppt/slideLayouts/slideLayout3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922" r:id="rId3"/>
    <p:sldMasterId id="2147483924" r:id="rId4"/>
    <p:sldMasterId id="2147483926" r:id="rId5"/>
    <p:sldMasterId id="2147483930" r:id="rId6"/>
    <p:sldMasterId id="2147483936" r:id="rId7"/>
    <p:sldMasterId id="2147483938" r:id="rId8"/>
    <p:sldMasterId id="2147483940" r:id="rId9"/>
    <p:sldMasterId id="2147483942" r:id="rId10"/>
    <p:sldMasterId id="2147483944" r:id="rId11"/>
    <p:sldMasterId id="2147483946" r:id="rId12"/>
    <p:sldMasterId id="2147483948" r:id="rId13"/>
    <p:sldMasterId id="2147483952" r:id="rId14"/>
    <p:sldMasterId id="2147483954" r:id="rId15"/>
    <p:sldMasterId id="2147483956" r:id="rId16"/>
    <p:sldMasterId id="2147483958" r:id="rId17"/>
  </p:sldMasterIdLst>
  <p:notesMasterIdLst>
    <p:notesMasterId r:id="rId66"/>
  </p:notesMasterIdLst>
  <p:handoutMasterIdLst>
    <p:handoutMasterId r:id="rId67"/>
  </p:handoutMasterIdLst>
  <p:sldIdLst>
    <p:sldId id="494" r:id="rId18"/>
    <p:sldId id="489" r:id="rId19"/>
    <p:sldId id="448" r:id="rId20"/>
    <p:sldId id="479" r:id="rId21"/>
    <p:sldId id="495" r:id="rId22"/>
    <p:sldId id="496" r:id="rId23"/>
    <p:sldId id="497" r:id="rId24"/>
    <p:sldId id="476" r:id="rId25"/>
    <p:sldId id="460" r:id="rId26"/>
    <p:sldId id="532" r:id="rId27"/>
    <p:sldId id="531" r:id="rId28"/>
    <p:sldId id="529" r:id="rId29"/>
    <p:sldId id="505" r:id="rId30"/>
    <p:sldId id="524" r:id="rId31"/>
    <p:sldId id="523" r:id="rId32"/>
    <p:sldId id="522" r:id="rId33"/>
    <p:sldId id="526" r:id="rId34"/>
    <p:sldId id="487" r:id="rId35"/>
    <p:sldId id="520" r:id="rId36"/>
    <p:sldId id="475" r:id="rId37"/>
    <p:sldId id="518" r:id="rId38"/>
    <p:sldId id="538" r:id="rId39"/>
    <p:sldId id="533" r:id="rId40"/>
    <p:sldId id="537" r:id="rId41"/>
    <p:sldId id="536" r:id="rId42"/>
    <p:sldId id="535" r:id="rId43"/>
    <p:sldId id="534" r:id="rId44"/>
    <p:sldId id="539" r:id="rId45"/>
    <p:sldId id="548" r:id="rId46"/>
    <p:sldId id="540" r:id="rId47"/>
    <p:sldId id="542" r:id="rId48"/>
    <p:sldId id="543" r:id="rId49"/>
    <p:sldId id="547" r:id="rId50"/>
    <p:sldId id="541" r:id="rId51"/>
    <p:sldId id="550" r:id="rId52"/>
    <p:sldId id="545" r:id="rId53"/>
    <p:sldId id="546" r:id="rId54"/>
    <p:sldId id="477" r:id="rId55"/>
    <p:sldId id="493" r:id="rId56"/>
    <p:sldId id="501" r:id="rId57"/>
    <p:sldId id="530" r:id="rId58"/>
    <p:sldId id="528" r:id="rId59"/>
    <p:sldId id="525" r:id="rId60"/>
    <p:sldId id="519" r:id="rId61"/>
    <p:sldId id="521" r:id="rId62"/>
    <p:sldId id="482" r:id="rId63"/>
    <p:sldId id="488" r:id="rId64"/>
    <p:sldId id="549" r:id="rId65"/>
  </p:sldIdLst>
  <p:sldSz cx="9144000" cy="6858000" type="screen4x3"/>
  <p:notesSz cx="6781800" cy="99187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CCFF"/>
    <a:srgbClr val="FFFFCC"/>
    <a:srgbClr val="FF99FF"/>
    <a:srgbClr val="EE70EE"/>
    <a:srgbClr val="FF9933"/>
    <a:srgbClr val="57C7FF"/>
    <a:srgbClr val="CC0066"/>
    <a:srgbClr val="0081C2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0" autoAdjust="0"/>
    <p:restoredTop sz="99447" autoAdjust="0"/>
  </p:normalViewPr>
  <p:slideViewPr>
    <p:cSldViewPr>
      <p:cViewPr varScale="1">
        <p:scale>
          <a:sx n="73" d="100"/>
          <a:sy n="73" d="100"/>
        </p:scale>
        <p:origin x="-37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3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61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MP\CERN%20council%20&amp;%20SPC\European%20Strategy\Preparatory%20Group\Accelerator\Higgs-Xsectio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MP\TLEP-VHELHC\Saclay\sensitivities-hiig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pp-&gt;H Xsections</a:t>
            </a:r>
          </a:p>
        </c:rich>
      </c:tx>
      <c:layout>
        <c:manualLayout>
          <c:xMode val="edge"/>
          <c:yMode val="edge"/>
          <c:x val="0.405138036623428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029668039203226"/>
          <c:y val="9.0019325677596587E-2"/>
          <c:w val="0.71397102236293575"/>
          <c:h val="0.7260984491543019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Feuil1!$B$2</c:f>
              <c:strCache>
                <c:ptCount val="1"/>
                <c:pt idx="0">
                  <c:v>ggF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diamond"/>
            <c:size val="6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marker>
          <c:xVal>
            <c:numRef>
              <c:f>Feuil1!$A$5:$A$11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33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</c:numCache>
            </c:numRef>
          </c:xVal>
          <c:yVal>
            <c:numRef>
              <c:f>Feuil1!$B$5:$B$11</c:f>
              <c:numCache>
                <c:formatCode>#,##0.00</c:formatCode>
                <c:ptCount val="7"/>
                <c:pt idx="0">
                  <c:v>19520</c:v>
                </c:pt>
                <c:pt idx="1">
                  <c:v>50350</c:v>
                </c:pt>
                <c:pt idx="2">
                  <c:v>178320</c:v>
                </c:pt>
                <c:pt idx="3">
                  <c:v>231609.99999999997</c:v>
                </c:pt>
                <c:pt idx="4">
                  <c:v>468255.00000000006</c:v>
                </c:pt>
                <c:pt idx="5">
                  <c:v>563920</c:v>
                </c:pt>
                <c:pt idx="6">
                  <c:v>740145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Feuil1!$D$2</c:f>
              <c:strCache>
                <c:ptCount val="1"/>
                <c:pt idx="0">
                  <c:v>VBF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square"/>
            <c:size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Feuil1!$A$5:$A$11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33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</c:numCache>
            </c:numRef>
          </c:xVal>
          <c:yVal>
            <c:numRef>
              <c:f>Feuil1!$D$5:$D$11</c:f>
              <c:numCache>
                <c:formatCode>#,##0</c:formatCode>
                <c:ptCount val="7"/>
                <c:pt idx="0">
                  <c:v>1559</c:v>
                </c:pt>
                <c:pt idx="1">
                  <c:v>4400</c:v>
                </c:pt>
                <c:pt idx="2">
                  <c:v>16720</c:v>
                </c:pt>
                <c:pt idx="3">
                  <c:v>22880</c:v>
                </c:pt>
                <c:pt idx="4">
                  <c:v>40920</c:v>
                </c:pt>
                <c:pt idx="5">
                  <c:v>59840</c:v>
                </c:pt>
                <c:pt idx="6">
                  <c:v>81840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Feuil1!$E$2</c:f>
              <c:strCache>
                <c:ptCount val="1"/>
                <c:pt idx="0">
                  <c:v>WH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triangl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Feuil1!$A$5:$A$11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33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</c:numCache>
            </c:numRef>
          </c:xVal>
          <c:yVal>
            <c:numRef>
              <c:f>Feuil1!$E$5:$E$11</c:f>
              <c:numCache>
                <c:formatCode>#,##0</c:formatCode>
                <c:ptCount val="7"/>
                <c:pt idx="0">
                  <c:v>696</c:v>
                </c:pt>
                <c:pt idx="1">
                  <c:v>1630</c:v>
                </c:pt>
                <c:pt idx="2">
                  <c:v>4727</c:v>
                </c:pt>
                <c:pt idx="3">
                  <c:v>5868</c:v>
                </c:pt>
                <c:pt idx="4">
                  <c:v>9291</c:v>
                </c:pt>
                <c:pt idx="5">
                  <c:v>12551</c:v>
                </c:pt>
                <c:pt idx="6">
                  <c:v>15810.999999999998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Feuil1!$F$2</c:f>
              <c:strCache>
                <c:ptCount val="1"/>
                <c:pt idx="0">
                  <c:v>ZH</c:v>
                </c:pt>
              </c:strCache>
            </c:strRef>
          </c:tx>
          <c:marker>
            <c:symbol val="star"/>
            <c:size val="5"/>
          </c:marker>
          <c:xVal>
            <c:numRef>
              <c:f>Feuil1!$A$5:$A$11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33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</c:numCache>
            </c:numRef>
          </c:xVal>
          <c:yVal>
            <c:numRef>
              <c:f>Feuil1!$F$5:$F$11</c:f>
              <c:numCache>
                <c:formatCode>#,##0</c:formatCode>
                <c:ptCount val="7"/>
                <c:pt idx="0">
                  <c:v>394</c:v>
                </c:pt>
                <c:pt idx="1">
                  <c:v>900</c:v>
                </c:pt>
                <c:pt idx="2">
                  <c:v>2970</c:v>
                </c:pt>
                <c:pt idx="3">
                  <c:v>3780</c:v>
                </c:pt>
                <c:pt idx="4">
                  <c:v>6120</c:v>
                </c:pt>
                <c:pt idx="5">
                  <c:v>8640</c:v>
                </c:pt>
                <c:pt idx="6">
                  <c:v>11250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Feuil1!$G$2</c:f>
              <c:strCache>
                <c:ptCount val="1"/>
                <c:pt idx="0">
                  <c:v>ttH</c:v>
                </c:pt>
              </c:strCache>
            </c:strRef>
          </c:tx>
          <c:spPr>
            <a:ln>
              <a:solidFill>
                <a:srgbClr val="EE70EE"/>
              </a:solidFill>
            </a:ln>
          </c:spPr>
          <c:marker>
            <c:symbol val="star"/>
            <c:size val="5"/>
            <c:spPr>
              <a:solidFill>
                <a:srgbClr val="EE70EE"/>
              </a:solidFill>
              <a:ln>
                <a:solidFill>
                  <a:srgbClr val="EE70EE"/>
                </a:solidFill>
              </a:ln>
            </c:spPr>
          </c:marker>
          <c:xVal>
            <c:numRef>
              <c:f>Feuil1!$A$5:$A$11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33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</c:numCache>
            </c:numRef>
          </c:xVal>
          <c:yVal>
            <c:numRef>
              <c:f>Feuil1!$G$5:$G$11</c:f>
              <c:numCache>
                <c:formatCode>#,##0</c:formatCode>
                <c:ptCount val="7"/>
                <c:pt idx="0">
                  <c:v>130</c:v>
                </c:pt>
                <c:pt idx="1">
                  <c:v>620</c:v>
                </c:pt>
                <c:pt idx="2">
                  <c:v>4526</c:v>
                </c:pt>
                <c:pt idx="3">
                  <c:v>6820</c:v>
                </c:pt>
                <c:pt idx="4">
                  <c:v>14880</c:v>
                </c:pt>
                <c:pt idx="5">
                  <c:v>25420</c:v>
                </c:pt>
                <c:pt idx="6">
                  <c:v>37820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Feuil1!$H$2</c:f>
              <c:strCache>
                <c:ptCount val="1"/>
                <c:pt idx="0">
                  <c:v>HH</c:v>
                </c:pt>
              </c:strCache>
            </c:strRef>
          </c:tx>
          <c:marker>
            <c:symbol val="circle"/>
            <c:size val="5"/>
          </c:marker>
          <c:xVal>
            <c:numRef>
              <c:f>Feuil1!$A$5:$A$11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33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</c:numCache>
            </c:numRef>
          </c:xVal>
          <c:yVal>
            <c:numRef>
              <c:f>Feuil1!$H$5:$H$11</c:f>
              <c:numCache>
                <c:formatCode>#,##0</c:formatCode>
                <c:ptCount val="7"/>
                <c:pt idx="1">
                  <c:v>33.799999999999997</c:v>
                </c:pt>
                <c:pt idx="2">
                  <c:v>206.17999999999998</c:v>
                </c:pt>
                <c:pt idx="3">
                  <c:v>297.44</c:v>
                </c:pt>
                <c:pt idx="4">
                  <c:v>608.4</c:v>
                </c:pt>
                <c:pt idx="5">
                  <c:v>980.19999999999993</c:v>
                </c:pt>
                <c:pt idx="6">
                  <c:v>1419.6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530240"/>
        <c:axId val="143544704"/>
      </c:scatterChart>
      <c:valAx>
        <c:axId val="143530240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CM energy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3544704"/>
        <c:crosses val="autoZero"/>
        <c:crossBetween val="midCat"/>
      </c:valAx>
      <c:valAx>
        <c:axId val="143544704"/>
        <c:scaling>
          <c:logBase val="10"/>
          <c:orientation val="minMax"/>
          <c:min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/>
                  <a:t>Xsection (fb)</a:t>
                </a:r>
              </a:p>
            </c:rich>
          </c:tx>
          <c:layout/>
          <c:overlay val="0"/>
        </c:title>
        <c:numFmt formatCode="#,##0.00" sourceLinked="1"/>
        <c:majorTickMark val="out"/>
        <c:minorTickMark val="none"/>
        <c:tickLblPos val="nextTo"/>
        <c:crossAx val="1435302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9370659580415523"/>
          <c:y val="0.21380299184640977"/>
          <c:w val="0.10629340419584482"/>
          <c:h val="0.55032959835130935"/>
        </c:manualLayout>
      </c:layout>
      <c:overlay val="0"/>
    </c:legend>
    <c:plotVisOnly val="1"/>
    <c:dispBlanksAs val="gap"/>
    <c:showDLblsOverMax val="0"/>
  </c:chart>
  <c:spPr>
    <a:solidFill>
      <a:srgbClr val="FFFFCC"/>
    </a:solidFill>
  </c:spPr>
  <c:txPr>
    <a:bodyPr/>
    <a:lstStyle/>
    <a:p>
      <a:pPr>
        <a:defRPr sz="1000" b="1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Luminosity </a:t>
            </a:r>
            <a:r>
              <a:rPr lang="en-US" dirty="0" err="1"/>
              <a:t>vs</a:t>
            </a:r>
            <a:r>
              <a:rPr lang="en-US" dirty="0"/>
              <a:t> Energy</a:t>
            </a:r>
          </a:p>
        </c:rich>
      </c:tx>
      <c:layout>
        <c:manualLayout>
          <c:xMode val="edge"/>
          <c:yMode val="edge"/>
          <c:x val="0.35994880723729406"/>
          <c:y val="2.456887506326457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203957428544733"/>
          <c:y val="0.14268538063671937"/>
          <c:w val="0.79676011707749583"/>
          <c:h val="0.65639253426654998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Feuil3!$C$3</c:f>
              <c:strCache>
                <c:ptCount val="1"/>
                <c:pt idx="0">
                  <c:v>TLEP(1-IP)</c:v>
                </c:pt>
              </c:strCache>
            </c:strRef>
          </c:tx>
          <c:xVal>
            <c:numRef>
              <c:f>Feuil3!$B$4:$B$11</c:f>
              <c:numCache>
                <c:formatCode>General</c:formatCode>
                <c:ptCount val="8"/>
                <c:pt idx="0">
                  <c:v>90</c:v>
                </c:pt>
                <c:pt idx="1">
                  <c:v>160</c:v>
                </c:pt>
                <c:pt idx="2">
                  <c:v>240</c:v>
                </c:pt>
                <c:pt idx="3">
                  <c:v>350</c:v>
                </c:pt>
                <c:pt idx="4">
                  <c:v>500</c:v>
                </c:pt>
                <c:pt idx="5">
                  <c:v>1000</c:v>
                </c:pt>
                <c:pt idx="6">
                  <c:v>1500</c:v>
                </c:pt>
                <c:pt idx="7">
                  <c:v>3000</c:v>
                </c:pt>
              </c:numCache>
            </c:numRef>
          </c:xVal>
          <c:yVal>
            <c:numRef>
              <c:f>Feuil3!$C$4:$C$11</c:f>
              <c:numCache>
                <c:formatCode>General</c:formatCode>
                <c:ptCount val="8"/>
                <c:pt idx="0">
                  <c:v>560</c:v>
                </c:pt>
                <c:pt idx="1">
                  <c:v>160</c:v>
                </c:pt>
                <c:pt idx="2">
                  <c:v>48</c:v>
                </c:pt>
                <c:pt idx="3">
                  <c:v>13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Feuil3!$E$3</c:f>
              <c:strCache>
                <c:ptCount val="1"/>
                <c:pt idx="0">
                  <c:v>ILC</c:v>
                </c:pt>
              </c:strCache>
            </c:strRef>
          </c:tx>
          <c:xVal>
            <c:numRef>
              <c:f>Feuil3!$B$4:$B$11</c:f>
              <c:numCache>
                <c:formatCode>General</c:formatCode>
                <c:ptCount val="8"/>
                <c:pt idx="0">
                  <c:v>90</c:v>
                </c:pt>
                <c:pt idx="1">
                  <c:v>160</c:v>
                </c:pt>
                <c:pt idx="2">
                  <c:v>240</c:v>
                </c:pt>
                <c:pt idx="3">
                  <c:v>350</c:v>
                </c:pt>
                <c:pt idx="4">
                  <c:v>500</c:v>
                </c:pt>
                <c:pt idx="5">
                  <c:v>1000</c:v>
                </c:pt>
                <c:pt idx="6">
                  <c:v>1500</c:v>
                </c:pt>
                <c:pt idx="7">
                  <c:v>3000</c:v>
                </c:pt>
              </c:numCache>
            </c:numRef>
          </c:xVal>
          <c:yVal>
            <c:numRef>
              <c:f>Feuil3!$E$4:$E$11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7.5</c:v>
                </c:pt>
                <c:pt idx="3">
                  <c:v>12</c:v>
                </c:pt>
                <c:pt idx="4">
                  <c:v>18</c:v>
                </c:pt>
                <c:pt idx="5">
                  <c:v>49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Feuil3!$F$3</c:f>
              <c:strCache>
                <c:ptCount val="1"/>
                <c:pt idx="0">
                  <c:v>CLIC</c:v>
                </c:pt>
              </c:strCache>
            </c:strRef>
          </c:tx>
          <c:xVal>
            <c:numRef>
              <c:f>Feuil3!$B$4:$B$11</c:f>
              <c:numCache>
                <c:formatCode>General</c:formatCode>
                <c:ptCount val="8"/>
                <c:pt idx="0">
                  <c:v>90</c:v>
                </c:pt>
                <c:pt idx="1">
                  <c:v>160</c:v>
                </c:pt>
                <c:pt idx="2">
                  <c:v>240</c:v>
                </c:pt>
                <c:pt idx="3">
                  <c:v>350</c:v>
                </c:pt>
                <c:pt idx="4">
                  <c:v>500</c:v>
                </c:pt>
                <c:pt idx="5">
                  <c:v>1000</c:v>
                </c:pt>
                <c:pt idx="6">
                  <c:v>1500</c:v>
                </c:pt>
                <c:pt idx="7">
                  <c:v>3000</c:v>
                </c:pt>
              </c:numCache>
            </c:numRef>
          </c:xVal>
          <c:yVal>
            <c:numRef>
              <c:f>Feuil3!$F$4:$F$11</c:f>
              <c:numCache>
                <c:formatCode>General</c:formatCode>
                <c:ptCount val="8"/>
                <c:pt idx="4">
                  <c:v>23</c:v>
                </c:pt>
                <c:pt idx="5">
                  <c:v>30</c:v>
                </c:pt>
                <c:pt idx="6">
                  <c:v>37</c:v>
                </c:pt>
                <c:pt idx="7">
                  <c:v>59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Feuil3!$D$3</c:f>
              <c:strCache>
                <c:ptCount val="1"/>
                <c:pt idx="0">
                  <c:v>TLEP(4-IP)</c:v>
                </c:pt>
              </c:strCache>
            </c:strRef>
          </c:tx>
          <c:marker>
            <c:symbol val="circle"/>
            <c:size val="7"/>
          </c:marker>
          <c:xVal>
            <c:numRef>
              <c:f>Feuil3!$B$4:$B$11</c:f>
              <c:numCache>
                <c:formatCode>General</c:formatCode>
                <c:ptCount val="8"/>
                <c:pt idx="0">
                  <c:v>90</c:v>
                </c:pt>
                <c:pt idx="1">
                  <c:v>160</c:v>
                </c:pt>
                <c:pt idx="2">
                  <c:v>240</c:v>
                </c:pt>
                <c:pt idx="3">
                  <c:v>350</c:v>
                </c:pt>
                <c:pt idx="4">
                  <c:v>500</c:v>
                </c:pt>
                <c:pt idx="5">
                  <c:v>1000</c:v>
                </c:pt>
                <c:pt idx="6">
                  <c:v>1500</c:v>
                </c:pt>
                <c:pt idx="7">
                  <c:v>3000</c:v>
                </c:pt>
              </c:numCache>
            </c:numRef>
          </c:xVal>
          <c:yVal>
            <c:numRef>
              <c:f>Feuil3!$D$4:$D$11</c:f>
              <c:numCache>
                <c:formatCode>General</c:formatCode>
                <c:ptCount val="8"/>
                <c:pt idx="0">
                  <c:v>2240</c:v>
                </c:pt>
                <c:pt idx="1">
                  <c:v>640</c:v>
                </c:pt>
                <c:pt idx="2">
                  <c:v>192</c:v>
                </c:pt>
                <c:pt idx="3">
                  <c:v>52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69408"/>
        <c:axId val="37175680"/>
      </c:scatterChart>
      <c:valAx>
        <c:axId val="37169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2400" b="1" dirty="0"/>
                  <a:t>Center of Mass </a:t>
                </a:r>
                <a:r>
                  <a:rPr lang="fr-FR" sz="2400" b="1" dirty="0" err="1"/>
                  <a:t>Energy</a:t>
                </a:r>
                <a:r>
                  <a:rPr lang="fr-FR" sz="2400" b="1" dirty="0"/>
                  <a:t> (</a:t>
                </a:r>
                <a:r>
                  <a:rPr lang="fr-FR" sz="2400" b="1" dirty="0" err="1"/>
                  <a:t>GeV</a:t>
                </a:r>
                <a:r>
                  <a:rPr lang="fr-FR" sz="2400" b="1" dirty="0"/>
                  <a:t>)</a:t>
                </a:r>
              </a:p>
            </c:rich>
          </c:tx>
          <c:layout>
            <c:manualLayout>
              <c:xMode val="edge"/>
              <c:yMode val="edge"/>
              <c:x val="0.34826255589833932"/>
              <c:y val="0.897326840227628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37175680"/>
        <c:crosses val="autoZero"/>
        <c:crossBetween val="midCat"/>
      </c:valAx>
      <c:valAx>
        <c:axId val="37175680"/>
        <c:scaling>
          <c:logBase val="10"/>
          <c:orientation val="minMax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Luminosity (</a:t>
                </a:r>
                <a:r>
                  <a:rPr lang="en-US" dirty="0" smtClean="0"/>
                  <a:t>x10</a:t>
                </a:r>
                <a:r>
                  <a:rPr lang="en-US" baseline="30000" dirty="0" smtClean="0"/>
                  <a:t>33</a:t>
                </a:r>
                <a:r>
                  <a:rPr lang="en-US" dirty="0" smtClean="0"/>
                  <a:t>cm</a:t>
                </a:r>
                <a:r>
                  <a:rPr lang="en-US" baseline="30000" dirty="0" smtClean="0"/>
                  <a:t>-2</a:t>
                </a:r>
                <a:r>
                  <a:rPr lang="en-US" dirty="0" smtClean="0"/>
                  <a:t> s</a:t>
                </a:r>
                <a:r>
                  <a:rPr lang="en-US" baseline="30000" dirty="0" smtClean="0"/>
                  <a:t>-1</a:t>
                </a:r>
                <a:r>
                  <a:rPr lang="en-US" dirty="0" smtClean="0"/>
                  <a:t>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371694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2405926521119799"/>
          <c:y val="4.3347858468400634E-2"/>
          <c:w val="0.17140356623475311"/>
          <c:h val="0.33486876640419949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000"/>
          </a:pPr>
          <a:endParaRPr lang="fr-FR"/>
        </a:p>
      </c:txPr>
    </c:legend>
    <c:plotVisOnly val="1"/>
    <c:dispBlanksAs val="gap"/>
    <c:showDLblsOverMax val="0"/>
  </c:chart>
  <c:spPr>
    <a:solidFill>
      <a:srgbClr val="FFFFCC"/>
    </a:solidFill>
  </c:spPr>
  <c:txPr>
    <a:bodyPr/>
    <a:lstStyle/>
    <a:p>
      <a:pPr>
        <a:defRPr sz="1800"/>
      </a:pPr>
      <a:endParaRPr lang="fr-FR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600537001840288E-2"/>
          <c:y val="0.16838878662309334"/>
          <c:w val="0.89197785621624881"/>
          <c:h val="0.74165227286856905"/>
        </c:manualLayout>
      </c:layout>
      <c:scatterChart>
        <c:scatterStyle val="smoothMarker"/>
        <c:varyColors val="0"/>
        <c:ser>
          <c:idx val="0"/>
          <c:order val="0"/>
          <c:marker>
            <c:symbol val="diamond"/>
            <c:size val="9"/>
          </c:marker>
          <c:dPt>
            <c:idx val="0"/>
            <c:marker>
              <c:spPr>
                <a:solidFill>
                  <a:srgbClr val="00B0F0"/>
                </a:solidFill>
              </c:spPr>
            </c:marker>
            <c:bubble3D val="0"/>
          </c:dPt>
          <c:dPt>
            <c:idx val="1"/>
            <c:marker>
              <c:spPr>
                <a:solidFill>
                  <a:srgbClr val="00B0F0"/>
                </a:solidFill>
              </c:spPr>
            </c:marker>
            <c:bubble3D val="0"/>
          </c:dPt>
          <c:dPt>
            <c:idx val="2"/>
            <c:marker>
              <c:spPr>
                <a:solidFill>
                  <a:srgbClr val="00B050"/>
                </a:solidFill>
              </c:spPr>
            </c:marker>
            <c:bubble3D val="0"/>
          </c:dPt>
          <c:dPt>
            <c:idx val="3"/>
            <c:marker>
              <c:spPr>
                <a:solidFill>
                  <a:srgbClr val="00B050"/>
                </a:solidFill>
              </c:spPr>
            </c:marker>
            <c:bubble3D val="0"/>
          </c:dPt>
          <c:dPt>
            <c:idx val="4"/>
            <c:marker>
              <c:spPr>
                <a:solidFill>
                  <a:srgbClr val="00B050"/>
                </a:solidFill>
              </c:spPr>
            </c:marker>
            <c:bubble3D val="0"/>
          </c:dPt>
          <c:dPt>
            <c:idx val="5"/>
            <c:marker>
              <c:spPr>
                <a:solidFill>
                  <a:schemeClr val="accent6"/>
                </a:solidFill>
              </c:spPr>
            </c:marker>
            <c:bubble3D val="0"/>
          </c:dPt>
          <c:dPt>
            <c:idx val="6"/>
            <c:marker>
              <c:spPr>
                <a:solidFill>
                  <a:schemeClr val="accent6"/>
                </a:solidFill>
              </c:spPr>
            </c:marker>
            <c:bubble3D val="0"/>
          </c:dPt>
          <c:dPt>
            <c:idx val="7"/>
            <c:marker>
              <c:spPr>
                <a:solidFill>
                  <a:schemeClr val="accent6"/>
                </a:solidFill>
              </c:spPr>
            </c:marker>
            <c:bubble3D val="0"/>
          </c:dPt>
          <c:dPt>
            <c:idx val="8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9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10"/>
            <c:marker>
              <c:spPr>
                <a:solidFill>
                  <a:srgbClr val="FF0000"/>
                </a:solidFill>
              </c:spPr>
            </c:marker>
            <c:bubble3D val="0"/>
          </c:dPt>
          <c:xVal>
            <c:numRef>
              <c:f>Feuil2!$B$3:$B$13</c:f>
              <c:numCache>
                <c:formatCode>General</c:formatCode>
                <c:ptCount val="11"/>
                <c:pt idx="0">
                  <c:v>91</c:v>
                </c:pt>
                <c:pt idx="1">
                  <c:v>81</c:v>
                </c:pt>
                <c:pt idx="2">
                  <c:v>173</c:v>
                </c:pt>
                <c:pt idx="3">
                  <c:v>4.5</c:v>
                </c:pt>
                <c:pt idx="4">
                  <c:v>1.76</c:v>
                </c:pt>
                <c:pt idx="5">
                  <c:v>1.2</c:v>
                </c:pt>
                <c:pt idx="6">
                  <c:v>7.4999999999999997E-2</c:v>
                </c:pt>
                <c:pt idx="7">
                  <c:v>0.105</c:v>
                </c:pt>
                <c:pt idx="8" formatCode="0.00E+00">
                  <c:v>5.0000000000000001E-3</c:v>
                </c:pt>
                <c:pt idx="9" formatCode="0.00E+00">
                  <c:v>3.0000000000000001E-3</c:v>
                </c:pt>
                <c:pt idx="10" formatCode="0.00E+00">
                  <c:v>5.1099999999999995E-4</c:v>
                </c:pt>
              </c:numCache>
            </c:numRef>
          </c:xVal>
          <c:yVal>
            <c:numRef>
              <c:f>Feuil2!$C$3:$C$13</c:f>
              <c:numCache>
                <c:formatCode>General</c:formatCode>
                <c:ptCount val="11"/>
                <c:pt idx="0">
                  <c:v>0.50047446623981195</c:v>
                </c:pt>
                <c:pt idx="1">
                  <c:v>0.44547727214752481</c:v>
                </c:pt>
                <c:pt idx="2">
                  <c:v>0.96111111111111114</c:v>
                </c:pt>
                <c:pt idx="3">
                  <c:v>2.5000000000000001E-2</c:v>
                </c:pt>
                <c:pt idx="4">
                  <c:v>9.7777777777777793E-3</c:v>
                </c:pt>
                <c:pt idx="5">
                  <c:v>6.6666666666666662E-3</c:v>
                </c:pt>
                <c:pt idx="6">
                  <c:v>4.1666666666666664E-4</c:v>
                </c:pt>
                <c:pt idx="7">
                  <c:v>5.8333333333333338E-4</c:v>
                </c:pt>
                <c:pt idx="8" formatCode="0.00E+00">
                  <c:v>2.7777777777777779E-5</c:v>
                </c:pt>
                <c:pt idx="9" formatCode="0.00E+00">
                  <c:v>1.6666666666666667E-5</c:v>
                </c:pt>
                <c:pt idx="10" formatCode="0.00E+00">
                  <c:v>2.8388888888888886E-6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042240"/>
        <c:axId val="144044416"/>
      </c:scatterChart>
      <c:valAx>
        <c:axId val="144042240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fr-FR" sz="2000"/>
                  <a:t>Particle</a:t>
                </a:r>
                <a:r>
                  <a:rPr lang="fr-FR" sz="2000" baseline="0"/>
                  <a:t> Mass (GeV)</a:t>
                </a:r>
                <a:endParaRPr lang="fr-FR" sz="2000"/>
              </a:p>
            </c:rich>
          </c:tx>
          <c:layout>
            <c:manualLayout>
              <c:xMode val="edge"/>
              <c:yMode val="edge"/>
              <c:x val="0.39347919872084958"/>
              <c:y val="3.2598911747772048E-4"/>
            </c:manualLayout>
          </c:layout>
          <c:overlay val="0"/>
        </c:title>
        <c:numFmt formatCode="General" sourceLinked="1"/>
        <c:majorTickMark val="out"/>
        <c:minorTickMark val="none"/>
        <c:tickLblPos val="high"/>
        <c:crossAx val="144044416"/>
        <c:crosses val="autoZero"/>
        <c:crossBetween val="midCat"/>
      </c:valAx>
      <c:valAx>
        <c:axId val="144044416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dirty="0"/>
                  <a:t>Coupling </a:t>
                </a:r>
                <a:r>
                  <a:rPr lang="en-US" sz="1600" dirty="0" smtClean="0"/>
                  <a:t>strength to H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4042240"/>
        <c:crosses val="autoZero"/>
        <c:crossBetween val="midCat"/>
      </c:valAx>
    </c:plotArea>
    <c:plotVisOnly val="1"/>
    <c:dispBlanksAs val="gap"/>
    <c:showDLblsOverMax val="0"/>
  </c:chart>
  <c:spPr>
    <a:solidFill>
      <a:srgbClr val="FFFFCC"/>
    </a:solidFill>
    <a:ln>
      <a:solidFill>
        <a:srgbClr val="FF0000"/>
      </a:solidFill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0.16001</cdr:x>
      <cdr:y>0.18832</cdr:y>
    </cdr:from>
    <cdr:to>
      <cdr:x>0.28802</cdr:x>
      <cdr:y>0.25498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440160" y="915325"/>
          <a:ext cx="1152128" cy="324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rgbClr val="EE70EE"/>
              </a:solidFill>
            </a:rPr>
            <a:t>Z; &gt;2 10</a:t>
          </a:r>
          <a:r>
            <a:rPr lang="fr-FR" sz="2000" b="1" baseline="30000" dirty="0" smtClean="0">
              <a:solidFill>
                <a:srgbClr val="EE70EE"/>
              </a:solidFill>
            </a:rPr>
            <a:t>36</a:t>
          </a:r>
          <a:endParaRPr lang="fr-FR" sz="2000" b="1" baseline="30000" dirty="0">
            <a:solidFill>
              <a:srgbClr val="EE70EE"/>
            </a:solidFill>
          </a:endParaRPr>
        </a:p>
      </cdr:txBody>
    </cdr:sp>
  </cdr:relSizeAnchor>
  <cdr:relSizeAnchor xmlns:cdr="http://schemas.openxmlformats.org/drawingml/2006/chartDrawing">
    <cdr:from>
      <cdr:x>0.18001</cdr:x>
      <cdr:y>0.28148</cdr:y>
    </cdr:from>
    <cdr:to>
      <cdr:x>0.34402</cdr:x>
      <cdr:y>0.34074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1620180" y="1368152"/>
          <a:ext cx="14761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2000" b="1" dirty="0" smtClean="0">
              <a:solidFill>
                <a:srgbClr val="EE70EE"/>
              </a:solidFill>
            </a:rPr>
            <a:t>WW; </a:t>
          </a:r>
          <a:r>
            <a:rPr lang="fr-FR" sz="2000" b="1" dirty="0">
              <a:solidFill>
                <a:srgbClr val="EE70EE"/>
              </a:solidFill>
            </a:rPr>
            <a:t>6</a:t>
          </a:r>
          <a:r>
            <a:rPr lang="fr-FR" sz="2000" b="1" dirty="0" smtClean="0">
              <a:solidFill>
                <a:srgbClr val="EE70EE"/>
              </a:solidFill>
            </a:rPr>
            <a:t> 10</a:t>
          </a:r>
          <a:r>
            <a:rPr lang="fr-FR" sz="2000" b="1" baseline="30000" dirty="0" smtClean="0">
              <a:solidFill>
                <a:srgbClr val="EE70EE"/>
              </a:solidFill>
            </a:rPr>
            <a:t>35</a:t>
          </a:r>
          <a:endParaRPr lang="fr-FR" sz="2000" b="1" baseline="30000" dirty="0">
            <a:solidFill>
              <a:srgbClr val="EE70EE"/>
            </a:solidFill>
          </a:endParaRPr>
        </a:p>
      </cdr:txBody>
    </cdr:sp>
  </cdr:relSizeAnchor>
  <cdr:relSizeAnchor xmlns:cdr="http://schemas.openxmlformats.org/drawingml/2006/chartDrawing">
    <cdr:from>
      <cdr:x>0.20001</cdr:x>
      <cdr:y>0.37778</cdr:y>
    </cdr:from>
    <cdr:to>
      <cdr:x>0.36402</cdr:x>
      <cdr:y>0.43704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1800200" y="1836204"/>
          <a:ext cx="14761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2000" b="1" dirty="0" smtClean="0">
              <a:solidFill>
                <a:srgbClr val="EE70EE"/>
              </a:solidFill>
            </a:rPr>
            <a:t>HZ; </a:t>
          </a:r>
          <a:r>
            <a:rPr lang="fr-FR" sz="2000" b="1" dirty="0">
              <a:solidFill>
                <a:srgbClr val="EE70EE"/>
              </a:solidFill>
            </a:rPr>
            <a:t>2</a:t>
          </a:r>
          <a:r>
            <a:rPr lang="fr-FR" sz="2000" b="1" dirty="0" smtClean="0">
              <a:solidFill>
                <a:srgbClr val="EE70EE"/>
              </a:solidFill>
            </a:rPr>
            <a:t> 10</a:t>
          </a:r>
          <a:r>
            <a:rPr lang="fr-FR" sz="2000" b="1" baseline="30000" dirty="0" smtClean="0">
              <a:solidFill>
                <a:srgbClr val="EE70EE"/>
              </a:solidFill>
            </a:rPr>
            <a:t>35</a:t>
          </a:r>
          <a:endParaRPr lang="fr-FR" sz="2000" b="1" baseline="30000" dirty="0">
            <a:solidFill>
              <a:srgbClr val="EE70EE"/>
            </a:solidFill>
          </a:endParaRPr>
        </a:p>
      </cdr:txBody>
    </cdr:sp>
  </cdr:relSizeAnchor>
  <cdr:relSizeAnchor xmlns:cdr="http://schemas.openxmlformats.org/drawingml/2006/chartDrawing">
    <cdr:from>
      <cdr:x>0.22001</cdr:x>
      <cdr:y>0.46667</cdr:y>
    </cdr:from>
    <cdr:to>
      <cdr:x>0.38402</cdr:x>
      <cdr:y>0.52593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1980220" y="2268252"/>
          <a:ext cx="14761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2000" b="1" dirty="0" smtClean="0">
              <a:solidFill>
                <a:srgbClr val="EE70EE"/>
              </a:solidFill>
            </a:rPr>
            <a:t>tt; </a:t>
          </a:r>
          <a:r>
            <a:rPr lang="fr-FR" sz="2000" b="1" dirty="0">
              <a:solidFill>
                <a:srgbClr val="EE70EE"/>
              </a:solidFill>
            </a:rPr>
            <a:t>5</a:t>
          </a:r>
          <a:r>
            <a:rPr lang="fr-FR" sz="2000" b="1" dirty="0" smtClean="0">
              <a:solidFill>
                <a:srgbClr val="EE70EE"/>
              </a:solidFill>
            </a:rPr>
            <a:t> 10</a:t>
          </a:r>
          <a:r>
            <a:rPr lang="fr-FR" sz="2000" b="1" baseline="30000" dirty="0" smtClean="0">
              <a:solidFill>
                <a:srgbClr val="EE70EE"/>
              </a:solidFill>
            </a:rPr>
            <a:t>34</a:t>
          </a:r>
          <a:endParaRPr lang="fr-FR" sz="2000" b="1" baseline="30000" dirty="0">
            <a:solidFill>
              <a:srgbClr val="EE70EE"/>
            </a:solidFill>
          </a:endParaRPr>
        </a:p>
      </cdr:txBody>
    </cdr:sp>
  </cdr:relSizeAnchor>
  <cdr:relSizeAnchor xmlns:cdr="http://schemas.openxmlformats.org/drawingml/2006/chartDrawing">
    <cdr:from>
      <cdr:x>0.23201</cdr:x>
      <cdr:y>0.08148</cdr:y>
    </cdr:from>
    <cdr:to>
      <cdr:x>0.80405</cdr:x>
      <cdr:y>0.22963</cdr:y>
    </cdr:to>
    <cdr:sp macro="" textlink="">
      <cdr:nvSpPr>
        <cdr:cNvPr id="6" name="ZoneTexte 5"/>
        <cdr:cNvSpPr txBox="1"/>
      </cdr:nvSpPr>
      <cdr:spPr>
        <a:xfrm xmlns:a="http://schemas.openxmlformats.org/drawingml/2006/main">
          <a:off x="2088232" y="396044"/>
          <a:ext cx="5148572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rgbClr val="0070C0"/>
              </a:solidFill>
            </a:rPr>
            <a:t>TLEP: </a:t>
          </a:r>
          <a:r>
            <a:rPr lang="fr-FR" sz="2000" b="1" dirty="0" err="1" smtClean="0">
              <a:solidFill>
                <a:srgbClr val="0070C0"/>
              </a:solidFill>
            </a:rPr>
            <a:t>Instantaneous</a:t>
          </a:r>
          <a:r>
            <a:rPr lang="fr-FR" sz="2000" b="1" dirty="0" smtClean="0">
              <a:solidFill>
                <a:srgbClr val="0070C0"/>
              </a:solidFill>
            </a:rPr>
            <a:t> </a:t>
          </a:r>
          <a:r>
            <a:rPr lang="fr-FR" sz="2000" b="1" dirty="0" err="1" smtClean="0">
              <a:solidFill>
                <a:srgbClr val="0070C0"/>
              </a:solidFill>
            </a:rPr>
            <a:t>lumi</a:t>
          </a:r>
          <a:r>
            <a:rPr lang="fr-FR" sz="2000" b="1" dirty="0" smtClean="0">
              <a:solidFill>
                <a:srgbClr val="0070C0"/>
              </a:solidFill>
            </a:rPr>
            <a:t> </a:t>
          </a:r>
          <a:r>
            <a:rPr lang="fr-FR" sz="2000" b="1" dirty="0" err="1" smtClean="0">
              <a:solidFill>
                <a:srgbClr val="0070C0"/>
              </a:solidFill>
            </a:rPr>
            <a:t>at</a:t>
          </a:r>
          <a:r>
            <a:rPr lang="fr-FR" sz="2000" b="1" dirty="0" smtClean="0">
              <a:solidFill>
                <a:srgbClr val="0070C0"/>
              </a:solidFill>
            </a:rPr>
            <a:t> </a:t>
          </a:r>
          <a:r>
            <a:rPr lang="fr-FR" sz="2000" b="1" dirty="0" err="1" smtClean="0">
              <a:solidFill>
                <a:srgbClr val="0070C0"/>
              </a:solidFill>
            </a:rPr>
            <a:t>each</a:t>
          </a:r>
          <a:r>
            <a:rPr lang="fr-FR" sz="2000" b="1" dirty="0" smtClean="0">
              <a:solidFill>
                <a:srgbClr val="0070C0"/>
              </a:solidFill>
            </a:rPr>
            <a:t> IP (for 4 </a:t>
          </a:r>
          <a:r>
            <a:rPr lang="fr-FR" sz="2000" b="1" dirty="0" err="1" smtClean="0">
              <a:solidFill>
                <a:srgbClr val="0070C0"/>
              </a:solidFill>
            </a:rPr>
            <a:t>Ips</a:t>
          </a:r>
          <a:r>
            <a:rPr lang="fr-FR" sz="2000" b="1" dirty="0" smtClean="0">
              <a:solidFill>
                <a:srgbClr val="0070C0"/>
              </a:solidFill>
            </a:rPr>
            <a:t>)</a:t>
          </a:r>
        </a:p>
        <a:p xmlns:a="http://schemas.openxmlformats.org/drawingml/2006/main">
          <a:r>
            <a:rPr lang="fr-FR" sz="2000" dirty="0"/>
            <a:t> </a:t>
          </a:r>
          <a:r>
            <a:rPr lang="fr-FR" sz="2000" dirty="0" smtClean="0"/>
            <a:t>          </a:t>
          </a:r>
          <a:r>
            <a:rPr lang="fr-FR" sz="2000" b="1" dirty="0" err="1" smtClean="0">
              <a:solidFill>
                <a:srgbClr val="EE70EE"/>
              </a:solidFill>
            </a:rPr>
            <a:t>Instantaneous</a:t>
          </a:r>
          <a:r>
            <a:rPr lang="fr-FR" sz="2000" b="1" dirty="0" smtClean="0">
              <a:solidFill>
                <a:srgbClr val="EE70EE"/>
              </a:solidFill>
            </a:rPr>
            <a:t> </a:t>
          </a:r>
          <a:r>
            <a:rPr lang="fr-FR" sz="2000" b="1" dirty="0" err="1" smtClean="0">
              <a:solidFill>
                <a:srgbClr val="EE70EE"/>
              </a:solidFill>
            </a:rPr>
            <a:t>lumi</a:t>
          </a:r>
          <a:r>
            <a:rPr lang="fr-FR" sz="2000" b="1" dirty="0" smtClean="0">
              <a:solidFill>
                <a:srgbClr val="EE70EE"/>
              </a:solidFill>
            </a:rPr>
            <a:t> </a:t>
          </a:r>
          <a:r>
            <a:rPr lang="fr-FR" sz="2000" b="1" dirty="0" err="1" smtClean="0">
              <a:solidFill>
                <a:srgbClr val="EE70EE"/>
              </a:solidFill>
            </a:rPr>
            <a:t>summed</a:t>
          </a:r>
          <a:r>
            <a:rPr lang="fr-FR" sz="2000" b="1" dirty="0" smtClean="0">
              <a:solidFill>
                <a:srgbClr val="EE70EE"/>
              </a:solidFill>
            </a:rPr>
            <a:t> over 4 </a:t>
          </a:r>
          <a:r>
            <a:rPr lang="fr-FR" sz="2000" b="1" dirty="0" err="1" smtClean="0">
              <a:solidFill>
                <a:srgbClr val="EE70EE"/>
              </a:solidFill>
            </a:rPr>
            <a:t>IPs</a:t>
          </a:r>
          <a:endParaRPr lang="fr-FR" sz="2000" b="1" dirty="0">
            <a:solidFill>
              <a:srgbClr val="EE70EE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t" anchorCtr="0" compatLnSpc="1">
            <a:prstTxWarp prst="textNoShape">
              <a:avLst/>
            </a:prstTxWarp>
          </a:bodyPr>
          <a:lstStyle>
            <a:lvl1pPr defTabSz="954088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338" y="0"/>
            <a:ext cx="29384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1813"/>
            <a:ext cx="29384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b" anchorCtr="0" compatLnSpc="1">
            <a:prstTxWarp prst="textNoShape">
              <a:avLst/>
            </a:prstTxWarp>
          </a:bodyPr>
          <a:lstStyle>
            <a:lvl1pPr defTabSz="954088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338" y="9421813"/>
            <a:ext cx="29384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1" tIns="47710" rIns="95421" bIns="47710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fld id="{5399EE35-0A88-4189-A283-2AE97D1E50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371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1700"/>
            <a:ext cx="5426075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2C1F3B-3DA0-4D10-A46E-E540C7294D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87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81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264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81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0356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2C1F3B-3DA0-4D10-A46E-E540C7294DA0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2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7D727-FDB8-47E4-A747-8D807FD28C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70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D4289-0912-45AB-8BDE-233679358B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8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0F0F9-7E3C-4403-8679-D7E837A932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87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3AE1D-578C-438C-B400-5184D95F1C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44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47E4B-4C1B-4419-802F-A5346CF23B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25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72821-F159-4EA1-AE22-E6B2768302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64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C6386-381C-4585-BB16-0489A7A05F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18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0A581-63D6-413B-8BCA-AFA3D7EAA2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94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F836F-95B4-43D0-9B40-B44CE3906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63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414C8-D375-43D4-B49A-E9C687DCB1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83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09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2109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AAD50-25F7-46D2-883C-D5794F6A53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598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BCDB6-D54E-448A-BDD0-B42868A541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04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57907-3300-4B5D-A8A6-283B1637A6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966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4CE3F-7597-422D-947E-65726681F0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424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BF697-43FC-4A5C-AE3E-4B644894D6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041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D99B6-C1A2-449B-9DC1-488B3197D4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17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64E26-DBF0-467C-9BAD-89AA6069B8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067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48E61-437A-4ADD-A12B-062C7EF261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37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DBC94-24B6-482A-8FA7-2A7CD4B8BC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496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2E68A-80F0-4B23-AA14-36D107B9F2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603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5973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5973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25142-1182-49AD-8D14-D59DEE0C2F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629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64E26-DBF0-467C-9BAD-89AA6069B868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67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64E26-DBF0-467C-9BAD-89AA6069B868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671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00BB-C399-46E4-964A-51FFD046CD4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29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3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3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3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3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3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3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8F3A1E6-7B2F-4DA9-9508-B52E558090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08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99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099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099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86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9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2099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08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99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810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99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99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8F3A1E6-7B2F-4DA9-9508-B52E558090C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08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99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9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9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86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9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99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srgbClr val="FFFFFF"/>
                </a:solidFill>
              </a:endParaRPr>
            </a:p>
          </p:txBody>
        </p:sp>
        <p:sp>
          <p:nvSpPr>
            <p:cNvPr id="308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>
                <a:solidFill>
                  <a:srgbClr val="FFFFFF"/>
                </a:solidFill>
              </a:endParaRPr>
            </a:p>
          </p:txBody>
        </p:sp>
      </p:grpSp>
      <p:sp>
        <p:nvSpPr>
          <p:cNvPr id="2099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810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99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099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7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8F3A1E6-7B2F-4DA9-9508-B52E558090CF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08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99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9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9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86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9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99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srgbClr val="FFFFFF"/>
                </a:solidFill>
              </a:endParaRPr>
            </a:p>
          </p:txBody>
        </p:sp>
        <p:sp>
          <p:nvSpPr>
            <p:cNvPr id="308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>
                <a:solidFill>
                  <a:srgbClr val="FFFFFF"/>
                </a:solidFill>
              </a:endParaRPr>
            </a:p>
          </p:txBody>
        </p:sp>
      </p:grpSp>
      <p:sp>
        <p:nvSpPr>
          <p:cNvPr id="2099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810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99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099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3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C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B140FA5-7D68-47EE-B6D8-702A15B0B00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3" Type="http://schemas.openxmlformats.org/officeDocument/2006/relationships/image" Target="../media/image2.emf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5" Type="http://schemas.openxmlformats.org/officeDocument/2006/relationships/image" Target="../media/image7.png"/><Relationship Id="rId4" Type="http://schemas.openxmlformats.org/officeDocument/2006/relationships/slide" Target="slide47.xml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31.pn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5" Type="http://schemas.openxmlformats.org/officeDocument/2006/relationships/image" Target="../media/image180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slide" Target="slide4.xml"/><Relationship Id="rId4" Type="http://schemas.openxmlformats.org/officeDocument/2006/relationships/image" Target="../media/image20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slide" Target="slide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arxiv-web3.library.cornell.edu/abs/1308.6176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slide" Target="slide4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slide" Target="slide40.xml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slide" Target="slide40.xml"/><Relationship Id="rId4" Type="http://schemas.openxmlformats.org/officeDocument/2006/relationships/image" Target="../media/image32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13" Type="http://schemas.openxmlformats.org/officeDocument/2006/relationships/image" Target="../media/image44.pn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emf"/><Relationship Id="rId11" Type="http://schemas.openxmlformats.org/officeDocument/2006/relationships/image" Target="../media/image42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1.png"/><Relationship Id="rId4" Type="http://schemas.openxmlformats.org/officeDocument/2006/relationships/image" Target="../media/image1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5.wmf"/><Relationship Id="rId11" Type="http://schemas.openxmlformats.org/officeDocument/2006/relationships/image" Target="../media/image50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9.png"/><Relationship Id="rId4" Type="http://schemas.openxmlformats.org/officeDocument/2006/relationships/image" Target="../media/image47.png"/><Relationship Id="rId9" Type="http://schemas.openxmlformats.org/officeDocument/2006/relationships/image" Target="../media/image4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slide" Target="slide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3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slide" Target="slide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0.png"/><Relationship Id="rId11" Type="http://schemas.openxmlformats.org/officeDocument/2006/relationships/image" Target="../media/image7.png"/><Relationship Id="rId5" Type="http://schemas.openxmlformats.org/officeDocument/2006/relationships/image" Target="../media/image130.png"/><Relationship Id="rId10" Type="http://schemas.openxmlformats.org/officeDocument/2006/relationships/image" Target="../media/image5.png"/><Relationship Id="rId4" Type="http://schemas.openxmlformats.org/officeDocument/2006/relationships/chart" Target="../charts/chart3.xml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5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1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11" Type="http://schemas.openxmlformats.org/officeDocument/2006/relationships/image" Target="../media/image40.png"/><Relationship Id="rId5" Type="http://schemas.openxmlformats.org/officeDocument/2006/relationships/image" Target="../media/image54.png"/><Relationship Id="rId10" Type="http://schemas.openxmlformats.org/officeDocument/2006/relationships/image" Target="../media/image57.png"/><Relationship Id="rId4" Type="http://schemas.openxmlformats.org/officeDocument/2006/relationships/slide" Target="slide46.xml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microsoft.com/office/2007/relationships/hdphoto" Target="../media/hdphoto1.wdp"/><Relationship Id="rId10" Type="http://schemas.openxmlformats.org/officeDocument/2006/relationships/image" Target="../media/image66.png"/><Relationship Id="rId4" Type="http://schemas.openxmlformats.org/officeDocument/2006/relationships/image" Target="../media/image62.png"/><Relationship Id="rId9" Type="http://schemas.openxmlformats.org/officeDocument/2006/relationships/image" Target="../media/image6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4.png"/><Relationship Id="rId9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://arxiv.org/abs/arXiv:1308.6176" TargetMode="External"/><Relationship Id="rId4" Type="http://schemas.openxmlformats.org/officeDocument/2006/relationships/hyperlink" Target="http://tlep-saclay.extra.cea.fr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slide" Target="slide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8.xml"/><Relationship Id="rId5" Type="http://schemas.openxmlformats.org/officeDocument/2006/relationships/slide" Target="slide9.xml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slide" Target="slide11.xml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5" Type="http://schemas.openxmlformats.org/officeDocument/2006/relationships/slide" Target="slide11.xml"/><Relationship Id="rId4" Type="http://schemas.openxmlformats.org/officeDocument/2006/relationships/image" Target="../media/image8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Relationship Id="rId5" Type="http://schemas.openxmlformats.org/officeDocument/2006/relationships/slide" Target="slide20.xml"/><Relationship Id="rId4" Type="http://schemas.openxmlformats.org/officeDocument/2006/relationships/image" Target="../media/image9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.png"/><Relationship Id="rId7" Type="http://schemas.openxmlformats.org/officeDocument/2006/relationships/image" Target="../media/image40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5.jpeg"/><Relationship Id="rId4" Type="http://schemas.openxmlformats.org/officeDocument/2006/relationships/slide" Target="slide39.xml"/><Relationship Id="rId9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25" y="-69604"/>
            <a:ext cx="9277109" cy="6917447"/>
          </a:xfrm>
          <a:prstGeom prst="rect">
            <a:avLst/>
          </a:prstGeom>
        </p:spPr>
      </p:pic>
      <p:sp>
        <p:nvSpPr>
          <p:cNvPr id="32" name="Arc 31"/>
          <p:cNvSpPr/>
          <p:nvPr/>
        </p:nvSpPr>
        <p:spPr>
          <a:xfrm>
            <a:off x="1954183" y="2985191"/>
            <a:ext cx="9962633" cy="1638687"/>
          </a:xfrm>
          <a:prstGeom prst="arc">
            <a:avLst>
              <a:gd name="adj1" fmla="val 1086642"/>
              <a:gd name="adj2" fmla="val 11036784"/>
            </a:avLst>
          </a:prstGeom>
          <a:ln w="28575" cap="rnd" cmpd="sng">
            <a:solidFill>
              <a:srgbClr val="800000"/>
            </a:solidFill>
            <a:prstDash val="sysDash"/>
            <a:headEnd type="none"/>
            <a:tailEnd type="non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365302" y="-63388"/>
            <a:ext cx="5366938" cy="954107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Higgs Boson, the SM… and now what? </a:t>
            </a:r>
            <a:r>
              <a:rPr lang="en-GB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gdings 3" panose="05040102010807070707" pitchFamily="18" charset="2"/>
              </a:rPr>
              <a:t>a</a:t>
            </a:r>
            <a:r>
              <a:rPr lang="en-GB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FCC</a:t>
            </a:r>
            <a:r>
              <a:rPr lang="en-GB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GB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ee,pp,ep</a:t>
            </a:r>
            <a:r>
              <a:rPr lang="en-GB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16097" y="0"/>
            <a:ext cx="212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CSTS</a:t>
            </a:r>
          </a:p>
          <a:p>
            <a:pPr algn="ctr"/>
            <a:r>
              <a:rPr lang="fr-CH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June</a:t>
            </a:r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C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fr-C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2014</a:t>
            </a:r>
            <a:endParaRPr lang="fr-CH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ZoneTexte 34">
            <a:hlinkClick r:id="rId4" action="ppaction://hlinksldjump"/>
          </p:cNvPr>
          <p:cNvSpPr txBox="1"/>
          <p:nvPr/>
        </p:nvSpPr>
        <p:spPr>
          <a:xfrm>
            <a:off x="217132" y="2157824"/>
            <a:ext cx="4894866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§"/>
              <a:defRPr/>
            </a:pPr>
            <a:r>
              <a:rPr lang="fr-FR" b="1" dirty="0" smtClean="0">
                <a:solidFill>
                  <a:schemeClr val="bg1"/>
                </a:solidFill>
              </a:rPr>
              <a:t>Introduction </a:t>
            </a:r>
            <a:endParaRPr lang="fr-FR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chemeClr val="bg1"/>
                </a:solidFill>
              </a:rPr>
              <a:t>FCC: The </a:t>
            </a:r>
            <a:r>
              <a:rPr lang="fr-FR" b="1" dirty="0" err="1" smtClean="0">
                <a:solidFill>
                  <a:schemeClr val="bg1"/>
                </a:solidFill>
              </a:rPr>
              <a:t>Frontiers</a:t>
            </a:r>
            <a:r>
              <a:rPr lang="fr-FR" b="1" dirty="0" smtClean="0">
                <a:solidFill>
                  <a:schemeClr val="bg1"/>
                </a:solidFill>
              </a:rPr>
              <a:t> for </a:t>
            </a:r>
            <a:r>
              <a:rPr lang="fr-FR" b="1" dirty="0" err="1" smtClean="0">
                <a:solidFill>
                  <a:schemeClr val="bg1"/>
                </a:solidFill>
              </a:rPr>
              <a:t>Particle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Physics</a:t>
            </a:r>
            <a:endParaRPr lang="fr-FR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chemeClr val="bg1"/>
                </a:solidFill>
              </a:rPr>
              <a:t>FCC: </a:t>
            </a:r>
            <a:r>
              <a:rPr lang="fr-FR" b="1" dirty="0" err="1" smtClean="0">
                <a:solidFill>
                  <a:schemeClr val="bg1"/>
                </a:solidFill>
              </a:rPr>
              <a:t>Organization</a:t>
            </a:r>
            <a:endParaRPr lang="fr-FR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chemeClr val="bg1"/>
                </a:solidFill>
              </a:rPr>
              <a:t>SACLAY </a:t>
            </a:r>
            <a:r>
              <a:rPr lang="fr-FR" b="1" dirty="0" err="1" smtClean="0">
                <a:solidFill>
                  <a:schemeClr val="bg1"/>
                </a:solidFill>
              </a:rPr>
              <a:t>involvements</a:t>
            </a:r>
            <a:endParaRPr lang="fr-FR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b="1" dirty="0" smtClean="0">
                <a:solidFill>
                  <a:schemeClr val="bg1"/>
                </a:solidFill>
              </a:rPr>
              <a:t>Conclusion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6" name="Picture 76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952" y="4827136"/>
            <a:ext cx="2072468" cy="20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e 36"/>
          <p:cNvGrpSpPr/>
          <p:nvPr/>
        </p:nvGrpSpPr>
        <p:grpSpPr>
          <a:xfrm>
            <a:off x="7124618" y="4827136"/>
            <a:ext cx="2127902" cy="2030863"/>
            <a:chOff x="3107530" y="4086654"/>
            <a:chExt cx="2915947" cy="2705655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774" y="4086654"/>
              <a:ext cx="2911703" cy="270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ZoneTexte 38"/>
                <p:cNvSpPr txBox="1"/>
                <p:nvPr/>
              </p:nvSpPr>
              <p:spPr>
                <a:xfrm>
                  <a:off x="3107530" y="4086654"/>
                  <a:ext cx="1301831" cy="63908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  <m:d>
                          <m:dPr>
                            <m:ctrlPr>
                              <a:rPr lang="fr-FR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𝑩</m:t>
                            </m:r>
                            <m:r>
                              <a:rPr lang="fr-FR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fr-FR" sz="16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≠</m:t>
                        </m:r>
                      </m:oMath>
                    </m:oMathPara>
                  </a14:m>
                  <a:endParaRPr lang="fr-FR" sz="1600" b="1" i="1" dirty="0" smtClean="0">
                    <a:solidFill>
                      <a:schemeClr val="tx1"/>
                    </a:solidFill>
                    <a:latin typeface="Cambria Math"/>
                    <a:ea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  <m:d>
                          <m:dPr>
                            <m:ctrlPr>
                              <a:rPr lang="fr-FR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fr-FR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barPr>
                              <m:e>
                                <m:r>
                                  <a:rPr lang="fr-FR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𝑩</m:t>
                                </m:r>
                              </m:e>
                            </m:bar>
                            <m:r>
                              <a:rPr lang="fr-FR" sz="1600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bar>
                              <m:barPr>
                                <m:pos m:val="top"/>
                                <m:ctrlPr>
                                  <a:rPr lang="fr-FR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barPr>
                              <m:e>
                                <m:r>
                                  <a:rPr lang="fr-FR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𝒇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fr-FR" sz="16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ZoneTexte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7530" y="4086654"/>
                  <a:ext cx="1301831" cy="639086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3" name="Picture 7" descr="JE2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3" y="4507065"/>
            <a:ext cx="3166346" cy="2374501"/>
          </a:xfrm>
          <a:prstGeom prst="rect">
            <a:avLst/>
          </a:prstGeom>
        </p:spPr>
      </p:pic>
      <p:pic>
        <p:nvPicPr>
          <p:cNvPr id="44" name="Picture 8" descr="Mepsilon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65" y="5402198"/>
            <a:ext cx="3096964" cy="584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" descr="OldMepsilon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16" y="5986435"/>
            <a:ext cx="3002259" cy="31510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Arc 45"/>
          <p:cNvSpPr/>
          <p:nvPr/>
        </p:nvSpPr>
        <p:spPr>
          <a:xfrm>
            <a:off x="-940534" y="4110953"/>
            <a:ext cx="5870973" cy="1358292"/>
          </a:xfrm>
          <a:prstGeom prst="arc">
            <a:avLst>
              <a:gd name="adj1" fmla="val 11568746"/>
              <a:gd name="adj2" fmla="val 488561"/>
            </a:avLst>
          </a:prstGeom>
          <a:ln w="38100">
            <a:solidFill>
              <a:srgbClr val="FFC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7" name="Oval 3"/>
          <p:cNvSpPr/>
          <p:nvPr/>
        </p:nvSpPr>
        <p:spPr>
          <a:xfrm>
            <a:off x="1663800" y="4110953"/>
            <a:ext cx="2884972" cy="617406"/>
          </a:xfrm>
          <a:prstGeom prst="ellipse">
            <a:avLst/>
          </a:prstGeom>
          <a:noFill/>
          <a:ln w="38100"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8" name="Oval 4"/>
          <p:cNvSpPr/>
          <p:nvPr/>
        </p:nvSpPr>
        <p:spPr>
          <a:xfrm>
            <a:off x="4548772" y="4194414"/>
            <a:ext cx="381668" cy="107375"/>
          </a:xfrm>
          <a:prstGeom prst="ellipse">
            <a:avLst/>
          </a:prstGeom>
          <a:noFill/>
          <a:ln w="28575">
            <a:solidFill>
              <a:srgbClr val="33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ZoneTexte 48"/>
          <p:cNvSpPr txBox="1"/>
          <p:nvPr/>
        </p:nvSpPr>
        <p:spPr>
          <a:xfrm>
            <a:off x="-15225" y="3804534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LHC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1820669" y="4145014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SPS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848364" y="4178982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FCC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4463988" y="3847991"/>
            <a:ext cx="484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4386" y="836712"/>
            <a:ext cx="899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rgbClr val="FFFFCC"/>
                </a:solidFill>
              </a:rPr>
              <a:t>SPP </a:t>
            </a:r>
            <a:r>
              <a:rPr lang="fr-FR" sz="1800" b="1" dirty="0"/>
              <a:t>: R. </a:t>
            </a:r>
            <a:r>
              <a:rPr lang="fr-FR" sz="1800" b="1" dirty="0" smtClean="0"/>
              <a:t>A., </a:t>
            </a:r>
            <a:r>
              <a:rPr lang="fr-FR" sz="1800" b="1" dirty="0"/>
              <a:t>H. </a:t>
            </a:r>
            <a:r>
              <a:rPr lang="fr-FR" sz="1800" b="1" dirty="0" err="1"/>
              <a:t>Bachacou</a:t>
            </a:r>
            <a:r>
              <a:rPr lang="fr-FR" sz="1800" b="1" dirty="0"/>
              <a:t>, M. Besançon, F. Couderc, F. </a:t>
            </a:r>
            <a:r>
              <a:rPr lang="fr-FR" sz="1800" b="1" dirty="0" err="1"/>
              <a:t>Deliot</a:t>
            </a:r>
            <a:r>
              <a:rPr lang="fr-FR" sz="1800" b="1" dirty="0"/>
              <a:t>, S. </a:t>
            </a:r>
            <a:r>
              <a:rPr lang="fr-FR" sz="1800" b="1" dirty="0" err="1"/>
              <a:t>Ganjour</a:t>
            </a:r>
            <a:r>
              <a:rPr lang="fr-FR" sz="1800" b="1" dirty="0"/>
              <a:t>, P.-F. Giraud, C. Guyot, G. Hamel de </a:t>
            </a:r>
            <a:r>
              <a:rPr lang="fr-FR" sz="1800" b="1" dirty="0" err="1"/>
              <a:t>Monchenault</a:t>
            </a:r>
            <a:r>
              <a:rPr lang="fr-FR" sz="1800" b="1" dirty="0"/>
              <a:t>, E. Lançon, J.-F. Laporte, E. </a:t>
            </a:r>
            <a:r>
              <a:rPr lang="fr-FR" sz="1800" b="1" dirty="0" err="1"/>
              <a:t>Locci</a:t>
            </a:r>
            <a:r>
              <a:rPr lang="fr-FR" sz="1800" b="1" dirty="0"/>
              <a:t>, J. </a:t>
            </a:r>
            <a:r>
              <a:rPr lang="fr-FR" sz="1800" b="1" dirty="0" err="1"/>
              <a:t>Malcles</a:t>
            </a:r>
            <a:r>
              <a:rPr lang="fr-FR" sz="1800" b="1" dirty="0"/>
              <a:t>, C. Royon, P. </a:t>
            </a:r>
            <a:r>
              <a:rPr lang="fr-FR" sz="1800" b="1" dirty="0" err="1"/>
              <a:t>Schune</a:t>
            </a:r>
            <a:r>
              <a:rPr lang="fr-FR" sz="1800" b="1" dirty="0"/>
              <a:t>, P. </a:t>
            </a:r>
            <a:r>
              <a:rPr lang="fr-FR" sz="1800" b="1" dirty="0" err="1"/>
              <a:t>Schwemling</a:t>
            </a:r>
            <a:r>
              <a:rPr lang="fr-FR" sz="1800" b="1" dirty="0"/>
              <a:t>, M. </a:t>
            </a:r>
            <a:r>
              <a:rPr lang="fr-FR" sz="1800" b="1" dirty="0" err="1"/>
              <a:t>Spiro</a:t>
            </a:r>
            <a:r>
              <a:rPr lang="fr-FR" sz="1800" b="1" dirty="0"/>
              <a:t>, J. Zinn-Justin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1202" y="1783099"/>
            <a:ext cx="543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FFCC"/>
                </a:solidFill>
              </a:rPr>
              <a:t>SACM</a:t>
            </a:r>
            <a:r>
              <a:rPr lang="fr-FR" sz="1800" b="1" dirty="0"/>
              <a:t> : A. </a:t>
            </a:r>
            <a:r>
              <a:rPr lang="fr-FR" sz="1800" b="1" dirty="0" err="1"/>
              <a:t>Chancé</a:t>
            </a:r>
            <a:r>
              <a:rPr lang="fr-FR" sz="1800" b="1" dirty="0"/>
              <a:t>, B. </a:t>
            </a:r>
            <a:r>
              <a:rPr lang="fr-FR" sz="1800" b="1" dirty="0" err="1"/>
              <a:t>Dalena</a:t>
            </a:r>
            <a:r>
              <a:rPr lang="fr-FR" sz="1800" b="1" dirty="0"/>
              <a:t>, J. </a:t>
            </a:r>
            <a:r>
              <a:rPr lang="fr-FR" sz="1800" b="1" dirty="0" err="1"/>
              <a:t>Payet</a:t>
            </a:r>
            <a:r>
              <a:rPr lang="fr-FR" sz="1800" b="1" dirty="0"/>
              <a:t>, J.-M. Rifflet </a:t>
            </a:r>
          </a:p>
        </p:txBody>
      </p:sp>
      <p:sp>
        <p:nvSpPr>
          <p:cNvPr id="4" name="Rectangle 3"/>
          <p:cNvSpPr/>
          <p:nvPr/>
        </p:nvSpPr>
        <p:spPr>
          <a:xfrm>
            <a:off x="5836129" y="1760042"/>
            <a:ext cx="2204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dirty="0">
                <a:solidFill>
                  <a:srgbClr val="FFFFCC"/>
                </a:solidFill>
              </a:rPr>
              <a:t>SEDI </a:t>
            </a:r>
            <a:r>
              <a:rPr lang="fr-FR" sz="1800" b="1" dirty="0"/>
              <a:t>: en discussion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663788" y="6588364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J</a:t>
            </a:r>
            <a:r>
              <a:rPr lang="fr-FR" sz="1400" b="1" dirty="0" smtClean="0"/>
              <a:t>. Ellis et al.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31468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295636" y="0"/>
            <a:ext cx="6731423" cy="461665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the discovery of the Higgs Boson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03548" y="1130067"/>
            <a:ext cx="8280919" cy="830997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Self-consistent model (SM) accounting for all Particle Physics phenomena at presently accessible energy 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303748" y="2132856"/>
            <a:ext cx="4536504" cy="461665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 does not explain major issues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21550" y="2744924"/>
            <a:ext cx="8280919" cy="1200329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of neutrino 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 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most general 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way)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n-GB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Baryon Asymmetry of Universe</a:t>
            </a:r>
          </a:p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Dark Matter, Dark Energy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231740" y="4113076"/>
            <a:ext cx="5058563" cy="461665"/>
          </a:xfrm>
          <a:prstGeom prst="rect">
            <a:avLst/>
          </a:prstGeom>
          <a:solidFill>
            <a:srgbClr val="00FFFF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Unification of all interactions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lèche vers le bas 10"/>
          <p:cNvSpPr/>
          <p:nvPr/>
        </p:nvSpPr>
        <p:spPr>
          <a:xfrm>
            <a:off x="3995936" y="548680"/>
            <a:ext cx="1260140" cy="504056"/>
          </a:xfrm>
          <a:prstGeom prst="downArrow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046891" y="5235587"/>
            <a:ext cx="7093585" cy="461665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Physics must exist … but at which energy scale?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lèche vers le bas 18"/>
          <p:cNvSpPr/>
          <p:nvPr/>
        </p:nvSpPr>
        <p:spPr>
          <a:xfrm>
            <a:off x="3995048" y="4659052"/>
            <a:ext cx="1260140" cy="504056"/>
          </a:xfrm>
          <a:prstGeom prst="downArrow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5472100" y="5909024"/>
            <a:ext cx="3492387" cy="830997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 measurements rare process studies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79512" y="5909025"/>
            <a:ext cx="3492387" cy="830997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GB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Exploration of Higher Energy Scales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lèche à angle droit 16"/>
          <p:cNvSpPr/>
          <p:nvPr/>
        </p:nvSpPr>
        <p:spPr>
          <a:xfrm rot="10800000">
            <a:off x="323528" y="5268808"/>
            <a:ext cx="615351" cy="473968"/>
          </a:xfrm>
          <a:prstGeom prst="bentUpArrow">
            <a:avLst>
              <a:gd name="adj1" fmla="val 37862"/>
              <a:gd name="adj2" fmla="val 50000"/>
              <a:gd name="adj3" fmla="val 44293"/>
            </a:avLst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à angle droit 22"/>
          <p:cNvSpPr/>
          <p:nvPr/>
        </p:nvSpPr>
        <p:spPr>
          <a:xfrm rot="10800000" flipH="1">
            <a:off x="8212485" y="5268808"/>
            <a:ext cx="615351" cy="473968"/>
          </a:xfrm>
          <a:prstGeom prst="bentUpArrow">
            <a:avLst>
              <a:gd name="adj1" fmla="val 37862"/>
              <a:gd name="adj2" fmla="val 50000"/>
              <a:gd name="adj3" fmla="val 44293"/>
            </a:avLst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895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236628" y="-20997"/>
            <a:ext cx="891936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Grand unification of Interactions (Strong, Weak, Electromagnetic)</a:t>
            </a:r>
            <a:endParaRPr lang="en-US" sz="24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474656" y="1256566"/>
            <a:ext cx="852583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 </a:t>
            </a:r>
            <a:r>
              <a:rPr lang="en-US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supersymmetric</a:t>
            </a:r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particles at </a:t>
            </a:r>
            <a:r>
              <a:rPr lang="en-US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TeV’s</a:t>
            </a:r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energy scales affect the running of the coupling constants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D:\TEMP\TIARA\TIARA talks\conference\ASC-2012\photo\running_coupl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34" y="2018255"/>
            <a:ext cx="7067551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-508" y="6345324"/>
            <a:ext cx="9253028" cy="543040"/>
            <a:chOff x="-508" y="6306928"/>
            <a:chExt cx="9253028" cy="543040"/>
          </a:xfrm>
        </p:grpSpPr>
        <p:sp>
          <p:nvSpPr>
            <p:cNvPr id="4" name="ZoneTexte 3"/>
            <p:cNvSpPr txBox="1"/>
            <p:nvPr/>
          </p:nvSpPr>
          <p:spPr>
            <a:xfrm>
              <a:off x="998246" y="6306928"/>
              <a:ext cx="8254274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i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Need to explore higher energy regions (up to ~10 TeV)</a:t>
              </a:r>
              <a:endParaRPr lang="en-US" sz="28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Flèche droite rayée 4"/>
            <p:cNvSpPr/>
            <p:nvPr/>
          </p:nvSpPr>
          <p:spPr>
            <a:xfrm>
              <a:off x="-508" y="6326748"/>
              <a:ext cx="950329" cy="523220"/>
            </a:xfrm>
            <a:prstGeom prst="stripedRightArrow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 flipH="1">
                <a:off x="3239852" y="2437752"/>
                <a:ext cx="576064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1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239852" y="2437752"/>
                <a:ext cx="576064" cy="6580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 flipH="1">
                <a:off x="2519772" y="3211877"/>
                <a:ext cx="576064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1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519772" y="3211877"/>
                <a:ext cx="576064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 flipH="1">
                <a:off x="2663788" y="4814016"/>
                <a:ext cx="576064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/>
                                  <a:ea typeface="Cambria Math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1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663788" y="4814016"/>
                <a:ext cx="576064" cy="6580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necteur droit 7"/>
          <p:cNvCxnSpPr/>
          <p:nvPr/>
        </p:nvCxnSpPr>
        <p:spPr>
          <a:xfrm>
            <a:off x="4499992" y="2437752"/>
            <a:ext cx="0" cy="32043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635896" y="3920407"/>
            <a:ext cx="1275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800" b="1" dirty="0" smtClean="0"/>
              <a:t>BICEP2</a:t>
            </a:r>
          </a:p>
          <a:p>
            <a:pPr algn="r"/>
            <a:r>
              <a:rPr lang="fr-FR" sz="1800" b="1" dirty="0"/>
              <a:t>p</a:t>
            </a:r>
            <a:r>
              <a:rPr lang="fr-FR" sz="1800" b="1" dirty="0" smtClean="0"/>
              <a:t>oints to 10</a:t>
            </a:r>
            <a:r>
              <a:rPr lang="fr-FR" sz="1800" b="1" baseline="30000" dirty="0" smtClean="0"/>
              <a:t>16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GeV</a:t>
            </a:r>
            <a:r>
              <a:rPr lang="fr-FR" sz="1800" b="1" dirty="0"/>
              <a:t> </a:t>
            </a:r>
            <a:r>
              <a:rPr lang="fr-FR" sz="1800" b="1" dirty="0" smtClean="0"/>
              <a:t>unification </a:t>
            </a:r>
            <a:r>
              <a:rPr lang="fr-FR" sz="1800" b="1" dirty="0" err="1" smtClean="0"/>
              <a:t>scale</a:t>
            </a:r>
            <a:endParaRPr lang="fr-FR" sz="1800" b="1" dirty="0" smtClean="0"/>
          </a:p>
        </p:txBody>
      </p:sp>
      <p:cxnSp>
        <p:nvCxnSpPr>
          <p:cNvPr id="18" name="Connecteur droit 17"/>
          <p:cNvCxnSpPr/>
          <p:nvPr/>
        </p:nvCxnSpPr>
        <p:spPr>
          <a:xfrm>
            <a:off x="7632340" y="2452856"/>
            <a:ext cx="0" cy="32043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474656" y="476672"/>
            <a:ext cx="852583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 strength varies with energy scale depending on available quantum numbers and particle species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33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16" y="-27384"/>
            <a:ext cx="8604448" cy="408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e 15"/>
          <p:cNvGrpSpPr/>
          <p:nvPr/>
        </p:nvGrpSpPr>
        <p:grpSpPr>
          <a:xfrm>
            <a:off x="7259" y="3248980"/>
            <a:ext cx="9106150" cy="1971511"/>
            <a:chOff x="7259" y="3330611"/>
            <a:chExt cx="9106150" cy="1971511"/>
          </a:xfrm>
        </p:grpSpPr>
        <p:sp>
          <p:nvSpPr>
            <p:cNvPr id="18" name="Ellipse 17"/>
            <p:cNvSpPr/>
            <p:nvPr/>
          </p:nvSpPr>
          <p:spPr>
            <a:xfrm>
              <a:off x="3239852" y="3618642"/>
              <a:ext cx="1259346" cy="674453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7259" y="3330611"/>
              <a:ext cx="3023828" cy="1015663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Either using existing</a:t>
              </a:r>
            </a:p>
            <a:p>
              <a:r>
                <a:rPr 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LEP/LHC tunnel to reach 26-32 TeV collisions</a:t>
              </a: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0" name="Connecteur droit avec flèche 19"/>
            <p:cNvCxnSpPr/>
            <p:nvPr/>
          </p:nvCxnSpPr>
          <p:spPr>
            <a:xfrm>
              <a:off x="2915816" y="3753036"/>
              <a:ext cx="432048" cy="0"/>
            </a:xfrm>
            <a:prstGeom prst="straightConnector1">
              <a:avLst/>
            </a:prstGeom>
            <a:ln w="57150">
              <a:solidFill>
                <a:srgbClr val="FFFF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 flipH="1">
              <a:off x="4298746" y="4107927"/>
              <a:ext cx="489278" cy="1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4788024" y="3978683"/>
              <a:ext cx="4325385" cy="132343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Or build (or reuse) a 80km tunnel to reach 80-100 </a:t>
              </a:r>
              <a:r>
                <a:rPr lang="en-US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TeV</a:t>
              </a: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collisions FCC-</a:t>
              </a:r>
              <a:r>
                <a:rPr lang="en-US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hh</a:t>
              </a:r>
              <a:endPara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 3" pitchFamily="18" charset="2"/>
                </a:rPr>
                <a:t>a</a:t>
              </a: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more detailed study of such a tunnel needed</a:t>
              </a:r>
            </a:p>
          </p:txBody>
        </p:sp>
      </p:grpSp>
      <p:sp>
        <p:nvSpPr>
          <p:cNvPr id="25" name="Pentagone 24"/>
          <p:cNvSpPr/>
          <p:nvPr/>
        </p:nvSpPr>
        <p:spPr>
          <a:xfrm>
            <a:off x="8568444" y="3537012"/>
            <a:ext cx="359532" cy="378759"/>
          </a:xfrm>
          <a:prstGeom prst="homePlat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VHE</a:t>
            </a:r>
            <a:endParaRPr lang="fr-FR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167844" y="384304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>
                <a:solidFill>
                  <a:srgbClr val="FFFFFF"/>
                </a:solidFill>
              </a:rPr>
              <a:t>VHE-LHC</a:t>
            </a:r>
            <a:endParaRPr lang="fr-FR" sz="1800" b="1" dirty="0">
              <a:solidFill>
                <a:srgbClr val="FFFFFF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583964"/>
              </p:ext>
            </p:extLst>
          </p:nvPr>
        </p:nvGraphicFramePr>
        <p:xfrm>
          <a:off x="0" y="4221088"/>
          <a:ext cx="4788024" cy="2699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5138"/>
                <a:gridCol w="2302886"/>
              </a:tblGrid>
              <a:tr h="198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Paramètres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Valeurs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Energie </a:t>
                      </a:r>
                      <a:r>
                        <a:rPr lang="fr-FR" sz="1400" b="1" dirty="0" err="1">
                          <a:effectLst/>
                        </a:rPr>
                        <a:t>c.m</a:t>
                      </a:r>
                      <a:r>
                        <a:rPr lang="fr-FR" sz="1400" b="1" dirty="0">
                          <a:effectLst/>
                        </a:rPr>
                        <a:t>. (</a:t>
                      </a:r>
                      <a:r>
                        <a:rPr lang="fr-FR" sz="1400" b="1" dirty="0" err="1">
                          <a:effectLst/>
                        </a:rPr>
                        <a:t>TeV</a:t>
                      </a:r>
                      <a:r>
                        <a:rPr lang="fr-FR" sz="1400" b="1" dirty="0">
                          <a:effectLst/>
                        </a:rPr>
                        <a:t>)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</a:rPr>
                        <a:t>100</a:t>
                      </a:r>
                      <a:endParaRPr lang="fr-FR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Circonférence (km)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</a:rPr>
                        <a:t>~100</a:t>
                      </a:r>
                      <a:endParaRPr lang="fr-FR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Champ des dipôles (T)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16 (Nb</a:t>
                      </a:r>
                      <a:r>
                        <a:rPr lang="fr-FR" sz="1400" b="1" baseline="-25000" dirty="0">
                          <a:effectLst/>
                        </a:rPr>
                        <a:t>3</a:t>
                      </a:r>
                      <a:r>
                        <a:rPr lang="fr-FR" sz="1400" b="1" dirty="0">
                          <a:effectLst/>
                        </a:rPr>
                        <a:t>SN) [20 option HTS]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Luminosité (cm</a:t>
                      </a:r>
                      <a:r>
                        <a:rPr lang="fr-FR" sz="1400" b="1" baseline="30000" dirty="0">
                          <a:effectLst/>
                        </a:rPr>
                        <a:t>-2</a:t>
                      </a:r>
                      <a:r>
                        <a:rPr lang="fr-FR" sz="1400" b="1" dirty="0">
                          <a:effectLst/>
                        </a:rPr>
                        <a:t>s</a:t>
                      </a:r>
                      <a:r>
                        <a:rPr lang="fr-FR" sz="1400" b="1" baseline="30000" dirty="0">
                          <a:effectLst/>
                        </a:rPr>
                        <a:t>-1</a:t>
                      </a:r>
                      <a:r>
                        <a:rPr lang="fr-FR" sz="1400" b="1" dirty="0">
                          <a:effectLst/>
                        </a:rPr>
                        <a:t>)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5 10</a:t>
                      </a:r>
                      <a:r>
                        <a:rPr lang="fr-FR" sz="1400" b="1" baseline="30000" dirty="0">
                          <a:effectLst/>
                        </a:rPr>
                        <a:t>34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5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Energie </a:t>
                      </a:r>
                      <a:r>
                        <a:rPr lang="fr-FR" sz="1400" b="1" dirty="0" smtClean="0">
                          <a:effectLst/>
                        </a:rPr>
                        <a:t>stockée/faisceau </a:t>
                      </a:r>
                      <a:r>
                        <a:rPr lang="fr-FR" sz="1400" b="1" dirty="0">
                          <a:effectLst/>
                        </a:rPr>
                        <a:t>(GJ)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</a:rPr>
                        <a:t>8.2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</a:rPr>
                        <a:t>Puissance dissipée (W/m)</a:t>
                      </a:r>
                      <a:endParaRPr lang="fr-FR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26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Espacement </a:t>
                      </a:r>
                      <a:r>
                        <a:rPr lang="fr-FR" sz="1400" b="1" dirty="0" err="1">
                          <a:effectLst/>
                        </a:rPr>
                        <a:t>bunch</a:t>
                      </a:r>
                      <a:r>
                        <a:rPr lang="fr-FR" sz="1400" b="1" dirty="0">
                          <a:effectLst/>
                        </a:rPr>
                        <a:t> (ns)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25 [ 5 option]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Garamond" panose="02020404030301010803" pitchFamily="18" charset="0"/>
                          <a:ea typeface="Calibri"/>
                          <a:cs typeface="Times New Roman"/>
                        </a:rPr>
                        <a:t>Pile up</a:t>
                      </a:r>
                      <a:endParaRPr lang="fr-FR" sz="1400" b="1" dirty="0">
                        <a:effectLst/>
                        <a:latin typeface="Garamond" panose="020204040303010108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171</a:t>
                      </a:r>
                      <a:r>
                        <a:rPr lang="fr-FR" sz="1400" b="1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[</a:t>
                      </a:r>
                      <a:r>
                        <a:rPr lang="fr-FR" sz="14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34]</a:t>
                      </a:r>
                      <a:endParaRPr lang="fr-FR" sz="14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</a:rPr>
                        <a:t>Population bunch</a:t>
                      </a:r>
                      <a:endParaRPr lang="fr-FR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</a:rPr>
                        <a:t>1 [0.2]</a:t>
                      </a:r>
                      <a:r>
                        <a:rPr lang="fr-FR" sz="1400" b="1" baseline="0" dirty="0" smtClean="0">
                          <a:effectLst/>
                        </a:rPr>
                        <a:t> x </a:t>
                      </a:r>
                      <a:r>
                        <a:rPr lang="fr-FR" sz="1400" b="1" dirty="0" smtClean="0">
                          <a:effectLst/>
                        </a:rPr>
                        <a:t>10</a:t>
                      </a:r>
                      <a:r>
                        <a:rPr lang="fr-FR" sz="1400" b="1" baseline="30000" dirty="0" smtClean="0">
                          <a:effectLst/>
                        </a:rPr>
                        <a:t>11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Nombre </a:t>
                      </a:r>
                      <a:r>
                        <a:rPr lang="fr-FR" sz="1400" b="1" dirty="0" err="1">
                          <a:effectLst/>
                        </a:rPr>
                        <a:t>bunch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</a:rPr>
                        <a:t>10500 [53000]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8" name="ZoneTexte 27">
            <a:hlinkClick r:id="rId3" action="ppaction://hlinksldjump"/>
          </p:cNvPr>
          <p:cNvSpPr txBox="1"/>
          <p:nvPr/>
        </p:nvSpPr>
        <p:spPr>
          <a:xfrm>
            <a:off x="4797334" y="5292499"/>
            <a:ext cx="4347174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both cases, SC challenge to develop 16-20 Tesla magnets!</a:t>
            </a:r>
          </a:p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Magnets for HL_LHC is an indispensable first step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259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415533" y="2492896"/>
            <a:ext cx="6620963" cy="2424230"/>
            <a:chOff x="0" y="0"/>
            <a:chExt cx="5832648" cy="2088232"/>
          </a:xfrm>
        </p:grpSpPr>
        <p:pic>
          <p:nvPicPr>
            <p:cNvPr id="22" name="Image 2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80320" cy="2088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Image 23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654" y="52619"/>
              <a:ext cx="2655994" cy="2035613"/>
            </a:xfrm>
            <a:prstGeom prst="rect">
              <a:avLst/>
            </a:prstGeom>
            <a:noFill/>
            <a:ln>
              <a:noFill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au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318105"/>
                  </p:ext>
                </p:extLst>
              </p:nvPr>
            </p:nvGraphicFramePr>
            <p:xfrm>
              <a:off x="152824" y="5060831"/>
              <a:ext cx="6552728" cy="173825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34483"/>
                    <a:gridCol w="2200941"/>
                    <a:gridCol w="2417304"/>
                  </a:tblGrid>
                  <a:tr h="476386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dirty="0">
                              <a:effectLst/>
                            </a:rPr>
                            <a:t>Type de particule</a:t>
                          </a:r>
                          <a:endParaRPr lang="fr-FR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Section efficace (fb)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Limite de masse (TeV)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2304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Quark excité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~10</a:t>
                          </a:r>
                          <a:r>
                            <a:rPr lang="fr-FR" sz="1800" b="1" baseline="30000" dirty="0">
                              <a:effectLst/>
                            </a:rPr>
                            <a:t>-2</a:t>
                          </a:r>
                          <a:r>
                            <a:rPr lang="fr-FR" sz="1800" b="1" dirty="0">
                              <a:effectLst/>
                            </a:rPr>
                            <a:t> 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>
                              <a:effectLst/>
                            </a:rPr>
                            <a:t>~50</a:t>
                          </a:r>
                          <a:endParaRPr lang="fr-FR" sz="1800" b="1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2304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Z’ (</a:t>
                          </a:r>
                          <a14:m>
                            <m:oMath xmlns:m="http://schemas.openxmlformats.org/officeDocument/2006/math">
                              <m:r>
                                <a:rPr lang="fr-FR" sz="1800">
                                  <a:effectLst/>
                                  <a:latin typeface="Cambria Math"/>
                                </a:rPr>
                                <m:t>𝑍</m:t>
                              </m:r>
                              <m:r>
                                <a:rPr lang="fr-FR" sz="1800">
                                  <a:effectLst/>
                                  <a:latin typeface="Cambria Math"/>
                                </a:rPr>
                                <m:t>′→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effectLst/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>
                                      <a:effectLst/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>
                                      <a:effectLst/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1800" i="1">
                                      <a:effectLst/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>
                                      <a:effectLst/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>
                                      <a:effectLst/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</m:oMath>
                          </a14:m>
                          <a:r>
                            <a:rPr lang="fr-FR" sz="1800">
                              <a:effectLst/>
                            </a:rPr>
                            <a:t>) 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~4 x 10</a:t>
                          </a:r>
                          <a:r>
                            <a:rPr lang="fr-FR" sz="1800" b="1" baseline="30000" dirty="0">
                              <a:effectLst/>
                            </a:rPr>
                            <a:t>-3</a:t>
                          </a:r>
                          <a:r>
                            <a:rPr lang="fr-FR" sz="1800" b="1" dirty="0">
                              <a:effectLst/>
                            </a:rPr>
                            <a:t> 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>
                              <a:effectLst/>
                            </a:rPr>
                            <a:t>~30</a:t>
                          </a:r>
                          <a:endParaRPr lang="fr-FR" sz="1800" b="1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2304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Squark/gluino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~0,4/2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8/8-13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2304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dirty="0">
                              <a:effectLst/>
                            </a:rPr>
                            <a:t>Stop</a:t>
                          </a:r>
                          <a:endParaRPr lang="fr-FR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>
                              <a:effectLst/>
                            </a:rPr>
                            <a:t>~0.2</a:t>
                          </a:r>
                          <a:endParaRPr lang="fr-FR" sz="1800" b="1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6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au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318105"/>
                  </p:ext>
                </p:extLst>
              </p:nvPr>
            </p:nvGraphicFramePr>
            <p:xfrm>
              <a:off x="152824" y="5060831"/>
              <a:ext cx="6552728" cy="173825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34483"/>
                    <a:gridCol w="2200941"/>
                    <a:gridCol w="2417304"/>
                  </a:tblGrid>
                  <a:tr h="476386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dirty="0">
                              <a:effectLst/>
                            </a:rPr>
                            <a:t>Type de particule</a:t>
                          </a:r>
                          <a:endParaRPr lang="fr-FR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Section efficace (fb)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Limite de masse (TeV)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Quark excité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~10</a:t>
                          </a:r>
                          <a:r>
                            <a:rPr lang="fr-FR" sz="1800" b="1" baseline="30000" dirty="0">
                              <a:effectLst/>
                            </a:rPr>
                            <a:t>-2</a:t>
                          </a:r>
                          <a:r>
                            <a:rPr lang="fr-FR" sz="1800" b="1" dirty="0">
                              <a:effectLst/>
                            </a:rPr>
                            <a:t> 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>
                              <a:effectLst/>
                            </a:rPr>
                            <a:t>~50</a:t>
                          </a:r>
                          <a:endParaRPr lang="fr-FR" sz="1800" b="1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t="-267308" r="-239117" b="-236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~4 x 10</a:t>
                          </a:r>
                          <a:r>
                            <a:rPr lang="fr-FR" sz="1800" b="1" baseline="30000" dirty="0">
                              <a:effectLst/>
                            </a:rPr>
                            <a:t>-3</a:t>
                          </a:r>
                          <a:r>
                            <a:rPr lang="fr-FR" sz="1800" b="1" dirty="0">
                              <a:effectLst/>
                            </a:rPr>
                            <a:t> 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>
                              <a:effectLst/>
                            </a:rPr>
                            <a:t>~30</a:t>
                          </a:r>
                          <a:endParaRPr lang="fr-FR" sz="1800" b="1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>
                              <a:effectLst/>
                            </a:rPr>
                            <a:t>Squark/gluino</a:t>
                          </a:r>
                          <a:endParaRPr lang="fr-FR" sz="18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~0,4/2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8/8-13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dirty="0">
                              <a:effectLst/>
                            </a:rPr>
                            <a:t>Stop</a:t>
                          </a:r>
                          <a:endParaRPr lang="fr-FR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>
                              <a:effectLst/>
                            </a:rPr>
                            <a:t>~0.2</a:t>
                          </a:r>
                          <a:endParaRPr lang="fr-FR" sz="1800" b="1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800" b="1" dirty="0">
                              <a:effectLst/>
                            </a:rPr>
                            <a:t>6</a:t>
                          </a:r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pic>
        <p:nvPicPr>
          <p:cNvPr id="25" name="Image 24" descr="D:\TEMP\TLEP-VHELHC\Saclay\FFCC-tunnel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228"/>
            <a:ext cx="3635896" cy="245866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/>
          <p:cNvSpPr txBox="1"/>
          <p:nvPr/>
        </p:nvSpPr>
        <p:spPr>
          <a:xfrm>
            <a:off x="0" y="-20997"/>
            <a:ext cx="5508104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Today’s most promising manner to explore directly the energy scale up to 10 </a:t>
            </a:r>
            <a:r>
              <a:rPr lang="en-US" sz="2400" b="1" dirty="0" err="1" smtClean="0"/>
              <a:t>TeV</a:t>
            </a:r>
            <a:r>
              <a:rPr lang="en-US" sz="2400" b="1" dirty="0" smtClean="0"/>
              <a:t> and higher for some specific new particle is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p-p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collider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Flèche à angle droit 2"/>
          <p:cNvSpPr/>
          <p:nvPr/>
        </p:nvSpPr>
        <p:spPr>
          <a:xfrm rot="5400000">
            <a:off x="854006" y="1134326"/>
            <a:ext cx="523220" cy="1584176"/>
          </a:xfrm>
          <a:prstGeom prst="bent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2219846" y="1694419"/>
            <a:ext cx="9632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FCC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3419872" y="1926414"/>
            <a:ext cx="1836204" cy="261610"/>
          </a:xfrm>
          <a:prstGeom prst="righ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876209" y="4917126"/>
            <a:ext cx="2249968" cy="1938992"/>
          </a:xfrm>
          <a:prstGeom prst="rect">
            <a:avLst/>
          </a:prstGeom>
          <a:solidFill>
            <a:srgbClr val="FFCCFF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A more </a:t>
            </a:r>
            <a:r>
              <a:rPr lang="fr-FR" b="1" dirty="0" err="1" smtClean="0"/>
              <a:t>complete</a:t>
            </a:r>
            <a:r>
              <a:rPr lang="fr-FR" b="1" dirty="0" smtClean="0"/>
              <a:t> </a:t>
            </a:r>
            <a:r>
              <a:rPr lang="fr-FR" b="1" dirty="0" err="1" smtClean="0"/>
              <a:t>study</a:t>
            </a:r>
            <a:r>
              <a:rPr lang="fr-FR" b="1" dirty="0" smtClean="0"/>
              <a:t> of the </a:t>
            </a:r>
            <a:r>
              <a:rPr lang="fr-FR" b="1" dirty="0" err="1" smtClean="0"/>
              <a:t>physics</a:t>
            </a:r>
            <a:r>
              <a:rPr lang="fr-FR" b="1" dirty="0" smtClean="0"/>
              <a:t> </a:t>
            </a:r>
            <a:r>
              <a:rPr lang="fr-FR" b="1" dirty="0" err="1" smtClean="0"/>
              <a:t>reach</a:t>
            </a:r>
            <a:r>
              <a:rPr lang="fr-FR" b="1" dirty="0" smtClean="0"/>
              <a:t> for the </a:t>
            </a:r>
            <a:r>
              <a:rPr lang="fr-FR" b="1" dirty="0" err="1" smtClean="0"/>
              <a:t>search</a:t>
            </a:r>
            <a:r>
              <a:rPr lang="fr-FR" b="1" dirty="0" smtClean="0"/>
              <a:t> of new </a:t>
            </a:r>
            <a:r>
              <a:rPr lang="fr-FR" b="1" dirty="0" err="1" smtClean="0"/>
              <a:t>particles</a:t>
            </a:r>
            <a:r>
              <a:rPr lang="fr-FR" b="1" dirty="0" smtClean="0"/>
              <a:t> </a:t>
            </a:r>
            <a:r>
              <a:rPr lang="fr-FR" b="1" dirty="0" err="1" smtClean="0"/>
              <a:t>needs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carried</a:t>
            </a:r>
            <a:r>
              <a:rPr lang="fr-FR" b="1" dirty="0" smtClean="0"/>
              <a:t> out 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4156" y="2384884"/>
                <a:ext cx="2026855" cy="168687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Assuming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fr-FR" b="1" i="1" smtClean="0">
                            <a:latin typeface="Cambria Math"/>
                          </a:rPr>
                          <m:t>𝑳𝒅𝒕</m:t>
                        </m:r>
                      </m:e>
                    </m:nary>
                    <m:r>
                      <a:rPr lang="fr-FR" b="1" i="1" smtClean="0">
                        <a:latin typeface="Cambria Math"/>
                      </a:rPr>
                      <m:t>=</m:t>
                    </m:r>
                    <m:r>
                      <a:rPr lang="fr-FR" b="1" i="1" smtClean="0">
                        <a:latin typeface="Cambria Math"/>
                      </a:rPr>
                      <m:t>𝟑</m:t>
                    </m:r>
                    <m:r>
                      <a:rPr lang="fr-FR" b="1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fr-FR" b="1" i="1" smtClean="0">
                            <a:latin typeface="Cambria Math"/>
                          </a:rPr>
                          <m:t>−</m:t>
                        </m:r>
                        <m:r>
                          <a:rPr lang="fr-FR" b="1" i="1" smtClean="0"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fr-FR" b="1" dirty="0" smtClean="0"/>
                  <a:t> </a:t>
                </a:r>
                <a:r>
                  <a:rPr lang="fr-FR" b="1" dirty="0" err="1" smtClean="0"/>
                  <a:t>very</a:t>
                </a:r>
                <a:r>
                  <a:rPr lang="fr-FR" b="1" dirty="0" smtClean="0"/>
                  <a:t> significative </a:t>
                </a:r>
                <a:r>
                  <a:rPr lang="fr-FR" b="1" dirty="0" err="1" smtClean="0"/>
                  <a:t>sensitivity</a:t>
                </a:r>
                <a:r>
                  <a:rPr lang="fr-FR" b="1" dirty="0" smtClean="0"/>
                  <a:t> to new </a:t>
                </a:r>
                <a:r>
                  <a:rPr lang="fr-FR" b="1" dirty="0" err="1" smtClean="0"/>
                  <a:t>particles</a:t>
                </a:r>
                <a:r>
                  <a:rPr lang="fr-FR" b="1" dirty="0" smtClean="0"/>
                  <a:t> </a:t>
                </a:r>
                <a:endParaRPr lang="fr-FR" b="1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6" y="2384884"/>
                <a:ext cx="2026855" cy="1686872"/>
              </a:xfrm>
              <a:prstGeom prst="rect">
                <a:avLst/>
              </a:prstGeom>
              <a:blipFill rotWithShape="1">
                <a:blip r:embed="rId7"/>
                <a:stretch>
                  <a:fillRect l="-23123" t="-18773" r="-5405" b="-54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/>
          <p:cNvSpPr txBox="1"/>
          <p:nvPr/>
        </p:nvSpPr>
        <p:spPr>
          <a:xfrm>
            <a:off x="140285" y="4106778"/>
            <a:ext cx="1252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solidFill>
                  <a:schemeClr val="bg1"/>
                </a:solidFill>
              </a:rPr>
              <a:t>E</a:t>
            </a:r>
            <a:r>
              <a:rPr lang="fr-FR" b="1" dirty="0" err="1" smtClean="0">
                <a:solidFill>
                  <a:schemeClr val="bg1"/>
                </a:solidFill>
              </a:rPr>
              <a:t>xamples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Flèche droite 7"/>
          <p:cNvSpPr/>
          <p:nvPr/>
        </p:nvSpPr>
        <p:spPr>
          <a:xfrm>
            <a:off x="1475656" y="4257092"/>
            <a:ext cx="744190" cy="200055"/>
          </a:xfrm>
          <a:prstGeom prst="righ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683568" y="4581128"/>
            <a:ext cx="344015" cy="335998"/>
          </a:xfrm>
          <a:prstGeom prst="down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77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2330988534"/>
              </p:ext>
            </p:extLst>
          </p:nvPr>
        </p:nvGraphicFramePr>
        <p:xfrm>
          <a:off x="248064" y="1232756"/>
          <a:ext cx="6824602" cy="3026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2" y="3537012"/>
            <a:ext cx="2813050" cy="17932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lèche à angle droit 2"/>
          <p:cNvSpPr/>
          <p:nvPr/>
        </p:nvSpPr>
        <p:spPr>
          <a:xfrm flipV="1">
            <a:off x="7232840" y="2243520"/>
            <a:ext cx="396044" cy="1329496"/>
          </a:xfrm>
          <a:prstGeom prst="bent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36629" y="-20997"/>
            <a:ext cx="856873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FCC-pp permits to study “conventional” physics, thanks to the large production cross sections</a:t>
            </a:r>
            <a:endParaRPr lang="en-US" sz="2400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239713" y="728700"/>
            <a:ext cx="4718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Outstanding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example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is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Higgs</a:t>
            </a:r>
            <a:r>
              <a:rPr lang="fr-FR" b="1" dirty="0" smtClean="0">
                <a:solidFill>
                  <a:schemeClr val="bg1"/>
                </a:solidFill>
              </a:rPr>
              <a:t> production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71349" y="292087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x 60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774697" y="3170254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x 40</a:t>
            </a:r>
            <a:endParaRPr lang="fr-FR" b="1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815819"/>
              </p:ext>
            </p:extLst>
          </p:nvPr>
        </p:nvGraphicFramePr>
        <p:xfrm>
          <a:off x="647564" y="4761148"/>
          <a:ext cx="3024336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957"/>
                <a:gridCol w="136637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Parameter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uncertainty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err="1" smtClean="0"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fr-FR" sz="2400" b="1" dirty="0" err="1" smtClean="0">
                          <a:latin typeface="+mn-lt"/>
                        </a:rPr>
                        <a:t>g</a:t>
                      </a:r>
                      <a:r>
                        <a:rPr lang="fr-FR" sz="2400" b="1" baseline="-25000" dirty="0" err="1" smtClean="0">
                          <a:latin typeface="+mn-lt"/>
                        </a:rPr>
                        <a:t>Htt</a:t>
                      </a:r>
                      <a:r>
                        <a:rPr lang="fr-FR" sz="2400" b="1" dirty="0" smtClean="0">
                          <a:latin typeface="+mn-lt"/>
                        </a:rPr>
                        <a:t>/</a:t>
                      </a:r>
                      <a:r>
                        <a:rPr lang="fr-FR" sz="2400" b="1" dirty="0" err="1" smtClean="0">
                          <a:latin typeface="+mn-lt"/>
                        </a:rPr>
                        <a:t>g</a:t>
                      </a:r>
                      <a:r>
                        <a:rPr lang="fr-FR" sz="2400" b="1" baseline="-25000" dirty="0" err="1" smtClean="0">
                          <a:latin typeface="+mn-lt"/>
                        </a:rPr>
                        <a:t>Htt</a:t>
                      </a:r>
                      <a:endParaRPr lang="fr-FR" sz="2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~1%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err="1" smtClean="0">
                          <a:latin typeface="Symbol" panose="05050102010706020507" pitchFamily="18" charset="2"/>
                        </a:rPr>
                        <a:t>dl</a:t>
                      </a:r>
                      <a:r>
                        <a:rPr lang="fr-FR" sz="2400" b="1" baseline="-25000" dirty="0" err="1" smtClean="0">
                          <a:latin typeface="Symbol" panose="05050102010706020507" pitchFamily="18" charset="2"/>
                        </a:rPr>
                        <a:t>HHH</a:t>
                      </a:r>
                      <a:r>
                        <a:rPr lang="fr-FR" sz="2400" b="1" baseline="0" dirty="0" smtClean="0">
                          <a:latin typeface="Symbol" panose="05050102010706020507" pitchFamily="18" charset="2"/>
                        </a:rPr>
                        <a:t>/</a:t>
                      </a:r>
                      <a:r>
                        <a:rPr lang="fr-FR" sz="2400" b="1" dirty="0" err="1" smtClean="0">
                          <a:latin typeface="Symbol" panose="05050102010706020507" pitchFamily="18" charset="2"/>
                        </a:rPr>
                        <a:t>l</a:t>
                      </a:r>
                      <a:r>
                        <a:rPr lang="fr-FR" sz="2400" b="1" baseline="-25000" dirty="0" err="1" smtClean="0">
                          <a:latin typeface="Symbol" panose="05050102010706020507" pitchFamily="18" charset="2"/>
                        </a:rPr>
                        <a:t>HHH</a:t>
                      </a:r>
                      <a:endParaRPr lang="fr-FR" sz="2400" b="1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~10%</a:t>
                      </a:r>
                      <a:endParaRPr lang="fr-FR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1500" y="4317648"/>
            <a:ext cx="6187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Particular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examples</a:t>
            </a:r>
            <a:r>
              <a:rPr lang="fr-FR" b="1" dirty="0" smtClean="0">
                <a:solidFill>
                  <a:schemeClr val="bg1"/>
                </a:solidFill>
              </a:rPr>
              <a:t> are the H to tt and self </a:t>
            </a:r>
            <a:r>
              <a:rPr lang="fr-FR" b="1" dirty="0" err="1" smtClean="0">
                <a:solidFill>
                  <a:schemeClr val="bg1"/>
                </a:solidFill>
              </a:rPr>
              <a:t>couplings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82553" y="6150114"/>
            <a:ext cx="8568444" cy="707886"/>
          </a:xfrm>
          <a:prstGeom prst="rect">
            <a:avLst/>
          </a:prstGeom>
          <a:solidFill>
            <a:srgbClr val="FFCC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A more </a:t>
            </a:r>
            <a:r>
              <a:rPr lang="fr-FR" b="1" dirty="0" err="1" smtClean="0"/>
              <a:t>complete</a:t>
            </a:r>
            <a:r>
              <a:rPr lang="fr-FR" b="1" dirty="0" smtClean="0"/>
              <a:t> </a:t>
            </a:r>
            <a:r>
              <a:rPr lang="fr-FR" b="1" dirty="0" err="1" smtClean="0"/>
              <a:t>study</a:t>
            </a:r>
            <a:r>
              <a:rPr lang="fr-FR" b="1" dirty="0" smtClean="0"/>
              <a:t> of the </a:t>
            </a:r>
            <a:r>
              <a:rPr lang="fr-FR" b="1" dirty="0" err="1" smtClean="0"/>
              <a:t>sensitvity</a:t>
            </a:r>
            <a:r>
              <a:rPr lang="fr-FR" b="1" dirty="0" smtClean="0"/>
              <a:t> </a:t>
            </a:r>
            <a:r>
              <a:rPr lang="fr-FR" b="1" dirty="0" err="1" smtClean="0"/>
              <a:t>reach</a:t>
            </a:r>
            <a:r>
              <a:rPr lang="fr-FR" b="1" dirty="0" smtClean="0"/>
              <a:t> for the </a:t>
            </a:r>
            <a:r>
              <a:rPr lang="fr-FR" b="1" dirty="0" err="1" smtClean="0"/>
              <a:t>Higgs</a:t>
            </a:r>
            <a:r>
              <a:rPr lang="fr-FR" b="1" dirty="0" smtClean="0"/>
              <a:t> </a:t>
            </a:r>
            <a:r>
              <a:rPr lang="fr-FR" b="1" dirty="0" err="1" smtClean="0"/>
              <a:t>couplings</a:t>
            </a:r>
            <a:r>
              <a:rPr lang="fr-FR" b="1" dirty="0" smtClean="0"/>
              <a:t> </a:t>
            </a:r>
            <a:r>
              <a:rPr lang="fr-FR" b="1" dirty="0" err="1" smtClean="0"/>
              <a:t>is</a:t>
            </a:r>
            <a:r>
              <a:rPr lang="fr-FR" b="1" dirty="0" smtClean="0"/>
              <a:t> </a:t>
            </a:r>
            <a:r>
              <a:rPr lang="fr-FR" b="1" dirty="0" err="1" smtClean="0"/>
              <a:t>needed</a:t>
            </a:r>
            <a:r>
              <a:rPr lang="fr-FR" b="1" dirty="0" smtClean="0"/>
              <a:t> </a:t>
            </a:r>
            <a:r>
              <a:rPr lang="fr-FR" b="1" dirty="0" err="1" smtClean="0"/>
              <a:t>with</a:t>
            </a:r>
            <a:r>
              <a:rPr lang="fr-FR" b="1" dirty="0" smtClean="0"/>
              <a:t> a </a:t>
            </a:r>
            <a:r>
              <a:rPr lang="fr-FR" b="1" dirty="0" err="1" smtClean="0"/>
              <a:t>dedicated</a:t>
            </a:r>
            <a:r>
              <a:rPr lang="fr-FR" b="1" dirty="0" smtClean="0"/>
              <a:t> detector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4860033" y="5445224"/>
            <a:ext cx="4320480" cy="400110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D</a:t>
            </a:r>
            <a:r>
              <a:rPr lang="fr-FR" b="1" dirty="0" smtClean="0"/>
              <a:t>etector </a:t>
            </a:r>
            <a:r>
              <a:rPr lang="fr-FR" b="1" dirty="0" err="1" smtClean="0"/>
              <a:t>with</a:t>
            </a:r>
            <a:r>
              <a:rPr lang="fr-FR" b="1" dirty="0" smtClean="0"/>
              <a:t> high </a:t>
            </a:r>
            <a:r>
              <a:rPr lang="fr-FR" b="1" dirty="0" smtClean="0">
                <a:latin typeface="Symbol" panose="05050102010706020507" pitchFamily="18" charset="2"/>
              </a:rPr>
              <a:t>h (~6)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acceptance</a:t>
            </a:r>
            <a:r>
              <a:rPr lang="fr-FR" b="1" dirty="0" smtClean="0">
                <a:latin typeface="+mj-lt"/>
              </a:rPr>
              <a:t>! </a:t>
            </a:r>
            <a:endParaRPr lang="fr-FR" b="1" dirty="0"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969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-508" y="640724"/>
            <a:ext cx="8388932" cy="3382494"/>
            <a:chOff x="-508" y="640724"/>
            <a:chExt cx="8388932" cy="338249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" y="640724"/>
              <a:ext cx="8388932" cy="3382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3399294" y="1222013"/>
              <a:ext cx="18362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400" b="1" dirty="0" smtClean="0"/>
                <a:t>120 </a:t>
              </a:r>
              <a:r>
                <a:rPr lang="fr-FR" sz="2400" b="1" dirty="0" err="1"/>
                <a:t>kt</a:t>
              </a:r>
              <a:r>
                <a:rPr lang="fr-FR" sz="2400" b="1" dirty="0"/>
                <a:t> </a:t>
              </a:r>
              <a:r>
                <a:rPr lang="fr-FR" sz="2400" b="1" dirty="0" err="1"/>
                <a:t>yoke</a:t>
              </a:r>
              <a:r>
                <a:rPr lang="fr-FR" sz="2400" b="1" dirty="0"/>
                <a:t> </a:t>
              </a:r>
            </a:p>
          </p:txBody>
        </p:sp>
      </p:grpSp>
      <p:sp>
        <p:nvSpPr>
          <p:cNvPr id="50" name="ZoneTexte 49"/>
          <p:cNvSpPr txBox="1"/>
          <p:nvPr/>
        </p:nvSpPr>
        <p:spPr>
          <a:xfrm>
            <a:off x="-12388" y="553906"/>
            <a:ext cx="4296356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etector concept studies have started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60"/>
              <p:cNvSpPr txBox="1"/>
              <p:nvPr/>
            </p:nvSpPr>
            <p:spPr>
              <a:xfrm>
                <a:off x="-12388" y="15007"/>
                <a:ext cx="7464708" cy="511615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latin typeface="Cambria Math"/>
                      </a:rPr>
                      <m:t>𝟏𝟒</m:t>
                    </m:r>
                    <m:r>
                      <a:rPr lang="fr-FR" sz="2400" b="1" i="1" smtClean="0">
                        <a:latin typeface="Cambria Math"/>
                      </a:rPr>
                      <m:t>𝑻𝒆𝑽</m:t>
                    </m:r>
                    <m:r>
                      <a:rPr lang="fr-FR" sz="2400" b="1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sz="2400" b="1" i="1" smtClean="0">
                        <a:latin typeface="Cambria Math"/>
                        <a:ea typeface="Cambria Math"/>
                      </a:rPr>
                      <m:t>𝟏𝟎𝟎</m:t>
                    </m:r>
                    <m:r>
                      <a:rPr lang="fr-FR" sz="2400" b="1" i="1" smtClean="0">
                        <a:latin typeface="Cambria Math"/>
                        <a:ea typeface="Cambria Math"/>
                      </a:rPr>
                      <m:t>𝑻𝒆𝑽</m:t>
                    </m:r>
                    <m:r>
                      <a:rPr lang="fr-FR" sz="2400" b="1" i="1" smtClean="0">
                        <a:latin typeface="Cambria Math"/>
                        <a:ea typeface="Cambria Math"/>
                      </a:rPr>
                      <m:t> ⇒</m:t>
                    </m:r>
                    <m:f>
                      <m:fPr>
                        <m:type m:val="lin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1" i="1" smtClean="0">
                            <a:latin typeface="Cambria Math"/>
                          </a:rPr>
                          <m:t>(</m:t>
                        </m:r>
                        <m:r>
                          <a:rPr lang="fr-FR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fr-FR" sz="2400" b="1" i="1">
                                <a:latin typeface="Cambria Math"/>
                              </a:rPr>
                              <m:t>𝒑</m:t>
                            </m:r>
                          </m:sub>
                        </m:sSub>
                      </m:den>
                    </m:f>
                    <m:r>
                      <a:rPr lang="fr-FR" sz="2400" b="1" i="1" smtClean="0">
                        <a:latin typeface="Cambria Math"/>
                      </a:rPr>
                      <m:t>)</m:t>
                    </m:r>
                    <m:r>
                      <a:rPr lang="fr-FR" sz="2400" b="1" i="1" smtClean="0">
                        <a:latin typeface="Cambria Math"/>
                      </a:rPr>
                      <m:t>𝑩</m:t>
                    </m:r>
                    <m:sSup>
                      <m:sSupPr>
                        <m:ctrlPr>
                          <a:rPr lang="fr-FR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/>
                          </a:rPr>
                          <m:t>𝑳</m:t>
                        </m:r>
                      </m:e>
                      <m:sup>
                        <m:r>
                          <a:rPr lang="fr-FR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d>
                      <m:dPr>
                        <m:ctrlPr>
                          <a:rPr lang="fr-FR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1" i="1" smtClean="0">
                            <a:latin typeface="Cambria Math"/>
                          </a:rPr>
                          <m:t>𝑭𝑪𝑪</m:t>
                        </m:r>
                      </m:e>
                    </m:d>
                    <m:r>
                      <a:rPr lang="fr-FR" sz="2400" b="1" i="1" smtClean="0">
                        <a:latin typeface="Cambria Math"/>
                      </a:rPr>
                      <m:t>≅</m:t>
                    </m:r>
                    <m:r>
                      <a:rPr lang="fr-FR" sz="2400" b="1" i="1" smtClean="0">
                        <a:latin typeface="Cambria Math"/>
                      </a:rPr>
                      <m:t>𝟕</m:t>
                    </m:r>
                    <m:r>
                      <a:rPr lang="fr-FR" sz="2400" b="1" i="1" smtClean="0">
                        <a:latin typeface="Cambria Math"/>
                      </a:rPr>
                      <m:t> × </m:t>
                    </m:r>
                    <m:r>
                      <a:rPr lang="fr-FR" sz="2400" b="1" i="1" smtClean="0">
                        <a:latin typeface="Cambria Math"/>
                        <a:ea typeface="Cambria Math"/>
                      </a:rPr>
                      <m:t>𝑳𝑯𝑪</m:t>
                    </m:r>
                  </m:oMath>
                </a14:m>
                <a:r>
                  <a:rPr lang="en-US" sz="2400" b="1" dirty="0" smtClean="0"/>
                  <a:t> </a:t>
                </a:r>
              </a:p>
            </p:txBody>
          </p:sp>
        </mc:Choice>
        <mc:Fallback xmlns="">
          <p:sp>
            <p:nvSpPr>
              <p:cNvPr id="61" name="ZoneTexte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388" y="15007"/>
                <a:ext cx="7464708" cy="5116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47753" y="1052736"/>
            <a:ext cx="1133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B</a:t>
            </a:r>
            <a:r>
              <a:rPr lang="fr-FR" dirty="0" smtClean="0"/>
              <a:t> </a:t>
            </a:r>
            <a:r>
              <a:rPr lang="fr-FR" b="1" dirty="0" smtClean="0"/>
              <a:t>~6.0 </a:t>
            </a:r>
            <a:r>
              <a:rPr lang="fr-FR" b="1" dirty="0"/>
              <a:t>T 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-108520" y="624283"/>
            <a:ext cx="9156213" cy="3398935"/>
            <a:chOff x="-13968" y="2658357"/>
            <a:chExt cx="9156213" cy="3398935"/>
          </a:xfrm>
        </p:grpSpPr>
        <p:grpSp>
          <p:nvGrpSpPr>
            <p:cNvPr id="15" name="Groupe 14"/>
            <p:cNvGrpSpPr/>
            <p:nvPr/>
          </p:nvGrpSpPr>
          <p:grpSpPr>
            <a:xfrm>
              <a:off x="-13968" y="2658357"/>
              <a:ext cx="9156213" cy="3398935"/>
              <a:chOff x="11832" y="528645"/>
              <a:chExt cx="9156213" cy="3398935"/>
            </a:xfrm>
          </p:grpSpPr>
          <p:pic>
            <p:nvPicPr>
              <p:cNvPr id="16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2" y="831236"/>
                <a:ext cx="9156213" cy="3096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ZoneTexte 16"/>
              <p:cNvSpPr txBox="1"/>
              <p:nvPr/>
            </p:nvSpPr>
            <p:spPr>
              <a:xfrm>
                <a:off x="7452320" y="528645"/>
                <a:ext cx="1285929" cy="40011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 err="1" smtClean="0"/>
                  <a:t>Shield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coil</a:t>
                </a:r>
                <a:endParaRPr lang="fr-FR" dirty="0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221952" y="3070713"/>
              <a:ext cx="139953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/>
                <a:t>B</a:t>
              </a:r>
              <a:r>
                <a:rPr lang="fr-FR" b="1" baseline="-25000" dirty="0"/>
                <a:t>out</a:t>
              </a:r>
              <a:r>
                <a:rPr lang="fr-FR" dirty="0"/>
                <a:t> </a:t>
              </a:r>
              <a:r>
                <a:rPr lang="fr-FR" b="1" dirty="0" smtClean="0"/>
                <a:t>~-2.3 </a:t>
              </a:r>
              <a:r>
                <a:rPr lang="fr-FR" b="1" dirty="0"/>
                <a:t>T </a:t>
              </a:r>
              <a:r>
                <a:rPr lang="fr-FR" b="1" dirty="0" smtClean="0"/>
                <a:t>B</a:t>
              </a:r>
              <a:r>
                <a:rPr lang="fr-FR" b="1" baseline="-25000" dirty="0" smtClean="0"/>
                <a:t>in</a:t>
              </a:r>
              <a:r>
                <a:rPr lang="fr-FR" dirty="0" smtClean="0"/>
                <a:t> </a:t>
              </a:r>
              <a:r>
                <a:rPr lang="fr-FR" b="1" dirty="0" smtClean="0"/>
                <a:t>~8.3 T</a:t>
              </a:r>
              <a:endParaRPr lang="fr-FR" b="1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691001" y="2479500"/>
            <a:ext cx="7962900" cy="4333875"/>
            <a:chOff x="691001" y="2479500"/>
            <a:chExt cx="7962900" cy="4333875"/>
          </a:xfrm>
        </p:grpSpPr>
        <p:grpSp>
          <p:nvGrpSpPr>
            <p:cNvPr id="20" name="Groupe 19"/>
            <p:cNvGrpSpPr/>
            <p:nvPr/>
          </p:nvGrpSpPr>
          <p:grpSpPr>
            <a:xfrm>
              <a:off x="691001" y="2479500"/>
              <a:ext cx="7962900" cy="4333875"/>
              <a:chOff x="683568" y="2524125"/>
              <a:chExt cx="7962900" cy="4333875"/>
            </a:xfrm>
          </p:grpSpPr>
          <p:pic>
            <p:nvPicPr>
              <p:cNvPr id="21" name="Picture 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568" y="2524125"/>
                <a:ext cx="7962900" cy="433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2" name="Connecteur droit avec flèche 21"/>
              <p:cNvCxnSpPr/>
              <p:nvPr/>
            </p:nvCxnSpPr>
            <p:spPr>
              <a:xfrm flipV="1">
                <a:off x="827584" y="2798930"/>
                <a:ext cx="7092788" cy="1800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ZoneTexte 22"/>
              <p:cNvSpPr txBox="1"/>
              <p:nvPr/>
            </p:nvSpPr>
            <p:spPr>
              <a:xfrm>
                <a:off x="2879812" y="2818102"/>
                <a:ext cx="6543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/>
                  <a:t>52m</a:t>
                </a:r>
                <a:endParaRPr lang="fr-FR" b="1" dirty="0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2483768" y="3104964"/>
              <a:ext cx="11881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B</a:t>
              </a:r>
              <a:r>
                <a:rPr lang="fr-FR" b="1" baseline="-25000" dirty="0" smtClean="0"/>
                <a:t>tor.</a:t>
              </a:r>
              <a:r>
                <a:rPr lang="fr-FR" b="1" dirty="0" smtClean="0"/>
                <a:t>~2 T </a:t>
              </a:r>
              <a:endParaRPr lang="fr-FR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311860" y="4541058"/>
              <a:ext cx="25380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B</a:t>
              </a:r>
              <a:r>
                <a:rPr lang="fr-FR" b="1" baseline="-25000" dirty="0" smtClean="0"/>
                <a:t>ID</a:t>
              </a:r>
              <a:r>
                <a:rPr lang="fr-FR" b="1" dirty="0" smtClean="0"/>
                <a:t>~3.5 T/3m(2T/4m) </a:t>
              </a:r>
              <a:endParaRPr lang="fr-FR" b="1" dirty="0"/>
            </a:p>
          </p:txBody>
        </p:sp>
      </p:grpSp>
      <p:sp>
        <p:nvSpPr>
          <p:cNvPr id="28" name="ZoneTexte 27"/>
          <p:cNvSpPr txBox="1"/>
          <p:nvPr/>
        </p:nvSpPr>
        <p:spPr>
          <a:xfrm>
            <a:off x="894130" y="6129300"/>
            <a:ext cx="6882226" cy="461665"/>
          </a:xfrm>
          <a:prstGeom prst="rect">
            <a:avLst/>
          </a:prstGeom>
          <a:solidFill>
            <a:srgbClr val="FFCC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Optimization of overall detector design is needed!!!</a:t>
            </a:r>
            <a:endParaRPr lang="en-US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3055681" y="852681"/>
            <a:ext cx="2523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Stored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65 GJ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20072" y="2904909"/>
            <a:ext cx="24867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Stored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 GJ</a:t>
            </a:r>
            <a:r>
              <a:rPr lang="fr-FR" b="1" dirty="0" smtClean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15989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2442026" y="-1504"/>
            <a:ext cx="4199419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</a:rPr>
              <a:t>Future large </a:t>
            </a:r>
            <a:r>
              <a:rPr lang="fr-FR" sz="2400" b="1" dirty="0" err="1" smtClean="0">
                <a:solidFill>
                  <a:srgbClr val="000000"/>
                </a:solidFill>
              </a:rPr>
              <a:t>scale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accelerators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46530" y="807663"/>
            <a:ext cx="8470460" cy="6113725"/>
            <a:chOff x="346530" y="643335"/>
            <a:chExt cx="8470460" cy="6113725"/>
          </a:xfrm>
        </p:grpSpPr>
        <p:sp>
          <p:nvSpPr>
            <p:cNvPr id="2" name="Rectangle 1"/>
            <p:cNvSpPr/>
            <p:nvPr/>
          </p:nvSpPr>
          <p:spPr>
            <a:xfrm>
              <a:off x="507799" y="760435"/>
              <a:ext cx="8208912" cy="591319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</a:endParaRPr>
            </a:p>
          </p:txBody>
        </p:sp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6930" y="4125947"/>
              <a:ext cx="2170981" cy="194720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2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759" y="1375967"/>
              <a:ext cx="3109795" cy="21242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5292080" y="2364572"/>
              <a:ext cx="137524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</a:rPr>
                <a:t>p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-p collider FFC-</a:t>
              </a:r>
              <a:r>
                <a:rPr lang="en-US" sz="1200" b="1" dirty="0" err="1" smtClean="0">
                  <a:solidFill>
                    <a:srgbClr val="000000"/>
                  </a:solidFill>
                </a:rPr>
                <a:t>hh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 (VHE-LHC) in </a:t>
              </a:r>
            </a:p>
            <a:p>
              <a:pPr algn="ctr"/>
              <a:r>
                <a:rPr lang="en-US" sz="1200" b="1" dirty="0" smtClean="0">
                  <a:solidFill>
                    <a:srgbClr val="000000"/>
                  </a:solidFill>
                </a:rPr>
                <a:t>80-100 km tunnel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6476141" y="1628800"/>
              <a:ext cx="963487" cy="276999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</a:rPr>
                <a:t>LEP/LHC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346530" y="796717"/>
              <a:ext cx="43370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err="1" smtClean="0">
                  <a:solidFill>
                    <a:srgbClr val="FFFFFF"/>
                  </a:solidFill>
                </a:rPr>
                <a:t>Muti-TeV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>
                  <a:solidFill>
                    <a:srgbClr val="FFFFFF"/>
                  </a:solidFill>
                </a:rPr>
                <a:t>e</a:t>
              </a:r>
              <a:r>
                <a:rPr lang="fr-FR" sz="2400" b="1" baseline="30000" dirty="0" err="1">
                  <a:solidFill>
                    <a:srgbClr val="FFFFFF"/>
                  </a:solidFill>
                </a:rPr>
                <a:t>+</a:t>
              </a:r>
              <a:r>
                <a:rPr lang="fr-FR" sz="2400" b="1" dirty="0" err="1">
                  <a:solidFill>
                    <a:srgbClr val="FFFFFF"/>
                  </a:solidFill>
                </a:rPr>
                <a:t>e</a:t>
              </a:r>
              <a:r>
                <a:rPr lang="fr-FR" sz="2400" b="1" baseline="30000" dirty="0">
                  <a:solidFill>
                    <a:srgbClr val="FFFFFF"/>
                  </a:solidFill>
                </a:rPr>
                <a:t>- </a:t>
              </a:r>
              <a:r>
                <a:rPr lang="fr-FR" sz="2400" b="1" baseline="30000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Linear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</a:p>
            <a:p>
              <a:pPr algn="ctr"/>
              <a:r>
                <a:rPr lang="fr-FR" b="1" dirty="0" smtClean="0">
                  <a:solidFill>
                    <a:srgbClr val="FFFFFF"/>
                  </a:solidFill>
                </a:rPr>
                <a:t>(CLIC)</a:t>
              </a:r>
              <a:endParaRPr lang="fr-FR" b="1" dirty="0">
                <a:solidFill>
                  <a:srgbClr val="FFFFFF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402108" y="643335"/>
              <a:ext cx="323834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pp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endParaRPr lang="fr-FR" sz="2400" b="1" dirty="0">
                <a:solidFill>
                  <a:srgbClr val="FFFFFF"/>
                </a:solidFill>
              </a:endParaRPr>
            </a:p>
            <a:p>
              <a:pPr algn="ctr"/>
              <a:r>
                <a:rPr lang="fr-FR" b="1" dirty="0" smtClean="0">
                  <a:solidFill>
                    <a:srgbClr val="FFFFFF"/>
                  </a:solidFill>
                </a:rPr>
                <a:t>(HE-LHC, VHE-LHC,…)</a:t>
              </a:r>
              <a:endParaRPr lang="fr-FR" b="1" dirty="0">
                <a:solidFill>
                  <a:srgbClr val="FFFFFF"/>
                </a:solidFill>
              </a:endParaRPr>
            </a:p>
          </p:txBody>
        </p:sp>
        <p:pic>
          <p:nvPicPr>
            <p:cNvPr id="16386" name="Picture 2" descr="D:\TEMP\CERN council &amp; SPC\European Strategy\Erice\post Erice\Conferences seminars\Conference material\clic-2.png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2995" y="1499218"/>
              <a:ext cx="2124147" cy="198735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ZoneTexte 19"/>
            <p:cNvSpPr txBox="1"/>
            <p:nvPr/>
          </p:nvSpPr>
          <p:spPr>
            <a:xfrm>
              <a:off x="5021720" y="5926063"/>
              <a:ext cx="37952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Muon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endParaRPr lang="fr-FR" sz="2400" b="1" dirty="0" smtClean="0">
                <a:solidFill>
                  <a:srgbClr val="FFFFFF"/>
                </a:solidFill>
              </a:endParaRPr>
            </a:p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(</a:t>
              </a:r>
              <a:r>
                <a:rPr lang="fr-FR" sz="2400" b="1" dirty="0" smtClean="0">
                  <a:solidFill>
                    <a:srgbClr val="FFFFFF"/>
                  </a:solidFill>
                  <a:latin typeface="Symbol" pitchFamily="18" charset="2"/>
                </a:rPr>
                <a:t>n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-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Fact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. as possible 1</a:t>
              </a:r>
              <a:r>
                <a:rPr lang="fr-FR" sz="2400" b="1" baseline="30000" dirty="0" smtClean="0">
                  <a:solidFill>
                    <a:srgbClr val="FFFFFF"/>
                  </a:solidFill>
                </a:rPr>
                <a:t>st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step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</a:p>
          </p:txBody>
        </p:sp>
        <p:pic>
          <p:nvPicPr>
            <p:cNvPr id="16389" name="Picture 5" descr="D:\TEMP\CERN council &amp; SPC\European Strategy\Erice\post Erice\Conferences seminars\Conference material\plasma-accel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836" y="4038145"/>
              <a:ext cx="3052796" cy="218429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Ellipse 21"/>
            <p:cNvSpPr/>
            <p:nvPr/>
          </p:nvSpPr>
          <p:spPr>
            <a:xfrm>
              <a:off x="3145069" y="3140968"/>
              <a:ext cx="3204356" cy="1152128"/>
            </a:xfrm>
            <a:prstGeom prst="ellipse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HE-</a:t>
              </a:r>
              <a:r>
                <a:rPr lang="fr-FR" sz="2800" b="1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Frontier</a:t>
              </a:r>
              <a:r>
                <a:rPr lang="fr-FR" sz="28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2800" b="1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Colliders</a:t>
              </a:r>
              <a:endParaRPr lang="fr-F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3" y="4293096"/>
              <a:ext cx="1676981" cy="659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ZoneTexte 23"/>
            <p:cNvSpPr txBox="1"/>
            <p:nvPr/>
          </p:nvSpPr>
          <p:spPr>
            <a:xfrm>
              <a:off x="1375540" y="6201308"/>
              <a:ext cx="2491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Plasma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endParaRPr lang="fr-FR" sz="2400" b="1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1323612" y="468998"/>
            <a:ext cx="6937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…for HE-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 -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Frontier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exploration</a:t>
            </a:r>
            <a:endParaRPr lang="fr-FR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07887" y="3488078"/>
            <a:ext cx="1490216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to 3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433654" y="3497505"/>
            <a:ext cx="170341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to 100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7415665" y="4090220"/>
            <a:ext cx="157517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to 10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707887" y="4002418"/>
            <a:ext cx="1030154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5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163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150" y="404664"/>
            <a:ext cx="5089601" cy="34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7"/>
          <p:cNvSpPr txBox="1"/>
          <p:nvPr/>
        </p:nvSpPr>
        <p:spPr>
          <a:xfrm>
            <a:off x="0" y="0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ctr" hangingPunct="0"/>
            <a:r>
              <a:rPr lang="en-US" sz="2800" b="1" i="1" dirty="0" smtClean="0">
                <a:solidFill>
                  <a:srgbClr val="FFFF00"/>
                </a:solidFill>
              </a:rPr>
              <a:t>TLEP Ring </a:t>
            </a:r>
            <a:r>
              <a:rPr lang="en-US" sz="2800" b="1" i="1" dirty="0" err="1" smtClean="0">
                <a:solidFill>
                  <a:srgbClr val="FFFF00"/>
                </a:solidFill>
              </a:rPr>
              <a:t>e</a:t>
            </a:r>
            <a:r>
              <a:rPr lang="en-US" sz="2800" b="1" i="1" baseline="30000" dirty="0" err="1" smtClean="0">
                <a:solidFill>
                  <a:srgbClr val="FFFF00"/>
                </a:solidFill>
              </a:rPr>
              <a:t>+</a:t>
            </a:r>
            <a:r>
              <a:rPr lang="en-US" sz="2800" b="1" i="1" dirty="0" err="1" smtClean="0">
                <a:solidFill>
                  <a:srgbClr val="FFFF00"/>
                </a:solidFill>
              </a:rPr>
              <a:t>e</a:t>
            </a:r>
            <a:r>
              <a:rPr lang="en-US" sz="2800" b="1" i="1" baseline="30000" dirty="0" smtClean="0">
                <a:solidFill>
                  <a:srgbClr val="FFFF00"/>
                </a:solidFill>
              </a:rPr>
              <a:t>-</a:t>
            </a:r>
            <a:r>
              <a:rPr lang="en-US" sz="2800" b="1" i="1" dirty="0" smtClean="0">
                <a:solidFill>
                  <a:srgbClr val="FFFF00"/>
                </a:solidFill>
              </a:rPr>
              <a:t> collider: </a:t>
            </a:r>
            <a:r>
              <a:rPr lang="en-US" sz="2800" b="1" dirty="0" smtClean="0">
                <a:solidFill>
                  <a:srgbClr val="FFFFFF"/>
                </a:solidFill>
              </a:rPr>
              <a:t>Primary Cost Driver is the tunnel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325309" y="2600908"/>
            <a:ext cx="1622560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80 km tunnel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92080" y="1448780"/>
            <a:ext cx="1311578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bg2"/>
                </a:solidFill>
              </a:rPr>
              <a:t>LEP/LHC</a:t>
            </a:r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1549" y="1482462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Building on existing technologies and experience (LEP, KEKB, PEPII…)</a:t>
            </a:r>
            <a:endParaRPr lang="en-US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71500" y="5085184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Could cover a wide range of energy up to 400 </a:t>
            </a:r>
            <a:r>
              <a:rPr lang="en-US" sz="2400" b="1" dirty="0" err="1" smtClean="0"/>
              <a:t>GeV</a:t>
            </a:r>
            <a:r>
              <a:rPr lang="en-US" sz="2400" b="1" dirty="0" smtClean="0"/>
              <a:t> collision energy.</a:t>
            </a:r>
            <a:endParaRPr lang="en-US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57129" y="312662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Using SC cavities</a:t>
            </a:r>
            <a:endParaRPr lang="en-US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49" y="3717032"/>
            <a:ext cx="2531771" cy="12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316264"/>
              </p:ext>
            </p:extLst>
          </p:nvPr>
        </p:nvGraphicFramePr>
        <p:xfrm>
          <a:off x="2889436" y="3872155"/>
          <a:ext cx="6254564" cy="2225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0735"/>
                <a:gridCol w="756084"/>
                <a:gridCol w="828092"/>
                <a:gridCol w="720080"/>
                <a:gridCol w="719573"/>
              </a:tblGrid>
              <a:tr h="371368"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Energy  CM (</a:t>
                      </a:r>
                      <a:r>
                        <a:rPr lang="en-US" b="1" noProof="0" dirty="0" err="1" smtClean="0">
                          <a:solidFill>
                            <a:schemeClr val="bg2"/>
                          </a:solidFill>
                        </a:rPr>
                        <a:t>GeV</a:t>
                      </a:r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)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90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160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smtClean="0">
                          <a:solidFill>
                            <a:schemeClr val="bg2"/>
                          </a:solidFill>
                        </a:rPr>
                        <a:t>240</a:t>
                      </a:r>
                      <a:endParaRPr lang="en-US" b="1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smtClean="0">
                          <a:solidFill>
                            <a:schemeClr val="bg2"/>
                          </a:solidFill>
                        </a:rPr>
                        <a:t>350</a:t>
                      </a:r>
                      <a:endParaRPr lang="en-US" b="1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Luminosity (x10</a:t>
                      </a:r>
                      <a:r>
                        <a:rPr lang="en-US" b="1" baseline="30000" noProof="0" dirty="0" smtClean="0">
                          <a:solidFill>
                            <a:schemeClr val="bg2"/>
                          </a:solidFill>
                        </a:rPr>
                        <a:t>34</a:t>
                      </a:r>
                      <a:r>
                        <a:rPr lang="en-US" b="1" baseline="0" noProof="0" dirty="0" smtClean="0">
                          <a:solidFill>
                            <a:schemeClr val="bg2"/>
                          </a:solidFill>
                        </a:rPr>
                        <a:t>cm</a:t>
                      </a:r>
                      <a:r>
                        <a:rPr lang="en-US" b="1" baseline="30000" noProof="0" dirty="0" smtClean="0">
                          <a:solidFill>
                            <a:schemeClr val="bg2"/>
                          </a:solidFill>
                        </a:rPr>
                        <a:t>-2</a:t>
                      </a:r>
                      <a:r>
                        <a:rPr lang="en-US" b="1" baseline="0" noProof="0" dirty="0" smtClean="0">
                          <a:solidFill>
                            <a:schemeClr val="bg2"/>
                          </a:solidFill>
                        </a:rPr>
                        <a:t>s</a:t>
                      </a:r>
                      <a:r>
                        <a:rPr lang="en-US" b="1" baseline="30000" noProof="0" dirty="0" smtClean="0">
                          <a:solidFill>
                            <a:schemeClr val="bg2"/>
                          </a:solidFill>
                        </a:rPr>
                        <a:t>-1</a:t>
                      </a:r>
                      <a:r>
                        <a:rPr lang="en-US" b="1" baseline="0" noProof="0" dirty="0" smtClean="0">
                          <a:solidFill>
                            <a:schemeClr val="bg2"/>
                          </a:solidFill>
                        </a:rPr>
                        <a:t>)/IP</a:t>
                      </a:r>
                      <a:endParaRPr lang="en-US" b="1" baseline="30000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28-56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12-16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~6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~1.8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Cavity Gradient (MV/m)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20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20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smtClean="0">
                          <a:solidFill>
                            <a:schemeClr val="bg2"/>
                          </a:solidFill>
                        </a:rPr>
                        <a:t>20</a:t>
                      </a:r>
                      <a:endParaRPr lang="en-US" b="1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smtClean="0">
                          <a:solidFill>
                            <a:schemeClr val="bg2"/>
                          </a:solidFill>
                        </a:rPr>
                        <a:t>20</a:t>
                      </a:r>
                      <a:endParaRPr lang="en-US" b="1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#5-cell</a:t>
                      </a:r>
                      <a:r>
                        <a:rPr lang="en-US" b="1" baseline="0" noProof="0" dirty="0" smtClean="0">
                          <a:solidFill>
                            <a:schemeClr val="bg2"/>
                          </a:solidFill>
                        </a:rPr>
                        <a:t> SC cavities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600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600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600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600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Beam lifetime (</a:t>
                      </a:r>
                      <a:r>
                        <a:rPr lang="en-US" b="1" noProof="0" dirty="0" err="1" smtClean="0">
                          <a:solidFill>
                            <a:schemeClr val="bg2"/>
                          </a:solidFill>
                        </a:rPr>
                        <a:t>mn</a:t>
                      </a:r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)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200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50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21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bg2"/>
                          </a:solidFill>
                        </a:rPr>
                        <a:t>15</a:t>
                      </a:r>
                      <a:endParaRPr lang="en-US" b="1" noProof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smtClean="0">
                          <a:solidFill>
                            <a:schemeClr val="bg2"/>
                          </a:solidFill>
                        </a:rPr>
                        <a:t>Total</a:t>
                      </a:r>
                      <a:r>
                        <a:rPr lang="en-US" b="1" baseline="0" noProof="0" smtClean="0">
                          <a:solidFill>
                            <a:schemeClr val="bg2"/>
                          </a:solidFill>
                        </a:rPr>
                        <a:t> AC power (MW)</a:t>
                      </a:r>
                      <a:endParaRPr lang="en-US" b="1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250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250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260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rgbClr val="FF0000"/>
                          </a:solidFill>
                        </a:rPr>
                        <a:t>300</a:t>
                      </a:r>
                      <a:endParaRPr lang="en-US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ZoneTexte 11">
            <a:hlinkClick r:id="rId4" action="ppaction://hlinksldjump"/>
          </p:cNvPr>
          <p:cNvSpPr txBox="1"/>
          <p:nvPr/>
        </p:nvSpPr>
        <p:spPr>
          <a:xfrm>
            <a:off x="2951820" y="6178981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Most </a:t>
            </a:r>
            <a:r>
              <a:rPr lang="fr-FR" b="1" dirty="0" err="1" smtClean="0"/>
              <a:t>parameters</a:t>
            </a:r>
            <a:r>
              <a:rPr lang="fr-FR" b="1" dirty="0" smtClean="0"/>
              <a:t> have been </a:t>
            </a:r>
            <a:r>
              <a:rPr lang="fr-FR" b="1" dirty="0" err="1" smtClean="0"/>
              <a:t>achieved</a:t>
            </a:r>
            <a:r>
              <a:rPr lang="fr-FR" b="1" dirty="0" smtClean="0"/>
              <a:t> or are </a:t>
            </a:r>
            <a:r>
              <a:rPr lang="fr-FR" b="1" dirty="0" err="1" smtClean="0"/>
              <a:t>planned</a:t>
            </a:r>
            <a:r>
              <a:rPr lang="fr-FR" b="1" dirty="0" smtClean="0"/>
              <a:t> </a:t>
            </a:r>
            <a:r>
              <a:rPr lang="fr-FR" b="1" dirty="0" err="1" smtClean="0"/>
              <a:t>at</a:t>
            </a:r>
            <a:r>
              <a:rPr lang="fr-FR" b="1" dirty="0" smtClean="0"/>
              <a:t> </a:t>
            </a:r>
            <a:r>
              <a:rPr lang="fr-FR" b="1" dirty="0" err="1" smtClean="0"/>
              <a:t>SuperKEKB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71500" y="523220"/>
            <a:ext cx="3456384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</a:t>
            </a:r>
            <a:r>
              <a:rPr lang="fr-F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4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fr-F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needed</a:t>
            </a:r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fr-F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ikely</a:t>
            </a:r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come first</a:t>
            </a:r>
            <a:endParaRPr lang="fr-F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196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aphique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419158"/>
              </p:ext>
            </p:extLst>
          </p:nvPr>
        </p:nvGraphicFramePr>
        <p:xfrm>
          <a:off x="452189" y="2060848"/>
          <a:ext cx="8180238" cy="431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4536392" y="6445056"/>
            <a:ext cx="460760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hlinkClick r:id="rId4"/>
              </a:rPr>
              <a:t>arXiv:1308.6176v1 [hep-ex] 28 </a:t>
            </a:r>
            <a:r>
              <a:rPr lang="fr-FR" b="1" dirty="0" err="1">
                <a:solidFill>
                  <a:srgbClr val="000000"/>
                </a:solidFill>
                <a:hlinkClick r:id="rId4"/>
              </a:rPr>
              <a:t>Aug</a:t>
            </a:r>
            <a:r>
              <a:rPr lang="fr-FR" b="1" dirty="0">
                <a:solidFill>
                  <a:srgbClr val="000000"/>
                </a:solidFill>
                <a:hlinkClick r:id="rId4"/>
              </a:rPr>
              <a:t> 2013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336" y="6444488"/>
            <a:ext cx="4532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FFFF"/>
                </a:solidFill>
              </a:rPr>
              <a:t>T</a:t>
            </a:r>
            <a:r>
              <a:rPr lang="fr-FR" b="1" dirty="0" smtClean="0">
                <a:solidFill>
                  <a:srgbClr val="FFFFFF"/>
                </a:solidFill>
              </a:rPr>
              <a:t>o know more about FCC-</a:t>
            </a:r>
            <a:r>
              <a:rPr lang="fr-FR" b="1" dirty="0" err="1" smtClean="0">
                <a:solidFill>
                  <a:srgbClr val="FFFFFF"/>
                </a:solidFill>
              </a:rPr>
              <a:t>ee</a:t>
            </a:r>
            <a:r>
              <a:rPr lang="fr-FR" b="1" dirty="0" smtClean="0">
                <a:solidFill>
                  <a:srgbClr val="FFFFFF"/>
                </a:solidFill>
              </a:rPr>
              <a:t>/TLEP  </a:t>
            </a:r>
            <a:r>
              <a:rPr lang="fr-FR" b="1" dirty="0" err="1" smtClean="0">
                <a:solidFill>
                  <a:srgbClr val="FFFFFF"/>
                </a:solidFill>
              </a:rPr>
              <a:t>see</a:t>
            </a:r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1171" y="232289"/>
            <a:ext cx="2118722" cy="461665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</a:rPr>
              <a:t>Main </a:t>
            </a:r>
            <a:r>
              <a:rPr lang="fr-FR" sz="2400" b="1" dirty="0" err="1" smtClean="0">
                <a:solidFill>
                  <a:srgbClr val="000000"/>
                </a:solidFill>
              </a:rPr>
              <a:t>features</a:t>
            </a:r>
            <a:r>
              <a:rPr lang="fr-FR" sz="2400" b="1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699792" y="175457"/>
            <a:ext cx="4982454" cy="1569660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err="1" smtClean="0">
                <a:solidFill>
                  <a:srgbClr val="000000"/>
                </a:solidFill>
              </a:rPr>
              <a:t>Very</a:t>
            </a:r>
            <a:r>
              <a:rPr lang="fr-FR" sz="2400" b="1" dirty="0" smtClean="0">
                <a:solidFill>
                  <a:srgbClr val="000000"/>
                </a:solidFill>
              </a:rPr>
              <a:t> High </a:t>
            </a:r>
            <a:r>
              <a:rPr lang="fr-FR" sz="2400" b="1" dirty="0" err="1" smtClean="0">
                <a:solidFill>
                  <a:srgbClr val="000000"/>
                </a:solidFill>
              </a:rPr>
              <a:t>luminosity</a:t>
            </a:r>
            <a:endParaRPr lang="fr-FR" sz="2400" b="1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000000"/>
                </a:solidFill>
              </a:rPr>
              <a:t>Multi Interaction </a:t>
            </a:r>
            <a:r>
              <a:rPr lang="fr-FR" sz="2400" b="1" dirty="0" err="1" smtClean="0">
                <a:solidFill>
                  <a:srgbClr val="000000"/>
                </a:solidFill>
              </a:rPr>
              <a:t>Regions</a:t>
            </a:r>
            <a:endParaRPr lang="fr-FR" sz="2400" b="1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err="1" smtClean="0">
                <a:solidFill>
                  <a:srgbClr val="000000"/>
                </a:solidFill>
              </a:rPr>
              <a:t>Low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beamstrahlung</a:t>
            </a:r>
            <a:endParaRPr lang="fr-FR" sz="2400" b="1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000000"/>
                </a:solidFill>
              </a:rPr>
              <a:t>Excellent </a:t>
            </a:r>
            <a:r>
              <a:rPr lang="fr-FR" sz="2400" b="1" dirty="0" err="1" smtClean="0">
                <a:solidFill>
                  <a:srgbClr val="000000"/>
                </a:solidFill>
              </a:rPr>
              <a:t>beam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energy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knowledge</a:t>
            </a:r>
            <a:endParaRPr lang="fr-FR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4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789252"/>
              </p:ext>
            </p:extLst>
          </p:nvPr>
        </p:nvGraphicFramePr>
        <p:xfrm>
          <a:off x="-1" y="4194502"/>
          <a:ext cx="9144001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668"/>
                <a:gridCol w="1296144"/>
                <a:gridCol w="1476164"/>
                <a:gridCol w="1476164"/>
                <a:gridCol w="1404156"/>
                <a:gridCol w="1907705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LHC(300)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LHC (3000)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ILC programme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FCC-</a:t>
                      </a:r>
                      <a:r>
                        <a:rPr lang="fr-FR" dirty="0" err="1" smtClean="0"/>
                        <a:t>ee</a:t>
                      </a:r>
                      <a:r>
                        <a:rPr lang="fr-FR" dirty="0" smtClean="0"/>
                        <a:t> programme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Comment/</a:t>
                      </a:r>
                      <a:r>
                        <a:rPr lang="fr-FR" dirty="0" err="1" smtClean="0"/>
                        <a:t>caveat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W</a:t>
                      </a:r>
                      <a:r>
                        <a:rPr lang="en-US" sz="1800" b="1" dirty="0" smtClean="0">
                          <a:effectLst/>
                        </a:rPr>
                        <a:t> (MeV)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~10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~10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~7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&lt;0.5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Theor</a:t>
                      </a:r>
                      <a:r>
                        <a:rPr lang="fr-FR" b="1" dirty="0" smtClean="0"/>
                        <a:t>. </a:t>
                      </a:r>
                      <a:r>
                        <a:rPr lang="fr-FR" b="1" baseline="0" dirty="0" smtClean="0"/>
                        <a:t> </a:t>
                      </a:r>
                      <a:r>
                        <a:rPr lang="fr-FR" b="1" baseline="0" dirty="0" err="1" smtClean="0"/>
                        <a:t>limited</a:t>
                      </a:r>
                      <a:endParaRPr lang="fr-FR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t</a:t>
                      </a:r>
                      <a:r>
                        <a:rPr lang="en-US" sz="1800" b="1" dirty="0" smtClean="0">
                          <a:effectLst/>
                        </a:rPr>
                        <a:t> (MeV)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800-1000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500-800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34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~100 </a:t>
                      </a:r>
                      <a:r>
                        <a:rPr lang="fr-FR" b="1" dirty="0" err="1" smtClean="0"/>
                        <a:t>from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theo</a:t>
                      </a:r>
                      <a:r>
                        <a:rPr lang="fr-FR" b="1" dirty="0" smtClean="0"/>
                        <a:t>.</a:t>
                      </a:r>
                      <a:endParaRPr lang="fr-FR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H</a:t>
                      </a:r>
                      <a:r>
                        <a:rPr lang="en-US" sz="1800" b="1" dirty="0" smtClean="0">
                          <a:effectLst/>
                        </a:rPr>
                        <a:t> (</a:t>
                      </a:r>
                      <a:r>
                        <a:rPr lang="en-US" sz="1800" b="1" dirty="0" err="1" smtClean="0">
                          <a:effectLst/>
                        </a:rPr>
                        <a:t>GeV</a:t>
                      </a:r>
                      <a:r>
                        <a:rPr lang="en-US" sz="1800" b="1" dirty="0" smtClean="0">
                          <a:effectLst/>
                        </a:rPr>
                        <a:t>) indirect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-25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~20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~5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~1.4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Theor</a:t>
                      </a:r>
                      <a:r>
                        <a:rPr lang="fr-FR" b="1" dirty="0" smtClean="0"/>
                        <a:t>. </a:t>
                      </a:r>
                      <a:r>
                        <a:rPr lang="fr-FR" b="1" dirty="0" err="1" smtClean="0"/>
                        <a:t>errors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should</a:t>
                      </a:r>
                      <a:r>
                        <a:rPr lang="fr-FR" b="1" dirty="0" smtClean="0"/>
                        <a:t> match!</a:t>
                      </a:r>
                      <a:r>
                        <a:rPr lang="fr-FR" b="1" baseline="0" dirty="0" smtClean="0"/>
                        <a:t> </a:t>
                      </a:r>
                      <a:endParaRPr lang="fr-FR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H</a:t>
                      </a:r>
                      <a:r>
                        <a:rPr lang="en-US" sz="1800" b="1" dirty="0" smtClean="0">
                          <a:effectLst/>
                        </a:rPr>
                        <a:t> (MeV)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~100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~50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~35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~7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Overkill</a:t>
                      </a:r>
                      <a:r>
                        <a:rPr lang="fr-FR" b="1" baseline="0" dirty="0" smtClean="0"/>
                        <a:t> for </a:t>
                      </a:r>
                      <a:r>
                        <a:rPr lang="fr-FR" b="1" baseline="0" dirty="0" err="1" smtClean="0"/>
                        <a:t>now</a:t>
                      </a:r>
                      <a:endParaRPr lang="fr-FR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214895"/>
              </p:ext>
            </p:extLst>
          </p:nvPr>
        </p:nvGraphicFramePr>
        <p:xfrm>
          <a:off x="215516" y="232636"/>
          <a:ext cx="8604955" cy="193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404156"/>
                <a:gridCol w="1548172"/>
                <a:gridCol w="1548172"/>
                <a:gridCol w="1872207"/>
              </a:tblGrid>
              <a:tr h="648072">
                <a:tc>
                  <a:txBody>
                    <a:bodyPr/>
                    <a:lstStyle/>
                    <a:p>
                      <a:r>
                        <a:rPr lang="fr-FR" dirty="0" smtClean="0"/>
                        <a:t>FCC-</a:t>
                      </a:r>
                      <a:r>
                        <a:rPr lang="fr-FR" dirty="0" err="1" smtClean="0"/>
                        <a:t>ee</a:t>
                      </a:r>
                      <a:r>
                        <a:rPr lang="fr-FR" baseline="0" dirty="0" smtClean="0"/>
                        <a:t>  instant. </a:t>
                      </a:r>
                      <a:r>
                        <a:rPr lang="fr-FR" baseline="0" dirty="0" err="1" smtClean="0"/>
                        <a:t>Luminosity</a:t>
                      </a:r>
                      <a:r>
                        <a:rPr lang="fr-FR" baseline="0" dirty="0" smtClean="0"/>
                        <a:t> (cm</a:t>
                      </a:r>
                      <a:r>
                        <a:rPr lang="fr-FR" baseline="30000" dirty="0" smtClean="0"/>
                        <a:t>-2</a:t>
                      </a:r>
                      <a:r>
                        <a:rPr lang="fr-FR" baseline="0" dirty="0" smtClean="0"/>
                        <a:t>s</a:t>
                      </a:r>
                      <a:r>
                        <a:rPr lang="fr-FR" baseline="30000" dirty="0" smtClean="0"/>
                        <a:t>-1</a:t>
                      </a:r>
                      <a:r>
                        <a:rPr lang="fr-FR" baseline="0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/>
                        <a:t>5.6 10</a:t>
                      </a:r>
                      <a:r>
                        <a:rPr lang="fr-FR" baseline="30000" smtClean="0"/>
                        <a:t>35 </a:t>
                      </a:r>
                    </a:p>
                    <a:p>
                      <a:pPr algn="ctr"/>
                      <a:r>
                        <a:rPr lang="fr-FR" smtClean="0"/>
                        <a:t>@Z-pole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1.6 10</a:t>
                      </a:r>
                      <a:r>
                        <a:rPr lang="fr-FR" baseline="30000" dirty="0" smtClean="0"/>
                        <a:t>35</a:t>
                      </a:r>
                      <a:r>
                        <a:rPr lang="fr-FR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@161 </a:t>
                      </a:r>
                      <a:r>
                        <a:rPr lang="fr-FR" dirty="0" err="1" smtClean="0"/>
                        <a:t>GeV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5 10</a:t>
                      </a:r>
                      <a:r>
                        <a:rPr lang="fr-FR" baseline="30000" dirty="0" smtClean="0"/>
                        <a:t>34 </a:t>
                      </a:r>
                      <a:r>
                        <a:rPr lang="fr-FR" u="none" baseline="0" dirty="0" smtClean="0"/>
                        <a:t> </a:t>
                      </a:r>
                    </a:p>
                    <a:p>
                      <a:pPr algn="ctr"/>
                      <a:r>
                        <a:rPr lang="fr-FR" dirty="0" smtClean="0"/>
                        <a:t>@240 </a:t>
                      </a:r>
                      <a:r>
                        <a:rPr lang="fr-FR" dirty="0" err="1" smtClean="0"/>
                        <a:t>GeV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1.3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10</a:t>
                      </a:r>
                      <a:r>
                        <a:rPr lang="fr-FR" baseline="30000" dirty="0" smtClean="0"/>
                        <a:t>34 </a:t>
                      </a:r>
                      <a:r>
                        <a:rPr lang="fr-FR" baseline="0" dirty="0" smtClean="0"/>
                        <a:t> </a:t>
                      </a:r>
                    </a:p>
                    <a:p>
                      <a:pPr algn="ctr"/>
                      <a:r>
                        <a:rPr lang="fr-FR" dirty="0" smtClean="0"/>
                        <a:t>@~350 </a:t>
                      </a:r>
                      <a:r>
                        <a:rPr lang="fr-FR" dirty="0" err="1" smtClean="0"/>
                        <a:t>GeV</a:t>
                      </a:r>
                      <a:endParaRPr lang="fr-FR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FCC-</a:t>
                      </a:r>
                      <a:r>
                        <a:rPr lang="fr-FR" b="1" dirty="0" err="1" smtClean="0"/>
                        <a:t>ee</a:t>
                      </a:r>
                      <a:r>
                        <a:rPr lang="fr-FR" b="1" baseline="0" dirty="0" smtClean="0"/>
                        <a:t> Programme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#Z</a:t>
                      </a:r>
                      <a:r>
                        <a:rPr lang="fr-FR" b="1" baseline="0" dirty="0" smtClean="0"/>
                        <a:t> in </a:t>
                      </a:r>
                      <a:r>
                        <a:rPr lang="fr-FR" b="1" u="sng" dirty="0" smtClean="0"/>
                        <a:t>1 </a:t>
                      </a:r>
                      <a:r>
                        <a:rPr lang="fr-FR" b="1" u="sng" dirty="0" err="1" smtClean="0"/>
                        <a:t>year</a:t>
                      </a:r>
                      <a:r>
                        <a:rPr lang="fr-FR" b="1" u="sng" baseline="0" dirty="0" smtClean="0"/>
                        <a:t> </a:t>
                      </a:r>
                      <a:r>
                        <a:rPr lang="fr-FR" b="1" dirty="0" smtClean="0"/>
                        <a:t>@Z-pole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#W</a:t>
                      </a:r>
                      <a:r>
                        <a:rPr lang="fr-FR" b="1" baseline="0" dirty="0" smtClean="0"/>
                        <a:t> in </a:t>
                      </a:r>
                      <a:r>
                        <a:rPr lang="fr-FR" b="1" u="sng" dirty="0" smtClean="0"/>
                        <a:t>1 </a:t>
                      </a:r>
                      <a:r>
                        <a:rPr lang="fr-FR" b="1" u="sng" dirty="0" err="1" smtClean="0"/>
                        <a:t>year</a:t>
                      </a:r>
                      <a:r>
                        <a:rPr lang="fr-FR" b="1" u="sng" baseline="0" dirty="0" smtClean="0"/>
                        <a:t> </a:t>
                      </a:r>
                      <a:r>
                        <a:rPr lang="fr-FR" b="1" dirty="0" smtClean="0"/>
                        <a:t>@161 </a:t>
                      </a:r>
                      <a:r>
                        <a:rPr lang="fr-FR" b="1" dirty="0" err="1" smtClean="0"/>
                        <a:t>GeV</a:t>
                      </a:r>
                      <a:endParaRPr lang="fr-F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#H in </a:t>
                      </a:r>
                      <a:r>
                        <a:rPr lang="fr-FR" b="1" u="sng" dirty="0" smtClean="0"/>
                        <a:t>5 </a:t>
                      </a:r>
                      <a:r>
                        <a:rPr lang="fr-FR" b="1" u="sng" dirty="0" err="1" smtClean="0"/>
                        <a:t>years</a:t>
                      </a:r>
                      <a:r>
                        <a:rPr lang="fr-FR" b="1" u="sng" dirty="0" smtClean="0"/>
                        <a:t> </a:t>
                      </a:r>
                      <a:r>
                        <a:rPr lang="fr-FR" b="1" dirty="0" smtClean="0"/>
                        <a:t>@240 </a:t>
                      </a:r>
                      <a:r>
                        <a:rPr lang="fr-FR" b="1" dirty="0" err="1" smtClean="0"/>
                        <a:t>GeV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#top in </a:t>
                      </a:r>
                      <a:r>
                        <a:rPr lang="fr-FR" b="1" u="sng" dirty="0" smtClean="0"/>
                        <a:t>5 </a:t>
                      </a:r>
                      <a:r>
                        <a:rPr lang="fr-FR" b="1" u="sng" dirty="0" err="1" smtClean="0"/>
                        <a:t>years</a:t>
                      </a:r>
                      <a:r>
                        <a:rPr lang="fr-FR" b="1" u="sng" dirty="0" smtClean="0"/>
                        <a:t>  </a:t>
                      </a:r>
                      <a:r>
                        <a:rPr lang="fr-FR" b="1" dirty="0" smtClean="0"/>
                        <a:t>@~350 </a:t>
                      </a:r>
                      <a:r>
                        <a:rPr lang="fr-FR" b="1" dirty="0" err="1" smtClean="0"/>
                        <a:t>GeV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#</a:t>
                      </a:r>
                      <a:r>
                        <a:rPr lang="fr-FR" b="1" baseline="0" dirty="0" smtClean="0"/>
                        <a:t> </a:t>
                      </a:r>
                      <a:r>
                        <a:rPr lang="fr-FR" b="1" baseline="0" dirty="0" err="1" smtClean="0"/>
                        <a:t>events@FCC-ee</a:t>
                      </a:r>
                      <a:r>
                        <a:rPr lang="fr-FR" b="1" baseline="0" dirty="0" smtClean="0"/>
                        <a:t>  </a:t>
                      </a:r>
                      <a:r>
                        <a:rPr lang="fr-FR" b="1" baseline="0" dirty="0" err="1" smtClean="0"/>
                        <a:t>with</a:t>
                      </a:r>
                      <a:r>
                        <a:rPr lang="fr-FR" b="1" baseline="0" dirty="0" smtClean="0"/>
                        <a:t> 4 detectors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~</a:t>
                      </a:r>
                      <a:r>
                        <a:rPr lang="fr-FR" sz="2400" b="1" baseline="0" dirty="0" smtClean="0"/>
                        <a:t> 10</a:t>
                      </a:r>
                      <a:r>
                        <a:rPr lang="fr-FR" sz="2400" b="1" baseline="30000" dirty="0" smtClean="0"/>
                        <a:t>12</a:t>
                      </a:r>
                      <a:endParaRPr lang="fr-FR" sz="24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/>
                        <a:t>~</a:t>
                      </a:r>
                      <a:r>
                        <a:rPr lang="fr-FR" sz="2400" b="1" baseline="0" dirty="0" smtClean="0"/>
                        <a:t> 5 10</a:t>
                      </a:r>
                      <a:r>
                        <a:rPr lang="fr-FR" sz="2400" b="1" baseline="30000" dirty="0" smtClean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&gt;2 10</a:t>
                      </a:r>
                      <a:r>
                        <a:rPr lang="fr-FR" sz="2400" b="1" baseline="30000" dirty="0" smtClean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&gt; 10</a:t>
                      </a:r>
                      <a:r>
                        <a:rPr kumimoji="0" lang="fr-FR" sz="24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Ellipse 11"/>
          <p:cNvSpPr/>
          <p:nvPr/>
        </p:nvSpPr>
        <p:spPr>
          <a:xfrm>
            <a:off x="7416316" y="1564784"/>
            <a:ext cx="97210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6210182" y="5193196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32140" y="4185084"/>
            <a:ext cx="1404156" cy="26642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2447764" y="1949037"/>
            <a:ext cx="6120679" cy="903899"/>
            <a:chOff x="2447764" y="2314053"/>
            <a:chExt cx="6120679" cy="903899"/>
          </a:xfrm>
        </p:grpSpPr>
        <p:sp>
          <p:nvSpPr>
            <p:cNvPr id="14" name="Flèche vers le bas 13"/>
            <p:cNvSpPr/>
            <p:nvPr/>
          </p:nvSpPr>
          <p:spPr>
            <a:xfrm>
              <a:off x="5508104" y="2713896"/>
              <a:ext cx="1404156" cy="504056"/>
            </a:xfrm>
            <a:prstGeom prst="down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6" name="Accolade ouvrante 15"/>
            <p:cNvSpPr/>
            <p:nvPr/>
          </p:nvSpPr>
          <p:spPr>
            <a:xfrm rot="16200000">
              <a:off x="5271590" y="-509773"/>
              <a:ext cx="473028" cy="6120679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18" name="Ellipse 17"/>
          <p:cNvSpPr/>
          <p:nvPr/>
        </p:nvSpPr>
        <p:spPr>
          <a:xfrm>
            <a:off x="4211960" y="1564784"/>
            <a:ext cx="97210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6192180" y="4833156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5688124" y="1564784"/>
            <a:ext cx="97210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6214628" y="6381328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2591780" y="1564784"/>
            <a:ext cx="97210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25" name="Ellipse 24"/>
          <p:cNvSpPr/>
          <p:nvPr/>
        </p:nvSpPr>
        <p:spPr>
          <a:xfrm>
            <a:off x="6210436" y="5769260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pic>
        <p:nvPicPr>
          <p:cNvPr id="22" name="Picture 3" descr="J:\MyDocs\zline_aleph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24" y="2365897"/>
            <a:ext cx="2155897" cy="175086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6644729" y="2317852"/>
            <a:ext cx="2391767" cy="1827143"/>
            <a:chOff x="6644729" y="2317852"/>
            <a:chExt cx="2391767" cy="1827143"/>
          </a:xfrm>
        </p:grpSpPr>
        <p:pic>
          <p:nvPicPr>
            <p:cNvPr id="27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729" y="2317852"/>
              <a:ext cx="2391767" cy="1827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1" descr="\\cern.ch\dfs\Users\j\janot\Public\GIF2001\ttH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404" y="3332812"/>
              <a:ext cx="660296" cy="528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/>
          <p:cNvGrpSpPr/>
          <p:nvPr/>
        </p:nvGrpSpPr>
        <p:grpSpPr>
          <a:xfrm>
            <a:off x="2127973" y="2040837"/>
            <a:ext cx="1667444" cy="2108243"/>
            <a:chOff x="2127973" y="2040837"/>
            <a:chExt cx="1667444" cy="2108243"/>
          </a:xfrm>
        </p:grpSpPr>
        <p:sp>
          <p:nvSpPr>
            <p:cNvPr id="5" name="ZoneTexte 4"/>
            <p:cNvSpPr txBox="1"/>
            <p:nvPr/>
          </p:nvSpPr>
          <p:spPr>
            <a:xfrm>
              <a:off x="2127973" y="2040837"/>
              <a:ext cx="1667444" cy="584775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000000"/>
                  </a:solidFill>
                </a:rPr>
                <a:t>Beam</a:t>
              </a:r>
              <a:r>
                <a:rPr lang="fr-FR" sz="1600" b="1" dirty="0" smtClean="0">
                  <a:solidFill>
                    <a:srgbClr val="000000"/>
                  </a:solidFill>
                </a:rPr>
                <a:t> E cal. </a:t>
              </a:r>
              <a:r>
                <a:rPr lang="fr-FR" sz="1600" b="1" dirty="0" err="1" smtClean="0">
                  <a:solidFill>
                    <a:srgbClr val="000000"/>
                  </a:solidFill>
                </a:rPr>
                <a:t>with</a:t>
              </a:r>
              <a:endParaRPr lang="fr-FR" sz="1600" b="1" dirty="0" smtClean="0">
                <a:solidFill>
                  <a:srgbClr val="000000"/>
                </a:solidFill>
              </a:endParaRPr>
            </a:p>
            <a:p>
              <a:r>
                <a:rPr lang="fr-FR" sz="1600" b="1" dirty="0" err="1" smtClean="0">
                  <a:solidFill>
                    <a:srgbClr val="000000"/>
                  </a:solidFill>
                </a:rPr>
                <a:t>reson</a:t>
              </a:r>
              <a:r>
                <a:rPr lang="fr-FR" sz="1600" b="1" dirty="0" smtClean="0">
                  <a:solidFill>
                    <a:srgbClr val="000000"/>
                  </a:solidFill>
                </a:rPr>
                <a:t>. </a:t>
              </a:r>
              <a:r>
                <a:rPr lang="fr-FR" sz="1600" b="1" dirty="0" err="1" smtClean="0">
                  <a:solidFill>
                    <a:srgbClr val="000000"/>
                  </a:solidFill>
                </a:rPr>
                <a:t>depolar</a:t>
              </a:r>
              <a:r>
                <a:rPr lang="fr-FR" sz="1600" b="1" dirty="0" smtClean="0">
                  <a:solidFill>
                    <a:srgbClr val="000000"/>
                  </a:solidFill>
                </a:rPr>
                <a:t>.</a:t>
              </a:r>
              <a:endParaRPr lang="fr-FR" sz="1600" b="1" dirty="0">
                <a:solidFill>
                  <a:srgbClr val="000000"/>
                </a:solidFill>
              </a:endParaRPr>
            </a:p>
          </p:txBody>
        </p:sp>
        <p:pic>
          <p:nvPicPr>
            <p:cNvPr id="21" name="Picture 2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 l="3360" t="3874"/>
            <a:stretch>
              <a:fillRect/>
            </a:stretch>
          </p:blipFill>
          <p:spPr bwMode="auto">
            <a:xfrm>
              <a:off x="2195736" y="2666653"/>
              <a:ext cx="1440160" cy="1482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6" name="Picture 3" descr="\\cern.ch\dfs\Users\j\janot\Public\SSI2001\wwcross01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808" y="2376042"/>
            <a:ext cx="2095434" cy="174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915816" y="-72680"/>
            <a:ext cx="1967205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Unique to FCC-</a:t>
            </a:r>
            <a:r>
              <a:rPr lang="fr-FR" sz="1800" b="1" dirty="0" err="1" smtClean="0"/>
              <a:t>ee</a:t>
            </a:r>
            <a:endParaRPr lang="fr-FR" sz="1800" b="1" dirty="0"/>
          </a:p>
        </p:txBody>
      </p:sp>
      <p:sp>
        <p:nvSpPr>
          <p:cNvPr id="8" name="Rectangle 7">
            <a:hlinkClick r:id="rId10" action="ppaction://hlinksldjump"/>
          </p:cNvPr>
          <p:cNvSpPr/>
          <p:nvPr/>
        </p:nvSpPr>
        <p:spPr>
          <a:xfrm>
            <a:off x="143508" y="224644"/>
            <a:ext cx="8820980" cy="1960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3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0" y="7658"/>
            <a:ext cx="9036496" cy="649034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at Z pole and WW and top thresholds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930" y="3522013"/>
            <a:ext cx="4782485" cy="333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77" y="656692"/>
            <a:ext cx="7044226" cy="218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645" y="656692"/>
            <a:ext cx="1738839" cy="219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J:\MyDocs\zline_aleph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3099631"/>
            <a:ext cx="1691217" cy="137348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9" cstate="print"/>
          <a:srcRect l="3360" t="3874"/>
          <a:stretch>
            <a:fillRect/>
          </a:stretch>
        </p:blipFill>
        <p:spPr bwMode="auto">
          <a:xfrm>
            <a:off x="122482" y="3057907"/>
            <a:ext cx="1385669" cy="142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ZoneTexte 1"/>
          <p:cNvSpPr txBox="1"/>
          <p:nvPr/>
        </p:nvSpPr>
        <p:spPr>
          <a:xfrm>
            <a:off x="3987589" y="2848246"/>
            <a:ext cx="4889737" cy="1015663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</a:rPr>
              <a:t>Indirect </a:t>
            </a:r>
            <a:r>
              <a:rPr lang="fr-FR" b="1" dirty="0" err="1" smtClean="0">
                <a:solidFill>
                  <a:srgbClr val="000000"/>
                </a:solidFill>
              </a:rPr>
              <a:t>m</a:t>
            </a:r>
            <a:r>
              <a:rPr lang="fr-FR" b="1" baseline="-25000" dirty="0" err="1" smtClean="0">
                <a:solidFill>
                  <a:srgbClr val="000000"/>
                </a:solidFill>
              </a:rPr>
              <a:t>H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measurement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error</a:t>
            </a:r>
            <a:endParaRPr lang="fr-FR" b="1" dirty="0" smtClean="0">
              <a:solidFill>
                <a:srgbClr val="000000"/>
              </a:solidFill>
            </a:endParaRPr>
          </a:p>
          <a:p>
            <a:r>
              <a:rPr lang="fr-FR" b="1" dirty="0" smtClean="0">
                <a:solidFill>
                  <a:srgbClr val="000000"/>
                </a:solidFill>
              </a:rPr>
              <a:t>TLEP + </a:t>
            </a:r>
            <a:r>
              <a:rPr lang="fr-FR" b="1" dirty="0" err="1" smtClean="0">
                <a:solidFill>
                  <a:srgbClr val="000000"/>
                </a:solidFill>
              </a:rPr>
              <a:t>matching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theory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smtClean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fr-FR" b="1" dirty="0" err="1" smtClean="0">
                <a:solidFill>
                  <a:srgbClr val="000000"/>
                </a:solidFill>
              </a:rPr>
              <a:t>m</a:t>
            </a:r>
            <a:r>
              <a:rPr lang="fr-FR" b="1" baseline="-25000" dirty="0" err="1" smtClean="0">
                <a:solidFill>
                  <a:srgbClr val="000000"/>
                </a:solidFill>
              </a:rPr>
              <a:t>H</a:t>
            </a:r>
            <a:r>
              <a:rPr lang="fr-FR" b="1" baseline="-25000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± </a:t>
            </a:r>
            <a:r>
              <a:rPr lang="fr-FR" b="1" dirty="0" smtClean="0">
                <a:solidFill>
                  <a:srgbClr val="000000"/>
                </a:solidFill>
              </a:rPr>
              <a:t>1.4 </a:t>
            </a:r>
            <a:r>
              <a:rPr lang="fr-FR" b="1" dirty="0" err="1" smtClean="0">
                <a:solidFill>
                  <a:srgbClr val="000000"/>
                </a:solidFill>
              </a:rPr>
              <a:t>GeV</a:t>
            </a:r>
            <a:endParaRPr lang="fr-FR" b="1" dirty="0" smtClean="0">
              <a:solidFill>
                <a:srgbClr val="000000"/>
              </a:solidFill>
            </a:endParaRPr>
          </a:p>
          <a:p>
            <a:r>
              <a:rPr lang="fr-FR" b="1" dirty="0" smtClean="0">
                <a:solidFill>
                  <a:srgbClr val="000000"/>
                </a:solidFill>
              </a:rPr>
              <a:t>TLEP + </a:t>
            </a:r>
            <a:r>
              <a:rPr lang="fr-FR" b="1" dirty="0" err="1" smtClean="0">
                <a:solidFill>
                  <a:srgbClr val="000000"/>
                </a:solidFill>
              </a:rPr>
              <a:t>present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theory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smtClean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fr-FR" b="1" dirty="0" err="1" smtClean="0">
                <a:solidFill>
                  <a:srgbClr val="000000"/>
                </a:solidFill>
              </a:rPr>
              <a:t>m</a:t>
            </a:r>
            <a:r>
              <a:rPr lang="fr-FR" b="1" baseline="-25000" dirty="0" err="1" smtClean="0">
                <a:solidFill>
                  <a:srgbClr val="000000"/>
                </a:solidFill>
              </a:rPr>
              <a:t>H</a:t>
            </a:r>
            <a:r>
              <a:rPr lang="fr-FR" b="1" baseline="-25000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± </a:t>
            </a:r>
            <a:r>
              <a:rPr lang="fr-FR" b="1" dirty="0" smtClean="0">
                <a:solidFill>
                  <a:srgbClr val="000000"/>
                </a:solidFill>
              </a:rPr>
              <a:t>11 </a:t>
            </a:r>
            <a:r>
              <a:rPr lang="fr-FR" b="1" dirty="0" err="1" smtClean="0">
                <a:solidFill>
                  <a:srgbClr val="000000"/>
                </a:solidFill>
              </a:rPr>
              <a:t>GeV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2482" y="4869160"/>
            <a:ext cx="3276364" cy="163121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</a:rPr>
              <a:t>E</a:t>
            </a:r>
            <a:r>
              <a:rPr lang="fr-FR" b="1" baseline="-25000" dirty="0" err="1" smtClean="0">
                <a:solidFill>
                  <a:srgbClr val="000000"/>
                </a:solidFill>
              </a:rPr>
              <a:t>beam</a:t>
            </a:r>
            <a:r>
              <a:rPr lang="fr-FR" b="1" dirty="0" smtClean="0">
                <a:solidFill>
                  <a:srgbClr val="000000"/>
                </a:solidFill>
              </a:rPr>
              <a:t> calibration </a:t>
            </a:r>
            <a:r>
              <a:rPr lang="fr-FR" b="1" dirty="0" err="1" smtClean="0">
                <a:solidFill>
                  <a:srgbClr val="000000"/>
                </a:solidFill>
              </a:rPr>
              <a:t>with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resonant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depolarization</a:t>
            </a:r>
            <a:r>
              <a:rPr lang="fr-FR" b="1" dirty="0" smtClean="0">
                <a:solidFill>
                  <a:srgbClr val="000000"/>
                </a:solidFill>
              </a:rPr>
              <a:t> unique to </a:t>
            </a:r>
            <a:r>
              <a:rPr lang="fr-FR" b="1" dirty="0" err="1" smtClean="0">
                <a:solidFill>
                  <a:srgbClr val="000000"/>
                </a:solidFill>
              </a:rPr>
              <a:t>circular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collider</a:t>
            </a:r>
            <a:endParaRPr lang="fr-FR" b="1" dirty="0" smtClean="0">
              <a:solidFill>
                <a:srgbClr val="000000"/>
              </a:solidFill>
            </a:endParaRPr>
          </a:p>
          <a:p>
            <a:r>
              <a:rPr lang="fr-FR" b="1" dirty="0" smtClean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fr-FR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fr-FR" b="1" dirty="0" err="1" smtClean="0">
                <a:solidFill>
                  <a:srgbClr val="000000"/>
                </a:solidFill>
              </a:rPr>
              <a:t>E</a:t>
            </a:r>
            <a:r>
              <a:rPr lang="fr-FR" b="1" baseline="-25000" dirty="0" err="1" smtClean="0">
                <a:solidFill>
                  <a:srgbClr val="000000"/>
                </a:solidFill>
              </a:rPr>
              <a:t>beam</a:t>
            </a:r>
            <a:r>
              <a:rPr lang="fr-FR" b="1" dirty="0" smtClean="0">
                <a:solidFill>
                  <a:srgbClr val="000000"/>
                </a:solidFill>
              </a:rPr>
              <a:t> &lt; 0.1 MeV </a:t>
            </a:r>
            <a:r>
              <a:rPr lang="fr-FR" b="1" dirty="0" err="1" smtClean="0">
                <a:solidFill>
                  <a:srgbClr val="000000"/>
                </a:solidFill>
              </a:rPr>
              <a:t>should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be</a:t>
            </a:r>
            <a:r>
              <a:rPr lang="fr-FR" b="1" dirty="0" smtClean="0">
                <a:solidFill>
                  <a:srgbClr val="000000"/>
                </a:solidFill>
              </a:rPr>
              <a:t> possible @TLEP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2482" y="1664804"/>
            <a:ext cx="993134" cy="3960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22482" y="2644108"/>
            <a:ext cx="993134" cy="1980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21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49" y="4125630"/>
            <a:ext cx="4146866" cy="272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7658"/>
            <a:ext cx="9036496" cy="649034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at Z pole and WW and top thresholds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79" y="805180"/>
            <a:ext cx="5565787" cy="6008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8150284" y="5086373"/>
            <a:ext cx="993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000000"/>
                </a:solidFill>
              </a:rPr>
              <a:t>Actual</a:t>
            </a:r>
            <a:r>
              <a:rPr lang="fr-FR" b="1" dirty="0" smtClean="0">
                <a:solidFill>
                  <a:srgbClr val="000000"/>
                </a:solidFill>
              </a:rPr>
              <a:t> M</a:t>
            </a:r>
            <a:r>
              <a:rPr lang="fr-FR" b="1" baseline="-25000" dirty="0" smtClean="0">
                <a:solidFill>
                  <a:srgbClr val="000000"/>
                </a:solidFill>
              </a:rPr>
              <a:t>H</a:t>
            </a:r>
            <a:endParaRPr lang="fr-FR" b="1" baseline="-25000" dirty="0">
              <a:solidFill>
                <a:srgbClr val="0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55776" y="2528900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(HL-LHC)</a:t>
            </a:r>
            <a:endParaRPr lang="fr-FR" sz="1600" b="1" dirty="0">
              <a:solidFill>
                <a:srgbClr val="000000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337979" y="805180"/>
            <a:ext cx="7897133" cy="5696714"/>
            <a:chOff x="1337979" y="805180"/>
            <a:chExt cx="7897133" cy="5696714"/>
          </a:xfrm>
        </p:grpSpPr>
        <p:pic>
          <p:nvPicPr>
            <p:cNvPr id="1843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9299" y="805180"/>
              <a:ext cx="3090664" cy="2095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Connecteur droit 12"/>
            <p:cNvCxnSpPr/>
            <p:nvPr/>
          </p:nvCxnSpPr>
          <p:spPr>
            <a:xfrm>
              <a:off x="8352420" y="4123692"/>
              <a:ext cx="0" cy="23782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e 19"/>
            <p:cNvGrpSpPr/>
            <p:nvPr/>
          </p:nvGrpSpPr>
          <p:grpSpPr>
            <a:xfrm>
              <a:off x="1337979" y="1771854"/>
              <a:ext cx="7897133" cy="4717486"/>
              <a:chOff x="1337979" y="1771854"/>
              <a:chExt cx="7897133" cy="4717486"/>
            </a:xfrm>
          </p:grpSpPr>
          <p:sp>
            <p:nvSpPr>
              <p:cNvPr id="32" name="Ellipse 31"/>
              <p:cNvSpPr/>
              <p:nvPr/>
            </p:nvSpPr>
            <p:spPr>
              <a:xfrm flipH="1" flipV="1">
                <a:off x="1337979" y="3226283"/>
                <a:ext cx="45719" cy="54851"/>
              </a:xfrm>
              <a:prstGeom prst="ellipse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" name="Groupe 6"/>
              <p:cNvGrpSpPr/>
              <p:nvPr/>
            </p:nvGrpSpPr>
            <p:grpSpPr>
              <a:xfrm>
                <a:off x="1735119" y="1771854"/>
                <a:ext cx="7499993" cy="4717486"/>
                <a:chOff x="1737951" y="105471"/>
                <a:chExt cx="7499993" cy="4717486"/>
              </a:xfrm>
            </p:grpSpPr>
            <p:grpSp>
              <p:nvGrpSpPr>
                <p:cNvPr id="14" name="Groupe 13"/>
                <p:cNvGrpSpPr/>
                <p:nvPr/>
              </p:nvGrpSpPr>
              <p:grpSpPr>
                <a:xfrm>
                  <a:off x="1737951" y="105471"/>
                  <a:ext cx="7499993" cy="4717486"/>
                  <a:chOff x="1737951" y="124937"/>
                  <a:chExt cx="7499993" cy="4717486"/>
                </a:xfrm>
              </p:grpSpPr>
              <p:sp>
                <p:nvSpPr>
                  <p:cNvPr id="17" name="ZoneTexte 16"/>
                  <p:cNvSpPr txBox="1"/>
                  <p:nvPr/>
                </p:nvSpPr>
                <p:spPr>
                  <a:xfrm>
                    <a:off x="1737951" y="1468999"/>
                    <a:ext cx="928333" cy="400110"/>
                  </a:xfrm>
                  <a:prstGeom prst="rect">
                    <a:avLst/>
                  </a:prstGeom>
                  <a:solidFill>
                    <a:srgbClr val="002060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b="1" dirty="0" smtClean="0">
                        <a:solidFill>
                          <a:srgbClr val="FFFFFF"/>
                        </a:solidFill>
                      </a:rPr>
                      <a:t>TLEP</a:t>
                    </a:r>
                    <a:endParaRPr lang="fr-FR" b="1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" name="Arc 18"/>
                  <p:cNvSpPr/>
                  <p:nvPr/>
                </p:nvSpPr>
                <p:spPr>
                  <a:xfrm rot="5400000">
                    <a:off x="4558019" y="2371166"/>
                    <a:ext cx="4717486" cy="225027"/>
                  </a:xfrm>
                  <a:prstGeom prst="arc">
                    <a:avLst>
                      <a:gd name="adj1" fmla="val 16200000"/>
                      <a:gd name="adj2" fmla="val 5640575"/>
                    </a:avLst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3" name="ZoneTexte 22"/>
                  <p:cNvSpPr txBox="1"/>
                  <p:nvPr/>
                </p:nvSpPr>
                <p:spPr>
                  <a:xfrm>
                    <a:off x="5496983" y="1563154"/>
                    <a:ext cx="3740961" cy="830997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2400" b="1" dirty="0" err="1" smtClean="0">
                        <a:solidFill>
                          <a:srgbClr val="000000"/>
                        </a:solidFill>
                      </a:rPr>
                      <a:t>Indirect:M</a:t>
                    </a:r>
                    <a:r>
                      <a:rPr lang="fr-FR" sz="2400" b="1" baseline="-25000" dirty="0" err="1" smtClean="0">
                        <a:solidFill>
                          <a:srgbClr val="000000"/>
                        </a:solidFill>
                      </a:rPr>
                      <a:t>H</a:t>
                    </a:r>
                    <a:r>
                      <a:rPr lang="fr-FR" sz="2400" b="1" dirty="0" smtClean="0">
                        <a:solidFill>
                          <a:srgbClr val="000000"/>
                        </a:solidFill>
                      </a:rPr>
                      <a:t>=94.0 </a:t>
                    </a:r>
                    <a:r>
                      <a:rPr lang="en-US" sz="2400" b="1" dirty="0">
                        <a:solidFill>
                          <a:srgbClr val="000000"/>
                        </a:solidFill>
                      </a:rPr>
                      <a:t>± </a:t>
                    </a:r>
                    <a:r>
                      <a:rPr lang="fr-FR" sz="2400" b="1" dirty="0" smtClean="0">
                        <a:solidFill>
                          <a:srgbClr val="000000"/>
                        </a:solidFill>
                      </a:rPr>
                      <a:t>1.4</a:t>
                    </a:r>
                  </a:p>
                  <a:p>
                    <a:r>
                      <a:rPr lang="fr-FR" sz="2400" b="1" dirty="0" smtClean="0">
                        <a:solidFill>
                          <a:srgbClr val="000000"/>
                        </a:solidFill>
                      </a:rPr>
                      <a:t>Direct: M</a:t>
                    </a:r>
                    <a:r>
                      <a:rPr lang="fr-FR" sz="2400" b="1" baseline="-25000" dirty="0" smtClean="0">
                        <a:solidFill>
                          <a:srgbClr val="000000"/>
                        </a:solidFill>
                      </a:rPr>
                      <a:t>H</a:t>
                    </a:r>
                    <a:r>
                      <a:rPr lang="fr-FR" sz="2400" b="1" dirty="0" smtClean="0">
                        <a:solidFill>
                          <a:srgbClr val="000000"/>
                        </a:solidFill>
                      </a:rPr>
                      <a:t>=125.500 </a:t>
                    </a:r>
                    <a:r>
                      <a:rPr lang="en-US" sz="2400" b="1" dirty="0" smtClean="0">
                        <a:solidFill>
                          <a:srgbClr val="000000"/>
                        </a:solidFill>
                      </a:rPr>
                      <a:t>±0.007</a:t>
                    </a:r>
                    <a:endParaRPr lang="fr-FR" sz="2400" b="1" dirty="0">
                      <a:solidFill>
                        <a:srgbClr val="000000"/>
                      </a:solidFill>
                    </a:endParaRPr>
                  </a:p>
                </p:txBody>
              </p:sp>
              <p:cxnSp>
                <p:nvCxnSpPr>
                  <p:cNvPr id="29" name="Connecteur droit avec flèche 28"/>
                  <p:cNvCxnSpPr>
                    <a:stCxn id="2" idx="3"/>
                  </p:cNvCxnSpPr>
                  <p:nvPr/>
                </p:nvCxnSpPr>
                <p:spPr>
                  <a:xfrm flipH="1">
                    <a:off x="6979384" y="1991680"/>
                    <a:ext cx="1211441" cy="775682"/>
                  </a:xfrm>
                  <a:prstGeom prst="straightConnector1">
                    <a:avLst/>
                  </a:prstGeom>
                  <a:ln w="38100">
                    <a:solidFill>
                      <a:srgbClr val="00206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avec flèche 27"/>
                  <p:cNvCxnSpPr>
                    <a:stCxn id="17" idx="3"/>
                  </p:cNvCxnSpPr>
                  <p:nvPr/>
                </p:nvCxnSpPr>
                <p:spPr>
                  <a:xfrm flipV="1">
                    <a:off x="2666284" y="206045"/>
                    <a:ext cx="4572844" cy="1463009"/>
                  </a:xfrm>
                  <a:prstGeom prst="straightConnector1">
                    <a:avLst/>
                  </a:prstGeom>
                  <a:ln w="38100">
                    <a:solidFill>
                      <a:srgbClr val="00206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" name="Connecteur droit avec flèche 17"/>
                <p:cNvCxnSpPr/>
                <p:nvPr/>
              </p:nvCxnSpPr>
              <p:spPr>
                <a:xfrm>
                  <a:off x="2081595" y="1849643"/>
                  <a:ext cx="954026" cy="826245"/>
                </a:xfrm>
                <a:prstGeom prst="straightConnector1">
                  <a:avLst/>
                </a:prstGeom>
                <a:ln w="38100">
                  <a:solidFill>
                    <a:srgbClr val="00206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ZoneTexte 3"/>
              <p:cNvSpPr txBox="1"/>
              <p:nvPr/>
            </p:nvSpPr>
            <p:spPr>
              <a:xfrm>
                <a:off x="2915816" y="3545140"/>
                <a:ext cx="396262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600" dirty="0" smtClean="0"/>
                  <a:t>.</a:t>
                </a:r>
                <a:endParaRPr lang="fr-FR" sz="6600" dirty="0"/>
              </a:p>
            </p:txBody>
          </p:sp>
        </p:grpSp>
        <p:sp>
          <p:nvSpPr>
            <p:cNvPr id="2" name="Ellipse 1"/>
            <p:cNvSpPr/>
            <p:nvPr/>
          </p:nvSpPr>
          <p:spPr>
            <a:xfrm>
              <a:off x="8100392" y="3181444"/>
              <a:ext cx="598180" cy="535588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170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054717"/>
              </p:ext>
            </p:extLst>
          </p:nvPr>
        </p:nvGraphicFramePr>
        <p:xfrm>
          <a:off x="287524" y="6104409"/>
          <a:ext cx="479425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Equation" r:id="rId5" imgW="2959100" imgH="228600" progId="Equation.3">
                  <p:embed/>
                </p:oleObj>
              </mc:Choice>
              <mc:Fallback>
                <p:oleObj name="Equation" r:id="rId5" imgW="2959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524" y="6104409"/>
                        <a:ext cx="4794250" cy="369887"/>
                      </a:xfrm>
                      <a:prstGeom prst="rect">
                        <a:avLst/>
                      </a:prstGeom>
                      <a:solidFill>
                        <a:srgbClr val="FFF4D9"/>
                      </a:solidFill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843015"/>
              </p:ext>
            </p:extLst>
          </p:nvPr>
        </p:nvGraphicFramePr>
        <p:xfrm>
          <a:off x="5659624" y="6093296"/>
          <a:ext cx="308610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Equation" r:id="rId7" imgW="1905000" imgH="228600" progId="Equation.3">
                  <p:embed/>
                </p:oleObj>
              </mc:Choice>
              <mc:Fallback>
                <p:oleObj name="Equation" r:id="rId7" imgW="1905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59624" y="6093296"/>
                        <a:ext cx="3086100" cy="369887"/>
                      </a:xfrm>
                      <a:prstGeom prst="rect">
                        <a:avLst/>
                      </a:prstGeom>
                      <a:solidFill>
                        <a:srgbClr val="FFF4D9"/>
                      </a:solidFill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ight Arrow 9"/>
          <p:cNvSpPr/>
          <p:nvPr/>
        </p:nvSpPr>
        <p:spPr bwMode="auto">
          <a:xfrm>
            <a:off x="5088124" y="6104409"/>
            <a:ext cx="571500" cy="29368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kumimoji="1" lang="en-US" sz="24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63031" y="0"/>
            <a:ext cx="9036496" cy="649034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Higgs couplings at 240 </a:t>
            </a:r>
            <a:r>
              <a:rPr lang="en-US" sz="2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</a:t>
            </a: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350 </a:t>
            </a:r>
            <a:r>
              <a:rPr lang="en-US" sz="2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517157" y="692696"/>
            <a:ext cx="5056192" cy="1323439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</a:rPr>
              <a:t>Great </a:t>
            </a:r>
            <a:r>
              <a:rPr lang="fr-FR" b="1" dirty="0" err="1" smtClean="0">
                <a:solidFill>
                  <a:srgbClr val="000000"/>
                </a:solidFill>
              </a:rPr>
              <a:t>e</a:t>
            </a:r>
            <a:r>
              <a:rPr lang="fr-FR" b="1" baseline="30000" dirty="0" err="1" smtClean="0">
                <a:solidFill>
                  <a:srgbClr val="000000"/>
                </a:solidFill>
              </a:rPr>
              <a:t>+</a:t>
            </a:r>
            <a:r>
              <a:rPr lang="fr-FR" b="1" dirty="0" err="1" smtClean="0">
                <a:solidFill>
                  <a:srgbClr val="000000"/>
                </a:solidFill>
              </a:rPr>
              <a:t>e</a:t>
            </a:r>
            <a:r>
              <a:rPr lang="fr-FR" b="1" baseline="30000" dirty="0" smtClean="0">
                <a:solidFill>
                  <a:srgbClr val="000000"/>
                </a:solidFill>
              </a:rPr>
              <a:t>-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asset</a:t>
            </a:r>
            <a:r>
              <a:rPr lang="fr-FR" b="1" dirty="0" smtClean="0">
                <a:solidFill>
                  <a:srgbClr val="000000"/>
                </a:solidFill>
              </a:rPr>
              <a:t>: </a:t>
            </a:r>
            <a:r>
              <a:rPr lang="fr-FR" b="1" dirty="0" err="1" smtClean="0">
                <a:solidFill>
                  <a:srgbClr val="000000"/>
                </a:solidFill>
              </a:rPr>
              <a:t>Tagged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Higgs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sample</a:t>
            </a:r>
            <a:endParaRPr lang="fr-FR" b="1" dirty="0" smtClean="0">
              <a:solidFill>
                <a:srgbClr val="000000"/>
              </a:solidFill>
            </a:endParaRPr>
          </a:p>
          <a:p>
            <a:pPr marL="800100" lvl="1" indent="-342900">
              <a:buFont typeface="Wingdings 3" panose="05040102010807070707" pitchFamily="18" charset="2"/>
              <a:buChar char=""/>
            </a:pPr>
            <a:r>
              <a:rPr lang="fr-FR" b="1" dirty="0" smtClean="0">
                <a:solidFill>
                  <a:srgbClr val="000000"/>
                </a:solidFill>
              </a:rPr>
              <a:t>Total </a:t>
            </a:r>
            <a:r>
              <a:rPr lang="fr-FR" b="1" dirty="0" err="1" smtClean="0">
                <a:solidFill>
                  <a:srgbClr val="000000"/>
                </a:solidFill>
              </a:rPr>
              <a:t>Higgs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decay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width</a:t>
            </a:r>
            <a:endParaRPr lang="fr-FR" b="1" dirty="0" smtClean="0">
              <a:solidFill>
                <a:srgbClr val="000000"/>
              </a:solidFill>
            </a:endParaRPr>
          </a:p>
          <a:p>
            <a:pPr marL="800100" lvl="1" indent="-342900">
              <a:buFont typeface="Wingdings 3" panose="05040102010807070707" pitchFamily="18" charset="2"/>
              <a:buChar char=""/>
            </a:pPr>
            <a:r>
              <a:rPr lang="fr-FR" b="1" dirty="0" err="1" smtClean="0">
                <a:solidFill>
                  <a:srgbClr val="000000"/>
                </a:solidFill>
              </a:rPr>
              <a:t>Individual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branching</a:t>
            </a:r>
            <a:r>
              <a:rPr lang="fr-FR" b="1" dirty="0" smtClean="0">
                <a:solidFill>
                  <a:srgbClr val="000000"/>
                </a:solidFill>
              </a:rPr>
              <a:t> ratios to </a:t>
            </a:r>
            <a:r>
              <a:rPr lang="fr-FR" b="1" dirty="0" err="1" smtClean="0">
                <a:solidFill>
                  <a:srgbClr val="000000"/>
                </a:solidFill>
              </a:rPr>
              <a:t>sub</a:t>
            </a:r>
            <a:r>
              <a:rPr lang="fr-FR" b="1" dirty="0" smtClean="0">
                <a:solidFill>
                  <a:srgbClr val="000000"/>
                </a:solidFill>
              </a:rPr>
              <a:t> %</a:t>
            </a:r>
          </a:p>
          <a:p>
            <a:pPr marL="800100" lvl="1" indent="-342900">
              <a:buFont typeface="Wingdings 3" panose="05040102010807070707" pitchFamily="18" charset="2"/>
              <a:buChar char=""/>
            </a:pPr>
            <a:r>
              <a:rPr lang="fr-FR" b="1" dirty="0" smtClean="0">
                <a:solidFill>
                  <a:srgbClr val="000000"/>
                </a:solidFill>
              </a:rPr>
              <a:t>Invisible and </a:t>
            </a:r>
            <a:r>
              <a:rPr lang="fr-FR" b="1" dirty="0" err="1" smtClean="0">
                <a:solidFill>
                  <a:srgbClr val="000000"/>
                </a:solidFill>
              </a:rPr>
              <a:t>exotic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decays</a:t>
            </a:r>
            <a:endParaRPr lang="fr-FR" b="1" dirty="0" smtClean="0">
              <a:solidFill>
                <a:srgbClr val="000000"/>
              </a:solidFill>
            </a:endParaRPr>
          </a:p>
        </p:txBody>
      </p:sp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3" y="739645"/>
            <a:ext cx="3008706" cy="1333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0" descr="llXvis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7012"/>
            <a:ext cx="3356675" cy="227636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9564" y="2132856"/>
            <a:ext cx="3090305" cy="132343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0000"/>
                </a:solidFill>
              </a:rPr>
              <a:t>Reconstruct</a:t>
            </a:r>
            <a:r>
              <a:rPr lang="fr-FR" b="1" dirty="0" smtClean="0">
                <a:solidFill>
                  <a:srgbClr val="000000"/>
                </a:solidFill>
              </a:rPr>
              <a:t> Z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0000"/>
                </a:solidFill>
              </a:rPr>
              <a:t>Determine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recoil</a:t>
            </a:r>
            <a:r>
              <a:rPr lang="fr-FR" b="1" dirty="0" smtClean="0">
                <a:solidFill>
                  <a:srgbClr val="000000"/>
                </a:solidFill>
              </a:rPr>
              <a:t> mass</a:t>
            </a:r>
          </a:p>
          <a:p>
            <a:r>
              <a:rPr lang="fr-FR" b="1" dirty="0">
                <a:solidFill>
                  <a:srgbClr val="000000"/>
                </a:solidFill>
              </a:rPr>
              <a:t>(</a:t>
            </a:r>
            <a:r>
              <a:rPr lang="fr-FR" b="1" dirty="0" err="1" smtClean="0">
                <a:solidFill>
                  <a:srgbClr val="000000"/>
                </a:solidFill>
              </a:rPr>
              <a:t>thanks</a:t>
            </a:r>
            <a:r>
              <a:rPr lang="fr-FR" b="1" dirty="0" smtClean="0">
                <a:solidFill>
                  <a:srgbClr val="000000"/>
                </a:solidFill>
              </a:rPr>
              <a:t> to </a:t>
            </a:r>
            <a:r>
              <a:rPr lang="fr-FR" b="1" dirty="0" err="1" smtClean="0">
                <a:solidFill>
                  <a:srgbClr val="000000"/>
                </a:solidFill>
              </a:rPr>
              <a:t>be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beam-energy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constraint</a:t>
            </a:r>
            <a:r>
              <a:rPr lang="fr-FR" b="1" dirty="0" smtClean="0">
                <a:solidFill>
                  <a:srgbClr val="000000"/>
                </a:solidFill>
              </a:rPr>
              <a:t>)</a:t>
            </a:r>
            <a:endParaRPr lang="fr-FR" b="1" dirty="0">
              <a:solidFill>
                <a:srgbClr val="000000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553161" y="2691122"/>
            <a:ext cx="5519339" cy="3366170"/>
            <a:chOff x="3553161" y="2907146"/>
            <a:chExt cx="5519339" cy="3366170"/>
          </a:xfrm>
        </p:grpSpPr>
        <p:grpSp>
          <p:nvGrpSpPr>
            <p:cNvPr id="11" name="Groupe 10"/>
            <p:cNvGrpSpPr/>
            <p:nvPr/>
          </p:nvGrpSpPr>
          <p:grpSpPr>
            <a:xfrm>
              <a:off x="3553161" y="2907146"/>
              <a:ext cx="5519339" cy="3366170"/>
              <a:chOff x="1613629" y="2334610"/>
              <a:chExt cx="6996971" cy="3979041"/>
            </a:xfrm>
          </p:grpSpPr>
          <p:pic>
            <p:nvPicPr>
              <p:cNvPr id="13" name="Picture 6" descr="HiggsCross350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3629" y="2334610"/>
                <a:ext cx="5867400" cy="3979041"/>
              </a:xfrm>
              <a:prstGeom prst="rect">
                <a:avLst/>
              </a:prstGeom>
            </p:spPr>
          </p:pic>
          <p:grpSp>
            <p:nvGrpSpPr>
              <p:cNvPr id="14" name="Groupe 13"/>
              <p:cNvGrpSpPr/>
              <p:nvPr/>
            </p:nvGrpSpPr>
            <p:grpSpPr>
              <a:xfrm>
                <a:off x="1720891" y="2399921"/>
                <a:ext cx="6889709" cy="3623318"/>
                <a:chOff x="1720891" y="2399921"/>
                <a:chExt cx="6889709" cy="3623318"/>
              </a:xfrm>
            </p:grpSpPr>
            <p:pic>
              <p:nvPicPr>
                <p:cNvPr id="15" name="Picture 7" descr="eeHZ.png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71331" y="3714531"/>
                  <a:ext cx="1463069" cy="838200"/>
                </a:xfrm>
                <a:prstGeom prst="rect">
                  <a:avLst/>
                </a:prstGeom>
              </p:spPr>
            </p:pic>
            <p:pic>
              <p:nvPicPr>
                <p:cNvPr id="16" name="Picture 8" descr="eeHnn.png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86600" y="5009931"/>
                  <a:ext cx="1524000" cy="1013308"/>
                </a:xfrm>
                <a:prstGeom prst="rect">
                  <a:avLst/>
                </a:prstGeom>
              </p:spPr>
            </p:pic>
            <p:cxnSp>
              <p:nvCxnSpPr>
                <p:cNvPr id="17" name="Straight Connector 9"/>
                <p:cNvCxnSpPr/>
                <p:nvPr/>
              </p:nvCxnSpPr>
              <p:spPr bwMode="auto">
                <a:xfrm>
                  <a:off x="3505200" y="2800131"/>
                  <a:ext cx="0" cy="3146908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0"/>
                <p:cNvCxnSpPr/>
                <p:nvPr/>
              </p:nvCxnSpPr>
              <p:spPr bwMode="auto">
                <a:xfrm>
                  <a:off x="6400800" y="2800131"/>
                  <a:ext cx="0" cy="3146908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3" name="Rectangle 22"/>
                <p:cNvSpPr/>
                <p:nvPr/>
              </p:nvSpPr>
              <p:spPr bwMode="auto">
                <a:xfrm>
                  <a:off x="2362201" y="2740394"/>
                  <a:ext cx="819149" cy="3146908"/>
                </a:xfrm>
                <a:prstGeom prst="rect">
                  <a:avLst/>
                </a:prstGeom>
                <a:solidFill>
                  <a:srgbClr val="CCFFCC">
                    <a:alpha val="41000"/>
                  </a:srgbClr>
                </a:solidFill>
                <a:ln w="28575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kumimoji="1" lang="en-US" sz="2400" smtClean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cxnSp>
              <p:nvCxnSpPr>
                <p:cNvPr id="25" name="Straight Arrow Connector 12"/>
                <p:cNvCxnSpPr/>
                <p:nvPr/>
              </p:nvCxnSpPr>
              <p:spPr bwMode="auto">
                <a:xfrm flipH="1">
                  <a:off x="6019800" y="4102287"/>
                  <a:ext cx="1051531" cy="762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28" name="Straight Arrow Connector 13"/>
                <p:cNvCxnSpPr/>
                <p:nvPr/>
              </p:nvCxnSpPr>
              <p:spPr bwMode="auto">
                <a:xfrm flipH="1">
                  <a:off x="6705600" y="5379062"/>
                  <a:ext cx="822932" cy="2286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29" name="Straight Arrow Connector 14"/>
                <p:cNvCxnSpPr/>
                <p:nvPr/>
              </p:nvCxnSpPr>
              <p:spPr bwMode="auto">
                <a:xfrm flipH="1">
                  <a:off x="5181600" y="4102287"/>
                  <a:ext cx="1889732" cy="13716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30" name="Straight Arrow Connector 15"/>
                <p:cNvCxnSpPr/>
                <p:nvPr/>
              </p:nvCxnSpPr>
              <p:spPr bwMode="auto">
                <a:xfrm flipH="1">
                  <a:off x="6705600" y="5379062"/>
                  <a:ext cx="822932" cy="47990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31" name="TextBox 16"/>
                <p:cNvSpPr txBox="1"/>
                <p:nvPr/>
              </p:nvSpPr>
              <p:spPr>
                <a:xfrm>
                  <a:off x="3657599" y="5034002"/>
                  <a:ext cx="1301563" cy="4365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b="1" dirty="0" smtClean="0">
                      <a:solidFill>
                        <a:srgbClr val="FF0000"/>
                      </a:solidFill>
                      <a:latin typeface="Times New Roman"/>
                    </a:rPr>
                    <a:t>Z </a:t>
                  </a:r>
                  <a:r>
                    <a:rPr lang="en-US" sz="1800" dirty="0" smtClean="0">
                      <a:solidFill>
                        <a:srgbClr val="FF0000"/>
                      </a:solidFill>
                    </a:rPr>
                    <a:t>→ </a:t>
                  </a:r>
                  <a:r>
                    <a:rPr lang="en-US" sz="1800" dirty="0" err="1" smtClean="0">
                      <a:solidFill>
                        <a:srgbClr val="FF0000"/>
                      </a:solidFill>
                      <a:latin typeface="Symbol" charset="2"/>
                      <a:cs typeface="Symbol" charset="2"/>
                    </a:rPr>
                    <a:t>nn</a:t>
                  </a:r>
                  <a:r>
                    <a:rPr lang="en-US" sz="1800" b="1" dirty="0" smtClean="0">
                      <a:solidFill>
                        <a:srgbClr val="FF0000"/>
                      </a:solidFill>
                      <a:latin typeface="Times New Roman"/>
                    </a:rPr>
                    <a:t> </a:t>
                  </a:r>
                  <a:endParaRPr lang="en-US" sz="1800" b="1" dirty="0">
                    <a:solidFill>
                      <a:srgbClr val="FF0000"/>
                    </a:solidFill>
                    <a:latin typeface="Times New Roman"/>
                  </a:endParaRPr>
                </a:p>
              </p:txBody>
            </p:sp>
            <p:sp>
              <p:nvSpPr>
                <p:cNvPr id="32" name="TextBox 17"/>
                <p:cNvSpPr txBox="1"/>
                <p:nvPr/>
              </p:nvSpPr>
              <p:spPr>
                <a:xfrm>
                  <a:off x="3657599" y="3790730"/>
                  <a:ext cx="1524001" cy="4365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b="1" dirty="0" smtClean="0">
                      <a:solidFill>
                        <a:srgbClr val="FF0000"/>
                      </a:solidFill>
                      <a:latin typeface="Times New Roman"/>
                    </a:rPr>
                    <a:t>Z </a:t>
                  </a:r>
                  <a:r>
                    <a:rPr lang="en-US" sz="1800" dirty="0" smtClean="0">
                      <a:solidFill>
                        <a:srgbClr val="FF0000"/>
                      </a:solidFill>
                    </a:rPr>
                    <a:t>→ All</a:t>
                  </a:r>
                  <a:r>
                    <a:rPr lang="en-US" sz="1800" b="1" dirty="0" smtClean="0">
                      <a:solidFill>
                        <a:srgbClr val="FF0000"/>
                      </a:solidFill>
                      <a:latin typeface="Times New Roman"/>
                    </a:rPr>
                    <a:t> </a:t>
                  </a:r>
                  <a:endParaRPr lang="en-US" sz="1800" b="1" dirty="0">
                    <a:solidFill>
                      <a:srgbClr val="FF0000"/>
                    </a:solidFill>
                    <a:latin typeface="Times New Roman"/>
                  </a:endParaRPr>
                </a:p>
              </p:txBody>
            </p:sp>
            <p:sp>
              <p:nvSpPr>
                <p:cNvPr id="33" name="TextBox 18"/>
                <p:cNvSpPr txBox="1"/>
                <p:nvPr/>
              </p:nvSpPr>
              <p:spPr>
                <a:xfrm>
                  <a:off x="2019809" y="2399921"/>
                  <a:ext cx="186639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err="1" smtClean="0">
                      <a:solidFill>
                        <a:srgbClr val="000000"/>
                      </a:solidFill>
                      <a:latin typeface="Times New Roman"/>
                    </a:rPr>
                    <a:t>Unpolarized</a:t>
                  </a:r>
                  <a:r>
                    <a:rPr lang="en-US" sz="1200" dirty="0" smtClean="0">
                      <a:solidFill>
                        <a:srgbClr val="000000"/>
                      </a:solidFill>
                      <a:latin typeface="Times New Roman"/>
                    </a:rPr>
                    <a:t> cross sections</a:t>
                  </a:r>
                  <a:endParaRPr lang="en-US" sz="1200" dirty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  <p:sp>
              <p:nvSpPr>
                <p:cNvPr id="34" name="Oval 20"/>
                <p:cNvSpPr/>
                <p:nvPr/>
              </p:nvSpPr>
              <p:spPr bwMode="auto">
                <a:xfrm>
                  <a:off x="1720891" y="3522211"/>
                  <a:ext cx="457200" cy="276999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CC0099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kumimoji="1" lang="en-US" sz="2400" smtClean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35" name="TextBox 21"/>
                <p:cNvSpPr txBox="1"/>
                <p:nvPr/>
              </p:nvSpPr>
              <p:spPr>
                <a:xfrm>
                  <a:off x="5369950" y="2399921"/>
                  <a:ext cx="1670841" cy="3001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prstClr val="black"/>
                      </a:solidFill>
                    </a:rPr>
                    <a:t>P Janot and G.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</a:rPr>
                    <a:t>Ganis</a:t>
                  </a:r>
                  <a:endParaRPr lang="en-US" sz="1050" dirty="0" smtClea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5" name="ZoneTexte 4"/>
            <p:cNvSpPr txBox="1"/>
            <p:nvPr/>
          </p:nvSpPr>
          <p:spPr>
            <a:xfrm>
              <a:off x="4126532" y="3300965"/>
              <a:ext cx="6912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b="1" dirty="0" smtClean="0">
                  <a:solidFill>
                    <a:srgbClr val="000000"/>
                  </a:solidFill>
                </a:rPr>
                <a:t>Spin,</a:t>
              </a:r>
            </a:p>
            <a:p>
              <a:r>
                <a:rPr lang="fr-FR" sz="1800" b="1" dirty="0" smtClean="0">
                  <a:solidFill>
                    <a:srgbClr val="000000"/>
                  </a:solidFill>
                </a:rPr>
                <a:t>mass</a:t>
              </a:r>
              <a:endParaRPr lang="fr-FR" sz="1800" b="1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375271" y="3173429"/>
              <a:ext cx="114967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="1" dirty="0" err="1">
                  <a:solidFill>
                    <a:srgbClr val="000000"/>
                  </a:solidFill>
                  <a:latin typeface="Symbol" charset="2"/>
                  <a:cs typeface="Symbol" charset="2"/>
                </a:rPr>
                <a:t>s</a:t>
              </a:r>
              <a:r>
                <a:rPr lang="en-US" sz="1800" b="1" baseline="-25000" dirty="0" err="1">
                  <a:solidFill>
                    <a:srgbClr val="000000"/>
                  </a:solidFill>
                </a:rPr>
                <a:t>HZ</a:t>
              </a:r>
              <a:r>
                <a:rPr lang="en-US" sz="1800" b="1" baseline="-25000" dirty="0">
                  <a:solidFill>
                    <a:srgbClr val="000000"/>
                  </a:solidFill>
                </a:rPr>
                <a:t>, </a:t>
              </a:r>
              <a:r>
                <a:rPr lang="en-US" sz="1800" b="1" dirty="0">
                  <a:solidFill>
                    <a:srgbClr val="000000"/>
                  </a:solidFill>
                </a:rPr>
                <a:t>BRs, </a:t>
              </a:r>
              <a:endParaRPr lang="en-US" sz="1800" b="1" dirty="0" smtClean="0">
                <a:solidFill>
                  <a:srgbClr val="000000"/>
                </a:solidFill>
              </a:endParaRPr>
            </a:p>
            <a:p>
              <a:r>
                <a:rPr lang="en-US" sz="1800" b="1" dirty="0" smtClean="0">
                  <a:solidFill>
                    <a:srgbClr val="000000"/>
                  </a:solidFill>
                </a:rPr>
                <a:t>width</a:t>
              </a:r>
              <a:endParaRPr lang="fr-FR" sz="1800" b="1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787465" y="3030029"/>
              <a:ext cx="1217000" cy="646331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>
              <a:spAutoFit/>
            </a:bodyPr>
            <a:lstStyle/>
            <a:p>
              <a:r>
                <a:rPr lang="en-US" sz="1800" b="1" dirty="0" err="1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s</a:t>
              </a:r>
              <a:r>
                <a:rPr lang="en-US" sz="1800" b="1" baseline="-25000" dirty="0" err="1" smtClean="0">
                  <a:solidFill>
                    <a:srgbClr val="000000"/>
                  </a:solidFill>
                </a:rPr>
                <a:t>H</a:t>
              </a:r>
              <a:r>
                <a:rPr lang="en-US" sz="1800" b="1" baseline="-25000" dirty="0" err="1" smtClean="0">
                  <a:solidFill>
                    <a:srgbClr val="000000"/>
                  </a:solidFill>
                  <a:latin typeface="Symbol" panose="05050102010706020507" pitchFamily="18" charset="2"/>
                </a:rPr>
                <a:t>nn</a:t>
              </a:r>
              <a:r>
                <a:rPr lang="en-US" sz="1800" b="1" baseline="-25000" dirty="0" smtClean="0">
                  <a:solidFill>
                    <a:srgbClr val="000000"/>
                  </a:solidFill>
                </a:rPr>
                <a:t>, </a:t>
              </a:r>
              <a:r>
                <a:rPr lang="en-US" sz="1800" b="1" dirty="0">
                  <a:solidFill>
                    <a:srgbClr val="000000"/>
                  </a:solidFill>
                </a:rPr>
                <a:t>BRs, </a:t>
              </a:r>
              <a:endParaRPr lang="en-US" sz="1800" b="1" dirty="0" smtClean="0">
                <a:solidFill>
                  <a:srgbClr val="000000"/>
                </a:solidFill>
              </a:endParaRPr>
            </a:p>
            <a:p>
              <a:r>
                <a:rPr lang="en-US" sz="1800" b="1" dirty="0" smtClean="0">
                  <a:solidFill>
                    <a:srgbClr val="000000"/>
                  </a:solidFill>
                </a:rPr>
                <a:t>width</a:t>
              </a:r>
              <a:endParaRPr lang="fr-FR" sz="1800" b="1" dirty="0">
                <a:solidFill>
                  <a:srgbClr val="000000"/>
                </a:solidFill>
              </a:endParaRPr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 flipH="1">
              <a:off x="5088125" y="3496594"/>
              <a:ext cx="34084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 flipH="1">
              <a:off x="7329369" y="3351342"/>
              <a:ext cx="52892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3780421" y="2055244"/>
            <a:ext cx="5224044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But …</a:t>
            </a:r>
          </a:p>
          <a:p>
            <a:r>
              <a:rPr lang="fr-FR" b="1" dirty="0">
                <a:solidFill>
                  <a:srgbClr val="000000"/>
                </a:solidFill>
              </a:rPr>
              <a:t>Cross section </a:t>
            </a:r>
            <a:r>
              <a:rPr lang="fr-FR" b="1" dirty="0" err="1">
                <a:solidFill>
                  <a:srgbClr val="000000"/>
                </a:solidFill>
              </a:rPr>
              <a:t>modest</a:t>
            </a:r>
            <a:r>
              <a:rPr lang="fr-FR" b="1" dirty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fr-FR" b="1" dirty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very</a:t>
            </a:r>
            <a:r>
              <a:rPr lang="fr-FR" b="1" dirty="0" smtClean="0">
                <a:solidFill>
                  <a:srgbClr val="000000"/>
                </a:solidFill>
              </a:rPr>
              <a:t> large </a:t>
            </a:r>
            <a:r>
              <a:rPr lang="fr-FR" b="1" dirty="0" err="1">
                <a:solidFill>
                  <a:srgbClr val="000000"/>
                </a:solidFill>
              </a:rPr>
              <a:t>luminosity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583668" y="4017904"/>
            <a:ext cx="20457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d(</a:t>
            </a:r>
            <a:r>
              <a:rPr lang="fr-FR" sz="2400" b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s</a:t>
            </a:r>
            <a:r>
              <a:rPr lang="fr-FR" sz="2400" b="1" baseline="-25000" dirty="0" err="1" smtClean="0">
                <a:solidFill>
                  <a:srgbClr val="000000"/>
                </a:solidFill>
              </a:rPr>
              <a:t>HZ</a:t>
            </a:r>
            <a:r>
              <a:rPr lang="fr-FR" sz="2400" b="1" dirty="0" smtClean="0">
                <a:solidFill>
                  <a:srgbClr val="000000"/>
                </a:solidFill>
                <a:latin typeface="Times New Roman"/>
              </a:rPr>
              <a:t>) = 0.4%</a:t>
            </a:r>
            <a:endParaRPr lang="fr-FR" sz="2400" b="1" baseline="-25000" dirty="0">
              <a:solidFill>
                <a:srgbClr val="00000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H="1" flipV="1">
            <a:off x="1943708" y="4482219"/>
            <a:ext cx="432048" cy="71097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3553161" y="6481224"/>
            <a:ext cx="4380570" cy="400110"/>
          </a:xfrm>
          <a:prstGeom prst="rect">
            <a:avLst/>
          </a:prstGeom>
          <a:solidFill>
            <a:srgbClr val="FFCC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Model independent way to measure </a:t>
            </a:r>
            <a:r>
              <a:rPr lang="en-US" b="1" dirty="0" smtClean="0">
                <a:latin typeface="Symbol" panose="05050102010706020507" pitchFamily="18" charset="2"/>
              </a:rPr>
              <a:t>G</a:t>
            </a:r>
            <a:r>
              <a:rPr lang="en-US" b="1" baseline="-25000" dirty="0" smtClean="0">
                <a:latin typeface="Symbol" panose="05050102010706020507" pitchFamily="18" charset="2"/>
              </a:rPr>
              <a:t>H</a:t>
            </a:r>
            <a:endParaRPr lang="en-US" b="1" dirty="0"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2390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86" name="Picture 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240" y="1875606"/>
            <a:ext cx="3493074" cy="320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51620" y="1981830"/>
            <a:ext cx="2384648" cy="1748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596458"/>
              </p:ext>
            </p:extLst>
          </p:nvPr>
        </p:nvGraphicFramePr>
        <p:xfrm>
          <a:off x="703495" y="944724"/>
          <a:ext cx="3189287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" name="Equation" r:id="rId5" imgW="1968480" imgH="228600" progId="Equation.3">
                  <p:embed/>
                </p:oleObj>
              </mc:Choice>
              <mc:Fallback>
                <p:oleObj name="Equation" r:id="rId5" imgW="1968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3495" y="944724"/>
                        <a:ext cx="3189287" cy="369888"/>
                      </a:xfrm>
                      <a:prstGeom prst="rect">
                        <a:avLst/>
                      </a:prstGeom>
                      <a:solidFill>
                        <a:srgbClr val="FFF4D9"/>
                      </a:solidFill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 descr="\\cern.ch\dfs\Users\j\janot\Public\GIF2001\fusionww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85" y="4023642"/>
            <a:ext cx="1655579" cy="128021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cxnSp>
        <p:nvCxnSpPr>
          <p:cNvPr id="7" name="Straight Arrow Connector 13"/>
          <p:cNvCxnSpPr/>
          <p:nvPr/>
        </p:nvCxnSpPr>
        <p:spPr bwMode="auto">
          <a:xfrm>
            <a:off x="3200400" y="3017858"/>
            <a:ext cx="33528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14"/>
          <p:cNvCxnSpPr/>
          <p:nvPr/>
        </p:nvCxnSpPr>
        <p:spPr bwMode="auto">
          <a:xfrm flipV="1">
            <a:off x="3242436" y="4160858"/>
            <a:ext cx="4529964" cy="152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" name="Groupe 3"/>
          <p:cNvGrpSpPr/>
          <p:nvPr/>
        </p:nvGrpSpPr>
        <p:grpSpPr>
          <a:xfrm>
            <a:off x="2971800" y="1916832"/>
            <a:ext cx="645841" cy="844625"/>
            <a:chOff x="2971800" y="1916832"/>
            <a:chExt cx="645841" cy="844625"/>
          </a:xfrm>
        </p:grpSpPr>
        <p:sp>
          <p:nvSpPr>
            <p:cNvPr id="11" name="TextBox 25"/>
            <p:cNvSpPr txBox="1"/>
            <p:nvPr/>
          </p:nvSpPr>
          <p:spPr>
            <a:xfrm>
              <a:off x="3352800" y="2484458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9" name="Straight Connector 21"/>
            <p:cNvCxnSpPr/>
            <p:nvPr/>
          </p:nvCxnSpPr>
          <p:spPr bwMode="auto">
            <a:xfrm>
              <a:off x="3028950" y="2560658"/>
              <a:ext cx="4000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22"/>
            <p:cNvCxnSpPr/>
            <p:nvPr/>
          </p:nvCxnSpPr>
          <p:spPr bwMode="auto">
            <a:xfrm flipV="1">
              <a:off x="3048000" y="2179658"/>
              <a:ext cx="0" cy="381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TextBox 26"/>
            <p:cNvSpPr txBox="1"/>
            <p:nvPr/>
          </p:nvSpPr>
          <p:spPr>
            <a:xfrm>
              <a:off x="2971800" y="1951058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5" name="TextBox 25"/>
            <p:cNvSpPr txBox="1"/>
            <p:nvPr/>
          </p:nvSpPr>
          <p:spPr>
            <a:xfrm>
              <a:off x="2994712" y="1916832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1589909" y="5712434"/>
            <a:ext cx="103425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Symbol" panose="05050102010706020507" pitchFamily="18" charset="2"/>
              </a:rPr>
              <a:t>DG</a:t>
            </a:r>
            <a:r>
              <a:rPr lang="fr-FR" b="1" baseline="-25000" dirty="0">
                <a:solidFill>
                  <a:srgbClr val="000000"/>
                </a:solidFill>
              </a:rPr>
              <a:t>H </a:t>
            </a:r>
            <a:r>
              <a:rPr lang="fr-FR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/G</a:t>
            </a:r>
            <a:r>
              <a:rPr lang="fr-FR" b="1" baseline="-25000" dirty="0" smtClean="0">
                <a:solidFill>
                  <a:srgbClr val="000000"/>
                </a:solidFill>
              </a:rPr>
              <a:t>H</a:t>
            </a:r>
            <a:endParaRPr lang="fr-FR" b="1" baseline="-25000" dirty="0">
              <a:solidFill>
                <a:srgbClr val="00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555" y="4224243"/>
            <a:ext cx="204575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d(</a:t>
            </a:r>
            <a:r>
              <a:rPr lang="fr-FR" sz="2400" b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s</a:t>
            </a:r>
            <a:r>
              <a:rPr lang="fr-FR" sz="2400" b="1" baseline="-25000" dirty="0" err="1" smtClean="0">
                <a:solidFill>
                  <a:srgbClr val="000000"/>
                </a:solidFill>
              </a:rPr>
              <a:t>WW</a:t>
            </a:r>
            <a:r>
              <a:rPr lang="fr-FR" sz="2400" b="1" baseline="-25000" dirty="0" err="1" smtClean="0">
                <a:solidFill>
                  <a:srgbClr val="000000"/>
                </a:solidFill>
                <a:latin typeface="Wingdings 3" panose="05040102010807070707" pitchFamily="18" charset="2"/>
              </a:rPr>
              <a:t>g</a:t>
            </a:r>
            <a:r>
              <a:rPr lang="fr-FR" sz="2400" b="1" baseline="-25000" dirty="0" err="1" smtClean="0">
                <a:solidFill>
                  <a:srgbClr val="000000"/>
                </a:solidFill>
                <a:latin typeface="Times New Roman"/>
              </a:rPr>
              <a:t>H</a:t>
            </a:r>
            <a:r>
              <a:rPr lang="fr-FR" sz="2400" b="1" baseline="-25000" dirty="0" err="1" smtClean="0">
                <a:solidFill>
                  <a:srgbClr val="000000"/>
                </a:solidFill>
                <a:latin typeface="Wingdings 3" panose="05040102010807070707" pitchFamily="18" charset="2"/>
              </a:rPr>
              <a:t>g</a:t>
            </a:r>
            <a:r>
              <a:rPr lang="fr-FR" sz="2400" b="1" baseline="-25000" dirty="0" err="1" smtClean="0">
                <a:solidFill>
                  <a:srgbClr val="000000"/>
                </a:solidFill>
                <a:latin typeface="Times New Roman"/>
              </a:rPr>
              <a:t>bb</a:t>
            </a:r>
            <a:r>
              <a:rPr lang="fr-FR" sz="2400" b="1" dirty="0" smtClean="0">
                <a:solidFill>
                  <a:srgbClr val="000000"/>
                </a:solidFill>
                <a:latin typeface="Times New Roman"/>
              </a:rPr>
              <a:t> ) </a:t>
            </a:r>
          </a:p>
          <a:p>
            <a:r>
              <a:rPr lang="fr-FR" sz="2400" b="1" dirty="0" smtClean="0">
                <a:solidFill>
                  <a:srgbClr val="000000"/>
                </a:solidFill>
                <a:latin typeface="Times New Roman"/>
              </a:rPr>
              <a:t>= 0.6%</a:t>
            </a:r>
            <a:endParaRPr lang="fr-FR" sz="2400" b="1" baseline="-250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7544" y="188640"/>
            <a:ext cx="853294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Total </a:t>
            </a:r>
            <a:r>
              <a:rPr lang="fr-FR" sz="2400" b="1" dirty="0" err="1">
                <a:solidFill>
                  <a:srgbClr val="000000"/>
                </a:solidFill>
              </a:rPr>
              <a:t>Higgs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decay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width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can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also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be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extracted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from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smtClean="0">
                <a:solidFill>
                  <a:srgbClr val="000000"/>
                </a:solidFill>
              </a:rPr>
              <a:t>W-fusion</a:t>
            </a:r>
            <a:endParaRPr lang="fr-FR" sz="2400" dirty="0">
              <a:solidFill>
                <a:srgbClr val="000000"/>
              </a:solidFill>
            </a:endParaRPr>
          </a:p>
        </p:txBody>
      </p:sp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97857"/>
              </p:ext>
            </p:extLst>
          </p:nvPr>
        </p:nvGraphicFramePr>
        <p:xfrm>
          <a:off x="3932187" y="934877"/>
          <a:ext cx="4240213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1" name="Equation" r:id="rId8" imgW="2616120" imgH="228600" progId="Equation.3">
                  <p:embed/>
                </p:oleObj>
              </mc:Choice>
              <mc:Fallback>
                <p:oleObj name="Equation" r:id="rId8" imgW="2616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187" y="934877"/>
                        <a:ext cx="4240213" cy="369887"/>
                      </a:xfrm>
                      <a:prstGeom prst="rect">
                        <a:avLst/>
                      </a:prstGeom>
                      <a:solidFill>
                        <a:srgbClr val="FFF4D9"/>
                      </a:solidFill>
                      <a:ln w="381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87" name="Picture 7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2" y="5407767"/>
            <a:ext cx="4462996" cy="134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J:\Public\Moriond2001\brempro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567" y="2465378"/>
            <a:ext cx="1683261" cy="117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50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19990"/>
            <a:ext cx="5486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155797"/>
              </p:ext>
            </p:extLst>
          </p:nvPr>
        </p:nvGraphicFramePr>
        <p:xfrm>
          <a:off x="-508" y="8620"/>
          <a:ext cx="5201595" cy="3702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5248"/>
                <a:gridCol w="1113154"/>
                <a:gridCol w="1478682"/>
                <a:gridCol w="994511"/>
              </a:tblGrid>
              <a:tr h="828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Accelerator </a:t>
                      </a:r>
                      <a:r>
                        <a:rPr lang="en-US" sz="1600" dirty="0" smtClean="0">
                          <a:effectLst/>
                          <a:sym typeface="Wingdings"/>
                        </a:rPr>
                        <a:t> </a:t>
                      </a:r>
                      <a:r>
                        <a:rPr lang="en-US" sz="1600" dirty="0" smtClean="0">
                          <a:effectLst/>
                        </a:rPr>
                        <a:t>Physical </a:t>
                      </a:r>
                      <a:r>
                        <a:rPr lang="en-US" sz="1600" dirty="0">
                          <a:effectLst/>
                        </a:rPr>
                        <a:t>quantity  </a:t>
                      </a:r>
                      <a:r>
                        <a:rPr lang="en-US" sz="1600" dirty="0" smtClean="0">
                          <a:effectLst/>
                          <a:sym typeface="Symbol"/>
                        </a:rPr>
                        <a:t>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HL-LHC </a:t>
                      </a:r>
                      <a:endParaRPr lang="fr-FR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3000fb</a:t>
                      </a:r>
                      <a:r>
                        <a:rPr lang="en-US" sz="1600" baseline="30000" dirty="0">
                          <a:effectLst/>
                        </a:rPr>
                        <a:t>-1</a:t>
                      </a:r>
                      <a:r>
                        <a:rPr lang="en-US" sz="1600" dirty="0">
                          <a:effectLst/>
                        </a:rPr>
                        <a:t> /</a:t>
                      </a:r>
                      <a:r>
                        <a:rPr lang="en-US" sz="1600" dirty="0" err="1">
                          <a:effectLst/>
                        </a:rPr>
                        <a:t>exp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ILC (</a:t>
                      </a:r>
                      <a:r>
                        <a:rPr lang="en-US" sz="1600" dirty="0" smtClean="0">
                          <a:effectLst/>
                        </a:rPr>
                        <a:t>250+350)</a:t>
                      </a:r>
                      <a:endParaRPr lang="fr-FR" sz="1600" dirty="0">
                        <a:effectLst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TLEP</a:t>
                      </a:r>
                      <a:endParaRPr lang="fr-FR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240 +350</a:t>
                      </a:r>
                      <a:endParaRPr lang="fr-FR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 IP 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sym typeface="Symbol"/>
                        </a:rPr>
                        <a:t></a:t>
                      </a:r>
                      <a:r>
                        <a:rPr lang="en-US" sz="1600" baseline="-25000" dirty="0">
                          <a:effectLst/>
                        </a:rPr>
                        <a:t>H/</a:t>
                      </a:r>
                      <a:r>
                        <a:rPr lang="en-US" sz="1600" dirty="0">
                          <a:effectLst/>
                          <a:sym typeface="Symbol"/>
                        </a:rPr>
                        <a:t></a:t>
                      </a:r>
                      <a:r>
                        <a:rPr lang="en-US" sz="1600" baseline="-25000" dirty="0">
                          <a:effectLst/>
                        </a:rPr>
                        <a:t>H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--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6.0%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1.0%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337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Δ</a:t>
                      </a:r>
                      <a:r>
                        <a:rPr lang="en-US" sz="1600" dirty="0" err="1">
                          <a:effectLst/>
                          <a:sym typeface="Symbol"/>
                        </a:rPr>
                        <a:t></a:t>
                      </a:r>
                      <a:r>
                        <a:rPr lang="en-US" sz="1600" baseline="-25000" dirty="0" err="1">
                          <a:effectLst/>
                        </a:rPr>
                        <a:t>inv</a:t>
                      </a:r>
                      <a:r>
                        <a:rPr lang="en-US" sz="1600" baseline="-25000" dirty="0">
                          <a:effectLst/>
                        </a:rPr>
                        <a:t>/</a:t>
                      </a:r>
                      <a:r>
                        <a:rPr lang="en-US" sz="1600" dirty="0">
                          <a:effectLst/>
                          <a:sym typeface="Symbol"/>
                        </a:rPr>
                        <a:t></a:t>
                      </a:r>
                      <a:r>
                        <a:rPr lang="en-US" sz="1600" baseline="-25000" dirty="0">
                          <a:effectLst/>
                        </a:rPr>
                        <a:t>H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~7%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2.9%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0.45</a:t>
                      </a:r>
                      <a:r>
                        <a:rPr lang="en-US" sz="1600" b="1" dirty="0">
                          <a:effectLst/>
                        </a:rPr>
                        <a:t>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Δg</a:t>
                      </a:r>
                      <a:r>
                        <a:rPr lang="en-US" sz="1600" baseline="-25000">
                          <a:effectLst/>
                        </a:rPr>
                        <a:t>H</a:t>
                      </a:r>
                      <a:r>
                        <a:rPr lang="en-US" sz="1600" baseline="-25000">
                          <a:effectLst/>
                          <a:sym typeface="Symbol"/>
                        </a:rPr>
                        <a:t></a:t>
                      </a:r>
                      <a:r>
                        <a:rPr lang="en-US" sz="1600">
                          <a:effectLst/>
                        </a:rPr>
                        <a:t>/g</a:t>
                      </a:r>
                      <a:r>
                        <a:rPr lang="en-US" sz="1600" baseline="-25000">
                          <a:effectLst/>
                        </a:rPr>
                        <a:t>H</a:t>
                      </a:r>
                      <a:r>
                        <a:rPr lang="en-US" sz="1600" baseline="-25000">
                          <a:effectLst/>
                          <a:sym typeface="Symbol"/>
                        </a:rPr>
                        <a:t>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2.0% 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14.5%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1.5%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Δg</a:t>
                      </a:r>
                      <a:r>
                        <a:rPr lang="en-US" sz="1600" baseline="-25000">
                          <a:effectLst/>
                        </a:rPr>
                        <a:t>Hgg</a:t>
                      </a:r>
                      <a:r>
                        <a:rPr lang="en-US" sz="1600">
                          <a:effectLst/>
                        </a:rPr>
                        <a:t>/g</a:t>
                      </a:r>
                      <a:r>
                        <a:rPr lang="en-US" sz="1600" baseline="-25000">
                          <a:effectLst/>
                        </a:rPr>
                        <a:t>Hgg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3.0%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4.4%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0.8%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Δg</a:t>
                      </a:r>
                      <a:r>
                        <a:rPr lang="en-US" sz="1600" baseline="-25000">
                          <a:effectLst/>
                        </a:rPr>
                        <a:t>Hww</a:t>
                      </a:r>
                      <a:r>
                        <a:rPr lang="en-US" sz="1600">
                          <a:effectLst/>
                        </a:rPr>
                        <a:t>/g</a:t>
                      </a:r>
                      <a:r>
                        <a:rPr lang="en-US" sz="1600" baseline="-25000">
                          <a:effectLst/>
                        </a:rPr>
                        <a:t>Hww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2.0</a:t>
                      </a:r>
                      <a:r>
                        <a:rPr lang="en-US" sz="1600" dirty="0">
                          <a:effectLst/>
                        </a:rPr>
                        <a:t>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0.5%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0.19%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Δg</a:t>
                      </a:r>
                      <a:r>
                        <a:rPr lang="en-US" sz="1600" baseline="-25000">
                          <a:effectLst/>
                        </a:rPr>
                        <a:t>HZZ</a:t>
                      </a:r>
                      <a:r>
                        <a:rPr lang="en-US" sz="1600">
                          <a:effectLst/>
                        </a:rPr>
                        <a:t>/g</a:t>
                      </a:r>
                      <a:r>
                        <a:rPr lang="en-US" sz="1600" baseline="-25000">
                          <a:effectLst/>
                        </a:rPr>
                        <a:t>HZZ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2.0</a:t>
                      </a:r>
                      <a:r>
                        <a:rPr lang="en-US" sz="1600" dirty="0">
                          <a:effectLst/>
                        </a:rPr>
                        <a:t>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0.9%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0.15%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Δg</a:t>
                      </a:r>
                      <a:r>
                        <a:rPr lang="en-US" sz="1600" baseline="-25000" dirty="0" err="1">
                          <a:effectLst/>
                        </a:rPr>
                        <a:t>H</a:t>
                      </a:r>
                      <a:r>
                        <a:rPr lang="en-US" sz="1600" baseline="-25000" dirty="0">
                          <a:effectLst/>
                          <a:sym typeface="Symbol"/>
                        </a:rPr>
                        <a:t></a:t>
                      </a:r>
                      <a:r>
                        <a:rPr lang="en-US" sz="1600" dirty="0">
                          <a:effectLst/>
                        </a:rPr>
                        <a:t>/</a:t>
                      </a:r>
                      <a:r>
                        <a:rPr lang="en-US" sz="1600" dirty="0" err="1">
                          <a:effectLst/>
                        </a:rPr>
                        <a:t>g</a:t>
                      </a:r>
                      <a:r>
                        <a:rPr lang="en-US" sz="1600" baseline="-25000" dirty="0" err="1">
                          <a:effectLst/>
                        </a:rPr>
                        <a:t>H</a:t>
                      </a:r>
                      <a:r>
                        <a:rPr lang="en-US" sz="1600" baseline="-25000" dirty="0">
                          <a:effectLst/>
                          <a:sym typeface="Symbol"/>
                        </a:rPr>
                        <a:t>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&lt;</a:t>
                      </a:r>
                      <a:r>
                        <a:rPr lang="en-US" sz="1600" dirty="0" smtClean="0">
                          <a:effectLst/>
                        </a:rPr>
                        <a:t>10%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6.2%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Δg</a:t>
                      </a:r>
                      <a:r>
                        <a:rPr lang="en-US" sz="1600" baseline="-25000" dirty="0" err="1">
                          <a:effectLst/>
                        </a:rPr>
                        <a:t>H</a:t>
                      </a:r>
                      <a:r>
                        <a:rPr lang="en-US" sz="1600" baseline="-25000" dirty="0">
                          <a:effectLst/>
                          <a:sym typeface="Symbol"/>
                        </a:rPr>
                        <a:t></a:t>
                      </a:r>
                      <a:r>
                        <a:rPr lang="en-US" sz="1600" dirty="0">
                          <a:effectLst/>
                        </a:rPr>
                        <a:t>/</a:t>
                      </a:r>
                      <a:r>
                        <a:rPr lang="en-US" sz="1600" dirty="0" err="1">
                          <a:effectLst/>
                        </a:rPr>
                        <a:t>g</a:t>
                      </a:r>
                      <a:r>
                        <a:rPr lang="en-US" sz="1600" baseline="-25000" dirty="0" err="1">
                          <a:effectLst/>
                        </a:rPr>
                        <a:t>H</a:t>
                      </a:r>
                      <a:r>
                        <a:rPr lang="en-US" sz="1600" baseline="-25000" dirty="0">
                          <a:effectLst/>
                          <a:sym typeface="Symbol"/>
                        </a:rPr>
                        <a:t>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2.0</a:t>
                      </a:r>
                      <a:r>
                        <a:rPr lang="en-US" sz="1600" dirty="0">
                          <a:effectLst/>
                        </a:rPr>
                        <a:t>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2.9%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0.54%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Δg</a:t>
                      </a:r>
                      <a:r>
                        <a:rPr lang="en-US" sz="1600" baseline="-25000">
                          <a:effectLst/>
                        </a:rPr>
                        <a:t>Hcc</a:t>
                      </a:r>
                      <a:r>
                        <a:rPr lang="en-US" sz="1600">
                          <a:effectLst/>
                        </a:rPr>
                        <a:t>/g</a:t>
                      </a:r>
                      <a:r>
                        <a:rPr lang="en-US" sz="1600" baseline="-25000">
                          <a:effectLst/>
                        </a:rPr>
                        <a:t>Hcc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~7%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3.8%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0.71%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  <a:tr h="250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Δg</a:t>
                      </a:r>
                      <a:r>
                        <a:rPr lang="en-US" sz="1600" baseline="-25000">
                          <a:effectLst/>
                        </a:rPr>
                        <a:t>Hbb</a:t>
                      </a:r>
                      <a:r>
                        <a:rPr lang="en-US" sz="1600">
                          <a:effectLst/>
                        </a:rPr>
                        <a:t>/g</a:t>
                      </a:r>
                      <a:r>
                        <a:rPr lang="en-US" sz="1600" baseline="-25000">
                          <a:effectLst/>
                        </a:rPr>
                        <a:t>Hbb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4.0%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2.4%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0.42%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2" marR="62932" marT="0" marB="0"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5621529" y="332656"/>
            <a:ext cx="3168353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000000"/>
                </a:solidFill>
              </a:rPr>
              <a:t>Sensitivity</a:t>
            </a:r>
            <a:r>
              <a:rPr lang="fr-FR" sz="2400" b="1" dirty="0" smtClean="0">
                <a:solidFill>
                  <a:srgbClr val="000000"/>
                </a:solidFill>
              </a:rPr>
              <a:t> to </a:t>
            </a:r>
            <a:r>
              <a:rPr lang="fr-FR" sz="2400" b="1" dirty="0" err="1" smtClean="0">
                <a:solidFill>
                  <a:srgbClr val="000000"/>
                </a:solidFill>
              </a:rPr>
              <a:t>Higgs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couplings</a:t>
            </a:r>
            <a:r>
              <a:rPr lang="fr-FR" sz="2400" b="1" dirty="0" smtClean="0">
                <a:solidFill>
                  <a:srgbClr val="000000"/>
                </a:solidFill>
              </a:rPr>
              <a:t> at FCC-</a:t>
            </a:r>
            <a:r>
              <a:rPr lang="fr-FR" sz="2400" b="1" dirty="0" err="1" smtClean="0">
                <a:solidFill>
                  <a:srgbClr val="000000"/>
                </a:solidFill>
              </a:rPr>
              <a:t>ee</a:t>
            </a:r>
            <a:r>
              <a:rPr lang="fr-FR" sz="2400" b="1" dirty="0" smtClean="0">
                <a:solidFill>
                  <a:srgbClr val="000000"/>
                </a:solidFill>
              </a:rPr>
              <a:t>/TLEP </a:t>
            </a:r>
            <a:r>
              <a:rPr lang="fr-FR" sz="2400" b="1" dirty="0" err="1" smtClean="0">
                <a:solidFill>
                  <a:srgbClr val="000000"/>
                </a:solidFill>
              </a:rPr>
              <a:t>using</a:t>
            </a:r>
            <a:r>
              <a:rPr lang="fr-FR" sz="2400" b="1" dirty="0" smtClean="0">
                <a:solidFill>
                  <a:srgbClr val="000000"/>
                </a:solidFill>
              </a:rPr>
              <a:t> data at 240 and 350 </a:t>
            </a:r>
            <a:r>
              <a:rPr lang="fr-FR" sz="2400" b="1" dirty="0" err="1" smtClean="0">
                <a:solidFill>
                  <a:srgbClr val="000000"/>
                </a:solidFill>
              </a:rPr>
              <a:t>GeV</a:t>
            </a:r>
            <a:r>
              <a:rPr lang="fr-FR" sz="2400" b="1" dirty="0" smtClean="0">
                <a:solidFill>
                  <a:srgbClr val="000000"/>
                </a:solidFill>
              </a:rPr>
              <a:t> (5 </a:t>
            </a:r>
            <a:r>
              <a:rPr lang="fr-FR" sz="2400" b="1" dirty="0" err="1" smtClean="0">
                <a:solidFill>
                  <a:srgbClr val="000000"/>
                </a:solidFill>
              </a:rPr>
              <a:t>years</a:t>
            </a:r>
            <a:r>
              <a:rPr lang="fr-FR" sz="2400" b="1" dirty="0" smtClean="0">
                <a:solidFill>
                  <a:srgbClr val="000000"/>
                </a:solidFill>
              </a:rPr>
              <a:t>  at </a:t>
            </a:r>
            <a:r>
              <a:rPr lang="fr-FR" sz="2400" b="1" dirty="0" err="1" smtClean="0">
                <a:solidFill>
                  <a:srgbClr val="000000"/>
                </a:solidFill>
              </a:rPr>
              <a:t>each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energy</a:t>
            </a:r>
            <a:r>
              <a:rPr lang="fr-FR" sz="2400" b="1" dirty="0" smtClean="0">
                <a:solidFill>
                  <a:srgbClr val="000000"/>
                </a:solidFill>
              </a:rPr>
              <a:t>)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1540" y="3861048"/>
            <a:ext cx="316835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000000"/>
                </a:solidFill>
              </a:rPr>
              <a:t>Comparison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with</a:t>
            </a:r>
            <a:r>
              <a:rPr lang="fr-FR" sz="2400" b="1" dirty="0" smtClean="0">
                <a:solidFill>
                  <a:srgbClr val="000000"/>
                </a:solidFill>
              </a:rPr>
              <a:t> of TLEP </a:t>
            </a:r>
            <a:r>
              <a:rPr lang="fr-FR" sz="2400" b="1" dirty="0" err="1" smtClean="0">
                <a:solidFill>
                  <a:srgbClr val="000000"/>
                </a:solidFill>
              </a:rPr>
              <a:t>sensitivities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with</a:t>
            </a:r>
            <a:r>
              <a:rPr lang="fr-FR" sz="2400" b="1" dirty="0" smtClean="0">
                <a:solidFill>
                  <a:srgbClr val="000000"/>
                </a:solidFill>
              </a:rPr>
              <a:t> HL-LHC and ILC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-2305" y="5697252"/>
            <a:ext cx="385192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err="1" smtClean="0"/>
              <a:t>Sub</a:t>
            </a:r>
            <a:r>
              <a:rPr lang="fr-FR" sz="2400" b="1" dirty="0" smtClean="0"/>
              <a:t>-percent (</a:t>
            </a:r>
            <a:r>
              <a:rPr lang="fr-FR" sz="2400" b="1" dirty="0" err="1" smtClean="0"/>
              <a:t>permille</a:t>
            </a:r>
            <a:r>
              <a:rPr lang="fr-FR" sz="2400" b="1" dirty="0" smtClean="0"/>
              <a:t>) </a:t>
            </a:r>
            <a:r>
              <a:rPr lang="fr-FR" sz="2400" b="1" dirty="0" err="1" smtClean="0"/>
              <a:t>level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measurements</a:t>
            </a:r>
            <a:r>
              <a:rPr lang="fr-FR" sz="2400" b="1" dirty="0" smtClean="0"/>
              <a:t> are </a:t>
            </a:r>
            <a:r>
              <a:rPr lang="fr-FR" sz="2400" b="1" dirty="0" err="1" smtClean="0"/>
              <a:t>needed</a:t>
            </a:r>
            <a:endParaRPr lang="fr-F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0" y="836712"/>
            <a:ext cx="1583668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0" y="3176972"/>
            <a:ext cx="1583668" cy="2520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24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589856" y="15007"/>
            <a:ext cx="7929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FFFFFF"/>
                </a:solidFill>
              </a:rPr>
              <a:t>ElectroWeak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Symmetry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Breaking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precision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measurements</a:t>
            </a:r>
            <a:endParaRPr lang="fr-FR" sz="2400" b="1" dirty="0">
              <a:solidFill>
                <a:srgbClr val="FFFFFF"/>
              </a:solidFill>
            </a:endParaRPr>
          </a:p>
        </p:txBody>
      </p:sp>
      <p:sp>
        <p:nvSpPr>
          <p:cNvPr id="18" name="Étoile à 4 branches 17"/>
          <p:cNvSpPr/>
          <p:nvPr/>
        </p:nvSpPr>
        <p:spPr>
          <a:xfrm>
            <a:off x="323528" y="1059123"/>
            <a:ext cx="252028" cy="488087"/>
          </a:xfrm>
          <a:prstGeom prst="star4">
            <a:avLst/>
          </a:prstGeom>
          <a:solidFill>
            <a:srgbClr val="EE70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5363157" y="3400341"/>
                <a:ext cx="3650550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𝛾𝛾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𝛾𝛾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≈1−3.2%</m:t>
                      </m:r>
                      <m:sSup>
                        <m:sSup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0.5 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157" y="3400341"/>
                <a:ext cx="3650550" cy="8550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2241330" y="4679558"/>
                <a:ext cx="4491166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h𝑓𝑓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𝑓𝑓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𝑉𝑉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𝑉𝑉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≈1−3%</m:t>
                      </m:r>
                      <m:sSup>
                        <m:sSup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𝑚𝑓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330" y="4679558"/>
                <a:ext cx="4491166" cy="85504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2241330" y="1990518"/>
                <a:ext cx="4516814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h𝑏𝑏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𝑏𝑏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𝜏𝜏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𝜏𝜏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≈1+1.7%</m:t>
                      </m:r>
                      <m:sSup>
                        <m:sSup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330" y="1990518"/>
                <a:ext cx="4516814" cy="85504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719572" y="1059123"/>
            <a:ext cx="475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FFFFFF"/>
                </a:solidFill>
              </a:rPr>
              <a:t>SUSY modifies </a:t>
            </a:r>
            <a:r>
              <a:rPr lang="fr-FR" sz="2400" b="1" dirty="0" err="1" smtClean="0">
                <a:solidFill>
                  <a:srgbClr val="FFFFFF"/>
                </a:solidFill>
              </a:rPr>
              <a:t>tree</a:t>
            </a:r>
            <a:r>
              <a:rPr lang="fr-FR" sz="2400" b="1" dirty="0" err="1">
                <a:solidFill>
                  <a:srgbClr val="FFFFFF"/>
                </a:solidFill>
              </a:rPr>
              <a:t>-</a:t>
            </a:r>
            <a:r>
              <a:rPr lang="fr-FR" sz="2400" b="1" dirty="0" err="1" smtClean="0">
                <a:solidFill>
                  <a:srgbClr val="FFFFFF"/>
                </a:solidFill>
              </a:rPr>
              <a:t>level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couplings</a:t>
            </a:r>
            <a:endParaRPr lang="fr-FR" sz="2400" b="1" dirty="0">
              <a:solidFill>
                <a:srgbClr val="FFFF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63588" y="1573596"/>
            <a:ext cx="64178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FFFF"/>
                </a:solidFill>
              </a:rPr>
              <a:t>e.g</a:t>
            </a:r>
            <a:r>
              <a:rPr lang="fr-FR" dirty="0" smtClean="0">
                <a:solidFill>
                  <a:srgbClr val="FFFFFF"/>
                </a:solidFill>
              </a:rPr>
              <a:t>. Pseudo-</a:t>
            </a:r>
            <a:r>
              <a:rPr lang="fr-FR" dirty="0" err="1" smtClean="0">
                <a:solidFill>
                  <a:srgbClr val="FFFFFF"/>
                </a:solidFill>
              </a:rPr>
              <a:t>scalar</a:t>
            </a:r>
            <a:r>
              <a:rPr lang="fr-FR" dirty="0" smtClean="0">
                <a:solidFill>
                  <a:srgbClr val="FFFFFF"/>
                </a:solidFill>
              </a:rPr>
              <a:t> A </a:t>
            </a:r>
            <a:r>
              <a:rPr lang="fr-FR" dirty="0" err="1" smtClean="0">
                <a:solidFill>
                  <a:srgbClr val="FFFFFF"/>
                </a:solidFill>
              </a:rPr>
              <a:t>is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difficult</a:t>
            </a:r>
            <a:r>
              <a:rPr lang="fr-FR" dirty="0" smtClean="0">
                <a:solidFill>
                  <a:srgbClr val="FFFFFF"/>
                </a:solidFill>
              </a:rPr>
              <a:t> to </a:t>
            </a:r>
            <a:r>
              <a:rPr lang="fr-FR" dirty="0" err="1" smtClean="0">
                <a:solidFill>
                  <a:srgbClr val="FFFFFF"/>
                </a:solidFill>
              </a:rPr>
              <a:t>find</a:t>
            </a:r>
            <a:r>
              <a:rPr lang="fr-FR" dirty="0" smtClean="0">
                <a:solidFill>
                  <a:srgbClr val="FFFFFF"/>
                </a:solidFill>
              </a:rPr>
              <a:t> for </a:t>
            </a:r>
            <a:r>
              <a:rPr lang="fr-FR" b="1" u="sng" dirty="0" err="1" smtClean="0">
                <a:solidFill>
                  <a:srgbClr val="FFFFFF"/>
                </a:solidFill>
              </a:rPr>
              <a:t>moderate</a:t>
            </a:r>
            <a:r>
              <a:rPr lang="fr-FR" b="1" u="sng" dirty="0" smtClean="0">
                <a:solidFill>
                  <a:srgbClr val="FFFFFF"/>
                </a:solidFill>
              </a:rPr>
              <a:t> </a:t>
            </a:r>
            <a:r>
              <a:rPr lang="fr-FR" b="1" u="sng" dirty="0" err="1" smtClean="0">
                <a:solidFill>
                  <a:srgbClr val="FFFFFF"/>
                </a:solidFill>
              </a:rPr>
              <a:t>tan</a:t>
            </a:r>
            <a:r>
              <a:rPr lang="fr-FR" b="1" u="sng" dirty="0" err="1" smtClean="0">
                <a:solidFill>
                  <a:srgbClr val="FFFFFF"/>
                </a:solidFill>
                <a:latin typeface="Symbol" pitchFamily="18" charset="2"/>
              </a:rPr>
              <a:t>b</a:t>
            </a:r>
            <a:r>
              <a:rPr lang="fr-FR" b="1" u="sng" dirty="0" smtClean="0">
                <a:solidFill>
                  <a:srgbClr val="FFFFFF"/>
                </a:solidFill>
              </a:rPr>
              <a:t>=5</a:t>
            </a:r>
            <a:endParaRPr lang="fr-FR" b="1" u="sng" dirty="0">
              <a:solidFill>
                <a:srgbClr val="FFFF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2608" y="1995670"/>
            <a:ext cx="1968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FFFF"/>
                </a:solidFill>
              </a:rPr>
              <a:t>Largest</a:t>
            </a:r>
            <a:r>
              <a:rPr lang="fr-FR" b="1" dirty="0">
                <a:solidFill>
                  <a:srgbClr val="FFFFFF"/>
                </a:solidFill>
              </a:rPr>
              <a:t> </a:t>
            </a:r>
            <a:r>
              <a:rPr lang="fr-FR" b="1" dirty="0" smtClean="0">
                <a:solidFill>
                  <a:srgbClr val="FFFFFF"/>
                </a:solidFill>
              </a:rPr>
              <a:t>effet </a:t>
            </a:r>
            <a:r>
              <a:rPr lang="fr-FR" b="1" dirty="0" err="1" smtClean="0">
                <a:solidFill>
                  <a:srgbClr val="FFFFFF"/>
                </a:solidFill>
              </a:rPr>
              <a:t>expected</a:t>
            </a:r>
            <a:r>
              <a:rPr lang="fr-FR" b="1" dirty="0" smtClean="0">
                <a:solidFill>
                  <a:srgbClr val="FFFFFF"/>
                </a:solidFill>
              </a:rPr>
              <a:t> for </a:t>
            </a:r>
            <a:r>
              <a:rPr lang="fr-FR" b="1" dirty="0" err="1" smtClean="0">
                <a:solidFill>
                  <a:srgbClr val="FFFFFF"/>
                </a:solidFill>
              </a:rPr>
              <a:t>bb</a:t>
            </a:r>
            <a:r>
              <a:rPr lang="fr-FR" b="1" dirty="0" smtClean="0">
                <a:solidFill>
                  <a:srgbClr val="FFFFFF"/>
                </a:solidFill>
              </a:rPr>
              <a:t>, </a:t>
            </a:r>
            <a:r>
              <a:rPr lang="fr-FR" b="1" dirty="0" smtClean="0">
                <a:solidFill>
                  <a:srgbClr val="FFFFFF"/>
                </a:solidFill>
                <a:latin typeface="Symbol" pitchFamily="18" charset="2"/>
              </a:rPr>
              <a:t>tt</a:t>
            </a:r>
            <a:endParaRPr lang="fr-FR" b="1" dirty="0">
              <a:solidFill>
                <a:srgbClr val="FFFFFF"/>
              </a:solidFill>
              <a:latin typeface="Symbol" pitchFamily="18" charset="2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971600" y="2931331"/>
            <a:ext cx="6011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FFFF"/>
                </a:solidFill>
              </a:rPr>
              <a:t>e.g</a:t>
            </a:r>
            <a:r>
              <a:rPr lang="fr-FR" dirty="0" smtClean="0">
                <a:solidFill>
                  <a:srgbClr val="FFFFFF"/>
                </a:solidFill>
              </a:rPr>
              <a:t>. light stop </a:t>
            </a:r>
            <a:r>
              <a:rPr lang="fr-FR" dirty="0" err="1" smtClean="0">
                <a:solidFill>
                  <a:srgbClr val="FFFFFF"/>
                </a:solidFill>
              </a:rPr>
              <a:t>is</a:t>
            </a:r>
            <a:r>
              <a:rPr lang="fr-FR" dirty="0" smtClean="0">
                <a:solidFill>
                  <a:srgbClr val="FFFFFF"/>
                </a:solidFill>
              </a:rPr>
              <a:t> an important </a:t>
            </a:r>
            <a:r>
              <a:rPr lang="fr-FR" dirty="0" err="1" smtClean="0">
                <a:solidFill>
                  <a:srgbClr val="FFFFFF"/>
                </a:solidFill>
              </a:rPr>
              <a:t>search</a:t>
            </a:r>
            <a:r>
              <a:rPr lang="fr-FR" dirty="0" smtClean="0">
                <a:solidFill>
                  <a:srgbClr val="FFFFFF"/>
                </a:solidFill>
              </a:rPr>
              <a:t> (</a:t>
            </a:r>
            <a:r>
              <a:rPr lang="fr-FR" dirty="0" err="1" smtClean="0">
                <a:solidFill>
                  <a:srgbClr val="FFFFFF"/>
                </a:solidFill>
              </a:rPr>
              <a:t>hierarchy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problem</a:t>
            </a:r>
            <a:r>
              <a:rPr lang="fr-FR" dirty="0" smtClean="0">
                <a:solidFill>
                  <a:srgbClr val="FFFFFF"/>
                </a:solidFill>
              </a:rPr>
              <a:t>)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5" name="Étoile à 4 branches 24"/>
          <p:cNvSpPr/>
          <p:nvPr/>
        </p:nvSpPr>
        <p:spPr>
          <a:xfrm>
            <a:off x="440564" y="4191471"/>
            <a:ext cx="252028" cy="488087"/>
          </a:xfrm>
          <a:prstGeom prst="star4">
            <a:avLst/>
          </a:prstGeom>
          <a:solidFill>
            <a:srgbClr val="EE70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836608" y="4191471"/>
            <a:ext cx="2076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FFFFFF"/>
                </a:solidFill>
              </a:rPr>
              <a:t>Compositness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endParaRPr lang="fr-FR" sz="2400" b="1" dirty="0">
              <a:solidFill>
                <a:srgbClr val="FFFFFF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060534" y="4246194"/>
            <a:ext cx="580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All </a:t>
            </a:r>
            <a:r>
              <a:rPr lang="fr-FR" dirty="0" err="1">
                <a:solidFill>
                  <a:srgbClr val="FFFFFF"/>
                </a:solidFill>
              </a:rPr>
              <a:t>c</a:t>
            </a:r>
            <a:r>
              <a:rPr lang="fr-FR" dirty="0" err="1" smtClean="0">
                <a:solidFill>
                  <a:srgbClr val="FFFFFF"/>
                </a:solidFill>
              </a:rPr>
              <a:t>ouplings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reduced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according</a:t>
            </a:r>
            <a:r>
              <a:rPr lang="fr-FR" dirty="0" smtClean="0">
                <a:solidFill>
                  <a:srgbClr val="FFFFFF"/>
                </a:solidFill>
              </a:rPr>
              <a:t> to </a:t>
            </a:r>
            <a:r>
              <a:rPr lang="fr-FR" dirty="0" err="1" smtClean="0">
                <a:solidFill>
                  <a:srgbClr val="FFFFFF"/>
                </a:solidFill>
              </a:rPr>
              <a:t>compositness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scale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68189" y="5787053"/>
            <a:ext cx="8251153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0000"/>
                </a:solidFill>
              </a:rPr>
              <a:t>Higgs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couplings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should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be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measured</a:t>
            </a:r>
            <a:r>
              <a:rPr lang="fr-FR" sz="2400" b="1" dirty="0" smtClean="0">
                <a:solidFill>
                  <a:srgbClr val="000000"/>
                </a:solidFill>
              </a:rPr>
              <a:t> as </a:t>
            </a:r>
            <a:r>
              <a:rPr lang="fr-FR" sz="2400" b="1" dirty="0" err="1" smtClean="0">
                <a:solidFill>
                  <a:srgbClr val="000000"/>
                </a:solidFill>
              </a:rPr>
              <a:t>precisely</a:t>
            </a:r>
            <a:r>
              <a:rPr lang="fr-FR" sz="2400" b="1" dirty="0" smtClean="0">
                <a:solidFill>
                  <a:srgbClr val="000000"/>
                </a:solidFill>
              </a:rPr>
              <a:t> as possible!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1475656" y="3400341"/>
                <a:ext cx="3817071" cy="8550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h𝑔𝑔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𝑆𝑀</m:t>
                                  </m:r>
                                </m:sub>
                              </m:sSub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𝑔𝑔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≈1+11.6%</m:t>
                      </m:r>
                      <m:sSup>
                        <m:sSup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0.5 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𝑇𝑒𝑉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i="1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400341"/>
                <a:ext cx="3817071" cy="85504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2"/>
          <p:cNvSpPr txBox="1"/>
          <p:nvPr/>
        </p:nvSpPr>
        <p:spPr>
          <a:xfrm>
            <a:off x="7315907" y="1773651"/>
            <a:ext cx="169780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</a:rPr>
              <a:t>H. Baer, M. </a:t>
            </a:r>
            <a:r>
              <a:rPr lang="en-US" sz="1100" dirty="0" err="1" smtClean="0">
                <a:solidFill>
                  <a:prstClr val="black"/>
                </a:solidFill>
              </a:rPr>
              <a:t>Peskin</a:t>
            </a:r>
            <a:r>
              <a:rPr lang="en-US" sz="1100" dirty="0" smtClean="0">
                <a:solidFill>
                  <a:prstClr val="black"/>
                </a:solidFill>
              </a:rPr>
              <a:t> et al.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2125" y="495271"/>
            <a:ext cx="5439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0" dirty="0">
                <a:solidFill>
                  <a:srgbClr val="FFFFFF"/>
                </a:solidFill>
              </a:rPr>
              <a:t>Example : Precision for Higgs couplings</a:t>
            </a:r>
          </a:p>
        </p:txBody>
      </p:sp>
      <p:sp>
        <p:nvSpPr>
          <p:cNvPr id="2" name="Bouton d'action : Précédent 1">
            <a:hlinkClick r:id="rId7" action="ppaction://hlinksldjump" highlightClick="1"/>
          </p:cNvPr>
          <p:cNvSpPr/>
          <p:nvPr/>
        </p:nvSpPr>
        <p:spPr>
          <a:xfrm>
            <a:off x="8576563" y="6381328"/>
            <a:ext cx="285559" cy="32403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Graphique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626390"/>
              </p:ext>
            </p:extLst>
          </p:nvPr>
        </p:nvGraphicFramePr>
        <p:xfrm>
          <a:off x="755576" y="530096"/>
          <a:ext cx="7560840" cy="2601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7187504" y="279022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t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929570" y="279022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F0"/>
                </a:solidFill>
              </a:rPr>
              <a:t>Z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732240" y="2790220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B0F0"/>
                </a:solidFill>
              </a:rPr>
              <a:t>W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776070" y="279022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5510480" y="2780928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t</a:t>
            </a:r>
            <a:endParaRPr lang="fr-FR" b="1" dirty="0">
              <a:solidFill>
                <a:srgbClr val="00B050"/>
              </a:solidFill>
              <a:latin typeface="Symbol" panose="05050102010706020507" pitchFamily="18" charset="2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299266" y="2780928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</a:rPr>
              <a:t>c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4470308" y="279022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accent6"/>
                </a:solidFill>
                <a:latin typeface="Symbol" panose="05050102010706020507" pitchFamily="18" charset="2"/>
              </a:rPr>
              <a:t>m</a:t>
            </a:r>
            <a:endParaRPr lang="fr-FR" b="1" dirty="0">
              <a:solidFill>
                <a:schemeClr val="accent6"/>
              </a:solidFill>
              <a:latin typeface="Symbol" panose="05050102010706020507" pitchFamily="18" charset="2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295962" y="2790220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accent6"/>
                </a:solidFill>
              </a:rPr>
              <a:t>s</a:t>
            </a:r>
            <a:endParaRPr lang="fr-FR" b="1" dirty="0">
              <a:solidFill>
                <a:schemeClr val="accent6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327798" y="279022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111774" y="279022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u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411760" y="27809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583446" y="2812243"/>
            <a:ext cx="1933102" cy="32528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2440486" y="2790220"/>
            <a:ext cx="126741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4355976" y="2808286"/>
            <a:ext cx="1224136" cy="35126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/>
              <p:cNvSpPr txBox="1"/>
              <p:nvPr/>
            </p:nvSpPr>
            <p:spPr>
              <a:xfrm>
                <a:off x="2533213" y="1574698"/>
                <a:ext cx="1389996" cy="395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</a:rPr>
                            <m:t>𝑯𝒇𝒇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∝ </m:t>
                      </m:r>
                      <m:sSub>
                        <m:sSubPr>
                          <m:ctrlPr>
                            <a:rPr lang="fr-FR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𝒎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fr-FR" b="1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213" y="1574698"/>
                <a:ext cx="1389996" cy="395558"/>
              </a:xfrm>
              <a:prstGeom prst="rect">
                <a:avLst/>
              </a:prstGeom>
              <a:blipFill rotWithShape="1">
                <a:blip r:embed="rId5"/>
                <a:stretch>
                  <a:fillRect l="-439" r="-3509" b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2531757" y="1198565"/>
                <a:ext cx="1752211" cy="4116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</a:rPr>
                            <m:t>𝑯𝑽𝑽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∝ </m:t>
                      </m:r>
                      <m:sSub>
                        <m:sSubPr>
                          <m:ctrlPr>
                            <a:rPr lang="fr-FR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𝒎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𝑽</m:t>
                          </m:r>
                        </m:sub>
                      </m:sSub>
                      <m:sPre>
                        <m:sPrePr>
                          <m:ctrlPr>
                            <a:rPr lang="fr-FR" b="1" i="1" smtClean="0">
                              <a:latin typeface="Cambria Math"/>
                              <a:ea typeface="Cambria Math"/>
                            </a:rPr>
                          </m:ctrlPr>
                        </m:sPrePr>
                        <m:sub/>
                        <m:sup>
                          <m:r>
                            <a:rPr lang="fr-FR" b="0" i="1" smtClean="0">
                              <a:latin typeface="Cambria Math"/>
                            </a:rPr>
                            <m:t>2</m:t>
                          </m:r>
                        </m:sup>
                        <m:e/>
                      </m:sPre>
                    </m:oMath>
                  </m:oMathPara>
                </a14:m>
                <a:endParaRPr lang="fr-FR" b="1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757" y="1198565"/>
                <a:ext cx="1752211" cy="411651"/>
              </a:xfrm>
              <a:prstGeom prst="rect">
                <a:avLst/>
              </a:prstGeom>
              <a:blipFill rotWithShape="1">
                <a:blip r:embed="rId6"/>
                <a:stretch>
                  <a:fillRect b="-194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e 40"/>
          <p:cNvGrpSpPr/>
          <p:nvPr/>
        </p:nvGrpSpPr>
        <p:grpSpPr>
          <a:xfrm>
            <a:off x="6457728" y="1630505"/>
            <a:ext cx="1338344" cy="1157010"/>
            <a:chOff x="1331640" y="5127575"/>
            <a:chExt cx="1338344" cy="1157010"/>
          </a:xfrm>
        </p:grpSpPr>
        <p:grpSp>
          <p:nvGrpSpPr>
            <p:cNvPr id="42" name="Groupe 41"/>
            <p:cNvGrpSpPr/>
            <p:nvPr/>
          </p:nvGrpSpPr>
          <p:grpSpPr>
            <a:xfrm>
              <a:off x="1331640" y="5450743"/>
              <a:ext cx="954906" cy="545980"/>
              <a:chOff x="1331640" y="5450743"/>
              <a:chExt cx="954906" cy="545980"/>
            </a:xfrm>
          </p:grpSpPr>
          <p:cxnSp>
            <p:nvCxnSpPr>
              <p:cNvPr id="46" name="Connecteur droit 45"/>
              <p:cNvCxnSpPr/>
              <p:nvPr/>
            </p:nvCxnSpPr>
            <p:spPr>
              <a:xfrm>
                <a:off x="1331640" y="5450743"/>
                <a:ext cx="504056" cy="269307"/>
              </a:xfrm>
              <a:prstGeom prst="line">
                <a:avLst/>
              </a:prstGeom>
              <a:solidFill>
                <a:schemeClr val="accent2"/>
              </a:solidFill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 flipV="1">
                <a:off x="1835696" y="5709860"/>
                <a:ext cx="450850" cy="6350"/>
              </a:xfrm>
              <a:prstGeom prst="line">
                <a:avLst/>
              </a:prstGeom>
              <a:solidFill>
                <a:schemeClr val="accent2"/>
              </a:solidFill>
              <a:ln w="38100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 flipV="1">
                <a:off x="1331640" y="5727416"/>
                <a:ext cx="504056" cy="269307"/>
              </a:xfrm>
              <a:prstGeom prst="line">
                <a:avLst/>
              </a:prstGeom>
              <a:solidFill>
                <a:schemeClr val="accent2"/>
              </a:solidFill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ZoneTexte 42"/>
            <p:cNvSpPr txBox="1"/>
            <p:nvPr/>
          </p:nvSpPr>
          <p:spPr>
            <a:xfrm>
              <a:off x="1365499" y="5127575"/>
              <a:ext cx="4812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i="1" dirty="0" smtClean="0"/>
                <a:t>f </a:t>
              </a:r>
              <a:r>
                <a:rPr lang="fr-FR" sz="2400" b="1" i="1" baseline="30000" dirty="0" smtClean="0"/>
                <a:t>+</a:t>
              </a:r>
              <a:endParaRPr lang="fr-FR" sz="2400" b="1" i="1" dirty="0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1369144" y="5822920"/>
              <a:ext cx="4331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i="1" dirty="0" smtClean="0"/>
                <a:t>f </a:t>
              </a:r>
              <a:r>
                <a:rPr lang="fr-FR" sz="2400" b="1" i="1" baseline="30000" dirty="0" smtClean="0"/>
                <a:t>-</a:t>
              </a:r>
              <a:endParaRPr lang="fr-FR" sz="2400" b="1" i="1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2286546" y="5468874"/>
              <a:ext cx="3834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/>
                <a:t>H</a:t>
              </a:r>
              <a:endParaRPr lang="fr-FR" sz="2000" b="1" dirty="0"/>
            </a:p>
          </p:txBody>
        </p:sp>
      </p:grpSp>
      <p:sp>
        <p:nvSpPr>
          <p:cNvPr id="49" name="ZoneTexte 48">
            <a:hlinkClick r:id="rId7" action="ppaction://hlinksldjump"/>
          </p:cNvPr>
          <p:cNvSpPr txBox="1"/>
          <p:nvPr/>
        </p:nvSpPr>
        <p:spPr>
          <a:xfrm>
            <a:off x="719572" y="-74903"/>
            <a:ext cx="739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 smtClean="0">
                <a:solidFill>
                  <a:srgbClr val="FFC000"/>
                </a:solidFill>
              </a:rPr>
              <a:t>Measuring</a:t>
            </a:r>
            <a:r>
              <a:rPr lang="fr-FR" sz="2800" b="1" dirty="0" smtClean="0">
                <a:solidFill>
                  <a:srgbClr val="FFC000"/>
                </a:solidFill>
              </a:rPr>
              <a:t> </a:t>
            </a:r>
            <a:r>
              <a:rPr lang="fr-FR" sz="2800" b="1" dirty="0" err="1" smtClean="0">
                <a:solidFill>
                  <a:srgbClr val="FFC000"/>
                </a:solidFill>
              </a:rPr>
              <a:t>precisely</a:t>
            </a:r>
            <a:r>
              <a:rPr lang="fr-FR" sz="2800" b="1" dirty="0" smtClean="0">
                <a:solidFill>
                  <a:srgbClr val="FFC000"/>
                </a:solidFill>
              </a:rPr>
              <a:t> the </a:t>
            </a:r>
            <a:r>
              <a:rPr lang="fr-FR" sz="2800" b="1" dirty="0" err="1" smtClean="0">
                <a:solidFill>
                  <a:srgbClr val="FFC000"/>
                </a:solidFill>
              </a:rPr>
              <a:t>particle</a:t>
            </a:r>
            <a:r>
              <a:rPr lang="fr-FR" sz="2800" b="1" dirty="0" smtClean="0">
                <a:solidFill>
                  <a:srgbClr val="FFC000"/>
                </a:solidFill>
              </a:rPr>
              <a:t> </a:t>
            </a:r>
            <a:r>
              <a:rPr lang="fr-FR" sz="2800" b="1" dirty="0" err="1" smtClean="0">
                <a:solidFill>
                  <a:srgbClr val="FFC000"/>
                </a:solidFill>
              </a:rPr>
              <a:t>coupling</a:t>
            </a:r>
            <a:r>
              <a:rPr lang="fr-FR" sz="2800" b="1" dirty="0" smtClean="0">
                <a:solidFill>
                  <a:srgbClr val="FFC000"/>
                </a:solidFill>
              </a:rPr>
              <a:t> to H</a:t>
            </a:r>
            <a:r>
              <a:rPr lang="fr-FR" sz="2800" b="1" baseline="30000" dirty="0" smtClean="0">
                <a:solidFill>
                  <a:srgbClr val="FFC000"/>
                </a:solidFill>
              </a:rPr>
              <a:t>0</a:t>
            </a:r>
            <a:endParaRPr lang="fr-FR" sz="2800" b="1" baseline="30000" dirty="0">
              <a:solidFill>
                <a:srgbClr val="FFC000"/>
              </a:solidFill>
            </a:endParaRPr>
          </a:p>
        </p:txBody>
      </p:sp>
      <p:pic>
        <p:nvPicPr>
          <p:cNvPr id="50" name="Picture 10" descr="TLEP_blowup_Mepsilon_CouplingsVs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962" y="3205024"/>
            <a:ext cx="3867945" cy="33611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353403" y="3212976"/>
            <a:ext cx="3777395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600" b="0"/>
              <a:t>M = 246.0 ± 0.8 GeV, ε = 0.0000</a:t>
            </a:r>
            <a:r>
              <a:rPr lang="en-US" sz="1600" b="0" baseline="30000"/>
              <a:t>+0.0015</a:t>
            </a:r>
            <a:r>
              <a:rPr lang="en-US" sz="1600" b="0" baseline="-25000"/>
              <a:t>-0.0010 </a:t>
            </a:r>
          </a:p>
        </p:txBody>
      </p:sp>
      <p:pic>
        <p:nvPicPr>
          <p:cNvPr id="52" name="Picture 8" descr="Mepsilo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066" y="5301208"/>
            <a:ext cx="3096964" cy="584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7" descr="JE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4" y="3218546"/>
            <a:ext cx="4049805" cy="3276509"/>
          </a:xfrm>
          <a:prstGeom prst="rect">
            <a:avLst/>
          </a:prstGeom>
        </p:spPr>
      </p:pic>
      <p:pic>
        <p:nvPicPr>
          <p:cNvPr id="54" name="Picture 12" descr="OldMepsilo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8" y="3240018"/>
            <a:ext cx="3002259" cy="31510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 droite 1"/>
          <p:cNvSpPr/>
          <p:nvPr/>
        </p:nvSpPr>
        <p:spPr>
          <a:xfrm>
            <a:off x="3707905" y="3109538"/>
            <a:ext cx="576064" cy="576064"/>
          </a:xfrm>
          <a:prstGeom prst="rightArrow">
            <a:avLst/>
          </a:prstGeom>
          <a:solidFill>
            <a:srgbClr val="00B050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48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472133" y="-30974"/>
            <a:ext cx="6084676" cy="51620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at </a:t>
            </a:r>
            <a:r>
              <a:rPr lang="en-US" sz="2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ttbar</a:t>
            </a: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 descr="experi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36057"/>
            <a:ext cx="7924800" cy="2812143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xtLst/>
        </p:spPr>
      </p:pic>
      <p:pic>
        <p:nvPicPr>
          <p:cNvPr id="6" name="Picture 11" descr="\\cern.ch\dfs\Users\j\janot\Public\GIF2001\ttH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00200"/>
            <a:ext cx="914400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19424"/>
              </p:ext>
            </p:extLst>
          </p:nvPr>
        </p:nvGraphicFramePr>
        <p:xfrm>
          <a:off x="3124200" y="5330218"/>
          <a:ext cx="5257800" cy="976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497980"/>
                <a:gridCol w="1346510"/>
                <a:gridCol w="1346510"/>
              </a:tblGrid>
              <a:tr h="273739">
                <a:tc>
                  <a:txBody>
                    <a:bodyPr/>
                    <a:lstStyle/>
                    <a:p>
                      <a:pPr algn="ctr"/>
                      <a:endParaRPr lang="en-US" sz="1400" b="1" baseline="-2500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00CC"/>
                          </a:solidFill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400" b="1" dirty="0" err="1" smtClean="0">
                          <a:solidFill>
                            <a:srgbClr val="0000CC"/>
                          </a:solidFill>
                        </a:rPr>
                        <a:t>m</a:t>
                      </a:r>
                      <a:r>
                        <a:rPr lang="en-US" sz="1400" b="1" baseline="-25000" dirty="0" err="1" smtClean="0">
                          <a:solidFill>
                            <a:srgbClr val="0000CC"/>
                          </a:solidFill>
                        </a:rPr>
                        <a:t>top</a:t>
                      </a:r>
                      <a:endParaRPr lang="en-US" sz="1400" b="1" baseline="-2500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00CC"/>
                          </a:solidFill>
                          <a:latin typeface="Symbol" charset="2"/>
                          <a:cs typeface="Symbol" charset="2"/>
                        </a:rPr>
                        <a:t>DG</a:t>
                      </a:r>
                      <a:r>
                        <a:rPr lang="en-US" sz="1400" b="1" baseline="-25000" dirty="0" err="1" smtClean="0">
                          <a:solidFill>
                            <a:srgbClr val="0000CC"/>
                          </a:solidFill>
                        </a:rPr>
                        <a:t>top</a:t>
                      </a:r>
                      <a:endParaRPr lang="en-US" sz="1400" b="1" baseline="-2500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00CC"/>
                          </a:solidFill>
                          <a:latin typeface="Symbol" charset="2"/>
                          <a:cs typeface="Symbol" charset="2"/>
                        </a:rPr>
                        <a:t>Dl</a:t>
                      </a:r>
                      <a:r>
                        <a:rPr lang="en-US" sz="1400" b="1" baseline="-25000" dirty="0" err="1" smtClean="0">
                          <a:solidFill>
                            <a:srgbClr val="0000CC"/>
                          </a:solidFill>
                        </a:rPr>
                        <a:t>top</a:t>
                      </a:r>
                      <a:r>
                        <a:rPr lang="en-US" sz="1400" b="1" dirty="0" smtClean="0">
                          <a:solidFill>
                            <a:srgbClr val="0000CC"/>
                          </a:solidFill>
                        </a:rPr>
                        <a:t>/</a:t>
                      </a:r>
                      <a:r>
                        <a:rPr lang="en-US" sz="1400" b="1" dirty="0" err="1" smtClean="0">
                          <a:solidFill>
                            <a:srgbClr val="0000CC"/>
                          </a:solidFill>
                          <a:latin typeface="Symbol" charset="2"/>
                          <a:cs typeface="Symbol" charset="2"/>
                        </a:rPr>
                        <a:t>l</a:t>
                      </a:r>
                      <a:r>
                        <a:rPr lang="en-US" sz="1400" b="1" baseline="-25000" dirty="0" err="1" smtClean="0">
                          <a:solidFill>
                            <a:srgbClr val="0000CC"/>
                          </a:solidFill>
                        </a:rPr>
                        <a:t>top</a:t>
                      </a:r>
                      <a:endParaRPr lang="en-US" sz="1400" b="1" baseline="-2500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9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TLEP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10 MeV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11 MeV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ILC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31 MeV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9900"/>
                          </a:solidFill>
                        </a:rPr>
                        <a:t>34 MeV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40%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19"/>
          <p:cNvSpPr txBox="1"/>
          <p:nvPr/>
        </p:nvSpPr>
        <p:spPr>
          <a:xfrm>
            <a:off x="2695878" y="374904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s</a:t>
            </a:r>
            <a:r>
              <a:rPr lang="en-US" sz="1800" b="1" baseline="-25000" dirty="0" err="1" smtClean="0">
                <a:solidFill>
                  <a:srgbClr val="000000"/>
                </a:solidFill>
              </a:rPr>
              <a:t>tt</a:t>
            </a:r>
            <a:endParaRPr lang="en-US" sz="1800" b="1" baseline="-25000" dirty="0">
              <a:solidFill>
                <a:srgbClr val="000000"/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4038600" y="376070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sz="1800" b="1" baseline="30000" dirty="0" err="1" smtClean="0">
                <a:solidFill>
                  <a:srgbClr val="000000"/>
                </a:solidFill>
                <a:latin typeface="Times New Roman"/>
              </a:rPr>
              <a:t>@max</a:t>
            </a:r>
            <a:endParaRPr lang="en-US" sz="1800" b="1" baseline="3000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6400800" y="3749040"/>
            <a:ext cx="512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sz="1800" b="1" baseline="-25000" dirty="0" smtClean="0">
                <a:solidFill>
                  <a:srgbClr val="000000"/>
                </a:solidFill>
                <a:latin typeface="Times New Roman"/>
              </a:rPr>
              <a:t>FB</a:t>
            </a:r>
            <a:endParaRPr lang="en-US" sz="1800" b="1" baseline="3000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4022308" y="2268230"/>
            <a:ext cx="11592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</a:rPr>
              <a:t>m</a:t>
            </a:r>
            <a:r>
              <a:rPr lang="en-US" sz="1100" baseline="-25000" dirty="0" err="1" smtClean="0">
                <a:solidFill>
                  <a:srgbClr val="000000"/>
                </a:solidFill>
              </a:rPr>
              <a:t>top</a:t>
            </a:r>
            <a:r>
              <a:rPr lang="en-US" sz="1100" dirty="0" smtClean="0">
                <a:solidFill>
                  <a:srgbClr val="000000"/>
                </a:solidFill>
              </a:rPr>
              <a:t> = 175 </a:t>
            </a:r>
            <a:r>
              <a:rPr lang="en-US" sz="1100" dirty="0" err="1" smtClean="0">
                <a:solidFill>
                  <a:srgbClr val="000000"/>
                </a:solidFill>
              </a:rPr>
              <a:t>GeV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3" name="TextBox 14"/>
          <p:cNvSpPr txBox="1"/>
          <p:nvPr/>
        </p:nvSpPr>
        <p:spPr>
          <a:xfrm>
            <a:off x="6400800" y="4436707"/>
            <a:ext cx="22232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</a:rPr>
              <a:t>M. Martinez and R. </a:t>
            </a:r>
            <a:r>
              <a:rPr lang="en-US" sz="1100" dirty="0" err="1" smtClean="0">
                <a:solidFill>
                  <a:prstClr val="black"/>
                </a:solidFill>
              </a:rPr>
              <a:t>Miquel</a:t>
            </a:r>
            <a:r>
              <a:rPr lang="en-US" sz="1100" dirty="0" smtClean="0">
                <a:solidFill>
                  <a:prstClr val="black"/>
                </a:solidFill>
              </a:rPr>
              <a:t>, 2003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5351642" y="1371600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9900"/>
                </a:solidFill>
              </a:rPr>
              <a:t>-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42042" y="16719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-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19100" y="562785"/>
            <a:ext cx="8610600" cy="537845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 smtClean="0">
                <a:solidFill>
                  <a:srgbClr val="FFFFFF"/>
                </a:solidFill>
              </a:rPr>
              <a:t>Scan of the </a:t>
            </a:r>
            <a:r>
              <a:rPr lang="en-US" sz="2000" b="1" kern="0" dirty="0" err="1" smtClean="0">
                <a:solidFill>
                  <a:srgbClr val="FFFFFF"/>
                </a:solidFill>
              </a:rPr>
              <a:t>tt</a:t>
            </a:r>
            <a:r>
              <a:rPr lang="en-US" sz="2000" b="1" kern="0" dirty="0" smtClean="0">
                <a:solidFill>
                  <a:srgbClr val="FFFFFF"/>
                </a:solidFill>
              </a:rPr>
              <a:t> threshold </a:t>
            </a:r>
          </a:p>
          <a:p>
            <a:pPr lvl="1"/>
            <a:r>
              <a:rPr lang="en-US" sz="1600" b="1" kern="0" dirty="0" smtClean="0">
                <a:solidFill>
                  <a:srgbClr val="FFFFFF"/>
                </a:solidFill>
                <a:cs typeface="Symbol" charset="2"/>
              </a:rPr>
              <a:t>Observables</a:t>
            </a:r>
            <a:r>
              <a:rPr lang="en-US" sz="1600" b="1" kern="0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 </a:t>
            </a:r>
            <a:r>
              <a:rPr lang="en-US" sz="1600" b="1" kern="0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s</a:t>
            </a:r>
            <a:r>
              <a:rPr lang="en-US" sz="1600" b="1" kern="0" baseline="-25000" dirty="0" err="1" smtClean="0">
                <a:solidFill>
                  <a:srgbClr val="FFFFFF"/>
                </a:solidFill>
              </a:rPr>
              <a:t>tt</a:t>
            </a:r>
            <a:r>
              <a:rPr lang="en-US" sz="1600" b="1" kern="0" dirty="0" smtClean="0">
                <a:solidFill>
                  <a:srgbClr val="FFFFFF"/>
                </a:solidFill>
              </a:rPr>
              <a:t>, A</a:t>
            </a:r>
            <a:r>
              <a:rPr lang="en-US" sz="1600" b="1" kern="0" baseline="-25000" dirty="0" smtClean="0">
                <a:solidFill>
                  <a:srgbClr val="FFFFFF"/>
                </a:solidFill>
              </a:rPr>
              <a:t>FB</a:t>
            </a:r>
            <a:r>
              <a:rPr lang="en-US" sz="1600" b="1" kern="0" dirty="0" smtClean="0">
                <a:solidFill>
                  <a:srgbClr val="FFFFFF"/>
                </a:solidFill>
              </a:rPr>
              <a:t> and &lt;</a:t>
            </a:r>
            <a:r>
              <a:rPr lang="en-US" sz="1600" b="1" kern="0" dirty="0" err="1" smtClean="0">
                <a:solidFill>
                  <a:srgbClr val="FFFFFF"/>
                </a:solidFill>
              </a:rPr>
              <a:t>p</a:t>
            </a:r>
            <a:r>
              <a:rPr lang="en-US" sz="1600" b="1" kern="0" baseline="30000" dirty="0" err="1" smtClean="0">
                <a:solidFill>
                  <a:srgbClr val="FFFFFF"/>
                </a:solidFill>
              </a:rPr>
              <a:t>@max</a:t>
            </a:r>
            <a:r>
              <a:rPr lang="en-US" sz="1600" b="1" kern="0" dirty="0" smtClean="0">
                <a:solidFill>
                  <a:srgbClr val="FFFFFF"/>
                </a:solidFill>
              </a:rPr>
              <a:t>&gt; sensitive to </a:t>
            </a:r>
            <a:r>
              <a:rPr lang="en-US" sz="1600" b="1" kern="0" dirty="0" err="1" smtClean="0">
                <a:solidFill>
                  <a:srgbClr val="FFFFFF"/>
                </a:solidFill>
              </a:rPr>
              <a:t>m</a:t>
            </a:r>
            <a:r>
              <a:rPr lang="en-US" sz="1600" b="1" kern="0" baseline="-25000" dirty="0" err="1" smtClean="0">
                <a:solidFill>
                  <a:srgbClr val="FFFFFF"/>
                </a:solidFill>
              </a:rPr>
              <a:t>top</a:t>
            </a:r>
            <a:r>
              <a:rPr lang="en-US" sz="1600" b="1" kern="0" baseline="-25000" dirty="0" smtClean="0">
                <a:solidFill>
                  <a:srgbClr val="FFFFFF"/>
                </a:solidFill>
              </a:rPr>
              <a:t> </a:t>
            </a:r>
            <a:r>
              <a:rPr lang="en-US" sz="1600" b="1" kern="0" dirty="0" smtClean="0">
                <a:solidFill>
                  <a:srgbClr val="FFFFFF"/>
                </a:solidFill>
              </a:rPr>
              <a:t>, </a:t>
            </a:r>
            <a:r>
              <a:rPr lang="en-US" sz="1600" b="1" kern="0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G</a:t>
            </a:r>
            <a:r>
              <a:rPr lang="en-US" sz="1600" b="1" kern="0" baseline="-25000" dirty="0" err="1" smtClean="0">
                <a:solidFill>
                  <a:srgbClr val="FFFFFF"/>
                </a:solidFill>
              </a:rPr>
              <a:t>top</a:t>
            </a:r>
            <a:r>
              <a:rPr lang="en-US" sz="1600" b="1" kern="0" baseline="-25000" dirty="0" smtClean="0">
                <a:solidFill>
                  <a:srgbClr val="FFFFFF"/>
                </a:solidFill>
              </a:rPr>
              <a:t> </a:t>
            </a:r>
            <a:r>
              <a:rPr lang="en-US" sz="1600" b="1" kern="0" dirty="0" smtClean="0">
                <a:solidFill>
                  <a:srgbClr val="FFFFFF"/>
                </a:solidFill>
              </a:rPr>
              <a:t>, and </a:t>
            </a:r>
            <a:r>
              <a:rPr lang="en-US" sz="1600" b="1" kern="0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l</a:t>
            </a:r>
            <a:r>
              <a:rPr lang="en-US" sz="1600" b="1" kern="0" baseline="-25000" dirty="0" err="1" smtClean="0">
                <a:solidFill>
                  <a:srgbClr val="FFFFFF"/>
                </a:solidFill>
              </a:rPr>
              <a:t>top</a:t>
            </a:r>
            <a:r>
              <a:rPr lang="en-US" sz="1600" b="1" kern="0" dirty="0" smtClean="0">
                <a:solidFill>
                  <a:srgbClr val="FFFFFF"/>
                </a:solidFill>
              </a:rPr>
              <a:t> (</a:t>
            </a:r>
            <a:r>
              <a:rPr lang="en-US" sz="1600" b="1" kern="0" dirty="0" err="1" smtClean="0">
                <a:solidFill>
                  <a:srgbClr val="FFFFFF"/>
                </a:solidFill>
              </a:rPr>
              <a:t>ttH</a:t>
            </a:r>
            <a:r>
              <a:rPr lang="en-US" sz="1600" b="1" kern="0" dirty="0" smtClean="0">
                <a:solidFill>
                  <a:srgbClr val="FFFFFF"/>
                </a:solidFill>
              </a:rPr>
              <a:t> Yukawa coupling)</a:t>
            </a:r>
          </a:p>
          <a:p>
            <a:pPr lvl="2"/>
            <a:r>
              <a:rPr lang="en-US" sz="1600" b="1" kern="0" dirty="0" smtClean="0">
                <a:solidFill>
                  <a:srgbClr val="FFFFFF"/>
                </a:solidFill>
              </a:rPr>
              <a:t>Experimental precision for ILC with 100,000 </a:t>
            </a:r>
            <a:r>
              <a:rPr lang="en-US" sz="1600" b="1" kern="0" dirty="0" err="1" smtClean="0">
                <a:solidFill>
                  <a:srgbClr val="FFFFFF"/>
                </a:solidFill>
              </a:rPr>
              <a:t>tt</a:t>
            </a:r>
            <a:r>
              <a:rPr lang="en-US" sz="1600" b="1" kern="0" dirty="0" smtClean="0">
                <a:solidFill>
                  <a:srgbClr val="FFFFFF"/>
                </a:solidFill>
              </a:rPr>
              <a:t> events </a:t>
            </a:r>
          </a:p>
          <a:p>
            <a:pPr lvl="3"/>
            <a:r>
              <a:rPr lang="en-US" sz="1600" b="1" kern="0" dirty="0" smtClean="0">
                <a:solidFill>
                  <a:srgbClr val="FFFFFF"/>
                </a:solidFill>
              </a:rPr>
              <a:t>No </a:t>
            </a:r>
            <a:r>
              <a:rPr lang="en-US" sz="1600" b="1" kern="0" dirty="0" err="1" smtClean="0">
                <a:solidFill>
                  <a:srgbClr val="FFFFFF"/>
                </a:solidFill>
              </a:rPr>
              <a:t>beamstrahlung</a:t>
            </a:r>
            <a:r>
              <a:rPr lang="en-US" sz="1600" b="1" kern="0" dirty="0" smtClean="0">
                <a:solidFill>
                  <a:srgbClr val="FFFFFF"/>
                </a:solidFill>
              </a:rPr>
              <a:t> and 500,000 </a:t>
            </a:r>
            <a:r>
              <a:rPr lang="en-US" sz="1600" b="1" kern="0" dirty="0" err="1" smtClean="0">
                <a:solidFill>
                  <a:srgbClr val="FFFFFF"/>
                </a:solidFill>
              </a:rPr>
              <a:t>tt</a:t>
            </a:r>
            <a:r>
              <a:rPr lang="en-US" sz="1600" b="1" kern="0" dirty="0" smtClean="0">
                <a:solidFill>
                  <a:srgbClr val="FFFFFF"/>
                </a:solidFill>
              </a:rPr>
              <a:t> events at TLEP</a:t>
            </a:r>
          </a:p>
          <a:p>
            <a:pPr lvl="3"/>
            <a:endParaRPr lang="en-US" sz="1600" b="1" kern="0" dirty="0" smtClean="0">
              <a:solidFill>
                <a:srgbClr val="FFFFFF"/>
              </a:solidFill>
            </a:endParaRPr>
          </a:p>
          <a:p>
            <a:pPr lvl="1"/>
            <a:endParaRPr lang="en-US" sz="1600" b="1" kern="0" dirty="0" smtClean="0">
              <a:solidFill>
                <a:srgbClr val="000000"/>
              </a:solidFill>
            </a:endParaRPr>
          </a:p>
          <a:p>
            <a:pPr lvl="1"/>
            <a:endParaRPr lang="en-US" sz="1600" kern="0" dirty="0" smtClean="0">
              <a:solidFill>
                <a:srgbClr val="000000"/>
              </a:solidFill>
            </a:endParaRPr>
          </a:p>
          <a:p>
            <a:pPr lvl="1"/>
            <a:endParaRPr lang="en-US" sz="1600" kern="0" dirty="0" smtClean="0">
              <a:solidFill>
                <a:srgbClr val="000000"/>
              </a:solidFill>
            </a:endParaRPr>
          </a:p>
          <a:p>
            <a:pPr lvl="1"/>
            <a:endParaRPr lang="en-US" sz="1600" kern="0" dirty="0" smtClean="0">
              <a:solidFill>
                <a:srgbClr val="000000"/>
              </a:solidFill>
            </a:endParaRPr>
          </a:p>
          <a:p>
            <a:pPr lvl="1"/>
            <a:endParaRPr lang="en-US" sz="1600" kern="0" dirty="0" smtClean="0">
              <a:solidFill>
                <a:srgbClr val="000000"/>
              </a:solidFill>
            </a:endParaRPr>
          </a:p>
          <a:p>
            <a:pPr lvl="1"/>
            <a:endParaRPr lang="en-US" sz="1600" kern="0" dirty="0" smtClean="0">
              <a:solidFill>
                <a:srgbClr val="000000"/>
              </a:solidFill>
            </a:endParaRPr>
          </a:p>
          <a:p>
            <a:pPr lvl="1"/>
            <a:endParaRPr lang="en-US" sz="1600" kern="0" dirty="0" smtClean="0">
              <a:solidFill>
                <a:srgbClr val="000000"/>
              </a:solidFill>
            </a:endParaRPr>
          </a:p>
          <a:p>
            <a:pPr marL="457200" lvl="1" indent="0">
              <a:buFontTx/>
              <a:buNone/>
            </a:pPr>
            <a:endParaRPr lang="en-US" sz="1600" kern="0" dirty="0" smtClean="0">
              <a:solidFill>
                <a:srgbClr val="000000"/>
              </a:solidFill>
            </a:endParaRPr>
          </a:p>
          <a:p>
            <a:pPr lvl="2"/>
            <a:endParaRPr lang="en-US" sz="1600" kern="0" dirty="0" smtClean="0">
              <a:solidFill>
                <a:srgbClr val="000000"/>
              </a:solidFill>
            </a:endParaRPr>
          </a:p>
          <a:p>
            <a:pPr lvl="2"/>
            <a:r>
              <a:rPr lang="en-US" sz="1600" b="1" kern="0" dirty="0" smtClean="0">
                <a:solidFill>
                  <a:srgbClr val="FFFFFF"/>
                </a:solidFill>
              </a:rPr>
              <a:t>Expected sensitivity for TLEP (full study to be done) and ILC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91099" y="5027663"/>
            <a:ext cx="2391767" cy="1827143"/>
            <a:chOff x="6644729" y="2317852"/>
            <a:chExt cx="2391767" cy="1827143"/>
          </a:xfrm>
        </p:grpSpPr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729" y="2317852"/>
              <a:ext cx="2391767" cy="1827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1" descr="\\cern.ch\dfs\Users\j\janot\Public\GIF2001\ttH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404" y="3332812"/>
              <a:ext cx="660296" cy="528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ZoneTexte 1"/>
          <p:cNvSpPr txBox="1"/>
          <p:nvPr/>
        </p:nvSpPr>
        <p:spPr>
          <a:xfrm>
            <a:off x="3203848" y="1844824"/>
            <a:ext cx="2777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Study</a:t>
            </a:r>
            <a:r>
              <a:rPr lang="fr-FR" b="1" dirty="0" smtClean="0"/>
              <a:t> made for TESLA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790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hlinkClick r:id="rId4" action="ppaction://hlinksldjump"/>
          </p:cNvPr>
          <p:cNvSpPr txBox="1"/>
          <p:nvPr/>
        </p:nvSpPr>
        <p:spPr>
          <a:xfrm>
            <a:off x="539552" y="-21050"/>
            <a:ext cx="8488157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</a:rPr>
              <a:t>Possible future large </a:t>
            </a:r>
            <a:r>
              <a:rPr lang="fr-FR" sz="2400" b="1" dirty="0" err="1" smtClean="0">
                <a:solidFill>
                  <a:srgbClr val="000000"/>
                </a:solidFill>
              </a:rPr>
              <a:t>scale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accelerators</a:t>
            </a:r>
            <a:r>
              <a:rPr lang="fr-FR" sz="2400" b="1" dirty="0" smtClean="0">
                <a:solidFill>
                  <a:srgbClr val="000000"/>
                </a:solidFill>
              </a:rPr>
              <a:t> to </a:t>
            </a:r>
            <a:r>
              <a:rPr lang="fr-FR" sz="2400" b="1" dirty="0" err="1" smtClean="0">
                <a:solidFill>
                  <a:srgbClr val="000000"/>
                </a:solidFill>
              </a:rPr>
              <a:t>address</a:t>
            </a:r>
            <a:r>
              <a:rPr lang="fr-FR" sz="2400" b="1" dirty="0" smtClean="0">
                <a:solidFill>
                  <a:srgbClr val="000000"/>
                </a:solidFill>
              </a:rPr>
              <a:t> PP </a:t>
            </a:r>
            <a:r>
              <a:rPr lang="fr-FR" sz="2400" b="1" dirty="0" err="1" smtClean="0">
                <a:solidFill>
                  <a:srgbClr val="000000"/>
                </a:solidFill>
              </a:rPr>
              <a:t>frontiers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453475" y="888759"/>
            <a:ext cx="8448523" cy="5996625"/>
            <a:chOff x="453475" y="760435"/>
            <a:chExt cx="8448523" cy="5996625"/>
          </a:xfrm>
        </p:grpSpPr>
        <p:sp>
          <p:nvSpPr>
            <p:cNvPr id="2" name="Rectangle 1"/>
            <p:cNvSpPr/>
            <p:nvPr/>
          </p:nvSpPr>
          <p:spPr>
            <a:xfrm>
              <a:off x="507799" y="760435"/>
              <a:ext cx="8208912" cy="591319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</a:endParaRPr>
            </a:p>
          </p:txBody>
        </p:sp>
        <p:pic>
          <p:nvPicPr>
            <p:cNvPr id="6" name="Picture 6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710" y="1657562"/>
              <a:ext cx="2973155" cy="15121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" name="Picture 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9612" y="4221088"/>
              <a:ext cx="2809353" cy="1756933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6910" y="4030812"/>
              <a:ext cx="2170981" cy="194720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2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759" y="1375967"/>
              <a:ext cx="3109795" cy="2124236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5400092" y="2492896"/>
              <a:ext cx="1519262" cy="46166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0000"/>
                  </a:solidFill>
                </a:rPr>
                <a:t>FCC-</a:t>
              </a:r>
              <a:r>
                <a:rPr lang="en-US" sz="1200" b="1" dirty="0" err="1" smtClean="0">
                  <a:solidFill>
                    <a:srgbClr val="000000"/>
                  </a:solidFill>
                </a:rPr>
                <a:t>ee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 (TLEP) in </a:t>
              </a:r>
            </a:p>
            <a:p>
              <a:pPr algn="ctr"/>
              <a:r>
                <a:rPr lang="en-US" sz="1200" b="1" dirty="0" smtClean="0">
                  <a:solidFill>
                    <a:srgbClr val="000000"/>
                  </a:solidFill>
                </a:rPr>
                <a:t>80-100 km tunnel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6476141" y="1628800"/>
              <a:ext cx="963487" cy="276999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</a:rPr>
                <a:t>LEP/LHC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962461" y="796717"/>
              <a:ext cx="304365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err="1" smtClean="0">
                  <a:solidFill>
                    <a:srgbClr val="FFFFFF"/>
                  </a:solidFill>
                </a:rPr>
                <a:t>Linear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e</a:t>
              </a:r>
              <a:r>
                <a:rPr lang="fr-FR" sz="2400" b="1" baseline="30000" dirty="0" err="1" smtClean="0">
                  <a:solidFill>
                    <a:srgbClr val="FFFFFF"/>
                  </a:solidFill>
                </a:rPr>
                <a:t>+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e</a:t>
              </a:r>
              <a:r>
                <a:rPr lang="fr-FR" sz="2400" b="1" baseline="30000" dirty="0" smtClean="0">
                  <a:solidFill>
                    <a:srgbClr val="FFFFFF"/>
                  </a:solidFill>
                </a:rPr>
                <a:t>-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</a:p>
            <a:p>
              <a:pPr algn="ctr"/>
              <a:r>
                <a:rPr lang="fr-FR" b="1" dirty="0" smtClean="0">
                  <a:solidFill>
                    <a:srgbClr val="FFFFFF"/>
                  </a:solidFill>
                </a:rPr>
                <a:t>(ILC, CLIC)</a:t>
              </a:r>
              <a:endParaRPr lang="fr-FR" b="1" dirty="0">
                <a:solidFill>
                  <a:srgbClr val="FFFFFF"/>
                </a:solidFill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53475" y="5926063"/>
              <a:ext cx="451456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err="1" smtClean="0">
                  <a:solidFill>
                    <a:srgbClr val="FFFFFF"/>
                  </a:solidFill>
                  <a:latin typeface="Symbol" pitchFamily="18" charset="2"/>
                </a:rPr>
                <a:t>gg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</a:p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(</a:t>
              </a:r>
              <a:r>
                <a:rPr lang="fr-FR" b="1" dirty="0" smtClean="0">
                  <a:solidFill>
                    <a:srgbClr val="FFFFFF"/>
                  </a:solidFill>
                </a:rPr>
                <a:t>SAPPHIRE, SILC, CLICHE, </a:t>
              </a:r>
              <a:r>
                <a:rPr lang="fr-FR" b="1" dirty="0" err="1" smtClean="0">
                  <a:solidFill>
                    <a:srgbClr val="FFFFFF"/>
                  </a:solidFill>
                </a:rPr>
                <a:t>HFiTT</a:t>
              </a:r>
              <a:r>
                <a:rPr lang="fr-FR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)</a:t>
              </a:r>
              <a:endParaRPr lang="fr-FR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5047689" y="5926063"/>
              <a:ext cx="37433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Muon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endParaRPr lang="fr-FR" sz="2400" b="1" dirty="0" smtClean="0">
                <a:solidFill>
                  <a:srgbClr val="FFFFFF"/>
                </a:solidFill>
              </a:endParaRPr>
            </a:p>
            <a:p>
              <a:pPr algn="ctr"/>
              <a:r>
                <a:rPr lang="fr-FR" sz="2400" b="1" dirty="0" smtClean="0">
                  <a:solidFill>
                    <a:srgbClr val="FFFFFF"/>
                  </a:solidFill>
                </a:rPr>
                <a:t>(</a:t>
              </a:r>
              <a:r>
                <a:rPr lang="fr-FR" sz="2400" b="1" dirty="0" smtClean="0">
                  <a:solidFill>
                    <a:srgbClr val="FFFFFF"/>
                  </a:solidFill>
                  <a:latin typeface="Symbol" pitchFamily="18" charset="2"/>
                </a:rPr>
                <a:t>n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-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Fact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. </a:t>
              </a:r>
              <a:r>
                <a:rPr lang="fr-FR" sz="2400" b="1" dirty="0">
                  <a:solidFill>
                    <a:srgbClr val="FFFFFF"/>
                  </a:solidFill>
                </a:rPr>
                <a:t>a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s possible 1</a:t>
              </a:r>
              <a:r>
                <a:rPr lang="fr-FR" sz="2400" b="1" baseline="30000" dirty="0" smtClean="0">
                  <a:solidFill>
                    <a:srgbClr val="FFFFFF"/>
                  </a:solidFill>
                </a:rPr>
                <a:t>st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step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12255" y="827494"/>
              <a:ext cx="410445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 err="1" smtClean="0">
                  <a:solidFill>
                    <a:srgbClr val="FFFFFF"/>
                  </a:solidFill>
                </a:rPr>
                <a:t>Circular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e</a:t>
              </a:r>
              <a:r>
                <a:rPr lang="fr-FR" sz="2400" b="1" baseline="30000" dirty="0" err="1" smtClean="0">
                  <a:solidFill>
                    <a:srgbClr val="FFFFFF"/>
                  </a:solidFill>
                </a:rPr>
                <a:t>+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e</a:t>
              </a:r>
              <a:r>
                <a:rPr lang="fr-FR" sz="2400" b="1" baseline="30000" dirty="0" smtClean="0">
                  <a:solidFill>
                    <a:srgbClr val="FFFFFF"/>
                  </a:solidFill>
                </a:rPr>
                <a:t>-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FFFFFF"/>
                  </a:solidFill>
                </a:rPr>
                <a:t>Colliders</a:t>
              </a:r>
              <a:r>
                <a:rPr lang="fr-FR" sz="2400" b="1" dirty="0" smtClean="0">
                  <a:solidFill>
                    <a:srgbClr val="FFFFFF"/>
                  </a:solidFill>
                </a:rPr>
                <a:t> </a:t>
              </a:r>
              <a:endParaRPr lang="fr-FR" sz="2400" b="1" dirty="0">
                <a:solidFill>
                  <a:srgbClr val="FFFFFF"/>
                </a:solidFill>
              </a:endParaRPr>
            </a:p>
            <a:p>
              <a:pPr algn="ctr"/>
              <a:r>
                <a:rPr lang="fr-FR" b="1" dirty="0" smtClean="0">
                  <a:solidFill>
                    <a:srgbClr val="FFFFFF"/>
                  </a:solidFill>
                </a:rPr>
                <a:t>(TLEP, super TRISTAN, CEPC…)</a:t>
              </a:r>
              <a:endParaRPr lang="fr-FR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719572" y="3100093"/>
              <a:ext cx="1470274" cy="400110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~14kH/</a:t>
              </a:r>
              <a:r>
                <a:rPr lang="fr-FR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</a:t>
              </a:r>
              <a:endPara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6476141" y="3340121"/>
              <a:ext cx="2425857" cy="400110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~400kH/</a:t>
              </a:r>
              <a:r>
                <a:rPr lang="fr-FR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</a:t>
              </a:r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(4 </a:t>
              </a:r>
              <a:r>
                <a:rPr lang="fr-FR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det</a:t>
              </a:r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.)</a:t>
              </a:r>
              <a:endPara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19572" y="3888313"/>
              <a:ext cx="1470274" cy="400110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~10kH/</a:t>
              </a:r>
              <a:r>
                <a:rPr lang="fr-FR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</a:t>
              </a:r>
              <a:endPara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6572320" y="3855929"/>
              <a:ext cx="2233497" cy="400110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~10kH/</a:t>
              </a:r>
              <a:r>
                <a:rPr lang="fr-FR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</a:t>
              </a:r>
              <a:r>
                <a:rPr lang="fr-FR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(2det.)</a:t>
              </a:r>
              <a:endPara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107504" y="404664"/>
            <a:ext cx="8560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electroweak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 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tests to </a:t>
            </a:r>
            <a:r>
              <a:rPr lang="fr-FR" sz="2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Higgs</a:t>
            </a:r>
            <a:r>
              <a:rPr lang="fr-F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studies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961872" y="2897944"/>
            <a:ext cx="966034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&lt;1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5556" y="6054387"/>
            <a:ext cx="1265090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~160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115924" y="5706235"/>
            <a:ext cx="1265090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~126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844113" y="1736812"/>
            <a:ext cx="1156379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to 400 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" name="Picture 5" descr="Untitled 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0554" y="4219058"/>
            <a:ext cx="725562" cy="470082"/>
          </a:xfrm>
          <a:prstGeom prst="rect">
            <a:avLst/>
          </a:prstGeom>
        </p:spPr>
      </p:pic>
      <p:sp>
        <p:nvSpPr>
          <p:cNvPr id="31" name="Ellipse 30"/>
          <p:cNvSpPr/>
          <p:nvPr/>
        </p:nvSpPr>
        <p:spPr>
          <a:xfrm>
            <a:off x="3352115" y="3269292"/>
            <a:ext cx="2520280" cy="1152128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Higgs</a:t>
            </a:r>
            <a:r>
              <a:rPr lang="fr-F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Factories</a:t>
            </a:r>
            <a:endParaRPr lang="fr-F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835696" y="4761148"/>
            <a:ext cx="965329" cy="584775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laser~5J,</a:t>
            </a:r>
          </a:p>
          <a:p>
            <a:r>
              <a:rPr lang="fr-FR" sz="1600" b="1" dirty="0" smtClean="0"/>
              <a:t>~100kHz</a:t>
            </a:r>
            <a:endParaRPr lang="fr-FR" sz="1600" b="1" dirty="0"/>
          </a:p>
        </p:txBody>
      </p:sp>
      <p:grpSp>
        <p:nvGrpSpPr>
          <p:cNvPr id="32" name="Groupe 31"/>
          <p:cNvGrpSpPr/>
          <p:nvPr/>
        </p:nvGrpSpPr>
        <p:grpSpPr>
          <a:xfrm>
            <a:off x="7848364" y="4565299"/>
            <a:ext cx="897926" cy="869526"/>
            <a:chOff x="1331640" y="5127575"/>
            <a:chExt cx="1540240" cy="1150657"/>
          </a:xfrm>
        </p:grpSpPr>
        <p:grpSp>
          <p:nvGrpSpPr>
            <p:cNvPr id="33" name="Groupe 32"/>
            <p:cNvGrpSpPr/>
            <p:nvPr/>
          </p:nvGrpSpPr>
          <p:grpSpPr>
            <a:xfrm>
              <a:off x="1331640" y="5450743"/>
              <a:ext cx="954906" cy="545980"/>
              <a:chOff x="1331640" y="5450743"/>
              <a:chExt cx="954906" cy="545980"/>
            </a:xfrm>
          </p:grpSpPr>
          <p:cxnSp>
            <p:nvCxnSpPr>
              <p:cNvPr id="37" name="Connecteur droit 36"/>
              <p:cNvCxnSpPr/>
              <p:nvPr/>
            </p:nvCxnSpPr>
            <p:spPr>
              <a:xfrm>
                <a:off x="1331640" y="5450743"/>
                <a:ext cx="504056" cy="269307"/>
              </a:xfrm>
              <a:prstGeom prst="line">
                <a:avLst/>
              </a:prstGeom>
              <a:solidFill>
                <a:schemeClr val="accent2"/>
              </a:solidFill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 flipV="1">
                <a:off x="1835696" y="5709860"/>
                <a:ext cx="450850" cy="6350"/>
              </a:xfrm>
              <a:prstGeom prst="line">
                <a:avLst/>
              </a:prstGeom>
              <a:solidFill>
                <a:schemeClr val="accent2"/>
              </a:solidFill>
              <a:ln w="38100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/>
              <p:nvPr/>
            </p:nvCxnSpPr>
            <p:spPr>
              <a:xfrm flipV="1">
                <a:off x="1331640" y="5727416"/>
                <a:ext cx="504056" cy="269307"/>
              </a:xfrm>
              <a:prstGeom prst="line">
                <a:avLst/>
              </a:prstGeom>
              <a:solidFill>
                <a:schemeClr val="accent2"/>
              </a:solidFill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ZoneTexte 33"/>
            <p:cNvSpPr txBox="1"/>
            <p:nvPr/>
          </p:nvSpPr>
          <p:spPr>
            <a:xfrm>
              <a:off x="1365499" y="5127575"/>
              <a:ext cx="754181" cy="455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 smtClean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fr-FR" b="1" i="1" dirty="0" smtClean="0">
                  <a:solidFill>
                    <a:schemeClr val="bg1"/>
                  </a:solidFill>
                </a:rPr>
                <a:t> </a:t>
              </a:r>
              <a:r>
                <a:rPr lang="fr-FR" b="1" i="1" baseline="30000" dirty="0" smtClean="0">
                  <a:solidFill>
                    <a:schemeClr val="bg1"/>
                  </a:solidFill>
                </a:rPr>
                <a:t>+</a:t>
              </a:r>
              <a:endParaRPr lang="fr-FR" b="1" i="1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369144" y="5822920"/>
              <a:ext cx="693004" cy="455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 smtClean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fr-FR" b="1" i="1" dirty="0" smtClean="0">
                  <a:solidFill>
                    <a:schemeClr val="bg1"/>
                  </a:solidFill>
                </a:rPr>
                <a:t> </a:t>
              </a:r>
              <a:r>
                <a:rPr lang="fr-FR" b="1" i="1" baseline="30000" dirty="0" smtClean="0">
                  <a:solidFill>
                    <a:schemeClr val="bg1"/>
                  </a:solidFill>
                </a:rPr>
                <a:t>-</a:t>
              </a:r>
              <a:endParaRPr lang="fr-FR" b="1" i="1" dirty="0">
                <a:solidFill>
                  <a:schemeClr val="bg1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286546" y="5468874"/>
              <a:ext cx="585334" cy="455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solidFill>
                    <a:schemeClr val="bg1"/>
                  </a:solidFill>
                </a:rPr>
                <a:t>H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20" y="1912209"/>
            <a:ext cx="1113748" cy="70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Double flèche horizontale 14"/>
          <p:cNvSpPr/>
          <p:nvPr/>
        </p:nvSpPr>
        <p:spPr>
          <a:xfrm>
            <a:off x="4175956" y="2744924"/>
            <a:ext cx="871733" cy="153020"/>
          </a:xfrm>
          <a:prstGeom prst="leftRightArrow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3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935596" y="101823"/>
            <a:ext cx="795692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</a:t>
            </a:r>
            <a:r>
              <a:rPr lang="fr-F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fr-F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r>
              <a:rPr lang="fr-F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  <a:r>
              <a:rPr lang="fr-F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Group (</a:t>
            </a:r>
            <a:r>
              <a:rPr lang="fr-FR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cont’d</a:t>
            </a:r>
            <a:r>
              <a:rPr lang="fr-F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5308" y="1281106"/>
            <a:ext cx="287771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000000"/>
                </a:solidFill>
              </a:rPr>
              <a:t>Recommendation</a:t>
            </a:r>
            <a:r>
              <a:rPr lang="fr-FR" sz="2400" b="1" dirty="0" smtClean="0">
                <a:solidFill>
                  <a:srgbClr val="000000"/>
                </a:solidFill>
              </a:rPr>
              <a:t> #2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19744" y="727727"/>
            <a:ext cx="7378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FFFF"/>
                </a:solidFill>
              </a:rPr>
              <a:t>High-</a:t>
            </a:r>
            <a:r>
              <a:rPr lang="fr-FR" sz="2800" b="1" dirty="0" err="1" smtClean="0">
                <a:solidFill>
                  <a:srgbClr val="FFFFFF"/>
                </a:solidFill>
              </a:rPr>
              <a:t>priority</a:t>
            </a:r>
            <a:r>
              <a:rPr lang="fr-FR" sz="2800" b="1" dirty="0" smtClean="0">
                <a:solidFill>
                  <a:srgbClr val="FFFFFF"/>
                </a:solidFill>
              </a:rPr>
              <a:t> large-</a:t>
            </a:r>
            <a:r>
              <a:rPr lang="fr-FR" sz="2800" b="1" dirty="0" err="1" smtClean="0">
                <a:solidFill>
                  <a:srgbClr val="FFFFFF"/>
                </a:solidFill>
              </a:rPr>
              <a:t>scale</a:t>
            </a:r>
            <a:r>
              <a:rPr lang="fr-FR" sz="2800" b="1" dirty="0" smtClean="0">
                <a:solidFill>
                  <a:srgbClr val="FFFFFF"/>
                </a:solidFill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</a:rPr>
              <a:t>scientific</a:t>
            </a:r>
            <a:r>
              <a:rPr lang="fr-FR" sz="2800" b="1" dirty="0" smtClean="0">
                <a:solidFill>
                  <a:srgbClr val="FFFFFF"/>
                </a:solidFill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</a:rPr>
              <a:t>activities</a:t>
            </a:r>
            <a:r>
              <a:rPr lang="fr-FR" sz="2800" b="1" dirty="0" smtClean="0">
                <a:solidFill>
                  <a:srgbClr val="FFFFFF"/>
                </a:solidFill>
              </a:rPr>
              <a:t> (2)</a:t>
            </a:r>
            <a:endParaRPr lang="fr-FR" sz="28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880828"/>
            <a:ext cx="8604956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000000"/>
                </a:solidFill>
              </a:rPr>
              <a:t>d) To stay at the forefront of particle physics, Europe needs to be in </a:t>
            </a:r>
            <a:r>
              <a:rPr lang="en-US" sz="2400" b="1" dirty="0" smtClean="0">
                <a:solidFill>
                  <a:srgbClr val="000000"/>
                </a:solidFill>
              </a:rPr>
              <a:t>a position </a:t>
            </a:r>
            <a:r>
              <a:rPr lang="en-US" sz="2400" b="1" dirty="0">
                <a:solidFill>
                  <a:srgbClr val="000000"/>
                </a:solidFill>
              </a:rPr>
              <a:t>to propose an </a:t>
            </a:r>
            <a:r>
              <a:rPr lang="en-US" sz="2400" b="1" u="sng" dirty="0">
                <a:solidFill>
                  <a:srgbClr val="000000"/>
                </a:solidFill>
              </a:rPr>
              <a:t>ambitious post-LHC accelerator project at </a:t>
            </a:r>
            <a:r>
              <a:rPr lang="en-US" sz="2400" b="1" u="sng" dirty="0" smtClean="0">
                <a:solidFill>
                  <a:srgbClr val="000000"/>
                </a:solidFill>
              </a:rPr>
              <a:t>CERN</a:t>
            </a:r>
            <a:r>
              <a:rPr lang="en-US" sz="2400" b="1" dirty="0" smtClean="0">
                <a:solidFill>
                  <a:srgbClr val="000000"/>
                </a:solidFill>
              </a:rPr>
              <a:t> by </a:t>
            </a:r>
            <a:r>
              <a:rPr lang="en-US" sz="2400" b="1" dirty="0">
                <a:solidFill>
                  <a:srgbClr val="000000"/>
                </a:solidFill>
              </a:rPr>
              <a:t>the time of the </a:t>
            </a:r>
            <a:r>
              <a:rPr lang="en-US" sz="2400" b="1" u="sng" dirty="0">
                <a:solidFill>
                  <a:srgbClr val="000000"/>
                </a:solidFill>
              </a:rPr>
              <a:t>next Strategy update</a:t>
            </a:r>
            <a:r>
              <a:rPr lang="en-US" sz="2400" b="1" dirty="0">
                <a:solidFill>
                  <a:srgbClr val="000000"/>
                </a:solidFill>
              </a:rPr>
              <a:t>, when physics results from </a:t>
            </a:r>
            <a:r>
              <a:rPr lang="en-US" sz="2400" b="1" dirty="0" smtClean="0">
                <a:solidFill>
                  <a:srgbClr val="000000"/>
                </a:solidFill>
              </a:rPr>
              <a:t>the LHC </a:t>
            </a:r>
            <a:r>
              <a:rPr lang="en-US" sz="2400" b="1" dirty="0">
                <a:solidFill>
                  <a:srgbClr val="000000"/>
                </a:solidFill>
              </a:rPr>
              <a:t>running at 14 </a:t>
            </a:r>
            <a:r>
              <a:rPr lang="en-US" sz="2400" b="1" dirty="0" err="1">
                <a:solidFill>
                  <a:srgbClr val="000000"/>
                </a:solidFill>
              </a:rPr>
              <a:t>TeV</a:t>
            </a:r>
            <a:r>
              <a:rPr lang="en-US" sz="2400" b="1" dirty="0">
                <a:solidFill>
                  <a:srgbClr val="000000"/>
                </a:solidFill>
              </a:rPr>
              <a:t> will be available.</a:t>
            </a:r>
          </a:p>
          <a:p>
            <a:pPr algn="just"/>
            <a:endParaRPr lang="en-US" sz="2400" dirty="0" smtClean="0">
              <a:solidFill>
                <a:srgbClr val="000000"/>
              </a:solidFill>
            </a:endParaRPr>
          </a:p>
          <a:p>
            <a:pPr algn="just"/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CERN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undertake </a:t>
            </a:r>
            <a:r>
              <a:rPr lang="en-US" sz="2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studies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accelerator projects in 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global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context, with emphasis on </a:t>
            </a:r>
            <a:r>
              <a:rPr lang="en-US" sz="2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proton-proton and </a:t>
            </a:r>
            <a:r>
              <a:rPr lang="en-US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electron-positron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high-energy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frontier machines.</a:t>
            </a:r>
            <a:r>
              <a:rPr lang="en-US" sz="2400" b="1" i="1" dirty="0">
                <a:solidFill>
                  <a:srgbClr val="000000"/>
                </a:solidFill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design studies should be coupled 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vigorous accelerator R&amp;D </a:t>
            </a:r>
            <a:r>
              <a:rPr lang="en-U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including high-field magnets 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high-gradient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accelerating structures, in collaboration with national 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institutes, laboratories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universities worldwide.</a:t>
            </a:r>
            <a:endParaRPr lang="fr-FR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150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/>
        </p:nvSpPr>
        <p:spPr bwMode="auto">
          <a:xfrm>
            <a:off x="309500" y="2759254"/>
            <a:ext cx="8510972" cy="405855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FF3300"/>
                </a:solidFill>
                <a:latin typeface="+mn-lt"/>
                <a:ea typeface="黑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FF3300"/>
                </a:solidFill>
                <a:latin typeface="+mn-lt"/>
                <a:ea typeface="黑体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FF3300"/>
                </a:solidFill>
                <a:latin typeface="+mn-lt"/>
                <a:ea typeface="黑体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3300"/>
                </a:solidFill>
                <a:latin typeface="+mn-lt"/>
                <a:ea typeface="黑体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3300"/>
                </a:solidFill>
                <a:latin typeface="+mn-lt"/>
                <a:ea typeface="黑体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2000" b="1" dirty="0" smtClean="0">
                <a:solidFill>
                  <a:srgbClr val="C00000"/>
                </a:solidFill>
                <a:ea typeface="黑体" pitchFamily="49" charset="-122"/>
              </a:rPr>
              <a:t>CPEC</a:t>
            </a:r>
          </a:p>
          <a:p>
            <a:pPr lvl="1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Pre-study, R&amp;D and preparation work</a:t>
            </a:r>
          </a:p>
          <a:p>
            <a:pPr lvl="2">
              <a:spcBef>
                <a:spcPct val="0"/>
              </a:spcBef>
            </a:pPr>
            <a:r>
              <a:rPr lang="en-US" altLang="zh-CN" sz="1600" dirty="0" smtClean="0">
                <a:solidFill>
                  <a:srgbClr val="002060"/>
                </a:solidFill>
                <a:ea typeface="黑体" pitchFamily="49" charset="-122"/>
              </a:rPr>
              <a:t>Pre-study: 2013-15  </a:t>
            </a:r>
            <a:endParaRPr lang="en-US" altLang="zh-CN" sz="1600" dirty="0" smtClean="0">
              <a:solidFill>
                <a:srgbClr val="002060"/>
              </a:solidFill>
              <a:ea typeface="黑体" pitchFamily="49" charset="-122"/>
              <a:sym typeface="Wingdings" pitchFamily="2" charset="2"/>
            </a:endParaRPr>
          </a:p>
          <a:p>
            <a:pPr lvl="3">
              <a:spcBef>
                <a:spcPct val="0"/>
              </a:spcBef>
            </a:pPr>
            <a:r>
              <a:rPr lang="en-US" altLang="zh-CN" sz="1600" b="1" dirty="0" smtClean="0">
                <a:solidFill>
                  <a:srgbClr val="002060"/>
                </a:solidFill>
                <a:ea typeface="黑体" pitchFamily="49" charset="-122"/>
              </a:rPr>
              <a:t>Pre-CDR by the end of 2014 for R&amp;D funding request</a:t>
            </a:r>
          </a:p>
          <a:p>
            <a:pPr lvl="2">
              <a:spcBef>
                <a:spcPct val="0"/>
              </a:spcBef>
            </a:pPr>
            <a:r>
              <a:rPr lang="en-US" altLang="zh-CN" sz="1600" dirty="0" smtClean="0">
                <a:solidFill>
                  <a:srgbClr val="002060"/>
                </a:solidFill>
                <a:ea typeface="黑体" pitchFamily="49" charset="-122"/>
              </a:rPr>
              <a:t>R&amp;D: 2016-2020 </a:t>
            </a:r>
          </a:p>
          <a:p>
            <a:pPr lvl="2">
              <a:spcBef>
                <a:spcPct val="0"/>
              </a:spcBef>
            </a:pPr>
            <a:r>
              <a:rPr lang="en-US" altLang="zh-CN" sz="1600" dirty="0" smtClean="0">
                <a:solidFill>
                  <a:srgbClr val="002060"/>
                </a:solidFill>
                <a:ea typeface="黑体" pitchFamily="49" charset="-122"/>
              </a:rPr>
              <a:t>Engineering Design: 2015-2020</a:t>
            </a:r>
          </a:p>
          <a:p>
            <a:pPr lvl="1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Construction: 2021-2027</a:t>
            </a:r>
          </a:p>
          <a:p>
            <a:pPr lvl="1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Data taking: 2028-2035</a:t>
            </a:r>
          </a:p>
          <a:p>
            <a:pPr>
              <a:spcBef>
                <a:spcPct val="0"/>
              </a:spcBef>
            </a:pPr>
            <a:r>
              <a:rPr lang="en-US" altLang="zh-CN" sz="2000" b="1" dirty="0" err="1" smtClean="0">
                <a:solidFill>
                  <a:srgbClr val="C00000"/>
                </a:solidFill>
                <a:ea typeface="黑体" pitchFamily="49" charset="-122"/>
              </a:rPr>
              <a:t>SppC</a:t>
            </a:r>
            <a:endParaRPr lang="en-US" altLang="zh-CN" sz="2000" b="1" dirty="0" smtClean="0">
              <a:solidFill>
                <a:srgbClr val="C00000"/>
              </a:solidFill>
              <a:ea typeface="黑体" pitchFamily="49" charset="-122"/>
            </a:endParaRPr>
          </a:p>
          <a:p>
            <a:pPr lvl="1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Pre-study, R&amp;D and preparation work</a:t>
            </a:r>
          </a:p>
          <a:p>
            <a:pPr lvl="2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Pre-study: 2013-2020</a:t>
            </a:r>
          </a:p>
          <a:p>
            <a:pPr lvl="2">
              <a:spcBef>
                <a:spcPct val="0"/>
              </a:spcBef>
            </a:pPr>
            <a:r>
              <a:rPr lang="en-US" altLang="zh-CN" sz="1600" dirty="0" smtClean="0">
                <a:solidFill>
                  <a:srgbClr val="002060"/>
                </a:solidFill>
                <a:ea typeface="黑体" pitchFamily="49" charset="-122"/>
              </a:rPr>
              <a:t>R&amp;D: 2020-2030 </a:t>
            </a:r>
          </a:p>
          <a:p>
            <a:pPr lvl="2">
              <a:spcBef>
                <a:spcPct val="0"/>
              </a:spcBef>
            </a:pPr>
            <a:r>
              <a:rPr lang="en-US" altLang="zh-CN" sz="1600" dirty="0" smtClean="0">
                <a:solidFill>
                  <a:srgbClr val="002060"/>
                </a:solidFill>
                <a:ea typeface="黑体" pitchFamily="49" charset="-122"/>
              </a:rPr>
              <a:t>Engineering Design: 2030-2035</a:t>
            </a:r>
          </a:p>
          <a:p>
            <a:pPr lvl="1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Construction: 2035-2042</a:t>
            </a:r>
          </a:p>
          <a:p>
            <a:pPr lvl="1">
              <a:spcBef>
                <a:spcPct val="0"/>
              </a:spcBef>
            </a:pPr>
            <a:r>
              <a:rPr lang="en-US" altLang="zh-CN" sz="1800" dirty="0" smtClean="0">
                <a:solidFill>
                  <a:srgbClr val="002060"/>
                </a:solidFill>
                <a:ea typeface="黑体" pitchFamily="49" charset="-122"/>
              </a:rPr>
              <a:t>Data taking: 2042 -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40" y="184929"/>
            <a:ext cx="4552032" cy="259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1"/>
          <p:cNvSpPr/>
          <p:nvPr/>
        </p:nvSpPr>
        <p:spPr>
          <a:xfrm>
            <a:off x="6848687" y="2492896"/>
            <a:ext cx="2013421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800" b="1" dirty="0" smtClean="0">
                <a:solidFill>
                  <a:srgbClr val="C00000"/>
                </a:solidFill>
                <a:ea typeface="黑体" pitchFamily="49" charset="-122"/>
              </a:rPr>
              <a:t>A 50-70 km tunnel is very</a:t>
            </a:r>
            <a:r>
              <a:rPr lang="en-US" altLang="zh-CN" sz="1800" b="1" dirty="0">
                <a:solidFill>
                  <a:srgbClr val="C00000"/>
                </a:solidFill>
                <a:ea typeface="黑体" pitchFamily="49" charset="-122"/>
              </a:rPr>
              <a:t> </a:t>
            </a:r>
            <a:r>
              <a:rPr lang="en-US" altLang="zh-CN" sz="1800" b="1" dirty="0" smtClean="0">
                <a:solidFill>
                  <a:srgbClr val="C00000"/>
                </a:solidFill>
                <a:ea typeface="黑体" pitchFamily="49" charset="-122"/>
              </a:rPr>
              <a:t>affordable in China </a:t>
            </a:r>
            <a:r>
              <a:rPr lang="en-US" altLang="zh-CN" sz="1800" b="1" dirty="0">
                <a:solidFill>
                  <a:srgbClr val="C00000"/>
                </a:solidFill>
                <a:ea typeface="黑体" pitchFamily="49" charset="-122"/>
              </a:rPr>
              <a:t>NOW</a:t>
            </a:r>
            <a:endParaRPr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113832" y="6472735"/>
            <a:ext cx="35633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Slides </a:t>
            </a:r>
            <a:r>
              <a:rPr lang="fr-FR" sz="1600" dirty="0" err="1" smtClean="0"/>
              <a:t>from</a:t>
            </a:r>
            <a:r>
              <a:rPr lang="fr-FR" sz="1600" dirty="0" smtClean="0"/>
              <a:t> </a:t>
            </a:r>
            <a:r>
              <a:rPr lang="fr-FR" sz="1600" dirty="0" err="1" smtClean="0"/>
              <a:t>Yifang</a:t>
            </a:r>
            <a:r>
              <a:rPr lang="fr-FR" sz="1600" dirty="0" smtClean="0"/>
              <a:t> Wang (IHEP </a:t>
            </a:r>
            <a:r>
              <a:rPr lang="fr-FR" sz="1600" dirty="0" err="1" smtClean="0"/>
              <a:t>director</a:t>
            </a:r>
            <a:r>
              <a:rPr lang="fr-FR" sz="1600" dirty="0" smtClean="0"/>
              <a:t>)</a:t>
            </a:r>
            <a:endParaRPr lang="fr-FR" sz="1600" dirty="0"/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431540" y="184928"/>
            <a:ext cx="3707904" cy="162389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err="1" smtClean="0">
                <a:ea typeface="黑体" pitchFamily="49" charset="-122"/>
              </a:rPr>
              <a:t>CEPC+SppC</a:t>
            </a:r>
            <a:endParaRPr lang="en-US" altLang="zh-CN" sz="4000" b="1" dirty="0" smtClean="0">
              <a:ea typeface="黑体" pitchFamily="49" charset="-122"/>
            </a:endParaRPr>
          </a:p>
          <a:p>
            <a:r>
              <a:rPr lang="fr-FR" altLang="zh-CN" sz="2000" b="1" dirty="0" smtClean="0">
                <a:ea typeface="黑体" pitchFamily="49" charset="-122"/>
              </a:rPr>
              <a:t>« The FCC in China »</a:t>
            </a:r>
            <a:endParaRPr lang="zh-CN" altLang="en-US" sz="2000" b="1" dirty="0" smtClean="0">
              <a:ea typeface="黑体" pitchFamily="49" charset="-122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535240" y="4588474"/>
            <a:ext cx="3141950" cy="1477328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Contact with IHEP/Tsinghua has been established. Agreement to joint effort on specific physics and TPC studies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34346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Box 24"/>
          <p:cNvSpPr txBox="1">
            <a:spLocks noChangeArrowheads="1"/>
          </p:cNvSpPr>
          <p:nvPr/>
        </p:nvSpPr>
        <p:spPr bwMode="auto">
          <a:xfrm>
            <a:off x="1367644" y="14339"/>
            <a:ext cx="6319743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FCC Design Study : 100km Circular (pp, </a:t>
            </a:r>
            <a:r>
              <a:rPr lang="en-US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collider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23" y="1679187"/>
            <a:ext cx="7676023" cy="5170193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2659177" y="4149042"/>
            <a:ext cx="1183405" cy="540021"/>
          </a:xfrm>
          <a:prstGeom prst="rect">
            <a:avLst/>
          </a:prstGeom>
          <a:solidFill>
            <a:srgbClr val="008000">
              <a:alpha val="5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59176" y="5229083"/>
            <a:ext cx="1183405" cy="540021"/>
          </a:xfrm>
          <a:prstGeom prst="rect">
            <a:avLst/>
          </a:prstGeom>
          <a:solidFill>
            <a:srgbClr val="008000">
              <a:alpha val="5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703931" y="4149042"/>
            <a:ext cx="1183405" cy="540021"/>
          </a:xfrm>
          <a:prstGeom prst="rect">
            <a:avLst/>
          </a:prstGeom>
          <a:solidFill>
            <a:srgbClr val="008000">
              <a:alpha val="5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717912" y="4689062"/>
            <a:ext cx="1177214" cy="540021"/>
          </a:xfrm>
          <a:prstGeom prst="rect">
            <a:avLst/>
          </a:prstGeom>
          <a:solidFill>
            <a:srgbClr val="008000">
              <a:alpha val="5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226641" y="3609020"/>
            <a:ext cx="1183405" cy="540021"/>
          </a:xfrm>
          <a:prstGeom prst="rect">
            <a:avLst/>
          </a:prstGeom>
          <a:solidFill>
            <a:srgbClr val="008000">
              <a:alpha val="5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224100" y="4149041"/>
            <a:ext cx="1183405" cy="540021"/>
          </a:xfrm>
          <a:prstGeom prst="rect">
            <a:avLst/>
          </a:prstGeom>
          <a:solidFill>
            <a:srgbClr val="008000">
              <a:alpha val="5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0" name="Text Box 24"/>
          <p:cNvSpPr txBox="1">
            <a:spLocks noChangeArrowheads="1"/>
          </p:cNvSpPr>
          <p:nvPr/>
        </p:nvSpPr>
        <p:spPr bwMode="auto">
          <a:xfrm>
            <a:off x="593573" y="949507"/>
            <a:ext cx="8054193" cy="707886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FCC DS is huge 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gdings 3" panose="05040102010807070707" pitchFamily="18" charset="2"/>
              </a:rPr>
              <a:t>a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WP with EC funding and WP without EC funding</a:t>
            </a:r>
          </a:p>
          <a:p>
            <a:pPr algn="l"/>
            <a:r>
              <a:rPr lang="en-US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gdings 3" panose="05040102010807070707" pitchFamily="18" charset="2"/>
              </a:rPr>
              <a:t>a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number of partners for H2020 part will be limited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558894" y="5412370"/>
            <a:ext cx="3268471" cy="13234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For </a:t>
            </a:r>
            <a:r>
              <a:rPr lang="fr-FR" b="1" dirty="0" err="1" smtClean="0">
                <a:solidFill>
                  <a:schemeClr val="bg1"/>
                </a:solidFill>
              </a:rPr>
              <a:t>these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topics</a:t>
            </a:r>
            <a:r>
              <a:rPr lang="fr-FR" b="1" dirty="0" smtClean="0">
                <a:solidFill>
                  <a:schemeClr val="bg1"/>
                </a:solidFill>
              </a:rPr>
              <a:t>, </a:t>
            </a:r>
            <a:r>
              <a:rPr lang="fr-FR" b="1" dirty="0" err="1" smtClean="0">
                <a:solidFill>
                  <a:schemeClr val="bg1"/>
                </a:solidFill>
              </a:rPr>
              <a:t>Working</a:t>
            </a:r>
            <a:r>
              <a:rPr lang="fr-FR" b="1" dirty="0" smtClean="0">
                <a:solidFill>
                  <a:schemeClr val="bg1"/>
                </a:solidFill>
              </a:rPr>
              <a:t> Groups are </a:t>
            </a:r>
            <a:r>
              <a:rPr lang="fr-FR" b="1" dirty="0" err="1" smtClean="0">
                <a:solidFill>
                  <a:schemeClr val="bg1"/>
                </a:solidFill>
              </a:rPr>
              <a:t>being</a:t>
            </a:r>
            <a:r>
              <a:rPr lang="fr-FR" b="1" dirty="0" smtClean="0">
                <a:solidFill>
                  <a:schemeClr val="bg1"/>
                </a:solidFill>
              </a:rPr>
              <a:t> set up, </a:t>
            </a:r>
            <a:r>
              <a:rPr lang="fr-FR" b="1" dirty="0" err="1" smtClean="0">
                <a:solidFill>
                  <a:schemeClr val="bg1"/>
                </a:solidFill>
              </a:rPr>
              <a:t>each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WG </a:t>
            </a:r>
            <a:r>
              <a:rPr lang="fr-FR" b="1" dirty="0" err="1" smtClean="0">
                <a:solidFill>
                  <a:schemeClr val="bg1"/>
                </a:solidFill>
              </a:rPr>
              <a:t>being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divided</a:t>
            </a:r>
            <a:r>
              <a:rPr lang="fr-FR" b="1" dirty="0" smtClean="0">
                <a:solidFill>
                  <a:schemeClr val="bg1"/>
                </a:solidFill>
              </a:rPr>
              <a:t> in </a:t>
            </a:r>
            <a:r>
              <a:rPr lang="fr-FR" b="1" dirty="0" err="1" smtClean="0">
                <a:solidFill>
                  <a:schemeClr val="bg1"/>
                </a:solidFill>
              </a:rPr>
              <a:t>sub</a:t>
            </a:r>
            <a:r>
              <a:rPr lang="fr-FR" b="1" dirty="0" smtClean="0">
                <a:solidFill>
                  <a:schemeClr val="bg1"/>
                </a:solidFill>
              </a:rPr>
              <a:t>-groups 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16702" y="414449"/>
            <a:ext cx="8510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Kick-off meeting of the FCC </a:t>
            </a:r>
            <a:r>
              <a:rPr lang="fr-FR" sz="2400" b="1" dirty="0" err="1" smtClean="0">
                <a:solidFill>
                  <a:schemeClr val="bg1"/>
                </a:solidFill>
              </a:rPr>
              <a:t>was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</a:rPr>
              <a:t>held</a:t>
            </a:r>
            <a:r>
              <a:rPr lang="fr-FR" sz="2400" b="1" dirty="0" smtClean="0">
                <a:solidFill>
                  <a:schemeClr val="bg1"/>
                </a:solidFill>
              </a:rPr>
              <a:t> on </a:t>
            </a:r>
            <a:r>
              <a:rPr lang="fr-FR" sz="2400" b="1" dirty="0" err="1" smtClean="0">
                <a:solidFill>
                  <a:schemeClr val="bg1"/>
                </a:solidFill>
              </a:rPr>
              <a:t>February</a:t>
            </a:r>
            <a:r>
              <a:rPr lang="fr-FR" sz="2400" b="1" dirty="0" smtClean="0">
                <a:solidFill>
                  <a:schemeClr val="bg1"/>
                </a:solidFill>
              </a:rPr>
              <a:t> 12-14, 2014 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2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52400" y="476672"/>
            <a:ext cx="8610600" cy="568295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800" dirty="0" smtClean="0">
                <a:latin typeface="Times New Roman"/>
                <a:cs typeface="Times New Roman"/>
              </a:rPr>
              <a:t>Overall coordination: A. </a:t>
            </a:r>
            <a:r>
              <a:rPr lang="en-US" sz="1800" dirty="0" err="1" smtClean="0">
                <a:latin typeface="Times New Roman"/>
                <a:cs typeface="Times New Roman"/>
              </a:rPr>
              <a:t>Blondel</a:t>
            </a:r>
            <a:r>
              <a:rPr lang="en-US" sz="1800" dirty="0" smtClean="0">
                <a:latin typeface="Times New Roman"/>
                <a:cs typeface="Times New Roman"/>
              </a:rPr>
              <a:t>, P. </a:t>
            </a:r>
            <a:r>
              <a:rPr lang="en-US" sz="1800" dirty="0" err="1" smtClean="0">
                <a:latin typeface="Times New Roman"/>
                <a:cs typeface="Times New Roman"/>
              </a:rPr>
              <a:t>Janot</a:t>
            </a:r>
            <a:endParaRPr lang="en-US" sz="1800" dirty="0" smtClean="0">
              <a:latin typeface="Times New Roman"/>
              <a:cs typeface="Times New Roman"/>
            </a:endParaRPr>
          </a:p>
          <a:p>
            <a:pPr lvl="1"/>
            <a:r>
              <a:rPr lang="en-US" sz="1600" dirty="0" smtClean="0">
                <a:latin typeface="Times New Roman"/>
                <a:cs typeface="Times New Roman"/>
              </a:rPr>
              <a:t>Discovery through precision measurements, rare, or invisible processes. </a:t>
            </a: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>
              <a:lnSpc>
                <a:spcPct val="80000"/>
              </a:lnSpc>
            </a:pPr>
            <a:endParaRPr lang="en-US" sz="1600" dirty="0" smtClean="0">
              <a:latin typeface="Times New Roman"/>
              <a:cs typeface="Times New Roman"/>
            </a:endParaRPr>
          </a:p>
          <a:p>
            <a:pPr lvl="1">
              <a:lnSpc>
                <a:spcPct val="80000"/>
              </a:lnSpc>
            </a:pPr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r>
              <a:rPr lang="en-US" sz="1600" dirty="0" smtClean="0">
                <a:latin typeface="Times New Roman"/>
                <a:cs typeface="Times New Roman"/>
              </a:rPr>
              <a:t>Develop the necessary tools                                  Understand the experimental conditions</a:t>
            </a: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marL="457200" lvl="1" indent="0">
              <a:lnSpc>
                <a:spcPct val="120000"/>
              </a:lnSpc>
              <a:buFontTx/>
              <a:buNone/>
            </a:pPr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r>
              <a:rPr lang="en-US" sz="1600" dirty="0" smtClean="0">
                <a:latin typeface="Times New Roman"/>
                <a:cs typeface="Times New Roman"/>
              </a:rPr>
              <a:t>Set constraints on the possible detector designs to match statistical precision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latin typeface="Times New Roman"/>
              <a:cs typeface="Times New Roman"/>
            </a:endParaRPr>
          </a:p>
          <a:p>
            <a:pPr marL="0" indent="0">
              <a:buFontTx/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pPr lvl="2"/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" name="Up-Down Arrow 26"/>
          <p:cNvSpPr/>
          <p:nvPr/>
        </p:nvSpPr>
        <p:spPr bwMode="auto">
          <a:xfrm>
            <a:off x="4495800" y="3296072"/>
            <a:ext cx="256032" cy="1368552"/>
          </a:xfrm>
          <a:prstGeom prst="upDownArrow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04800" y="12386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Electroweak Physics at the Z pole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R.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Tenchini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590800" y="12386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Di-boson Physics </a:t>
            </a:r>
            <a:r>
              <a:rPr kumimoji="1" lang="en-US" sz="1400" b="1" dirty="0" err="1" smtClean="0">
                <a:solidFill>
                  <a:srgbClr val="009900"/>
                </a:solidFill>
                <a:latin typeface="Times New Roman"/>
                <a:cs typeface="Times New Roman"/>
              </a:rPr>
              <a:t>m</a:t>
            </a:r>
            <a:r>
              <a:rPr kumimoji="1" lang="en-US" sz="1400" b="1" baseline="-25000" dirty="0" err="1" smtClean="0">
                <a:solidFill>
                  <a:srgbClr val="009900"/>
                </a:solidFill>
                <a:latin typeface="Times New Roman"/>
                <a:cs typeface="Times New Roman"/>
              </a:rPr>
              <a:t>W</a:t>
            </a: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 measurement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R.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Tenchini</a:t>
            </a:r>
            <a:endParaRPr kumimoji="1" lang="en-US" sz="16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00600" y="12386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H(126) Properties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M.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Klute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K. Peters</a:t>
            </a:r>
            <a:endParaRPr kumimoji="1" lang="en-US" sz="14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876256" y="12386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Top Quark Physics</a:t>
            </a:r>
            <a:endParaRPr kumimoji="1" lang="en-US" sz="1400" b="1" dirty="0">
              <a:solidFill>
                <a:srgbClr val="009900"/>
              </a:solidFill>
              <a:latin typeface="Times New Roman"/>
              <a:cs typeface="Times New Roman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P.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Azzi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47800" y="22292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QCD and </a:t>
            </a:r>
            <a:r>
              <a:rPr kumimoji="1" lang="en-US" sz="1400" b="1" dirty="0" err="1" smtClean="0">
                <a:solidFill>
                  <a:srgbClr val="009900"/>
                </a:solidFill>
                <a:latin typeface="Times New Roman"/>
                <a:cs typeface="Times New Roman"/>
              </a:rPr>
              <a:t>gg</a:t>
            </a: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 Physics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D.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d’Enterria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P. </a:t>
            </a:r>
            <a:r>
              <a:rPr kumimoji="1" lang="en-US" sz="16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Skands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733800" y="22292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err="1" smtClean="0">
                <a:solidFill>
                  <a:srgbClr val="009900"/>
                </a:solidFill>
                <a:latin typeface="Times New Roman"/>
                <a:cs typeface="Times New Roman"/>
              </a:rPr>
              <a:t>Flavour</a:t>
            </a: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 Physics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S.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Monteil</a:t>
            </a:r>
            <a:endParaRPr kumimoji="1" lang="en-US" sz="2000" b="1" dirty="0" smtClean="0">
              <a:solidFill>
                <a:srgbClr val="0099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019800" y="2229272"/>
            <a:ext cx="17526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New Physics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M.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Pierini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C. Rogan</a:t>
            </a:r>
            <a:endParaRPr kumimoji="1" lang="en-US" sz="14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756894" y="5181600"/>
            <a:ext cx="1752600" cy="76200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Detector Designs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A.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Cattai</a:t>
            </a: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G.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Rolandi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096000" y="3524672"/>
            <a:ext cx="1752600" cy="76200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Experimental Environment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N.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Bacchetta</a:t>
            </a:r>
            <a:endParaRPr kumimoji="1" lang="en-US" sz="2000" b="1" dirty="0" smtClean="0">
              <a:solidFill>
                <a:srgbClr val="0099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971600" y="3588296"/>
            <a:ext cx="2228800" cy="84313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Offline Software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P.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Janot</a:t>
            </a:r>
            <a:r>
              <a:rPr kumimoji="1" lang="en-US" sz="16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F.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Gianotti</a:t>
            </a:r>
            <a:endParaRPr kumimoji="1" lang="en-US" sz="16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B. </a:t>
            </a:r>
            <a:r>
              <a:rPr kumimoji="1" lang="en-US" sz="1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Hegner</a:t>
            </a:r>
            <a:r>
              <a:rPr kumimoji="1" lang="en-US" sz="1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(PH-</a:t>
            </a:r>
            <a:r>
              <a:rPr kumimoji="1" lang="en-US" sz="1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sft</a:t>
            </a:r>
            <a:r>
              <a:rPr kumimoji="1" lang="en-US" sz="1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733800" y="3597424"/>
            <a:ext cx="1752600" cy="76200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400" b="1" dirty="0" smtClean="0">
                <a:solidFill>
                  <a:srgbClr val="009900"/>
                </a:solidFill>
                <a:latin typeface="Times New Roman"/>
                <a:cs typeface="Times New Roman"/>
              </a:rPr>
              <a:t>Online Software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6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C. </a:t>
            </a:r>
            <a:r>
              <a:rPr kumimoji="1" lang="en-US" sz="16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Leonidopoulos</a:t>
            </a:r>
            <a:endParaRPr kumimoji="1" lang="en-US" sz="2000" b="1" dirty="0" smtClean="0">
              <a:solidFill>
                <a:srgbClr val="009900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1524000" y="4442465"/>
            <a:ext cx="1685077" cy="27699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Synergy with FCC-</a:t>
            </a:r>
            <a:r>
              <a:rPr kumimoji="1" lang="en-US" sz="1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hh</a:t>
            </a:r>
            <a:endParaRPr kumimoji="1"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Box 39"/>
          <p:cNvSpPr txBox="1"/>
          <p:nvPr/>
        </p:nvSpPr>
        <p:spPr>
          <a:xfrm>
            <a:off x="6019800" y="4329807"/>
            <a:ext cx="2531462" cy="46166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oordination with accelerator team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kumimoji="1" lang="en-US" sz="1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Wenninger</a:t>
            </a: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kumimoji="1" lang="en-US" sz="1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Burkhardt</a:t>
            </a: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kumimoji="1" lang="en-US" sz="1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etc</a:t>
            </a: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kumimoji="1"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TextBox 40"/>
          <p:cNvSpPr txBox="1"/>
          <p:nvPr/>
        </p:nvSpPr>
        <p:spPr>
          <a:xfrm>
            <a:off x="5538839" y="5457473"/>
            <a:ext cx="2690761" cy="27699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sz="1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Synergy with linear collider detectors</a:t>
            </a:r>
            <a:endParaRPr kumimoji="1"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602372" y="36411"/>
            <a:ext cx="7134261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of breakdown of the working group on lepton collider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181100" y="6274644"/>
            <a:ext cx="618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Periodic</a:t>
            </a:r>
            <a:r>
              <a:rPr lang="fr-FR" b="1" dirty="0" smtClean="0">
                <a:solidFill>
                  <a:schemeClr val="bg1"/>
                </a:solidFill>
              </a:rPr>
              <a:t> Workshops and </a:t>
            </a:r>
            <a:r>
              <a:rPr lang="fr-FR" b="1" dirty="0" err="1" smtClean="0">
                <a:solidFill>
                  <a:schemeClr val="bg1"/>
                </a:solidFill>
              </a:rPr>
              <a:t>vidyo</a:t>
            </a:r>
            <a:r>
              <a:rPr lang="fr-FR" b="1" dirty="0" smtClean="0">
                <a:solidFill>
                  <a:schemeClr val="bg1"/>
                </a:solidFill>
              </a:rPr>
              <a:t> meetings are </a:t>
            </a:r>
            <a:r>
              <a:rPr lang="fr-FR" b="1" dirty="0" err="1" smtClean="0">
                <a:solidFill>
                  <a:schemeClr val="bg1"/>
                </a:solidFill>
              </a:rPr>
              <a:t>organized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3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ntitled.png"/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32856"/>
            <a:ext cx="4068452" cy="3141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11" descr="Untitled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36712"/>
            <a:ext cx="3744416" cy="3238041"/>
          </a:xfrm>
          <a:prstGeom prst="rect">
            <a:avLst/>
          </a:prstGeom>
          <a:ln>
            <a:solidFill>
              <a:srgbClr val="336633"/>
            </a:solidFill>
          </a:ln>
        </p:spPr>
      </p:pic>
      <p:sp>
        <p:nvSpPr>
          <p:cNvPr id="7" name="TextBox 13"/>
          <p:cNvSpPr txBox="1"/>
          <p:nvPr/>
        </p:nvSpPr>
        <p:spPr>
          <a:xfrm>
            <a:off x="6933748" y="1233397"/>
            <a:ext cx="2199641" cy="461665"/>
          </a:xfrm>
          <a:prstGeom prst="rect">
            <a:avLst/>
          </a:prstGeom>
          <a:solidFill>
            <a:srgbClr val="00009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Performance requirements</a:t>
            </a:r>
          </a:p>
          <a:p>
            <a:r>
              <a:rPr lang="en-US" sz="1200" dirty="0">
                <a:solidFill>
                  <a:srgbClr val="FFFFFF"/>
                </a:solidFill>
                <a:effectLst/>
              </a:rPr>
              <a:t>a</a:t>
            </a:r>
            <a:r>
              <a:rPr lang="en-US" sz="1200" dirty="0" smtClean="0">
                <a:solidFill>
                  <a:srgbClr val="FFFFFF"/>
                </a:solidFill>
                <a:effectLst/>
              </a:rPr>
              <a:t>nd experimental challenges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6408204" y="1916832"/>
            <a:ext cx="2735796" cy="1384995"/>
          </a:xfrm>
          <a:prstGeom prst="rect">
            <a:avLst/>
          </a:prstGeom>
          <a:solidFill>
            <a:srgbClr val="336633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Detectors layout, R&amp;D and technologies</a:t>
            </a:r>
          </a:p>
          <a:p>
            <a:pPr marL="285750" indent="-285750">
              <a:buFont typeface="Wingdings" charset="0"/>
              <a:buChar char="à"/>
            </a:pPr>
            <a:r>
              <a:rPr lang="en-US" sz="1200" dirty="0">
                <a:solidFill>
                  <a:srgbClr val="FFFFFF"/>
                </a:solidFill>
                <a:effectLst/>
                <a:sym typeface="Wingdings"/>
              </a:rPr>
              <a:t>important to maintain flexibility at </a:t>
            </a:r>
          </a:p>
          <a:p>
            <a:r>
              <a:rPr lang="en-US" sz="1200" dirty="0">
                <a:solidFill>
                  <a:srgbClr val="FFFFFF"/>
                </a:solidFill>
                <a:effectLst/>
                <a:sym typeface="Wingdings"/>
              </a:rPr>
              <a:t>     this stage </a:t>
            </a:r>
            <a:endParaRPr lang="en-US" sz="1200" dirty="0" smtClean="0">
              <a:solidFill>
                <a:srgbClr val="FFFFFF"/>
              </a:solidFill>
              <a:effectLst/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en-US" sz="1200" dirty="0" smtClean="0">
                <a:solidFill>
                  <a:srgbClr val="FFFFFF"/>
                </a:solidFill>
                <a:effectLst/>
                <a:sym typeface="Wingdings"/>
              </a:rPr>
              <a:t>synergies with FCC-</a:t>
            </a:r>
            <a:r>
              <a:rPr lang="en-US" sz="1200" dirty="0" err="1" smtClean="0">
                <a:solidFill>
                  <a:srgbClr val="FFFFFF"/>
                </a:solidFill>
                <a:effectLst/>
                <a:sym typeface="Wingdings"/>
              </a:rPr>
              <a:t>ee</a:t>
            </a:r>
            <a:r>
              <a:rPr lang="en-US" sz="1200" dirty="0" smtClean="0">
                <a:solidFill>
                  <a:srgbClr val="FFFFFF"/>
                </a:solidFill>
                <a:effectLst/>
                <a:sym typeface="Wingdings"/>
              </a:rPr>
              <a:t>, ILC and </a:t>
            </a:r>
          </a:p>
          <a:p>
            <a:r>
              <a:rPr lang="en-US" sz="1200" dirty="0">
                <a:solidFill>
                  <a:srgbClr val="FFFFFF"/>
                </a:solidFill>
                <a:effectLst/>
                <a:sym typeface="Wingdings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effectLst/>
                <a:sym typeface="Wingdings"/>
              </a:rPr>
              <a:t>    CLIC</a:t>
            </a:r>
            <a:r>
              <a:rPr lang="en-US" sz="1200" dirty="0">
                <a:solidFill>
                  <a:srgbClr val="FFFFFF"/>
                </a:solidFill>
                <a:effectLst/>
                <a:sym typeface="Wingdings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effectLst/>
                <a:sym typeface="Wingdings"/>
              </a:rPr>
              <a:t>being established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7607009" y="3501008"/>
            <a:ext cx="1526380" cy="461665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Detector-machine </a:t>
            </a:r>
          </a:p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interface issues</a:t>
            </a:r>
          </a:p>
        </p:txBody>
      </p:sp>
      <p:sp>
        <p:nvSpPr>
          <p:cNvPr id="10" name="TextBox 14"/>
          <p:cNvSpPr txBox="1"/>
          <p:nvPr/>
        </p:nvSpPr>
        <p:spPr>
          <a:xfrm>
            <a:off x="3383867" y="1782516"/>
            <a:ext cx="1495922" cy="276999"/>
          </a:xfrm>
          <a:prstGeom prst="rect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Main physics goals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215552" y="2367171"/>
            <a:ext cx="1832553" cy="646331"/>
          </a:xfrm>
          <a:prstGeom prst="rect">
            <a:avLst/>
          </a:prstGeom>
          <a:solidFill>
            <a:srgbClr val="00009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High-precision studies,</a:t>
            </a:r>
          </a:p>
          <a:p>
            <a:r>
              <a:rPr lang="en-US" sz="1200" dirty="0">
                <a:solidFill>
                  <a:srgbClr val="FFFFFF"/>
                </a:solidFill>
                <a:effectLst/>
              </a:rPr>
              <a:t>m</a:t>
            </a:r>
            <a:r>
              <a:rPr lang="en-US" sz="1200" dirty="0" smtClean="0">
                <a:solidFill>
                  <a:srgbClr val="FFFFFF"/>
                </a:solidFill>
                <a:effectLst/>
              </a:rPr>
              <a:t>ay require dedicated</a:t>
            </a:r>
          </a:p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experiments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2303748" y="3052586"/>
            <a:ext cx="2741250" cy="1200329"/>
          </a:xfrm>
          <a:prstGeom prst="rect">
            <a:avLst/>
          </a:prstGeom>
          <a:solidFill>
            <a:srgbClr val="336633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effectLst/>
              </a:rPr>
              <a:t>FCC-</a:t>
            </a:r>
            <a:r>
              <a:rPr lang="en-US" sz="1200" dirty="0" err="1" smtClean="0">
                <a:solidFill>
                  <a:srgbClr val="FFFFFF"/>
                </a:solidFill>
                <a:effectLst/>
              </a:rPr>
              <a:t>hh</a:t>
            </a:r>
            <a:r>
              <a:rPr lang="en-US" sz="1200" dirty="0" smtClean="0">
                <a:solidFill>
                  <a:srgbClr val="FFFFFF"/>
                </a:solidFill>
                <a:effectLst/>
              </a:rPr>
              <a:t>, a very versatile facility? </a:t>
            </a:r>
          </a:p>
          <a:p>
            <a:pPr marL="285750" indent="-285750">
              <a:buFont typeface="Wingdings" charset="0"/>
              <a:buChar char="à"/>
            </a:pPr>
            <a:r>
              <a:rPr lang="en-US" sz="1200" dirty="0" smtClean="0">
                <a:solidFill>
                  <a:srgbClr val="FFFFFF"/>
                </a:solidFill>
                <a:effectLst/>
                <a:sym typeface="Wingdings"/>
              </a:rPr>
              <a:t>ideas for experiments of different types (collider, fixed target), </a:t>
            </a:r>
          </a:p>
          <a:p>
            <a:pPr marL="285750" indent="-285750">
              <a:buFont typeface="Wingdings" charset="0"/>
              <a:buChar char="à"/>
            </a:pPr>
            <a:r>
              <a:rPr lang="en-US" sz="1200" dirty="0" smtClean="0">
                <a:solidFill>
                  <a:srgbClr val="FFFFFF"/>
                </a:solidFill>
                <a:effectLst/>
                <a:sym typeface="Wingdings"/>
              </a:rPr>
              <a:t>maintain flexibility in  e.g. injector system  </a:t>
            </a: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602372" y="36411"/>
            <a:ext cx="7245060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of breakdown of the working group on hadron collider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6849" y="475842"/>
            <a:ext cx="289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F. </a:t>
            </a:r>
            <a:r>
              <a:rPr lang="fr-FR" b="1" dirty="0" err="1" smtClean="0">
                <a:solidFill>
                  <a:schemeClr val="bg1"/>
                </a:solidFill>
              </a:rPr>
              <a:t>Gianotti</a:t>
            </a:r>
            <a:r>
              <a:rPr lang="fr-FR" b="1" dirty="0" smtClean="0">
                <a:solidFill>
                  <a:schemeClr val="bg1"/>
                </a:solidFill>
              </a:rPr>
              <a:t>, M. </a:t>
            </a:r>
            <a:r>
              <a:rPr lang="fr-FR" b="1" dirty="0" err="1" smtClean="0">
                <a:solidFill>
                  <a:schemeClr val="bg1"/>
                </a:solidFill>
              </a:rPr>
              <a:t>Mangano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7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 txBox="1">
            <a:spLocks/>
          </p:cNvSpPr>
          <p:nvPr/>
        </p:nvSpPr>
        <p:spPr>
          <a:xfrm>
            <a:off x="-3059" y="9686"/>
            <a:ext cx="9150188" cy="1008000"/>
          </a:xfrm>
          <a:prstGeom prst="rect">
            <a:avLst/>
          </a:prstGeom>
          <a:solidFill>
            <a:srgbClr val="0C377B"/>
          </a:solidFill>
        </p:spPr>
        <p:txBody>
          <a:bodyPr tIns="252000" anchor="t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         Study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timeline</a:t>
            </a:r>
          </a:p>
        </p:txBody>
      </p:sp>
      <p:graphicFrame>
        <p:nvGraphicFramePr>
          <p:cNvPr id="3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621052"/>
              </p:ext>
            </p:extLst>
          </p:nvPr>
        </p:nvGraphicFramePr>
        <p:xfrm>
          <a:off x="51943" y="1087903"/>
          <a:ext cx="9065680" cy="4955335"/>
        </p:xfrm>
        <a:graphic>
          <a:graphicData uri="http://schemas.openxmlformats.org/drawingml/2006/table">
            <a:tbl>
              <a:tblPr firstRow="1" bandRow="1"/>
              <a:tblGrid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  <a:gridCol w="453284"/>
              </a:tblGrid>
              <a:tr h="440196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</a:rPr>
                        <a:t>2014</a:t>
                      </a:r>
                      <a:endParaRPr lang="en-GB" b="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</a:rPr>
                        <a:t>2015</a:t>
                      </a:r>
                      <a:endParaRPr lang="en-GB" b="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</a:rPr>
                        <a:t>2016</a:t>
                      </a:r>
                      <a:endParaRPr lang="en-GB" b="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</a:rPr>
                        <a:t>2017</a:t>
                      </a:r>
                      <a:endParaRPr lang="en-GB" b="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</a:rPr>
                        <a:t>2018</a:t>
                      </a:r>
                      <a:endParaRPr lang="en-GB" b="0" dirty="0">
                        <a:solidFill>
                          <a:schemeClr val="tx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288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Q1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Q2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Q3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Q4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Q1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Q2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Q3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Q4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Q1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Q2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Q3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Q4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Q1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Q2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Q3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Q4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Q1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Q2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Q3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GB" sz="1200" dirty="0" smtClean="0">
                          <a:latin typeface="Century Gothic" panose="020B0502020202020204" pitchFamily="34" charset="0"/>
                        </a:rPr>
                        <a:t>Q4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40000"/>
                      </a:srgbClr>
                    </a:solidFill>
                  </a:tcPr>
                </a:tc>
              </a:tr>
              <a:tr h="4186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C37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2" name="Rounded Rectangle 6"/>
          <p:cNvSpPr/>
          <p:nvPr/>
        </p:nvSpPr>
        <p:spPr>
          <a:xfrm>
            <a:off x="475683" y="2202748"/>
            <a:ext cx="2238916" cy="542222"/>
          </a:xfrm>
          <a:prstGeom prst="roundRect">
            <a:avLst/>
          </a:prstGeom>
          <a:solidFill>
            <a:srgbClr val="0C377B">
              <a:lumMod val="20000"/>
              <a:lumOff val="80000"/>
            </a:srgbClr>
          </a:solidFill>
          <a:ln w="9525" cap="flat" cmpd="sng" algn="ctr">
            <a:solidFill>
              <a:srgbClr val="0C377B">
                <a:shade val="60000"/>
                <a:satMod val="300000"/>
              </a:srgbClr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Explore options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“weak interaction”</a:t>
            </a:r>
          </a:p>
        </p:txBody>
      </p:sp>
      <p:sp>
        <p:nvSpPr>
          <p:cNvPr id="33" name="Rounded Rectangle 9"/>
          <p:cNvSpPr/>
          <p:nvPr/>
        </p:nvSpPr>
        <p:spPr>
          <a:xfrm>
            <a:off x="7317096" y="5284844"/>
            <a:ext cx="890472" cy="376404"/>
          </a:xfrm>
          <a:prstGeom prst="roundRect">
            <a:avLst/>
          </a:prstGeom>
          <a:solidFill>
            <a:srgbClr val="FFCCFF"/>
          </a:solidFill>
          <a:ln w="9525" cap="flat" cmpd="sng" algn="ctr">
            <a:solidFill>
              <a:srgbClr val="CC0099"/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Century Gothic" panose="020B0502020202020204" pitchFamily="34" charset="0"/>
              </a:rPr>
              <a:t>Report</a:t>
            </a:r>
          </a:p>
        </p:txBody>
      </p:sp>
      <p:sp>
        <p:nvSpPr>
          <p:cNvPr id="34" name="Rounded Rectangle 10"/>
          <p:cNvSpPr/>
          <p:nvPr/>
        </p:nvSpPr>
        <p:spPr>
          <a:xfrm>
            <a:off x="519889" y="1873278"/>
            <a:ext cx="2971991" cy="321131"/>
          </a:xfrm>
          <a:prstGeom prst="roundRect">
            <a:avLst/>
          </a:prstGeom>
          <a:solidFill>
            <a:srgbClr val="F9F9F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Study plan,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scope definition</a:t>
            </a:r>
          </a:p>
        </p:txBody>
      </p:sp>
      <p:sp>
        <p:nvSpPr>
          <p:cNvPr id="35" name="Rounded Rectangle 12"/>
          <p:cNvSpPr/>
          <p:nvPr/>
        </p:nvSpPr>
        <p:spPr>
          <a:xfrm>
            <a:off x="4644008" y="4888240"/>
            <a:ext cx="2169032" cy="579821"/>
          </a:xfrm>
          <a:prstGeom prst="roundRect">
            <a:avLst/>
          </a:prstGeom>
          <a:solidFill>
            <a:srgbClr val="F9F9F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Workshop &amp; Review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  <a:sym typeface="Wingdings" panose="05000000000000000000" pitchFamily="2" charset="2"/>
              </a:rPr>
              <a:t> contents of CDR</a:t>
            </a: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rgbClr val="0C377B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6" name="Rounded Rectangle 13"/>
          <p:cNvSpPr/>
          <p:nvPr/>
        </p:nvSpPr>
        <p:spPr>
          <a:xfrm>
            <a:off x="6339185" y="5699308"/>
            <a:ext cx="1824423" cy="376404"/>
          </a:xfrm>
          <a:prstGeom prst="roundRect">
            <a:avLst/>
          </a:prstGeom>
          <a:solidFill>
            <a:srgbClr val="F9F9F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Release CDR</a:t>
            </a:r>
          </a:p>
        </p:txBody>
      </p:sp>
      <p:grpSp>
        <p:nvGrpSpPr>
          <p:cNvPr id="37" name="Group 14"/>
          <p:cNvGrpSpPr>
            <a:grpSpLocks noChangeAspect="1"/>
          </p:cNvGrpSpPr>
          <p:nvPr/>
        </p:nvGrpSpPr>
        <p:grpSpPr>
          <a:xfrm>
            <a:off x="9119" y="1808464"/>
            <a:ext cx="615661" cy="581317"/>
            <a:chOff x="4333017" y="2114253"/>
            <a:chExt cx="1219048" cy="1219048"/>
          </a:xfrm>
        </p:grpSpPr>
        <p:pic>
          <p:nvPicPr>
            <p:cNvPr id="38" name="Picture 15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9219" l="0" r="9921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017" y="2114253"/>
              <a:ext cx="1219048" cy="1219048"/>
            </a:xfrm>
            <a:prstGeom prst="rect">
              <a:avLst/>
            </a:prstGeom>
          </p:spPr>
        </p:pic>
        <p:pic>
          <p:nvPicPr>
            <p:cNvPr id="39" name="Picture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566" y="2421324"/>
              <a:ext cx="361950" cy="609600"/>
            </a:xfrm>
            <a:prstGeom prst="rect">
              <a:avLst/>
            </a:prstGeom>
          </p:spPr>
        </p:pic>
      </p:grpSp>
      <p:sp>
        <p:nvSpPr>
          <p:cNvPr id="40" name="Rounded Rectangle 17"/>
          <p:cNvSpPr/>
          <p:nvPr/>
        </p:nvSpPr>
        <p:spPr>
          <a:xfrm>
            <a:off x="2529399" y="2816096"/>
            <a:ext cx="5223847" cy="376404"/>
          </a:xfrm>
          <a:prstGeom prst="roundRect">
            <a:avLst/>
          </a:prstGeom>
          <a:solidFill>
            <a:srgbClr val="F9F9F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Workshop &amp; Review: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identification  of baseline</a:t>
            </a:r>
          </a:p>
        </p:txBody>
      </p:sp>
      <p:grpSp>
        <p:nvGrpSpPr>
          <p:cNvPr id="41" name="Group 18"/>
          <p:cNvGrpSpPr/>
          <p:nvPr/>
        </p:nvGrpSpPr>
        <p:grpSpPr>
          <a:xfrm>
            <a:off x="2267744" y="2780251"/>
            <a:ext cx="615661" cy="576741"/>
            <a:chOff x="-1219048" y="3333377"/>
            <a:chExt cx="540000" cy="540000"/>
          </a:xfrm>
        </p:grpSpPr>
        <p:pic>
          <p:nvPicPr>
            <p:cNvPr id="42" name="Picture 19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219" l="0" r="9921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19048" y="3333377"/>
              <a:ext cx="540000" cy="540000"/>
            </a:xfrm>
            <a:prstGeom prst="rect">
              <a:avLst/>
            </a:prstGeom>
          </p:spPr>
        </p:pic>
        <p:pic>
          <p:nvPicPr>
            <p:cNvPr id="43" name="Picture 20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068453" y="3477510"/>
              <a:ext cx="238810" cy="239203"/>
            </a:xfrm>
            <a:prstGeom prst="rect">
              <a:avLst/>
            </a:prstGeom>
          </p:spPr>
        </p:pic>
      </p:grpSp>
      <p:grpSp>
        <p:nvGrpSpPr>
          <p:cNvPr id="44" name="Group 21"/>
          <p:cNvGrpSpPr/>
          <p:nvPr/>
        </p:nvGrpSpPr>
        <p:grpSpPr>
          <a:xfrm>
            <a:off x="4964451" y="3860371"/>
            <a:ext cx="615661" cy="576741"/>
            <a:chOff x="-1219048" y="3333377"/>
            <a:chExt cx="540000" cy="540000"/>
          </a:xfrm>
        </p:grpSpPr>
        <p:pic>
          <p:nvPicPr>
            <p:cNvPr id="45" name="Picture 22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219" l="0" r="9921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19048" y="3333377"/>
              <a:ext cx="540000" cy="540000"/>
            </a:xfrm>
            <a:prstGeom prst="rect">
              <a:avLst/>
            </a:prstGeom>
          </p:spPr>
        </p:pic>
        <p:pic>
          <p:nvPicPr>
            <p:cNvPr id="46" name="Picture 23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068453" y="3477510"/>
              <a:ext cx="238810" cy="239203"/>
            </a:xfrm>
            <a:prstGeom prst="rect">
              <a:avLst/>
            </a:prstGeom>
          </p:spPr>
        </p:pic>
      </p:grpSp>
      <p:grpSp>
        <p:nvGrpSpPr>
          <p:cNvPr id="47" name="Group 24"/>
          <p:cNvGrpSpPr>
            <a:grpSpLocks noChangeAspect="1"/>
          </p:cNvGrpSpPr>
          <p:nvPr/>
        </p:nvGrpSpPr>
        <p:grpSpPr>
          <a:xfrm>
            <a:off x="6804248" y="4886744"/>
            <a:ext cx="615661" cy="581317"/>
            <a:chOff x="4333017" y="2114253"/>
            <a:chExt cx="1219048" cy="1219048"/>
          </a:xfrm>
        </p:grpSpPr>
        <p:pic>
          <p:nvPicPr>
            <p:cNvPr id="48" name="Picture 25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9219" l="0" r="9921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017" y="2114253"/>
              <a:ext cx="1219048" cy="1219048"/>
            </a:xfrm>
            <a:prstGeom prst="rect">
              <a:avLst/>
            </a:prstGeom>
          </p:spPr>
        </p:pic>
        <p:pic>
          <p:nvPicPr>
            <p:cNvPr id="49" name="Picture 2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566" y="2421324"/>
              <a:ext cx="361950" cy="609600"/>
            </a:xfrm>
            <a:prstGeom prst="rect">
              <a:avLst/>
            </a:prstGeom>
          </p:spPr>
        </p:pic>
      </p:grpSp>
      <p:grpSp>
        <p:nvGrpSpPr>
          <p:cNvPr id="50" name="Group 27"/>
          <p:cNvGrpSpPr/>
          <p:nvPr/>
        </p:nvGrpSpPr>
        <p:grpSpPr>
          <a:xfrm>
            <a:off x="8172400" y="5588563"/>
            <a:ext cx="615661" cy="576741"/>
            <a:chOff x="6234726" y="2760924"/>
            <a:chExt cx="540000" cy="540000"/>
          </a:xfrm>
        </p:grpSpPr>
        <p:pic>
          <p:nvPicPr>
            <p:cNvPr id="51" name="Picture 28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219" l="0" r="9921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726" y="2760924"/>
              <a:ext cx="540000" cy="540000"/>
            </a:xfrm>
            <a:prstGeom prst="rect">
              <a:avLst/>
            </a:prstGeom>
          </p:spPr>
        </p:pic>
        <p:pic>
          <p:nvPicPr>
            <p:cNvPr id="52" name="Picture 29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0100" y="2877214"/>
              <a:ext cx="252000" cy="252000"/>
            </a:xfrm>
            <a:prstGeom prst="rect">
              <a:avLst/>
            </a:prstGeom>
          </p:spPr>
        </p:pic>
      </p:grpSp>
      <p:sp>
        <p:nvSpPr>
          <p:cNvPr id="53" name="Rounded Rectangle 31"/>
          <p:cNvSpPr/>
          <p:nvPr/>
        </p:nvSpPr>
        <p:spPr>
          <a:xfrm>
            <a:off x="2798001" y="3223040"/>
            <a:ext cx="2710103" cy="542222"/>
          </a:xfrm>
          <a:prstGeom prst="roundRect">
            <a:avLst/>
          </a:prstGeom>
          <a:solidFill>
            <a:srgbClr val="0C377B">
              <a:lumMod val="20000"/>
              <a:lumOff val="80000"/>
            </a:srgbClr>
          </a:solidFill>
          <a:ln w="9525" cap="flat" cmpd="sng" algn="ctr">
            <a:solidFill>
              <a:srgbClr val="0C377B">
                <a:shade val="60000"/>
                <a:satMod val="300000"/>
              </a:srgbClr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conceptual study of baseline “strong interact.”</a:t>
            </a:r>
          </a:p>
        </p:txBody>
      </p:sp>
      <p:sp>
        <p:nvSpPr>
          <p:cNvPr id="54" name="Rounded Rectangle 32"/>
          <p:cNvSpPr/>
          <p:nvPr/>
        </p:nvSpPr>
        <p:spPr>
          <a:xfrm>
            <a:off x="5580112" y="3781744"/>
            <a:ext cx="3456384" cy="537728"/>
          </a:xfrm>
          <a:prstGeom prst="roundRect">
            <a:avLst/>
          </a:prstGeom>
          <a:solidFill>
            <a:srgbClr val="F9F9F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Workshop &amp; Review, cost model, LHC results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  <a:sym typeface="Wingdings" panose="05000000000000000000" pitchFamily="2" charset="2"/>
              </a:rPr>
              <a:t>study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re-scoping?</a:t>
            </a:r>
          </a:p>
        </p:txBody>
      </p:sp>
      <p:sp>
        <p:nvSpPr>
          <p:cNvPr id="55" name="Rounded Rectangle 33"/>
          <p:cNvSpPr/>
          <p:nvPr/>
        </p:nvSpPr>
        <p:spPr>
          <a:xfrm>
            <a:off x="5510938" y="4326938"/>
            <a:ext cx="1797366" cy="542222"/>
          </a:xfrm>
          <a:prstGeom prst="roundRect">
            <a:avLst/>
          </a:prstGeom>
          <a:solidFill>
            <a:srgbClr val="0C377B">
              <a:lumMod val="20000"/>
              <a:lumOff val="80000"/>
            </a:srgbClr>
          </a:solidFill>
          <a:ln w="9525" cap="flat" cmpd="sng" algn="ctr">
            <a:solidFill>
              <a:srgbClr val="0C377B">
                <a:shade val="60000"/>
                <a:satMod val="300000"/>
              </a:srgbClr>
            </a:solidFill>
            <a:prstDash val="solid"/>
          </a:ln>
          <a:effectLst>
            <a:glow rad="63500">
              <a:srgbClr val="0C377B">
                <a:tint val="30000"/>
                <a:shade val="95000"/>
                <a:satMod val="300000"/>
                <a:alpha val="5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Elaboration,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Century Gothic" panose="020B0502020202020204" pitchFamily="34" charset="0"/>
              </a:rPr>
              <a:t>consolidation</a:t>
            </a:r>
          </a:p>
        </p:txBody>
      </p:sp>
      <p:pic>
        <p:nvPicPr>
          <p:cNvPr id="56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9" y="520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ZoneTexte 57"/>
          <p:cNvSpPr txBox="1"/>
          <p:nvPr/>
        </p:nvSpPr>
        <p:spPr>
          <a:xfrm>
            <a:off x="703113" y="3506428"/>
            <a:ext cx="1448545" cy="707886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H2020-DS </a:t>
            </a:r>
            <a:r>
              <a:rPr lang="fr-FR" b="1" dirty="0" err="1" smtClean="0"/>
              <a:t>submission</a:t>
            </a:r>
            <a:endParaRPr lang="fr-FR" b="1" dirty="0"/>
          </a:p>
        </p:txBody>
      </p:sp>
      <p:sp>
        <p:nvSpPr>
          <p:cNvPr id="59" name="Étoile à 4 branches 58"/>
          <p:cNvSpPr/>
          <p:nvPr/>
        </p:nvSpPr>
        <p:spPr>
          <a:xfrm>
            <a:off x="1259632" y="2934191"/>
            <a:ext cx="335509" cy="422801"/>
          </a:xfrm>
          <a:prstGeom prst="star4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12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566365" y="1636926"/>
            <a:ext cx="4433614" cy="1415772"/>
          </a:xfrm>
          <a:prstGeom prst="rect">
            <a:avLst/>
          </a:prstGeom>
          <a:solidFill>
            <a:schemeClr val="bg1"/>
          </a:solidFill>
          <a:ln w="38100">
            <a:solidFill>
              <a:srgbClr val="0C377B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WP4: High-field Accelerator Magnet Design FCC-</a:t>
            </a:r>
            <a:r>
              <a:rPr kumimoji="0" lang="en-GB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hh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Magnet design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Field quality evaluation and comparison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Field optimisation for DA maximum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861" y="4780890"/>
            <a:ext cx="4433614" cy="1600438"/>
          </a:xfrm>
          <a:prstGeom prst="rect">
            <a:avLst/>
          </a:prstGeom>
          <a:solidFill>
            <a:schemeClr val="bg1"/>
          </a:solidFill>
          <a:ln w="38100">
            <a:solidFill>
              <a:srgbClr val="0C377B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WP3: Arc design FCC-</a:t>
            </a:r>
            <a:r>
              <a:rPr kumimoji="0" lang="en-GB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hh</a:t>
            </a: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Arc lattice design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Dynamic aperture evaluation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Impedance calculations and instabilities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7E7E8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SR: photo-electrons and e-cloud effect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Aperture and field quality specifications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210" y="2862223"/>
            <a:ext cx="4445265" cy="1846659"/>
          </a:xfrm>
          <a:prstGeom prst="rect">
            <a:avLst/>
          </a:prstGeom>
          <a:solidFill>
            <a:schemeClr val="bg1"/>
          </a:solidFill>
          <a:ln w="38100">
            <a:solidFill>
              <a:srgbClr val="0C377B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WP2: Interaction region design FCC-</a:t>
            </a:r>
            <a:r>
              <a:rPr kumimoji="0" lang="en-GB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hh</a:t>
            </a: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IR and final focus design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MDI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Shielding and FF quad protection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Beam parameters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Collimation requirements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7B7C83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Beam-beam </a:t>
            </a:r>
            <a:endParaRPr kumimoji="0" lang="en-GB" sz="1400" b="0" i="1" u="none" strike="noStrike" kern="0" cap="none" spc="0" normalizeH="0" baseline="0" noProof="0" dirty="0" smtClean="0">
              <a:ln>
                <a:noFill/>
              </a:ln>
              <a:solidFill>
                <a:srgbClr val="7B7C83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66365" y="3150255"/>
            <a:ext cx="4423773" cy="1846659"/>
          </a:xfrm>
          <a:prstGeom prst="rect">
            <a:avLst/>
          </a:prstGeom>
          <a:solidFill>
            <a:schemeClr val="bg1"/>
          </a:solidFill>
          <a:ln w="38100">
            <a:solidFill>
              <a:srgbClr val="0C377B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WP5: Beam pipe design FCC-</a:t>
            </a:r>
            <a:r>
              <a:rPr kumimoji="0" lang="en-GB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hh</a:t>
            </a:r>
            <a:endParaRPr kumimoji="0" lang="en-GB" sz="1800" b="1" i="1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Vacuum design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Beam screen optimisation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Beam screen coating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Cryogenics integration 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Prototype production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Performance measurements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861" y="1625893"/>
            <a:ext cx="4424184" cy="1138773"/>
          </a:xfrm>
          <a:prstGeom prst="rect">
            <a:avLst/>
          </a:prstGeom>
          <a:solidFill>
            <a:schemeClr val="bg1"/>
          </a:solidFill>
          <a:ln w="38100">
            <a:solidFill>
              <a:srgbClr val="0C377B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 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WP1: Management, Coordination, Implementation &amp; Costing </a:t>
            </a: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Coordination &amp; Outreach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Realization aspects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66365" y="5131638"/>
            <a:ext cx="4423773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0C377B"/>
            </a:solidFill>
          </a:ln>
        </p:spPr>
        <p:txBody>
          <a:bodyPr wrap="square" r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WP6?: </a:t>
            </a:r>
            <a:r>
              <a:rPr kumimoji="0" lang="en-GB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IR&amp;beam-beam</a:t>
            </a:r>
            <a:r>
              <a:rPr kumimoji="0" lang="en-GB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 FCC-</a:t>
            </a:r>
            <a:r>
              <a:rPr kumimoji="0" lang="en-GB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ee</a:t>
            </a:r>
            <a:endParaRPr kumimoji="0" lang="en-GB" sz="1800" b="1" i="1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-7716" y="-30400"/>
            <a:ext cx="9150188" cy="868948"/>
          </a:xfrm>
          <a:prstGeom prst="rect">
            <a:avLst/>
          </a:prstGeom>
          <a:solidFill>
            <a:srgbClr val="0C377B"/>
          </a:solidFill>
        </p:spPr>
        <p:txBody>
          <a:bodyPr tIns="25200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         FCC EU DS Status – DRAFT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</a:rPr>
              <a:t> 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2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242" y="78532"/>
            <a:ext cx="893539" cy="669291"/>
          </a:xfrm>
          <a:prstGeom prst="rect">
            <a:avLst/>
          </a:prstGeom>
        </p:spPr>
      </p:pic>
      <p:pic>
        <p:nvPicPr>
          <p:cNvPr id="24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9" y="5201"/>
            <a:ext cx="2033801" cy="85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4567378" y="6150495"/>
            <a:ext cx="4322017" cy="461665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Implication de l’IRFU à l’étude</a:t>
            </a:r>
            <a:endParaRPr lang="fr-FR" sz="2400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4566024" y="747823"/>
            <a:ext cx="4322017" cy="461665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Implication de l’IRFU à l’étude</a:t>
            </a:r>
            <a:endParaRPr lang="fr-FR" sz="2400" b="1" dirty="0"/>
          </a:p>
        </p:txBody>
      </p:sp>
      <p:sp>
        <p:nvSpPr>
          <p:cNvPr id="27" name="Flèche vers le haut 26"/>
          <p:cNvSpPr/>
          <p:nvPr/>
        </p:nvSpPr>
        <p:spPr>
          <a:xfrm>
            <a:off x="6516216" y="1292534"/>
            <a:ext cx="396044" cy="300262"/>
          </a:xfrm>
          <a:prstGeom prst="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 à angle droit 27"/>
          <p:cNvSpPr/>
          <p:nvPr/>
        </p:nvSpPr>
        <p:spPr>
          <a:xfrm rot="10800000" flipH="1">
            <a:off x="4463988" y="5676056"/>
            <a:ext cx="1620180" cy="453243"/>
          </a:xfrm>
          <a:prstGeom prst="bent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76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03648" y="488866"/>
            <a:ext cx="6444969" cy="707886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Both</a:t>
            </a:r>
            <a:r>
              <a:rPr lang="fr-FR" b="1" dirty="0" smtClean="0"/>
              <a:t> for FCC-</a:t>
            </a:r>
            <a:r>
              <a:rPr lang="fr-FR" b="1" dirty="0" err="1" smtClean="0"/>
              <a:t>hh</a:t>
            </a:r>
            <a:r>
              <a:rPr lang="fr-FR" b="1" dirty="0" smtClean="0"/>
              <a:t> and FCC-</a:t>
            </a:r>
            <a:r>
              <a:rPr lang="fr-FR" b="1" dirty="0" err="1" smtClean="0"/>
              <a:t>ee</a:t>
            </a:r>
            <a:r>
              <a:rPr lang="fr-FR" b="1" dirty="0" smtClean="0"/>
              <a:t> , the areas of </a:t>
            </a:r>
            <a:r>
              <a:rPr lang="fr-FR" b="1" dirty="0" err="1" smtClean="0"/>
              <a:t>interest</a:t>
            </a:r>
            <a:r>
              <a:rPr lang="fr-FR" b="1" dirty="0" smtClean="0"/>
              <a:t> </a:t>
            </a:r>
            <a:r>
              <a:rPr lang="fr-FR" b="1" dirty="0" err="1" smtClean="0"/>
              <a:t>cover</a:t>
            </a:r>
            <a:endParaRPr lang="fr-FR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i="1" dirty="0" err="1" smtClean="0">
                <a:solidFill>
                  <a:srgbClr val="C00000"/>
                </a:solidFill>
              </a:rPr>
              <a:t>Physics</a:t>
            </a:r>
            <a:r>
              <a:rPr lang="fr-FR" b="1" i="1" dirty="0" smtClean="0">
                <a:solidFill>
                  <a:srgbClr val="C00000"/>
                </a:solidFill>
              </a:rPr>
              <a:t> </a:t>
            </a:r>
            <a:r>
              <a:rPr lang="fr-FR" b="1" i="1" dirty="0" err="1" smtClean="0">
                <a:solidFill>
                  <a:srgbClr val="C00000"/>
                </a:solidFill>
              </a:rPr>
              <a:t>Studies</a:t>
            </a:r>
            <a:r>
              <a:rPr lang="fr-FR" b="1" i="1" dirty="0" smtClean="0">
                <a:solidFill>
                  <a:srgbClr val="C00000"/>
                </a:solidFill>
              </a:rPr>
              <a:t> , Detector </a:t>
            </a:r>
            <a:r>
              <a:rPr lang="fr-FR" b="1" i="1" dirty="0" err="1" smtClean="0">
                <a:solidFill>
                  <a:srgbClr val="C00000"/>
                </a:solidFill>
              </a:rPr>
              <a:t>Studies</a:t>
            </a:r>
            <a:r>
              <a:rPr lang="fr-FR" b="1" i="1" dirty="0" smtClean="0">
                <a:solidFill>
                  <a:srgbClr val="C00000"/>
                </a:solidFill>
              </a:rPr>
              <a:t>, Accelerator </a:t>
            </a:r>
            <a:r>
              <a:rPr lang="fr-FR" b="1" i="1" dirty="0" err="1" smtClean="0">
                <a:solidFill>
                  <a:srgbClr val="C00000"/>
                </a:solidFill>
              </a:rPr>
              <a:t>Studies</a:t>
            </a:r>
            <a:endParaRPr lang="fr-FR" b="1" i="1" dirty="0">
              <a:solidFill>
                <a:srgbClr val="C00000"/>
              </a:solidFill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304285" y="1248148"/>
            <a:ext cx="1856598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 Studies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15227" y="1340768"/>
            <a:ext cx="1083951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FCC-</a:t>
            </a:r>
            <a:r>
              <a:rPr lang="fr-FR" b="1" dirty="0" err="1" smtClean="0"/>
              <a:t>hh</a:t>
            </a:r>
            <a:endParaRPr lang="fr-FR" b="1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6577955" y="1340768"/>
            <a:ext cx="1026243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FCC-</a:t>
            </a:r>
            <a:r>
              <a:rPr lang="fr-FR" b="1" dirty="0" err="1" smtClean="0"/>
              <a:t>ee</a:t>
            </a:r>
            <a:endParaRPr lang="fr-FR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au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4651077"/>
                  </p:ext>
                </p:extLst>
              </p:nvPr>
            </p:nvGraphicFramePr>
            <p:xfrm>
              <a:off x="4428595" y="1844824"/>
              <a:ext cx="4680012" cy="47332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8494"/>
                    <a:gridCol w="2191148"/>
                    <a:gridCol w="1100370"/>
                  </a:tblGrid>
                  <a:tr h="4576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Measured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parameter</a:t>
                          </a:r>
                          <a:endParaRPr lang="fr-F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Method</a:t>
                          </a:r>
                          <a:endParaRPr lang="fr-F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Energy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GeV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fr-F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194783">
                    <a:tc row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𝜞</m:t>
                                    </m:r>
                                  </m:e>
                                  <m:sub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𝑯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800" b="1" dirty="0"/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𝑯𝒁</m:t>
                                    </m:r>
                                  </m:sub>
                                </m:sSub>
                                <m:r>
                                  <a:rPr lang="fr-FR" sz="1800" b="1"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</a:tr>
                  <a:tr h="124831">
                    <a:tc vMerge="1">
                      <a:txBody>
                        <a:bodyPr/>
                        <a:lstStyle/>
                        <a:p>
                          <a:endParaRPr lang="fr-FR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𝑯𝒁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𝐇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𝐙𝐙</m:t>
                              </m: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fr-FR" sz="2000" dirty="0"/>
                        </a:p>
                      </a:txBody>
                      <a:tcPr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𝜞</m:t>
                                    </m:r>
                                  </m:e>
                                  <m:sub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𝐇</m:t>
                                    </m:r>
                                    <m:r>
                                      <a:rPr lang="fr-FR" sz="1800" b="1">
                                        <a:effectLst/>
                                        <a:latin typeface="Cambria Math"/>
                                      </a:rPr>
                                      <m:t>→</m:t>
                                    </m:r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𝒊𝒏𝒗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𝑯𝒁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𝐇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𝐢𝐧𝐯</m:t>
                              </m: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𝒈</m:t>
                                    </m:r>
                                  </m:e>
                                  <m:sub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𝑯𝒄𝒄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𝑯𝒁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𝐇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1" smtClean="0">
                                  <a:effectLst/>
                                  <a:latin typeface="Cambria Math"/>
                                </a:rPr>
                                <m:t>𝒄</m:t>
                              </m:r>
                              <m:bar>
                                <m:barPr>
                                  <m:pos m:val="top"/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barPr>
                                <m:e>
                                  <m: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</m:ba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0">
                    <a:tc rowSpan="3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𝑵</m:t>
                                    </m:r>
                                  </m:e>
                                  <m:sub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800" b="1" dirty="0"/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𝑯𝒁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𝐙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𝐢𝐧𝐯</m:t>
                              </m: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  <a:endParaRPr lang="fr-FR" sz="1800" b="1" dirty="0"/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</a:tr>
                  <a:tr h="130179">
                    <a:tc vMerge="1">
                      <a:txBody>
                        <a:bodyPr/>
                        <a:lstStyle/>
                        <a:p>
                          <a:endParaRPr lang="fr-FR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  <m:t>𝒁</m:t>
                                  </m:r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𝐙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𝐢𝐧𝐯</m:t>
                              </m: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fr-FR" sz="1800" dirty="0"/>
                        </a:p>
                      </a:txBody>
                      <a:tcPr/>
                    </a:tc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fr-FR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l-GR" sz="1800" b="1" i="1" smtClean="0"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𝜸</m:t>
                                  </m:r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𝐙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𝐢𝐧𝐯</m:t>
                              </m: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fr-FR" sz="1800" dirty="0"/>
                        </a:p>
                      </a:txBody>
                      <a:tcPr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𝑵</m:t>
                                    </m:r>
                                  </m:e>
                                  <m:sub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800" b="1" dirty="0"/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l-GR" sz="1800" b="1" i="1" smtClean="0"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𝜸</m:t>
                                  </m:r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𝒁</m:t>
                                  </m:r>
                                </m:sub>
                              </m:sSub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 ×</m:t>
                              </m:r>
                              <m:r>
                                <a:rPr lang="fr-FR" sz="1800" b="1" i="1">
                                  <a:effectLst/>
                                  <a:latin typeface="Cambria Math"/>
                                </a:rPr>
                                <m:t>𝐁𝐫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𝐙</m:t>
                              </m:r>
                              <m:r>
                                <a:rPr lang="fr-FR" sz="1800" b="1">
                                  <a:effectLst/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1800" b="1" i="0" smtClean="0">
                                  <a:effectLst/>
                                  <a:latin typeface="Cambria Math"/>
                                </a:rPr>
                                <m:t>𝐢𝐧𝐯</m:t>
                              </m:r>
                            </m:oMath>
                          </a14:m>
                          <a:r>
                            <a:rPr lang="fr-FR" sz="1800" b="1" dirty="0" smtClean="0"/>
                            <a:t>)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126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800" b="1" i="1" smtClean="0">
                                    <a:effectLst/>
                                    <a:latin typeface="Cambria Math"/>
                                  </a:rPr>
                                  <m:t>𝐁𝐫</m:t>
                                </m:r>
                                <m:r>
                                  <a:rPr lang="fr-FR" sz="1800" b="1" smtClean="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fr-FR" sz="1800" b="1" i="1" smtClean="0">
                                    <a:effectLst/>
                                    <a:latin typeface="Cambria Math"/>
                                  </a:rPr>
                                  <m:t>𝐇</m:t>
                                </m:r>
                                <m:r>
                                  <a:rPr lang="fr-FR" sz="1800" b="1" smtClean="0">
                                    <a:effectLst/>
                                    <a:latin typeface="Cambria Math"/>
                                  </a:rPr>
                                  <m:t>→</m:t>
                                </m:r>
                                <m:r>
                                  <a:rPr lang="fr-FR" sz="1800" b="1" i="1" smtClean="0">
                                    <a:effectLst/>
                                    <a:latin typeface="Cambria Math"/>
                                  </a:rPr>
                                  <m:t>𝐞𝐞</m:t>
                                </m:r>
                                <m:r>
                                  <a:rPr lang="fr-FR" sz="1800" b="1" smtClean="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𝝈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fr-FR" sz="1800" b="1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1800" b="1" i="1">
                                            <a:effectLst/>
                                            <a:latin typeface="Cambria Math"/>
                                          </a:rPr>
                                          <m:t>𝒆</m:t>
                                        </m:r>
                                      </m:e>
                                      <m:sup>
                                        <m:r>
                                          <a:rPr lang="fr-FR" sz="1800" b="1">
                                            <a:effectLst/>
                                            <a:latin typeface="Cambria Math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fr-FR" sz="1800" b="1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1800" b="1" i="1">
                                            <a:effectLst/>
                                            <a:latin typeface="Cambria Math"/>
                                          </a:rPr>
                                          <m:t>𝒆</m:t>
                                        </m:r>
                                      </m:e>
                                      <m:sup>
                                        <m:r>
                                          <a:rPr lang="fr-FR" sz="1800" b="1">
                                            <a:effectLst/>
                                            <a:latin typeface="Cambria Math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  <m:r>
                                      <a:rPr lang="fr-FR" sz="1800" b="1">
                                        <a:effectLst/>
                                        <a:latin typeface="Cambria Math"/>
                                      </a:rPr>
                                      <m:t>→</m:t>
                                    </m:r>
                                    <m:r>
                                      <a:rPr lang="fr-FR" sz="1800" b="1" i="1">
                                        <a:effectLst/>
                                        <a:latin typeface="Cambria Math"/>
                                      </a:rPr>
                                      <m:t>𝑯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8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126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800" b="1" dirty="0" smtClean="0">
                              <a:effectLst/>
                            </a:rPr>
                            <a:t>m</a:t>
                          </a:r>
                          <a:r>
                            <a:rPr lang="fr-FR" sz="1800" b="1" baseline="-25000" dirty="0" smtClean="0">
                              <a:effectLst/>
                            </a:rPr>
                            <a:t>t </a:t>
                          </a:r>
                          <a:r>
                            <a:rPr lang="fr-FR" sz="1800" b="1" baseline="0" dirty="0" smtClean="0">
                              <a:effectLst/>
                            </a:rPr>
                            <a:t>, </a:t>
                          </a:r>
                          <a:r>
                            <a:rPr lang="fr-FR" sz="1800" b="1" dirty="0" smtClean="0">
                              <a:effectLst/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lang="fr-FR" sz="1800" b="1" baseline="-25000" dirty="0" smtClean="0">
                              <a:effectLst/>
                            </a:rPr>
                            <a:t>t</a:t>
                          </a:r>
                          <a:r>
                            <a:rPr lang="fr-FR" sz="1800" b="1" baseline="0" dirty="0" smtClean="0">
                              <a:effectLst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𝑯𝒕𝒕</m:t>
                                  </m:r>
                                </m:sub>
                              </m:sSub>
                            </m:oMath>
                          </a14:m>
                          <a:endParaRPr lang="fr-FR" sz="1800" b="1" dirty="0" smtClean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𝒆</m:t>
                                      </m:r>
                                    </m:e>
                                    <m:sup>
                                      <m:r>
                                        <a:rPr lang="fr-FR" sz="1800" b="1">
                                          <a:effectLst/>
                                          <a:latin typeface="Cambria Math"/>
                                        </a:rPr>
                                        <m:t>+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𝒆</m:t>
                                      </m:r>
                                    </m:e>
                                    <m:sup>
                                      <m:r>
                                        <a:rPr lang="fr-FR" sz="1800" b="1">
                                          <a:effectLst/>
                                          <a:latin typeface="Cambria Math"/>
                                        </a:rPr>
                                        <m:t>−</m:t>
                                      </m:r>
                                    </m:sup>
                                  </m:sSup>
                                  <m:r>
                                    <a:rPr lang="fr-FR" sz="1800" b="1">
                                      <a:effectLst/>
                                      <a:latin typeface="Cambria Math"/>
                                    </a:rPr>
                                    <m:t>→</m:t>
                                  </m:r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𝐭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𝒕</m:t>
                                      </m:r>
                                    </m:e>
                                  </m:bar>
                                </m:sub>
                              </m:sSub>
                            </m:oMath>
                          </a14:m>
                          <a:r>
                            <a:rPr lang="fr-FR" sz="1800" b="1" dirty="0">
                              <a:effectLst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𝐝</m:t>
                                  </m:r>
                                  <m:sSub>
                                    <m:sSubPr>
                                      <m:ctrlP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𝒑</m:t>
                                      </m:r>
                                    </m:e>
                                    <m:sub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𝒑𝒆𝒂𝒌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𝐝</m:t>
                                  </m:r>
                                  <m:sSub>
                                    <m:sSubPr>
                                      <m:ctrlP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𝑬</m:t>
                                      </m:r>
                                    </m:e>
                                    <m:sub>
                                      <m:r>
                                        <a:rPr lang="fr-FR" sz="1800" b="1" i="1">
                                          <a:effectLst/>
                                          <a:latin typeface="Cambria Math"/>
                                        </a:rPr>
                                        <m:t>𝒄𝒎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fr-FR" sz="1800" b="1" dirty="0">
                              <a:effectLst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fr-FR" sz="1800" b="1" i="1">
                                      <a:effectLst/>
                                      <a:latin typeface="Cambria Math"/>
                                    </a:rPr>
                                    <m:t>𝑭𝑩</m:t>
                                  </m:r>
                                </m:sub>
                              </m:sSub>
                            </m:oMath>
                          </a14:m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b="1" dirty="0" smtClean="0"/>
                            <a:t>Scan 350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au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4651077"/>
                  </p:ext>
                </p:extLst>
              </p:nvPr>
            </p:nvGraphicFramePr>
            <p:xfrm>
              <a:off x="4428595" y="1844824"/>
              <a:ext cx="4680012" cy="47332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8494"/>
                    <a:gridCol w="2191148"/>
                    <a:gridCol w="1100370"/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Measured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parameter</a:t>
                          </a:r>
                          <a:endParaRPr lang="fr-F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Method</a:t>
                          </a:r>
                          <a:endParaRPr lang="fr-F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Energy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fr-FR" sz="1600" dirty="0" err="1" smtClean="0">
                              <a:solidFill>
                                <a:schemeClr val="tx1"/>
                              </a:solidFill>
                            </a:rPr>
                            <a:t>GeV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fr-F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81667" r="-237281" b="-46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63510" t="-163333" r="-50696" b="-1036667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fr-FR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263333" r="-50696" b="-936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fr-FR" sz="2000" dirty="0"/>
                        </a:p>
                      </a:txBody>
                      <a:tcPr anchor="ctr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63333" r="-237281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363333" r="-50696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63333" r="-237281" b="-7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463333" r="-50696" b="-7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365760">
                    <a:tc rowSpan="3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84699" r="-237281" b="-1415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563333" r="-50696" b="-636667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240</a:t>
                          </a:r>
                          <a:endParaRPr lang="fr-FR" sz="1800" b="1" dirty="0"/>
                        </a:p>
                      </a:txBody>
                      <a:tcPr anchor="ctr">
                        <a:solidFill>
                          <a:srgbClr val="FFCCFF"/>
                        </a:solidFill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fr-FR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663333" r="-50696" b="-536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fr-FR" sz="1800" dirty="0"/>
                        </a:p>
                      </a:txBody>
                      <a:tcPr/>
                    </a:tc>
                  </a:tr>
                  <a:tr h="388049">
                    <a:tc vMerge="1">
                      <a:txBody>
                        <a:bodyPr/>
                        <a:lstStyle/>
                        <a:p>
                          <a:endParaRPr lang="fr-FR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726984" r="-50696" b="-411111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fr-FR" sz="1800" dirty="0"/>
                        </a:p>
                      </a:txBody>
                      <a:tcPr/>
                    </a:tc>
                  </a:tr>
                  <a:tr h="388049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814063" r="-237281" b="-3046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814063" r="-50696" b="-3046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126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366967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975000" r="-237281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975000" r="-50696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b="1" dirty="0" smtClean="0"/>
                            <a:t>126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  <a:tr h="816547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481343" r="-237281" b="-7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3510" t="-481343" r="-50696" b="-7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b="1" dirty="0" smtClean="0"/>
                            <a:t>Scan 350</a:t>
                          </a:r>
                          <a:endParaRPr lang="fr-FR" sz="1800" b="1" dirty="0"/>
                        </a:p>
                      </a:txBody>
                      <a:tcPr>
                        <a:solidFill>
                          <a:srgbClr val="FFCCFF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67544" y="2595799"/>
                <a:ext cx="3434956" cy="1957908"/>
              </a:xfrm>
              <a:prstGeom prst="rect">
                <a:avLst/>
              </a:prstGeom>
              <a:solidFill>
                <a:srgbClr val="FFCCFF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The physicists are mainly interested to study the mass reach at FCC-</a:t>
                </a:r>
                <a:r>
                  <a:rPr lang="en-US" b="1" dirty="0" err="1" smtClean="0"/>
                  <a:t>hh</a:t>
                </a:r>
                <a:r>
                  <a:rPr lang="en-US" b="1" dirty="0" smtClean="0"/>
                  <a:t> for BSM particles : SUSY and </a:t>
                </a:r>
                <a:r>
                  <a:rPr lang="en-US" b="1" dirty="0"/>
                  <a:t>h</a:t>
                </a:r>
                <a:r>
                  <a:rPr lang="en-US" b="1" dirty="0" smtClean="0"/>
                  <a:t>eavy resonances</a:t>
                </a:r>
                <a:r>
                  <a:rPr lang="en-US" b="1" dirty="0"/>
                  <a:t> </a:t>
                </a:r>
                <a:r>
                  <a:rPr lang="en-US" b="1" dirty="0" smtClean="0"/>
                  <a:t>in di-lepton</a:t>
                </a:r>
                <a:r>
                  <a:rPr lang="en-US" b="1" dirty="0"/>
                  <a:t>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𝒕</m:t>
                    </m:r>
                    <m:bar>
                      <m:barPr>
                        <m:pos m:val="top"/>
                        <m:ctrlPr>
                          <a:rPr lang="en-US" b="1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/>
                          </a:rPr>
                          <m:t>𝒕</m:t>
                        </m:r>
                      </m:e>
                    </m:bar>
                  </m:oMath>
                </a14:m>
                <a:r>
                  <a:rPr lang="en-US" b="1" dirty="0"/>
                  <a:t> </a:t>
                </a:r>
                <a:r>
                  <a:rPr lang="en-US" b="1" dirty="0" smtClean="0"/>
                  <a:t>or multi-boson final states.</a:t>
                </a:r>
                <a:endParaRPr lang="en-US" b="1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595799"/>
                <a:ext cx="3434956" cy="1957908"/>
              </a:xfrm>
              <a:prstGeom prst="rect">
                <a:avLst/>
              </a:prstGeom>
              <a:blipFill rotWithShape="1">
                <a:blip r:embed="rId5"/>
                <a:stretch>
                  <a:fillRect l="-1954" t="-1558" r="-178" b="-467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94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07060" y="512676"/>
            <a:ext cx="335220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err="1" smtClean="0"/>
              <a:t>N</a:t>
            </a:r>
            <a:r>
              <a:rPr lang="fr-FR" sz="2400" b="1" baseline="-25000" dirty="0" err="1" smtClean="0">
                <a:latin typeface="Symbol" panose="05050102010706020507" pitchFamily="18" charset="2"/>
              </a:rPr>
              <a:t>n</a:t>
            </a:r>
            <a:r>
              <a:rPr lang="fr-FR" sz="2400" b="1" dirty="0" smtClean="0"/>
              <a:t> at FCC-</a:t>
            </a:r>
            <a:r>
              <a:rPr lang="fr-FR" sz="2400" b="1" dirty="0" err="1" smtClean="0"/>
              <a:t>ee</a:t>
            </a:r>
            <a:r>
              <a:rPr lang="fr-FR" sz="2400" b="1" dirty="0" smtClean="0"/>
              <a:t> (240 </a:t>
            </a:r>
            <a:r>
              <a:rPr lang="fr-FR" sz="2400" b="1" dirty="0" err="1" smtClean="0"/>
              <a:t>GeV</a:t>
            </a:r>
            <a:r>
              <a:rPr lang="fr-FR" sz="2400" b="1" dirty="0" smtClean="0"/>
              <a:t>)</a:t>
            </a:r>
            <a:endParaRPr lang="fr-FR" sz="2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36321"/>
            <a:ext cx="2714062" cy="1930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211" y="1936320"/>
            <a:ext cx="2619961" cy="1930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2519772" y="2973429"/>
                <a:ext cx="1002902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𝒊𝒏𝒗</m:t>
                      </m:r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772" y="2973429"/>
                <a:ext cx="100290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5" y="2188348"/>
            <a:ext cx="2528927" cy="112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48" y="4163540"/>
            <a:ext cx="2528927" cy="112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209" y="3952544"/>
            <a:ext cx="3157088" cy="140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39239" y="5608728"/>
            <a:ext cx="672991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Combined</a:t>
            </a:r>
            <a:r>
              <a:rPr lang="fr-FR" b="1" dirty="0" smtClean="0"/>
              <a:t> (ZZ, ZH) </a:t>
            </a:r>
            <a:r>
              <a:rPr lang="fr-FR" b="1" dirty="0" err="1" smtClean="0"/>
              <a:t>precision</a:t>
            </a:r>
            <a:r>
              <a:rPr lang="fr-FR" b="1" dirty="0" smtClean="0"/>
              <a:t> </a:t>
            </a:r>
            <a:r>
              <a:rPr lang="fr-FR" b="1" dirty="0" err="1" smtClean="0"/>
              <a:t>potentially</a:t>
            </a:r>
            <a:r>
              <a:rPr lang="fr-FR" b="1" dirty="0" smtClean="0"/>
              <a:t> lead to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fr-FR" b="1" dirty="0" err="1" smtClean="0">
                <a:solidFill>
                  <a:srgbClr val="C00000"/>
                </a:solidFill>
              </a:rPr>
              <a:t>N</a:t>
            </a:r>
            <a:r>
              <a:rPr lang="fr-FR" b="1" baseline="-25000" dirty="0" err="1" smtClean="0">
                <a:solidFill>
                  <a:srgbClr val="C00000"/>
                </a:solidFill>
                <a:latin typeface="Symbol" panose="05050102010706020507" pitchFamily="18" charset="2"/>
              </a:rPr>
              <a:t>n</a:t>
            </a:r>
            <a:r>
              <a:rPr lang="fr-FR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= 0.006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39238" y="6161238"/>
            <a:ext cx="461216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latin typeface="Symbol" panose="05050102010706020507" pitchFamily="18" charset="2"/>
              </a:rPr>
              <a:t>g</a:t>
            </a:r>
            <a:r>
              <a:rPr lang="fr-FR" b="1" dirty="0" err="1" smtClean="0"/>
              <a:t>Z</a:t>
            </a:r>
            <a:r>
              <a:rPr lang="fr-FR" b="1" dirty="0" smtClean="0"/>
              <a:t> </a:t>
            </a:r>
            <a:r>
              <a:rPr lang="fr-FR" b="1" dirty="0" err="1" smtClean="0"/>
              <a:t>events</a:t>
            </a:r>
            <a:r>
              <a:rPr lang="fr-FR" b="1" dirty="0" smtClean="0"/>
              <a:t> </a:t>
            </a:r>
            <a:r>
              <a:rPr lang="fr-FR" b="1" dirty="0" err="1" smtClean="0"/>
              <a:t>potentially</a:t>
            </a:r>
            <a:r>
              <a:rPr lang="fr-FR" b="1" dirty="0" smtClean="0"/>
              <a:t> lead to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fr-FR" b="1" dirty="0" err="1" smtClean="0">
                <a:solidFill>
                  <a:srgbClr val="C00000"/>
                </a:solidFill>
              </a:rPr>
              <a:t>N</a:t>
            </a:r>
            <a:r>
              <a:rPr lang="fr-FR" b="1" baseline="-25000" dirty="0" err="1" smtClean="0">
                <a:solidFill>
                  <a:srgbClr val="C00000"/>
                </a:solidFill>
                <a:latin typeface="Symbol" panose="05050102010706020507" pitchFamily="18" charset="2"/>
              </a:rPr>
              <a:t>n</a:t>
            </a:r>
            <a:r>
              <a:rPr lang="fr-FR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= 0.001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endParaRPr lang="fr-FR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2355003" y="1088740"/>
                <a:ext cx="489050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>
                    <a:latin typeface="+mj-lt"/>
                  </a:rPr>
                  <a:t>LEP </a:t>
                </a:r>
                <a:r>
                  <a:rPr lang="fr-FR" b="1" dirty="0" err="1" smtClean="0">
                    <a:latin typeface="+mj-lt"/>
                  </a:rPr>
                  <a:t>measurement</a:t>
                </a:r>
                <a:r>
                  <a:rPr lang="fr-FR" b="1" dirty="0" smtClean="0">
                    <a:latin typeface="+mj-lt"/>
                  </a:rPr>
                  <a:t> : </a:t>
                </a:r>
                <a14:m>
                  <m:oMath xmlns:m="http://schemas.openxmlformats.org/officeDocument/2006/math"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𝑵</m:t>
                    </m:r>
                    <m:r>
                      <a:rPr lang="fr-FR" b="1" i="1" baseline="-25000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𝝂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= 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𝟐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𝟗𝟖𝟒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±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fr-FR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𝟎𝟎𝟖</m:t>
                    </m:r>
                  </m:oMath>
                </a14:m>
                <a:endParaRPr lang="fr-FR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003" y="1088740"/>
                <a:ext cx="4890506" cy="400110"/>
              </a:xfrm>
              <a:prstGeom prst="rect">
                <a:avLst/>
              </a:prstGeom>
              <a:blipFill rotWithShape="1">
                <a:blip r:embed="rId11"/>
                <a:stretch>
                  <a:fillRect l="-1245" t="-7692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/>
          <p:cNvGrpSpPr/>
          <p:nvPr/>
        </p:nvGrpSpPr>
        <p:grpSpPr>
          <a:xfrm>
            <a:off x="2642377" y="3584637"/>
            <a:ext cx="645841" cy="844625"/>
            <a:chOff x="2971800" y="1916832"/>
            <a:chExt cx="645841" cy="844625"/>
          </a:xfrm>
        </p:grpSpPr>
        <p:sp>
          <p:nvSpPr>
            <p:cNvPr id="16" name="TextBox 25"/>
            <p:cNvSpPr txBox="1"/>
            <p:nvPr/>
          </p:nvSpPr>
          <p:spPr>
            <a:xfrm>
              <a:off x="3352800" y="2484458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19" name="Straight Connector 21"/>
            <p:cNvCxnSpPr/>
            <p:nvPr/>
          </p:nvCxnSpPr>
          <p:spPr bwMode="auto">
            <a:xfrm>
              <a:off x="3028950" y="2560658"/>
              <a:ext cx="400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22"/>
            <p:cNvCxnSpPr/>
            <p:nvPr/>
          </p:nvCxnSpPr>
          <p:spPr bwMode="auto">
            <a:xfrm flipV="1">
              <a:off x="3048000" y="2179658"/>
              <a:ext cx="0" cy="381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" name="TextBox 26"/>
            <p:cNvSpPr txBox="1"/>
            <p:nvPr/>
          </p:nvSpPr>
          <p:spPr>
            <a:xfrm>
              <a:off x="2971800" y="1951058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25"/>
            <p:cNvSpPr txBox="1"/>
            <p:nvPr/>
          </p:nvSpPr>
          <p:spPr>
            <a:xfrm>
              <a:off x="2994712" y="1916832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 rot="2116145">
            <a:off x="6715517" y="4686924"/>
            <a:ext cx="645841" cy="844625"/>
            <a:chOff x="2971800" y="1916832"/>
            <a:chExt cx="645841" cy="844625"/>
          </a:xfrm>
        </p:grpSpPr>
        <p:sp>
          <p:nvSpPr>
            <p:cNvPr id="24" name="TextBox 25"/>
            <p:cNvSpPr txBox="1"/>
            <p:nvPr/>
          </p:nvSpPr>
          <p:spPr>
            <a:xfrm>
              <a:off x="3352800" y="2484458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25" name="Straight Connector 21"/>
            <p:cNvCxnSpPr/>
            <p:nvPr/>
          </p:nvCxnSpPr>
          <p:spPr bwMode="auto">
            <a:xfrm>
              <a:off x="3028950" y="2560658"/>
              <a:ext cx="40005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2"/>
            <p:cNvCxnSpPr/>
            <p:nvPr/>
          </p:nvCxnSpPr>
          <p:spPr bwMode="auto">
            <a:xfrm flipV="1">
              <a:off x="3048000" y="2179658"/>
              <a:ext cx="0" cy="381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2971800" y="1951058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Box 25"/>
            <p:cNvSpPr txBox="1"/>
            <p:nvPr/>
          </p:nvSpPr>
          <p:spPr>
            <a:xfrm>
              <a:off x="2994712" y="1916832"/>
              <a:ext cx="2648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n</a:t>
              </a:r>
              <a:endParaRPr lang="en-US" sz="1200" baseline="-250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386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289063" y="656692"/>
            <a:ext cx="1781450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study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00004" y="1052736"/>
            <a:ext cx="1083951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FCC-</a:t>
            </a:r>
            <a:r>
              <a:rPr lang="fr-FR" b="1" dirty="0" err="1" smtClean="0"/>
              <a:t>hh</a:t>
            </a:r>
            <a:endParaRPr lang="fr-FR" b="1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6562732" y="1088740"/>
            <a:ext cx="1026243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FCC-</a:t>
            </a:r>
            <a:r>
              <a:rPr lang="fr-FR" b="1" dirty="0" err="1" smtClean="0"/>
              <a:t>ee</a:t>
            </a:r>
            <a:endParaRPr lang="fr-FR" b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301757" y="1592796"/>
            <a:ext cx="3564396" cy="4308872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fr-FR" b="1" dirty="0" err="1" smtClean="0"/>
              <a:t>Capitalizing</a:t>
            </a:r>
            <a:r>
              <a:rPr lang="fr-FR" b="1" dirty="0" smtClean="0"/>
              <a:t> </a:t>
            </a:r>
            <a:r>
              <a:rPr lang="fr-FR" b="1" dirty="0"/>
              <a:t>on </a:t>
            </a:r>
            <a:r>
              <a:rPr lang="fr-FR" b="1" dirty="0" err="1"/>
              <a:t>IRFU’s</a:t>
            </a:r>
            <a:r>
              <a:rPr lang="fr-FR" b="1" dirty="0"/>
              <a:t> </a:t>
            </a:r>
            <a:r>
              <a:rPr lang="fr-FR" b="1" dirty="0" err="1"/>
              <a:t>experience</a:t>
            </a:r>
            <a:r>
              <a:rPr lang="fr-FR" b="1" dirty="0"/>
              <a:t> in </a:t>
            </a:r>
            <a:r>
              <a:rPr lang="fr-FR" b="1" dirty="0" smtClean="0"/>
              <a:t>LHC, </a:t>
            </a:r>
            <a:r>
              <a:rPr lang="fr-FR" b="1" dirty="0" err="1" smtClean="0"/>
              <a:t>we</a:t>
            </a:r>
            <a:r>
              <a:rPr lang="fr-FR" b="1" dirty="0" smtClean="0"/>
              <a:t> propose to </a:t>
            </a:r>
            <a:r>
              <a:rPr lang="en-US" b="1" dirty="0" err="1" smtClean="0"/>
              <a:t>participe</a:t>
            </a:r>
            <a:r>
              <a:rPr lang="en-US" b="1" dirty="0" smtClean="0"/>
              <a:t> to the studies for the magnetic configuration and magnet layout of the FCC-</a:t>
            </a:r>
            <a:r>
              <a:rPr lang="en-US" b="1" dirty="0" err="1" smtClean="0"/>
              <a:t>hh</a:t>
            </a:r>
            <a:r>
              <a:rPr lang="en-US" b="1" dirty="0" smtClean="0"/>
              <a:t> detectors.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Comparative studies of the solenoid options with passive and active shielding.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Study of the a large toroid option.</a:t>
            </a:r>
          </a:p>
          <a:p>
            <a:r>
              <a:rPr lang="en-US" sz="1400" b="1" dirty="0"/>
              <a:t>This may be useful for the FCC-</a:t>
            </a:r>
            <a:r>
              <a:rPr lang="en-US" sz="1400" b="1" dirty="0" err="1"/>
              <a:t>ee</a:t>
            </a:r>
            <a:r>
              <a:rPr lang="en-US" sz="1400" b="1" dirty="0"/>
              <a:t> </a:t>
            </a:r>
            <a:r>
              <a:rPr lang="en-US" sz="1400" b="1" dirty="0" smtClean="0"/>
              <a:t>detectors</a:t>
            </a:r>
            <a:endParaRPr lang="en-US" sz="1400" b="1" dirty="0"/>
          </a:p>
        </p:txBody>
      </p:sp>
      <p:sp>
        <p:nvSpPr>
          <p:cNvPr id="9" name="Rectangle 8"/>
          <p:cNvSpPr/>
          <p:nvPr/>
        </p:nvSpPr>
        <p:spPr>
          <a:xfrm>
            <a:off x="5220072" y="2025718"/>
            <a:ext cx="3434956" cy="70788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Study of the operability of a TPC for a FCC-</a:t>
            </a:r>
            <a:r>
              <a:rPr lang="en-US" b="1" dirty="0" err="1" smtClean="0"/>
              <a:t>ee</a:t>
            </a:r>
            <a:r>
              <a:rPr lang="en-US" b="1" dirty="0" smtClean="0"/>
              <a:t> detector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5220072" y="3177846"/>
            <a:ext cx="3434956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Two important issues have to be studied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09534" y="4145853"/>
            <a:ext cx="3434956" cy="1015663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1) 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Primary 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Back flow of ions 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5216403" y="5313916"/>
            <a:ext cx="3434956" cy="1015663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b="1" dirty="0"/>
              <a:t>2</a:t>
            </a:r>
            <a:r>
              <a:rPr lang="en-US" b="1" dirty="0" smtClean="0"/>
              <a:t>) Low power electronic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Minimization of material in the end plates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4747" y="5975636"/>
            <a:ext cx="3434956" cy="70788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A contact at SACM is needed to define the possible studies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011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563888" y="507449"/>
            <a:ext cx="2349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TPC for FCC-</a:t>
            </a:r>
            <a:r>
              <a:rPr lang="fr-FR" sz="2400" b="1" dirty="0" err="1" smtClean="0"/>
              <a:t>ee</a:t>
            </a:r>
            <a:endParaRPr lang="fr-FR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196596" y="1021956"/>
            <a:ext cx="817290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There is a believe that TPC is the ideal detector for </a:t>
            </a:r>
            <a:r>
              <a:rPr lang="en-US" b="1" dirty="0" err="1" smtClean="0"/>
              <a:t>e</a:t>
            </a:r>
            <a:r>
              <a:rPr lang="en-US" b="1" baseline="30000" dirty="0" err="1" smtClean="0"/>
              <a:t>+</a:t>
            </a:r>
            <a:r>
              <a:rPr lang="en-US" b="1" dirty="0" err="1" smtClean="0"/>
              <a:t>e</a:t>
            </a:r>
            <a:r>
              <a:rPr lang="en-US" b="1" baseline="30000" dirty="0" smtClean="0"/>
              <a:t>-</a:t>
            </a:r>
            <a:r>
              <a:rPr lang="en-US" b="1" dirty="0" smtClean="0"/>
              <a:t>. </a:t>
            </a:r>
            <a:r>
              <a:rPr lang="en-US" b="1" dirty="0"/>
              <a:t>Certainly TPC have been used with success at </a:t>
            </a:r>
            <a:r>
              <a:rPr lang="en-US" b="1" dirty="0" smtClean="0"/>
              <a:t>LEP and LHC (ALICE)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Minimum of material 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For excellent tracking capability (large number of measured points)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Some PID with de/dx (5% resolution)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Capitalization of studies done at IRFU (T2K/ILC) using </a:t>
            </a:r>
            <a:r>
              <a:rPr lang="en-US" b="1" dirty="0" err="1">
                <a:solidFill>
                  <a:srgbClr val="C00000"/>
                </a:solidFill>
              </a:rPr>
              <a:t>micromegas</a:t>
            </a:r>
            <a:endParaRPr lang="en-US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Possible synergies </a:t>
            </a:r>
            <a:r>
              <a:rPr lang="en-US" b="1" dirty="0"/>
              <a:t>with </a:t>
            </a:r>
            <a:r>
              <a:rPr lang="en-US" b="1" dirty="0" smtClean="0"/>
              <a:t>linear </a:t>
            </a:r>
            <a:r>
              <a:rPr lang="en-US" b="1" dirty="0"/>
              <a:t>collider studies (</a:t>
            </a:r>
            <a:r>
              <a:rPr lang="en-US" b="1" dirty="0" smtClean="0"/>
              <a:t>ILD)</a:t>
            </a:r>
          </a:p>
        </p:txBody>
      </p:sp>
      <p:sp>
        <p:nvSpPr>
          <p:cNvPr id="5" name="Rectangle 4"/>
          <p:cNvSpPr/>
          <p:nvPr/>
        </p:nvSpPr>
        <p:spPr>
          <a:xfrm>
            <a:off x="2022559" y="3316922"/>
            <a:ext cx="452098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/>
              <a:t>But cannot be used in all environments!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400" y="3922757"/>
            <a:ext cx="3442704" cy="292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8680" y="3825044"/>
            <a:ext cx="2111052" cy="2585323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err="1" smtClean="0"/>
              <a:t>R</a:t>
            </a:r>
            <a:r>
              <a:rPr lang="fr-FR" sz="1800" b="1" baseline="-25000" dirty="0" err="1" smtClean="0"/>
              <a:t>in</a:t>
            </a:r>
            <a:r>
              <a:rPr lang="fr-FR" sz="1800" b="1" dirty="0" smtClean="0"/>
              <a:t> : </a:t>
            </a:r>
            <a:r>
              <a:rPr lang="fr-FR" sz="1800" b="1" dirty="0"/>
              <a:t>229 mm </a:t>
            </a:r>
            <a:endParaRPr lang="fr-FR" sz="1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err="1" smtClean="0"/>
              <a:t>R</a:t>
            </a:r>
            <a:r>
              <a:rPr lang="fr-FR" sz="1800" b="1" baseline="-25000" dirty="0" err="1" smtClean="0"/>
              <a:t>out</a:t>
            </a:r>
            <a:r>
              <a:rPr lang="fr-FR" sz="1800" b="1" dirty="0" smtClean="0"/>
              <a:t> </a:t>
            </a:r>
            <a:r>
              <a:rPr lang="fr-FR" sz="1800" b="1" dirty="0"/>
              <a:t>: 1808 mm </a:t>
            </a:r>
            <a:endParaRPr lang="fr-FR" sz="1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err="1" smtClean="0"/>
              <a:t>L</a:t>
            </a:r>
            <a:r>
              <a:rPr lang="fr-FR" sz="1800" b="1" baseline="-25000" dirty="0" err="1" smtClean="0"/>
              <a:t>z</a:t>
            </a:r>
            <a:r>
              <a:rPr lang="fr-FR" sz="1800" b="1" dirty="0" smtClean="0"/>
              <a:t> </a:t>
            </a:r>
            <a:r>
              <a:rPr lang="fr-FR" sz="1800" b="1" dirty="0"/>
              <a:t>: 2×2350 mm </a:t>
            </a:r>
            <a:endParaRPr lang="fr-FR" sz="1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smtClean="0"/>
              <a:t>B=4 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err="1" smtClean="0">
                <a:latin typeface="Symbol" panose="05050102010706020507" pitchFamily="18" charset="2"/>
              </a:rPr>
              <a:t>s</a:t>
            </a:r>
            <a:r>
              <a:rPr lang="fr-FR" sz="1800" b="1" baseline="-25000" dirty="0" err="1" smtClean="0"/>
              <a:t>R</a:t>
            </a:r>
            <a:r>
              <a:rPr lang="fr-FR" sz="1800" b="1" baseline="-25000" dirty="0" smtClean="0"/>
              <a:t>-</a:t>
            </a:r>
            <a:r>
              <a:rPr lang="fr-FR" sz="1800" b="1" baseline="-25000" dirty="0" smtClean="0">
                <a:latin typeface="Symbol" panose="05050102010706020507" pitchFamily="18" charset="2"/>
              </a:rPr>
              <a:t>f</a:t>
            </a:r>
            <a:r>
              <a:rPr lang="fr-FR" sz="1800" b="1" dirty="0" smtClean="0"/>
              <a:t> ~100 </a:t>
            </a:r>
            <a:r>
              <a:rPr lang="fr-FR" sz="1800" b="1" dirty="0" smtClean="0">
                <a:latin typeface="Symbol" panose="05050102010706020507" pitchFamily="18" charset="2"/>
              </a:rPr>
              <a:t>m</a:t>
            </a:r>
            <a:r>
              <a:rPr lang="fr-FR" sz="1800" b="1" dirty="0" smtClean="0"/>
              <a:t>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err="1" smtClean="0">
                <a:latin typeface="Symbol" panose="05050102010706020507" pitchFamily="18" charset="2"/>
              </a:rPr>
              <a:t>s</a:t>
            </a:r>
            <a:r>
              <a:rPr lang="fr-FR" sz="1800" b="1" baseline="-25000" dirty="0" err="1" smtClean="0"/>
              <a:t>R</a:t>
            </a:r>
            <a:r>
              <a:rPr lang="fr-FR" sz="1800" b="1" baseline="-25000" dirty="0" smtClean="0"/>
              <a:t>-</a:t>
            </a:r>
            <a:r>
              <a:rPr lang="fr-FR" sz="1800" b="1" baseline="-25000" dirty="0" smtClean="0">
                <a:latin typeface="Symbol" panose="05050102010706020507" pitchFamily="18" charset="2"/>
              </a:rPr>
              <a:t>Z</a:t>
            </a:r>
            <a:r>
              <a:rPr lang="fr-FR" sz="1800" b="1" dirty="0" smtClean="0"/>
              <a:t> ~500 </a:t>
            </a:r>
            <a:r>
              <a:rPr lang="fr-FR" sz="1800" b="1" dirty="0" smtClean="0">
                <a:latin typeface="Symbol" panose="05050102010706020507" pitchFamily="18" charset="2"/>
              </a:rPr>
              <a:t>m</a:t>
            </a:r>
            <a:r>
              <a:rPr lang="fr-FR" sz="1800" b="1" dirty="0" smtClean="0"/>
              <a:t>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1" dirty="0" err="1" smtClean="0"/>
              <a:t>dp</a:t>
            </a:r>
            <a:r>
              <a:rPr lang="fr-FR" sz="1800" b="1" dirty="0" smtClean="0"/>
              <a:t>/p</a:t>
            </a:r>
            <a:r>
              <a:rPr lang="fr-FR" sz="1800" b="1" baseline="30000" dirty="0" smtClean="0"/>
              <a:t>2 </a:t>
            </a:r>
            <a:r>
              <a:rPr lang="fr-FR" sz="1800" b="1" dirty="0" smtClean="0"/>
              <a:t>= 8 x 10</a:t>
            </a:r>
            <a:r>
              <a:rPr lang="fr-FR" sz="1800" b="1" baseline="30000" dirty="0" smtClean="0"/>
              <a:t>-5</a:t>
            </a:r>
            <a:r>
              <a:rPr lang="fr-FR" sz="1800" b="1" dirty="0" smtClean="0"/>
              <a:t> (full </a:t>
            </a:r>
            <a:r>
              <a:rPr lang="fr-FR" sz="1800" b="1" dirty="0" err="1" smtClean="0"/>
              <a:t>tracking</a:t>
            </a:r>
            <a:r>
              <a:rPr lang="fr-FR" sz="1800" b="1" dirty="0" smtClean="0"/>
              <a:t> : 2 </a:t>
            </a:r>
            <a:r>
              <a:rPr lang="fr-FR" sz="1800" b="1" dirty="0"/>
              <a:t>x </a:t>
            </a:r>
            <a:r>
              <a:rPr lang="fr-FR" sz="1800" b="1" dirty="0" smtClean="0"/>
              <a:t>10</a:t>
            </a:r>
            <a:r>
              <a:rPr lang="fr-FR" sz="1800" b="1" baseline="30000" dirty="0" smtClean="0"/>
              <a:t>-5</a:t>
            </a:r>
            <a:r>
              <a:rPr lang="fr-FR" sz="1800" b="1" dirty="0" smtClean="0"/>
              <a:t>)</a:t>
            </a:r>
            <a:endParaRPr lang="fr-FR" sz="18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083269" y="3798170"/>
            <a:ext cx="4060731" cy="2308324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Most demanding conditions @ Z-pole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/>
              <a:t>~33 kHz </a:t>
            </a:r>
            <a:r>
              <a:rPr lang="en-US" sz="1800" b="1" dirty="0" err="1" smtClean="0"/>
              <a:t>Bhabhas</a:t>
            </a:r>
            <a:endParaRPr lang="en-US" sz="1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/>
              <a:t>~17 kHz of </a:t>
            </a:r>
            <a:r>
              <a:rPr lang="en-US" sz="1800" b="1" dirty="0" err="1" smtClean="0"/>
              <a:t>hadronic</a:t>
            </a:r>
            <a:r>
              <a:rPr lang="en-US" sz="1800" b="1" dirty="0" smtClean="0"/>
              <a:t> events with &lt;</a:t>
            </a:r>
            <a:r>
              <a:rPr lang="en-US" sz="1800" b="1" dirty="0" err="1" smtClean="0"/>
              <a:t>mult</a:t>
            </a:r>
            <a:r>
              <a:rPr lang="en-US" sz="1800" b="1" dirty="0" smtClean="0"/>
              <a:t>.&gt; ~20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(~1 </a:t>
            </a:r>
            <a:r>
              <a:rPr lang="en-US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evt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60 </a:t>
            </a:r>
            <a:r>
              <a:rPr lang="en-US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μs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avg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/>
              <a:t>Total drift time ~50</a:t>
            </a:r>
            <a:r>
              <a:rPr lang="en-US" sz="1800" b="1" dirty="0" smtClean="0">
                <a:latin typeface="Symbol" panose="05050102010706020507" pitchFamily="18" charset="2"/>
              </a:rPr>
              <a:t>m</a:t>
            </a:r>
            <a:r>
              <a:rPr lang="en-US" sz="1800" b="1" dirty="0" smtClean="0"/>
              <a:t>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/>
              <a:t>On average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1 </a:t>
            </a:r>
            <a:r>
              <a:rPr lang="en-US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evt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drifting in TPC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smtClean="0">
                <a:sym typeface="Wingdings" panose="05000000000000000000" pitchFamily="2" charset="2"/>
              </a:rPr>
              <a:t>2-hit r-z resolution is 8 mm (160 ns drift time) </a:t>
            </a:r>
            <a:r>
              <a:rPr lang="en-US" sz="1800" b="1" dirty="0" smtClean="0">
                <a:latin typeface="Wingdings 3" panose="05040102010807070707" pitchFamily="18" charset="2"/>
                <a:sym typeface="Wingdings" panose="05000000000000000000" pitchFamily="2" charset="2"/>
              </a:rPr>
              <a:t>a</a:t>
            </a:r>
            <a:r>
              <a:rPr lang="en-US" sz="1800" b="1" dirty="0" smtClean="0">
                <a:sym typeface="Wingdings" panose="05000000000000000000" pitchFamily="2" charset="2"/>
              </a:rPr>
              <a:t> </a:t>
            </a:r>
            <a:r>
              <a:rPr lang="en-US" sz="1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evt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mixing is negligible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706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691680" y="447610"/>
            <a:ext cx="565257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TPC for FCC-</a:t>
            </a:r>
            <a:r>
              <a:rPr lang="fr-FR" sz="2400" b="1" dirty="0" err="1" smtClean="0"/>
              <a:t>ee</a:t>
            </a:r>
            <a:r>
              <a:rPr lang="fr-FR" sz="2400" b="1" dirty="0" smtClean="0"/>
              <a:t> : ions are the main issue 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7341" y="983434"/>
            <a:ext cx="133241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 err="1" smtClean="0"/>
              <a:t>Primary</a:t>
            </a:r>
            <a:r>
              <a:rPr lang="fr-FR" sz="1600" b="1" dirty="0" smtClean="0"/>
              <a:t> ions</a:t>
            </a:r>
            <a:endParaRPr lang="fr-FR" sz="16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1898673" y="980728"/>
            <a:ext cx="118663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 err="1" smtClean="0"/>
              <a:t>Secondary</a:t>
            </a:r>
            <a:r>
              <a:rPr lang="fr-FR" sz="1600" b="1" dirty="0" smtClean="0"/>
              <a:t> ions</a:t>
            </a:r>
            <a:endParaRPr lang="fr-FR" sz="1600" b="1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376772"/>
            <a:ext cx="2204467" cy="181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 descr="D:\TEMP\TLEP-VHELHC\Saclay\schema-distorsion-TPC-1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597" y="1631514"/>
            <a:ext cx="2200483" cy="17925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/>
          <p:cNvSpPr txBox="1"/>
          <p:nvPr/>
        </p:nvSpPr>
        <p:spPr>
          <a:xfrm>
            <a:off x="3384001" y="1207495"/>
            <a:ext cx="456785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 err="1" smtClean="0"/>
              <a:t>With</a:t>
            </a:r>
            <a:r>
              <a:rPr lang="fr-FR" sz="1600" b="1" dirty="0" smtClean="0"/>
              <a:t> high </a:t>
            </a:r>
            <a:r>
              <a:rPr lang="fr-FR" sz="1600" b="1" dirty="0" err="1" smtClean="0"/>
              <a:t>evt</a:t>
            </a:r>
            <a:r>
              <a:rPr lang="fr-FR" sz="1600" b="1" dirty="0" smtClean="0"/>
              <a:t> rate TPC </a:t>
            </a:r>
            <a:r>
              <a:rPr lang="fr-FR" sz="1600" b="1" dirty="0" err="1" smtClean="0"/>
              <a:t>is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filled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with</a:t>
            </a:r>
            <a:r>
              <a:rPr lang="fr-FR" sz="1600" b="1" dirty="0" smtClean="0"/>
              <a:t> </a:t>
            </a:r>
            <a:r>
              <a:rPr lang="fr-FR" sz="1600" b="1" dirty="0" err="1" smtClean="0">
                <a:solidFill>
                  <a:srgbClr val="C00000"/>
                </a:solidFill>
              </a:rPr>
              <a:t>primary</a:t>
            </a:r>
            <a:r>
              <a:rPr lang="fr-FR" sz="1600" b="1" dirty="0" smtClean="0">
                <a:solidFill>
                  <a:srgbClr val="C00000"/>
                </a:solidFill>
              </a:rPr>
              <a:t> ions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06380" y="1638324"/>
            <a:ext cx="279005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Preliminary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calculations</a:t>
            </a:r>
            <a:r>
              <a:rPr lang="fr-FR" sz="1600" b="1" dirty="0" smtClean="0"/>
              <a:t> for Z-pole </a:t>
            </a:r>
            <a:r>
              <a:rPr lang="fr-FR" sz="1600" b="1" dirty="0" err="1" smtClean="0"/>
              <a:t>operation</a:t>
            </a:r>
            <a:r>
              <a:rPr lang="fr-FR" sz="1600" b="1" dirty="0" smtClean="0"/>
              <a:t> </a:t>
            </a:r>
            <a:endParaRPr lang="fr-FR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5706380" y="2285307"/>
            <a:ext cx="2790056" cy="11387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0.70*10</a:t>
            </a:r>
            <a:r>
              <a:rPr lang="fr-FR" b="1" baseline="30000" dirty="0" smtClean="0">
                <a:solidFill>
                  <a:srgbClr val="C00000"/>
                </a:solidFill>
              </a:rPr>
              <a:t>9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>
                <a:solidFill>
                  <a:srgbClr val="C00000"/>
                </a:solidFill>
              </a:rPr>
              <a:t>Ions</a:t>
            </a:r>
            <a:r>
              <a:rPr lang="fr-FR" b="1" dirty="0"/>
              <a:t> (B=3.5 T</a:t>
            </a:r>
            <a:r>
              <a:rPr lang="fr-FR" b="1" dirty="0" smtClean="0"/>
              <a:t>)</a:t>
            </a:r>
          </a:p>
          <a:p>
            <a:r>
              <a:rPr lang="fr-FR" sz="1600" b="1" dirty="0" smtClean="0"/>
              <a:t>(0.66*10</a:t>
            </a:r>
            <a:r>
              <a:rPr lang="fr-FR" sz="1600" b="1" baseline="30000" dirty="0" smtClean="0"/>
              <a:t>9</a:t>
            </a:r>
            <a:r>
              <a:rPr lang="fr-FR" sz="1600" b="1" dirty="0" smtClean="0"/>
              <a:t> @ ILC </a:t>
            </a:r>
            <a:r>
              <a:rPr lang="fr-FR" sz="1600" b="1" dirty="0" err="1" smtClean="0"/>
              <a:t>dominated</a:t>
            </a:r>
            <a:r>
              <a:rPr lang="fr-FR" sz="1600" b="1" dirty="0" smtClean="0"/>
              <a:t> by </a:t>
            </a:r>
            <a:r>
              <a:rPr lang="fr-FR" sz="1600" b="1" dirty="0" err="1" smtClean="0"/>
              <a:t>beamstrahlung</a:t>
            </a:r>
            <a:r>
              <a:rPr lang="fr-FR" sz="1600" b="1" dirty="0" smtClean="0"/>
              <a:t> </a:t>
            </a:r>
            <a:r>
              <a:rPr lang="fr-FR" sz="1600" b="1" dirty="0" smtClean="0">
                <a:latin typeface="Symbol" panose="05050102010706020507" pitchFamily="18" charset="2"/>
              </a:rPr>
              <a:t>g-g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events</a:t>
            </a:r>
            <a:r>
              <a:rPr lang="fr-FR" sz="1600" b="1" dirty="0" smtClean="0"/>
              <a:t>; non-issue @ FCC-</a:t>
            </a:r>
            <a:r>
              <a:rPr lang="fr-FR" sz="1600" b="1" dirty="0" err="1" smtClean="0"/>
              <a:t>ee</a:t>
            </a:r>
            <a:r>
              <a:rPr lang="fr-FR" sz="1600" b="1" dirty="0" smtClean="0"/>
              <a:t>)</a:t>
            </a:r>
            <a:endParaRPr lang="fr-FR" sz="1600" b="1" dirty="0"/>
          </a:p>
        </p:txBody>
      </p:sp>
      <p:grpSp>
        <p:nvGrpSpPr>
          <p:cNvPr id="17" name="Groupe 16"/>
          <p:cNvGrpSpPr/>
          <p:nvPr/>
        </p:nvGrpSpPr>
        <p:grpSpPr>
          <a:xfrm>
            <a:off x="3085309" y="3595300"/>
            <a:ext cx="3249339" cy="2196389"/>
            <a:chOff x="5211662" y="3537012"/>
            <a:chExt cx="3249339" cy="2196389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1662" y="3537012"/>
              <a:ext cx="3249339" cy="219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6192180" y="4401108"/>
              <a:ext cx="2018501" cy="58477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/>
                <a:t>Maximum distorsion</a:t>
              </a:r>
            </a:p>
            <a:p>
              <a:r>
                <a:rPr lang="fr-FR" sz="1600" b="1" dirty="0" smtClean="0"/>
                <a:t>8.5 mm (</a:t>
              </a:r>
              <a:r>
                <a:rPr lang="fr-FR" sz="1600" b="1" dirty="0" err="1" smtClean="0"/>
                <a:t>negligible</a:t>
              </a:r>
              <a:r>
                <a:rPr lang="fr-FR" sz="1600" b="1" dirty="0" smtClean="0"/>
                <a:t>)!</a:t>
              </a:r>
              <a:endParaRPr lang="fr-FR" sz="1600" b="1" dirty="0"/>
            </a:p>
          </p:txBody>
        </p:sp>
      </p:grpSp>
      <p:sp>
        <p:nvSpPr>
          <p:cNvPr id="18" name="Flèche à angle droit 17"/>
          <p:cNvSpPr/>
          <p:nvPr/>
        </p:nvSpPr>
        <p:spPr>
          <a:xfrm flipV="1">
            <a:off x="8559413" y="2456892"/>
            <a:ext cx="333067" cy="950396"/>
          </a:xfrm>
          <a:prstGeom prst="bent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6726087" y="3547846"/>
            <a:ext cx="2197725" cy="2503059"/>
            <a:chOff x="6726087" y="3547846"/>
            <a:chExt cx="2197725" cy="2503059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6087" y="3547846"/>
              <a:ext cx="2197725" cy="2334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7760718" y="3897052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b="1" dirty="0" smtClean="0"/>
                <a:t>FCC-</a:t>
              </a:r>
              <a:r>
                <a:rPr lang="fr-FR" sz="1800" b="1" dirty="0" err="1" smtClean="0"/>
                <a:t>ee</a:t>
              </a:r>
              <a:endParaRPr lang="fr-FR" sz="1800" b="1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726087" y="5589240"/>
              <a:ext cx="219772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0.4                                         1.8</a:t>
              </a:r>
            </a:p>
            <a:p>
              <a:pPr algn="ctr"/>
              <a:r>
                <a:rPr lang="fr-FR" sz="1200" b="1" dirty="0"/>
                <a:t>r</a:t>
              </a:r>
              <a:r>
                <a:rPr lang="fr-FR" sz="1200" b="1" dirty="0" smtClean="0"/>
                <a:t>(m)</a:t>
              </a:r>
              <a:endParaRPr lang="fr-FR" sz="1200" b="1" dirty="0"/>
            </a:p>
          </p:txBody>
        </p:sp>
      </p:grpSp>
      <p:sp>
        <p:nvSpPr>
          <p:cNvPr id="21" name="Flèche gauche 20"/>
          <p:cNvSpPr/>
          <p:nvPr/>
        </p:nvSpPr>
        <p:spPr>
          <a:xfrm>
            <a:off x="6312641" y="4459396"/>
            <a:ext cx="347591" cy="255833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gauche 25"/>
          <p:cNvSpPr/>
          <p:nvPr/>
        </p:nvSpPr>
        <p:spPr>
          <a:xfrm rot="10800000">
            <a:off x="5220072" y="2268866"/>
            <a:ext cx="347591" cy="255833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3085309" y="6054387"/>
            <a:ext cx="5838503" cy="830997"/>
          </a:xfrm>
          <a:prstGeom prst="rect">
            <a:avLst/>
          </a:prstGeom>
          <a:solidFill>
            <a:srgbClr val="FFCC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We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need</a:t>
            </a:r>
            <a:r>
              <a:rPr lang="fr-FR" sz="1600" b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T</a:t>
            </a:r>
            <a:r>
              <a:rPr lang="fr-FR" sz="1600" b="1" dirty="0" smtClean="0"/>
              <a:t>o </a:t>
            </a:r>
            <a:r>
              <a:rPr lang="fr-FR" sz="1600" b="1" dirty="0" err="1" smtClean="0"/>
              <a:t>improve</a:t>
            </a:r>
            <a:r>
              <a:rPr lang="fr-FR" sz="1600" b="1" dirty="0" smtClean="0"/>
              <a:t> simulations for FCC-</a:t>
            </a:r>
            <a:r>
              <a:rPr lang="fr-FR" sz="1600" b="1" dirty="0" err="1" smtClean="0"/>
              <a:t>ee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environment</a:t>
            </a: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To carry out an R&amp;D programme for </a:t>
            </a:r>
            <a:r>
              <a:rPr lang="fr-FR" sz="1600" b="1" dirty="0" err="1" smtClean="0"/>
              <a:t>measuring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these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effects</a:t>
            </a:r>
            <a:endParaRPr lang="fr-FR" sz="1600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179511" y="3176972"/>
            <a:ext cx="2736305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Secondary</a:t>
            </a:r>
            <a:r>
              <a:rPr lang="fr-FR" sz="1400" b="1" dirty="0" smtClean="0"/>
              <a:t> ions are a </a:t>
            </a:r>
            <a:r>
              <a:rPr lang="fr-FR" sz="1400" b="1" dirty="0" err="1" smtClean="0"/>
              <a:t>serious</a:t>
            </a:r>
            <a:r>
              <a:rPr lang="fr-FR" sz="1400" b="1" dirty="0" smtClean="0"/>
              <a:t> issue. </a:t>
            </a:r>
            <a:r>
              <a:rPr lang="fr-FR" sz="1400" b="1" dirty="0"/>
              <a:t>M</a:t>
            </a:r>
            <a:r>
              <a:rPr lang="fr-FR" sz="1400" b="1" dirty="0" smtClean="0"/>
              <a:t>ay in </a:t>
            </a:r>
            <a:r>
              <a:rPr lang="fr-FR" sz="1400" b="1" dirty="0" err="1" smtClean="0"/>
              <a:t>principle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be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gated</a:t>
            </a:r>
            <a:r>
              <a:rPr lang="fr-FR" sz="1400" b="1" dirty="0" smtClean="0"/>
              <a:t> but one </a:t>
            </a:r>
            <a:r>
              <a:rPr lang="fr-FR" sz="1400" b="1" dirty="0" err="1" smtClean="0"/>
              <a:t>needs</a:t>
            </a:r>
            <a:endParaRPr lang="fr-FR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 smtClean="0"/>
              <a:t>Study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gating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feasibility</a:t>
            </a:r>
            <a:r>
              <a:rPr lang="fr-FR" sz="1400" b="1" dirty="0" smtClean="0"/>
              <a:t> in FCC-</a:t>
            </a:r>
            <a:r>
              <a:rPr lang="fr-FR" sz="1400" b="1" dirty="0" err="1" smtClean="0"/>
              <a:t>ee</a:t>
            </a:r>
            <a:r>
              <a:rPr lang="fr-FR" sz="1400" b="1" dirty="0" smtClean="0"/>
              <a:t>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 smtClean="0"/>
              <a:t>Calculate</a:t>
            </a:r>
            <a:r>
              <a:rPr lang="fr-FR" sz="1400" b="1" dirty="0" smtClean="0"/>
              <a:t> the impact on </a:t>
            </a:r>
            <a:r>
              <a:rPr lang="fr-FR" sz="1400" b="1" dirty="0" err="1" smtClean="0"/>
              <a:t>resol</a:t>
            </a:r>
            <a:r>
              <a:rPr lang="fr-FR" sz="14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 smtClean="0"/>
              <a:t>Verify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with</a:t>
            </a:r>
            <a:r>
              <a:rPr lang="fr-FR" sz="1400" b="1" dirty="0" smtClean="0"/>
              <a:t> test </a:t>
            </a:r>
            <a:endParaRPr lang="fr-FR" sz="1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5" y="4761149"/>
            <a:ext cx="1283225" cy="170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103" y="4761148"/>
            <a:ext cx="1282318" cy="170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5399" y="6309320"/>
            <a:ext cx="2840418" cy="584775"/>
          </a:xfrm>
          <a:prstGeom prst="rect">
            <a:avLst/>
          </a:prstGeom>
          <a:solidFill>
            <a:srgbClr val="FFCC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Support </a:t>
            </a:r>
            <a:r>
              <a:rPr lang="fr-FR" sz="1600" b="1" dirty="0" err="1" smtClean="0"/>
              <a:t>from</a:t>
            </a:r>
            <a:r>
              <a:rPr lang="fr-FR" sz="1600" b="1" dirty="0" smtClean="0"/>
              <a:t> SEDI </a:t>
            </a:r>
            <a:r>
              <a:rPr lang="fr-FR" sz="1600" b="1" dirty="0" err="1" smtClean="0"/>
              <a:t>needed</a:t>
            </a:r>
            <a:r>
              <a:rPr lang="fr-FR" sz="1600" b="1" dirty="0" smtClean="0"/>
              <a:t> (~0.2 FTE/y)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55166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375756" y="447610"/>
            <a:ext cx="506266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TPC: Electronic power consumption </a:t>
            </a:r>
            <a:endParaRPr lang="en-US" sz="2400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410313" y="1208928"/>
            <a:ext cx="794210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Typically</a:t>
            </a:r>
            <a:r>
              <a:rPr lang="fr-FR" b="1" dirty="0" smtClean="0"/>
              <a:t>, the </a:t>
            </a:r>
            <a:r>
              <a:rPr lang="fr-FR" b="1" dirty="0" err="1" smtClean="0"/>
              <a:t>present</a:t>
            </a:r>
            <a:r>
              <a:rPr lang="fr-FR" b="1" dirty="0" smtClean="0"/>
              <a:t> power per </a:t>
            </a:r>
            <a:r>
              <a:rPr lang="fr-FR" b="1" dirty="0" err="1" smtClean="0"/>
              <a:t>channel</a:t>
            </a:r>
            <a:r>
              <a:rPr lang="fr-FR" b="1" dirty="0" smtClean="0"/>
              <a:t> for high rate </a:t>
            </a:r>
            <a:r>
              <a:rPr lang="fr-FR" b="1" dirty="0" err="1" smtClean="0"/>
              <a:t>operation</a:t>
            </a:r>
            <a:r>
              <a:rPr lang="fr-FR" b="1" dirty="0" smtClean="0"/>
              <a:t> </a:t>
            </a:r>
            <a:r>
              <a:rPr lang="fr-FR" b="1" dirty="0" err="1" smtClean="0"/>
              <a:t>is</a:t>
            </a:r>
            <a:r>
              <a:rPr lang="fr-FR" b="1" dirty="0" smtClean="0"/>
              <a:t> 30-40mW. </a:t>
            </a:r>
            <a:r>
              <a:rPr lang="fr-FR" b="1" dirty="0" err="1" smtClean="0"/>
              <a:t>With</a:t>
            </a:r>
            <a:r>
              <a:rPr lang="fr-FR" b="1" dirty="0" smtClean="0"/>
              <a:t> 1 x 4mm</a:t>
            </a:r>
            <a:r>
              <a:rPr lang="fr-FR" b="1" baseline="30000" dirty="0" smtClean="0"/>
              <a:t>2</a:t>
            </a:r>
            <a:r>
              <a:rPr lang="fr-FR" b="1" dirty="0" smtClean="0"/>
              <a:t> pads one </a:t>
            </a:r>
            <a:r>
              <a:rPr lang="fr-FR" b="1" dirty="0" err="1" smtClean="0"/>
              <a:t>gets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7-10kW/m</a:t>
            </a:r>
            <a:r>
              <a:rPr lang="fr-FR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02639" y="2112200"/>
            <a:ext cx="794210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This is manageable but requires but significant (excessive?) material will be needed to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evacuate such a heat load. </a:t>
            </a:r>
            <a:r>
              <a:rPr lang="en-US" b="1" dirty="0" smtClean="0"/>
              <a:t>ILC solves the issue with power pulsing, not possible @ FCC-</a:t>
            </a:r>
            <a:r>
              <a:rPr lang="en-US" b="1" dirty="0" err="1" smtClean="0"/>
              <a:t>ee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25" name="ZoneTexte 24"/>
          <p:cNvSpPr txBox="1"/>
          <p:nvPr/>
        </p:nvSpPr>
        <p:spPr>
          <a:xfrm>
            <a:off x="2519772" y="4617132"/>
            <a:ext cx="306930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Other possible studies</a:t>
            </a:r>
            <a:endParaRPr lang="en-US" sz="24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410313" y="3364838"/>
            <a:ext cx="79421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Conceptual</a:t>
            </a:r>
            <a:r>
              <a:rPr lang="fr-FR" b="1" dirty="0" smtClean="0"/>
              <a:t> architecture </a:t>
            </a:r>
            <a:r>
              <a:rPr lang="fr-FR" b="1" dirty="0" err="1" smtClean="0"/>
              <a:t>study</a:t>
            </a:r>
            <a:r>
              <a:rPr lang="fr-FR" b="1" dirty="0" smtClean="0"/>
              <a:t> to </a:t>
            </a:r>
            <a:r>
              <a:rPr lang="fr-FR" b="1" dirty="0" err="1" smtClean="0"/>
              <a:t>reduce</a:t>
            </a:r>
            <a:r>
              <a:rPr lang="fr-FR" b="1" dirty="0" smtClean="0"/>
              <a:t> </a:t>
            </a:r>
            <a:r>
              <a:rPr lang="fr-FR" b="1" dirty="0" err="1" smtClean="0"/>
              <a:t>consumption</a:t>
            </a:r>
            <a:r>
              <a:rPr lang="fr-FR" b="1" dirty="0" smtClean="0"/>
              <a:t> by factor 10  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02638" y="4005064"/>
            <a:ext cx="7942107" cy="40011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We would need the help of an </a:t>
            </a:r>
            <a:r>
              <a:rPr lang="en-US" b="1" dirty="0" err="1" smtClean="0"/>
              <a:t>electronicien</a:t>
            </a:r>
            <a:r>
              <a:rPr lang="en-US" b="1" dirty="0" smtClean="0"/>
              <a:t> (0,2 FTE/year)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02637" y="5301208"/>
            <a:ext cx="794210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 smtClean="0"/>
              <a:t>Comparative </a:t>
            </a:r>
            <a:r>
              <a:rPr lang="fr-FR" b="1" dirty="0" err="1" smtClean="0"/>
              <a:t>study</a:t>
            </a:r>
            <a:r>
              <a:rPr lang="fr-FR" b="1" dirty="0" smtClean="0"/>
              <a:t> of options for </a:t>
            </a:r>
            <a:r>
              <a:rPr lang="fr-FR" b="1" dirty="0" err="1" smtClean="0"/>
              <a:t>calorimetry</a:t>
            </a:r>
            <a:r>
              <a:rPr lang="fr-FR" b="1" dirty="0" smtClean="0"/>
              <a:t> and </a:t>
            </a:r>
            <a:r>
              <a:rPr lang="fr-FR" b="1" dirty="0" err="1" smtClean="0"/>
              <a:t>optimization</a:t>
            </a:r>
            <a:r>
              <a:rPr lang="fr-FR" b="1" dirty="0" smtClean="0"/>
              <a:t> for FCC-</a:t>
            </a:r>
            <a:r>
              <a:rPr lang="fr-FR" b="1" dirty="0" err="1" smtClean="0"/>
              <a:t>ee</a:t>
            </a:r>
            <a:r>
              <a:rPr lang="fr-FR" b="1" dirty="0" smtClean="0"/>
              <a:t> </a:t>
            </a:r>
            <a:r>
              <a:rPr lang="fr-FR" b="1" dirty="0" err="1" smtClean="0"/>
              <a:t>requirements</a:t>
            </a:r>
            <a:r>
              <a:rPr lang="fr-FR" b="1" dirty="0" smtClean="0"/>
              <a:t> of </a:t>
            </a:r>
            <a:r>
              <a:rPr lang="fr-FR" b="1" dirty="0" err="1" smtClean="0"/>
              <a:t>resolution</a:t>
            </a:r>
            <a:r>
              <a:rPr lang="fr-FR" b="1" dirty="0" smtClean="0"/>
              <a:t>/</a:t>
            </a:r>
            <a:r>
              <a:rPr lang="fr-FR" b="1" dirty="0" err="1" smtClean="0"/>
              <a:t>operability</a:t>
            </a:r>
            <a:r>
              <a:rPr lang="fr-FR" b="1" dirty="0" smtClean="0"/>
              <a:t>/</a:t>
            </a:r>
            <a:r>
              <a:rPr lang="fr-FR" b="1" dirty="0" err="1" smtClean="0"/>
              <a:t>cost</a:t>
            </a:r>
            <a:r>
              <a:rPr lang="fr-FR" b="1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 smtClean="0"/>
              <a:t>Investigation of </a:t>
            </a:r>
            <a:r>
              <a:rPr lang="fr-FR" b="1" dirty="0" err="1" smtClean="0"/>
              <a:t>wireless</a:t>
            </a:r>
            <a:r>
              <a:rPr lang="fr-FR" b="1" dirty="0" smtClean="0"/>
              <a:t> </a:t>
            </a:r>
            <a:r>
              <a:rPr lang="fr-FR" b="1" dirty="0" err="1" smtClean="0"/>
              <a:t>powering</a:t>
            </a:r>
            <a:r>
              <a:rPr lang="fr-FR" b="1" dirty="0" smtClean="0"/>
              <a:t> and data transmission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40275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2987824" y="15646"/>
            <a:ext cx="339067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of IRFU in FCC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289063" y="656692"/>
            <a:ext cx="2122889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Accelerator study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7524" y="1880828"/>
            <a:ext cx="3434956" cy="3908762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 smtClean="0"/>
              <a:t>Design of the arc lattice , e.g</a:t>
            </a:r>
            <a:r>
              <a:rPr lang="en-US" b="1" dirty="0"/>
              <a:t>.</a:t>
            </a:r>
            <a:r>
              <a:rPr lang="en-US" b="1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dirty="0"/>
              <a:t>Dynamic aperture evaluation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b="1" kern="0" dirty="0" smtClean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Aperture </a:t>
            </a:r>
            <a:r>
              <a:rPr lang="en-GB" sz="1600" b="1" kern="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and field quality specifications</a:t>
            </a:r>
            <a:endParaRPr lang="en-GB" sz="1600" b="1" kern="0" dirty="0">
              <a:solidFill>
                <a:prstClr val="black"/>
              </a:solidFill>
              <a:latin typeface="+mj-lt"/>
              <a:ea typeface="Calibri"/>
              <a:cs typeface="Times New Roman"/>
            </a:endParaRPr>
          </a:p>
          <a:p>
            <a:endParaRPr lang="en-US" b="1" dirty="0" smtClean="0"/>
          </a:p>
          <a:p>
            <a:endParaRPr lang="en-US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 kern="0" dirty="0">
                <a:latin typeface="+mj-lt"/>
                <a:ea typeface="Calibri"/>
                <a:cs typeface="Times New Roman"/>
              </a:rPr>
              <a:t>High-field Accelerator Magnet </a:t>
            </a:r>
            <a:r>
              <a:rPr lang="en-GB" b="1" kern="0" dirty="0" smtClean="0">
                <a:latin typeface="+mj-lt"/>
                <a:ea typeface="Calibri"/>
                <a:cs typeface="Times New Roman"/>
              </a:rPr>
              <a:t>Design e.g.</a:t>
            </a:r>
            <a:endParaRPr lang="en-US" b="1" dirty="0">
              <a:latin typeface="+mj-lt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GB" sz="1600" b="1" kern="0" dirty="0" smtClean="0">
                <a:latin typeface="+mj-lt"/>
                <a:ea typeface="Calibri"/>
                <a:cs typeface="Times New Roman"/>
              </a:rPr>
              <a:t>Magnet </a:t>
            </a:r>
            <a:r>
              <a:rPr lang="en-GB" sz="1600" b="1" kern="0" dirty="0">
                <a:latin typeface="+mj-lt"/>
                <a:ea typeface="Calibri"/>
                <a:cs typeface="Times New Roman"/>
              </a:rPr>
              <a:t>design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GB" sz="1600" b="1" kern="0" dirty="0">
                <a:latin typeface="+mj-lt"/>
                <a:ea typeface="Calibri"/>
                <a:cs typeface="Times New Roman"/>
              </a:rPr>
              <a:t>Field quality </a:t>
            </a:r>
            <a:r>
              <a:rPr lang="en-GB" sz="1600" b="1" kern="0" dirty="0" smtClean="0">
                <a:latin typeface="+mj-lt"/>
                <a:ea typeface="Calibri"/>
                <a:cs typeface="Times New Roman"/>
              </a:rPr>
              <a:t>evaluation, comparison and optimization</a:t>
            </a:r>
            <a:endParaRPr lang="en-GB" sz="1600" b="1" kern="0" dirty="0">
              <a:latin typeface="+mj-lt"/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20072" y="2420888"/>
            <a:ext cx="3434956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fr-FR" b="1" dirty="0" smtClean="0"/>
              <a:t>IRFU has expertise on </a:t>
            </a:r>
            <a:r>
              <a:rPr lang="fr-FR" b="1" dirty="0" err="1" smtClean="0"/>
              <a:t>Beam</a:t>
            </a:r>
            <a:r>
              <a:rPr lang="fr-FR" b="1" dirty="0" smtClean="0"/>
              <a:t> Dynamics and SRF system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5220072" y="3573016"/>
            <a:ext cx="3434956" cy="163121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However, no commitments can be taken at this point. We propose to follow-up the developments for a possible contribution at a later stage.</a:t>
            </a:r>
          </a:p>
        </p:txBody>
      </p:sp>
      <p:sp>
        <p:nvSpPr>
          <p:cNvPr id="3" name="Double flèche verticale 2"/>
          <p:cNvSpPr/>
          <p:nvPr/>
        </p:nvSpPr>
        <p:spPr>
          <a:xfrm>
            <a:off x="1763688" y="3583181"/>
            <a:ext cx="241314" cy="504056"/>
          </a:xfrm>
          <a:prstGeom prst="upDown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87524" y="5985284"/>
            <a:ext cx="3434956" cy="70788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fr-FR" b="1" dirty="0" err="1" smtClean="0"/>
              <a:t>We</a:t>
            </a:r>
            <a:r>
              <a:rPr lang="fr-FR" b="1" dirty="0" smtClean="0"/>
              <a:t> propose to </a:t>
            </a:r>
            <a:r>
              <a:rPr lang="fr-FR" b="1" dirty="0" err="1" smtClean="0"/>
              <a:t>play</a:t>
            </a:r>
            <a:r>
              <a:rPr lang="fr-FR" b="1" dirty="0" smtClean="0"/>
              <a:t> a </a:t>
            </a:r>
            <a:r>
              <a:rPr lang="fr-FR" b="1" dirty="0" err="1" smtClean="0"/>
              <a:t>leading</a:t>
            </a:r>
            <a:r>
              <a:rPr lang="fr-FR" b="1" dirty="0" smtClean="0"/>
              <a:t> </a:t>
            </a:r>
            <a:r>
              <a:rPr lang="fr-FR" b="1" dirty="0" err="1" smtClean="0"/>
              <a:t>role</a:t>
            </a:r>
            <a:r>
              <a:rPr lang="fr-FR" b="1" dirty="0" smtClean="0"/>
              <a:t> in </a:t>
            </a:r>
            <a:r>
              <a:rPr lang="fr-FR" b="1" dirty="0" err="1" smtClean="0"/>
              <a:t>these</a:t>
            </a:r>
            <a:r>
              <a:rPr lang="fr-FR" b="1" dirty="0" smtClean="0"/>
              <a:t> areas.</a:t>
            </a:r>
            <a:endParaRPr lang="en-US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1079373" y="1268760"/>
            <a:ext cx="1083951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FCC-</a:t>
            </a:r>
            <a:r>
              <a:rPr lang="fr-FR" b="1" dirty="0" err="1" smtClean="0"/>
              <a:t>hh</a:t>
            </a:r>
            <a:endParaRPr lang="fr-FR" b="1" dirty="0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6642101" y="1366418"/>
            <a:ext cx="1026243" cy="400110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FCC-</a:t>
            </a:r>
            <a:r>
              <a:rPr lang="fr-FR" b="1" dirty="0" err="1" smtClean="0"/>
              <a:t>ee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130305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3742197" y="15646"/>
            <a:ext cx="1111202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1874" y="2744924"/>
            <a:ext cx="8114719" cy="163121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R&amp;D for TPC related issues requires material cost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Cosmic telescope for test bench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Modification of cylindrical TPC end plate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Development of an ion generation system based on UV flashes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Test with magnetic field (cost not included) probably in 2015</a:t>
            </a:r>
            <a:endParaRPr lang="en-US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634999" y="728700"/>
            <a:ext cx="8121596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Many</a:t>
            </a:r>
            <a:r>
              <a:rPr lang="fr-FR" b="1" dirty="0" smtClean="0"/>
              <a:t> </a:t>
            </a:r>
            <a:r>
              <a:rPr lang="fr-FR" b="1" dirty="0" err="1" smtClean="0"/>
              <a:t>studies</a:t>
            </a:r>
            <a:r>
              <a:rPr lang="fr-FR" b="1" dirty="0" smtClean="0"/>
              <a:t> </a:t>
            </a:r>
            <a:r>
              <a:rPr lang="fr-FR" b="1" dirty="0" err="1" smtClean="0"/>
              <a:t>require</a:t>
            </a:r>
            <a:r>
              <a:rPr lang="fr-FR" b="1" dirty="0" smtClean="0"/>
              <a:t> </a:t>
            </a:r>
            <a:r>
              <a:rPr lang="fr-FR" b="1" dirty="0"/>
              <a:t>simulation/</a:t>
            </a:r>
            <a:r>
              <a:rPr lang="fr-FR" b="1" dirty="0" err="1"/>
              <a:t>calculation</a:t>
            </a:r>
            <a:r>
              <a:rPr lang="fr-FR" b="1" dirty="0"/>
              <a:t> </a:t>
            </a:r>
            <a:r>
              <a:rPr lang="fr-FR" b="1" dirty="0" err="1" smtClean="0"/>
              <a:t>studies</a:t>
            </a:r>
            <a:r>
              <a:rPr lang="fr-FR" b="1" dirty="0" smtClean="0"/>
              <a:t> i.e. </a:t>
            </a:r>
            <a:r>
              <a:rPr lang="fr-FR" b="1" dirty="0" err="1" smtClean="0"/>
              <a:t>physicists</a:t>
            </a:r>
            <a:r>
              <a:rPr lang="fr-FR" b="1" dirty="0" smtClean="0"/>
              <a:t> / </a:t>
            </a:r>
            <a:r>
              <a:rPr lang="fr-FR" b="1" dirty="0" err="1" smtClean="0"/>
              <a:t>engineer</a:t>
            </a:r>
            <a:r>
              <a:rPr lang="fr-FR" b="1" dirty="0" smtClean="0"/>
              <a:t> time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628453" y="4548240"/>
            <a:ext cx="4070215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/>
              <a:t>2014 </a:t>
            </a:r>
            <a:r>
              <a:rPr lang="fr-FR" b="1" dirty="0" err="1" smtClean="0"/>
              <a:t>request</a:t>
            </a:r>
            <a:r>
              <a:rPr lang="fr-FR" b="1" dirty="0" smtClean="0"/>
              <a:t>: 30 K€ (12+8+10)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37870" y="1589202"/>
            <a:ext cx="8121596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It </a:t>
            </a:r>
            <a:r>
              <a:rPr lang="fr-FR" b="1" dirty="0" err="1" smtClean="0"/>
              <a:t>also</a:t>
            </a:r>
            <a:r>
              <a:rPr lang="fr-FR" b="1" dirty="0" smtClean="0"/>
              <a:t> </a:t>
            </a:r>
            <a:r>
              <a:rPr lang="fr-FR" b="1" dirty="0" err="1" smtClean="0"/>
              <a:t>requires</a:t>
            </a:r>
            <a:r>
              <a:rPr lang="fr-FR" b="1" dirty="0" smtClean="0"/>
              <a:t> </a:t>
            </a:r>
            <a:r>
              <a:rPr lang="fr-FR" b="1" dirty="0" err="1" smtClean="0"/>
              <a:t>travels</a:t>
            </a:r>
            <a:r>
              <a:rPr lang="fr-FR" b="1" dirty="0" smtClean="0"/>
              <a:t> for discussions/meetings/workshops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641875" y="2168874"/>
            <a:ext cx="8114719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2014 </a:t>
            </a:r>
            <a:r>
              <a:rPr lang="fr-FR" b="1" dirty="0" err="1" smtClean="0"/>
              <a:t>request</a:t>
            </a:r>
            <a:r>
              <a:rPr lang="fr-FR" b="1" dirty="0" smtClean="0"/>
              <a:t>: 20 K€ +(2k€ for </a:t>
            </a:r>
            <a:r>
              <a:rPr lang="fr-FR" b="1" dirty="0" err="1" smtClean="0"/>
              <a:t>co-organizing</a:t>
            </a:r>
            <a:r>
              <a:rPr lang="fr-FR" b="1" dirty="0" smtClean="0"/>
              <a:t> a workshop in Paris)</a:t>
            </a:r>
            <a:endParaRPr lang="fr-FR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641875" y="5117122"/>
            <a:ext cx="5982353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2015 </a:t>
            </a:r>
            <a:r>
              <a:rPr lang="fr-FR" b="1" dirty="0"/>
              <a:t>estimation: 5</a:t>
            </a:r>
            <a:r>
              <a:rPr lang="fr-FR" b="1" dirty="0" smtClean="0"/>
              <a:t>0 K€ (30 for </a:t>
            </a:r>
            <a:r>
              <a:rPr lang="fr-FR" b="1" dirty="0" err="1" smtClean="0"/>
              <a:t>travels</a:t>
            </a:r>
            <a:r>
              <a:rPr lang="fr-FR" b="1" dirty="0" smtClean="0"/>
              <a:t> + 20 for R&amp;D)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28452" y="5707391"/>
            <a:ext cx="8372040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2016 – 2017 : </a:t>
            </a:r>
            <a:r>
              <a:rPr lang="fr-FR" b="1" dirty="0" err="1" smtClean="0"/>
              <a:t>will</a:t>
            </a:r>
            <a:r>
              <a:rPr lang="fr-FR" b="1" dirty="0" smtClean="0"/>
              <a:t> </a:t>
            </a:r>
            <a:r>
              <a:rPr lang="fr-FR" b="1" dirty="0" err="1" smtClean="0"/>
              <a:t>depend</a:t>
            </a:r>
            <a:r>
              <a:rPr lang="fr-FR" b="1" dirty="0" smtClean="0"/>
              <a:t> on </a:t>
            </a:r>
            <a:r>
              <a:rPr lang="fr-FR" b="1" dirty="0" err="1" smtClean="0"/>
              <a:t>studies</a:t>
            </a:r>
            <a:r>
              <a:rPr lang="fr-FR" b="1" dirty="0" smtClean="0"/>
              <a:t> in 2014-15 and new </a:t>
            </a:r>
            <a:r>
              <a:rPr lang="fr-FR" b="1" dirty="0" err="1" smtClean="0"/>
              <a:t>studies</a:t>
            </a:r>
            <a:r>
              <a:rPr lang="fr-FR" b="1" dirty="0" smtClean="0"/>
              <a:t>/R&amp;D </a:t>
            </a:r>
            <a:r>
              <a:rPr lang="fr-FR" b="1" dirty="0" err="1" smtClean="0"/>
              <a:t>ideas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126134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3742197" y="15646"/>
            <a:ext cx="1508746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algn="l"/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98838" y="1124744"/>
            <a:ext cx="8140430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FCC (</a:t>
            </a:r>
            <a:r>
              <a:rPr lang="en-US" sz="1800" b="1" dirty="0" err="1" smtClean="0"/>
              <a:t>hh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ee</a:t>
            </a:r>
            <a:r>
              <a:rPr lang="en-US" sz="1800" b="1" dirty="0" smtClean="0"/>
              <a:t>) is a very exciting project and addresses these frontiers in a very efficient way</a:t>
            </a:r>
            <a:endParaRPr lang="en-US" sz="18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598838" y="440668"/>
            <a:ext cx="8124466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High precision and High energy frontiers have to be overcome to explore and understand further the fundamental law of the universe </a:t>
            </a:r>
            <a:endParaRPr lang="en-US" sz="18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98838" y="1808820"/>
            <a:ext cx="8140430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FCC (</a:t>
            </a:r>
            <a:r>
              <a:rPr lang="en-US" sz="1800" b="1" dirty="0" err="1" smtClean="0"/>
              <a:t>hh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ee</a:t>
            </a:r>
            <a:r>
              <a:rPr lang="en-US" sz="1800" b="1" dirty="0" smtClean="0"/>
              <a:t>) design study is in line with the highest priority of the European Strategy after the LHC</a:t>
            </a:r>
            <a:endParaRPr lang="en-US" sz="18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598838" y="2492896"/>
            <a:ext cx="8140430" cy="203132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/>
              <a:t>There is a strong interest to FCC from IRFU’s physicists</a:t>
            </a:r>
            <a:r>
              <a:rPr lang="en-US" sz="1800" b="1" dirty="0" smtClean="0"/>
              <a:t>.</a:t>
            </a:r>
          </a:p>
          <a:p>
            <a:r>
              <a:rPr lang="en-US" sz="1800" b="1" dirty="0" smtClean="0"/>
              <a:t>We have periodic FCC-</a:t>
            </a:r>
            <a:r>
              <a:rPr lang="en-US" sz="1800" b="1" dirty="0" err="1" smtClean="0"/>
              <a:t>Saclay</a:t>
            </a:r>
            <a:r>
              <a:rPr lang="en-US" sz="1800" b="1" dirty="0" smtClean="0"/>
              <a:t> meeting with </a:t>
            </a:r>
            <a:r>
              <a:rPr lang="en-US" sz="1800" b="1" dirty="0"/>
              <a:t>many contributions </a:t>
            </a:r>
            <a:r>
              <a:rPr lang="en-US" sz="1800" b="1" dirty="0" smtClean="0"/>
              <a:t>(see </a:t>
            </a:r>
            <a:r>
              <a:rPr lang="en-US" sz="1800" b="1" dirty="0" smtClean="0">
                <a:hlinkClick r:id="rId4"/>
              </a:rPr>
              <a:t>http</a:t>
            </a:r>
            <a:r>
              <a:rPr lang="en-US" sz="1800" b="1" dirty="0">
                <a:hlinkClick r:id="rId4"/>
              </a:rPr>
              <a:t>://tlep-saclay.extra.cea.fr</a:t>
            </a:r>
            <a:r>
              <a:rPr lang="en-US" sz="1800" b="1" dirty="0" smtClean="0">
                <a:hlinkClick r:id="rId4"/>
              </a:rPr>
              <a:t>/</a:t>
            </a:r>
            <a:r>
              <a:rPr lang="en-US" sz="1800" b="1" dirty="0" smtClean="0"/>
              <a:t> )</a:t>
            </a:r>
            <a:endParaRPr lang="en-US" sz="1800" b="1" dirty="0"/>
          </a:p>
          <a:p>
            <a:r>
              <a:rPr lang="en-US" sz="1800" b="1" dirty="0" smtClean="0"/>
              <a:t>We propose to participate in this project an IRFU group to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C00000"/>
                </a:solidFill>
              </a:rPr>
              <a:t>Physics Studies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C00000"/>
                </a:solidFill>
              </a:rPr>
              <a:t>Detector Studies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C00000"/>
                </a:solidFill>
              </a:rPr>
              <a:t>Accelerator Studies</a:t>
            </a:r>
            <a:endParaRPr lang="en-US" sz="1800" b="1" i="1" dirty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98838" y="4577060"/>
            <a:ext cx="8114719" cy="203132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We are already actively </a:t>
            </a:r>
            <a:r>
              <a:rPr lang="en-US" sz="1800" b="1" dirty="0"/>
              <a:t>contributing to the project in several ways :</a:t>
            </a:r>
            <a:endParaRPr lang="en-US" sz="1800" b="1" dirty="0" smtClean="0"/>
          </a:p>
          <a:p>
            <a:r>
              <a:rPr lang="en-US" sz="1800" b="1" dirty="0" smtClean="0"/>
              <a:t>- Workshops/</a:t>
            </a:r>
            <a:r>
              <a:rPr lang="en-US" sz="1800" b="1" dirty="0" err="1" smtClean="0"/>
              <a:t>vidyo</a:t>
            </a:r>
            <a:r>
              <a:rPr lang="en-US" sz="1800" b="1" dirty="0" smtClean="0"/>
              <a:t>-meeting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TLEP workshops (3</a:t>
            </a:r>
            <a:r>
              <a:rPr lang="en-US" sz="1800" b="1" baseline="30000" dirty="0" smtClean="0"/>
              <a:t>rd</a:t>
            </a:r>
            <a:r>
              <a:rPr lang="en-US" sz="1800" b="1" dirty="0" smtClean="0"/>
              <a:t>, 5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, 6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) : R. 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Kickoff meeting: Ph. </a:t>
            </a:r>
            <a:r>
              <a:rPr lang="en-US" sz="1800" b="1" dirty="0" err="1" smtClean="0"/>
              <a:t>Schwenling</a:t>
            </a:r>
            <a:endParaRPr lang="en-US" sz="18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 err="1" smtClean="0"/>
              <a:t>Vidyo</a:t>
            </a:r>
            <a:r>
              <a:rPr lang="en-US" sz="1800" b="1" dirty="0" smtClean="0"/>
              <a:t> meetings : R. A., S. </a:t>
            </a:r>
            <a:r>
              <a:rPr lang="en-US" sz="1800" b="1" dirty="0" err="1" smtClean="0"/>
              <a:t>Ganjour</a:t>
            </a:r>
            <a:r>
              <a:rPr lang="en-US" sz="1800" b="1" dirty="0" smtClean="0"/>
              <a:t>, E. </a:t>
            </a:r>
            <a:r>
              <a:rPr lang="en-US" sz="1800" b="1" dirty="0" err="1" smtClean="0"/>
              <a:t>Locci</a:t>
            </a:r>
            <a:r>
              <a:rPr lang="en-US" sz="1800" b="1" dirty="0" smtClean="0"/>
              <a:t>, Ph. </a:t>
            </a:r>
            <a:r>
              <a:rPr lang="en-US" sz="1800" b="1" dirty="0" err="1" smtClean="0"/>
              <a:t>Schwemling</a:t>
            </a:r>
            <a:endParaRPr lang="en-US" sz="1800" b="1" dirty="0" smtClean="0"/>
          </a:p>
          <a:p>
            <a:pPr marL="342900" lvl="1" indent="-342900">
              <a:buFontTx/>
              <a:buChar char="-"/>
              <a:tabLst>
                <a:tab pos="623888" algn="l"/>
              </a:tabLst>
            </a:pPr>
            <a:r>
              <a:rPr lang="en-US" sz="1800" b="1" dirty="0" smtClean="0"/>
              <a:t>Publications (see </a:t>
            </a:r>
            <a:r>
              <a:rPr lang="fr-FR" sz="1800" u="sng" dirty="0">
                <a:hlinkClick r:id="rId5"/>
              </a:rPr>
              <a:t>http://</a:t>
            </a:r>
            <a:r>
              <a:rPr lang="fr-FR" sz="1800" u="sng" dirty="0" smtClean="0">
                <a:hlinkClick r:id="rId5"/>
              </a:rPr>
              <a:t>arxiv.org/abs/arXiv:1308.6176</a:t>
            </a:r>
            <a:r>
              <a:rPr lang="fr-FR" sz="1800" dirty="0" smtClean="0"/>
              <a:t> )</a:t>
            </a:r>
            <a:endParaRPr lang="en-US" sz="1800" b="1" dirty="0" smtClean="0"/>
          </a:p>
          <a:p>
            <a:pPr marL="342900" lvl="1" indent="-342900">
              <a:buFontTx/>
              <a:buChar char="-"/>
              <a:tabLst>
                <a:tab pos="623888" algn="l"/>
              </a:tabLst>
            </a:pPr>
            <a:r>
              <a:rPr lang="en-US" sz="1800" b="1" dirty="0" smtClean="0"/>
              <a:t>Development of the H2020-DS proposal </a:t>
            </a:r>
          </a:p>
        </p:txBody>
      </p:sp>
      <p:sp>
        <p:nvSpPr>
          <p:cNvPr id="3" name="Étoile à 4 branches 2"/>
          <p:cNvSpPr/>
          <p:nvPr/>
        </p:nvSpPr>
        <p:spPr>
          <a:xfrm>
            <a:off x="179512" y="548680"/>
            <a:ext cx="288032" cy="432048"/>
          </a:xfrm>
          <a:prstGeom prst="star4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4 branches 8"/>
          <p:cNvSpPr/>
          <p:nvPr/>
        </p:nvSpPr>
        <p:spPr>
          <a:xfrm>
            <a:off x="179512" y="1221904"/>
            <a:ext cx="288032" cy="432048"/>
          </a:xfrm>
          <a:prstGeom prst="star4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Étoile à 4 branches 9"/>
          <p:cNvSpPr/>
          <p:nvPr/>
        </p:nvSpPr>
        <p:spPr>
          <a:xfrm>
            <a:off x="179512" y="1915961"/>
            <a:ext cx="288032" cy="432048"/>
          </a:xfrm>
          <a:prstGeom prst="star4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Étoile à 4 branches 10"/>
          <p:cNvSpPr/>
          <p:nvPr/>
        </p:nvSpPr>
        <p:spPr>
          <a:xfrm>
            <a:off x="179512" y="2600908"/>
            <a:ext cx="288032" cy="432048"/>
          </a:xfrm>
          <a:prstGeom prst="star4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Étoile à 4 branches 11"/>
          <p:cNvSpPr/>
          <p:nvPr/>
        </p:nvSpPr>
        <p:spPr>
          <a:xfrm>
            <a:off x="179512" y="4591433"/>
            <a:ext cx="288032" cy="432048"/>
          </a:xfrm>
          <a:prstGeom prst="star4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8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434337" y="2427275"/>
            <a:ext cx="8124466" cy="92333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/>
              <a:t>Backup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73484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1"/>
            <a:ext cx="8604448" cy="408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36">
            <a:hlinkClick r:id="rId3" action="ppaction://hlinksldjump"/>
          </p:cNvPr>
          <p:cNvSpPr/>
          <p:nvPr/>
        </p:nvSpPr>
        <p:spPr>
          <a:xfrm>
            <a:off x="508" y="3392996"/>
            <a:ext cx="9144000" cy="3465004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grpSp>
        <p:nvGrpSpPr>
          <p:cNvPr id="38" name="Groupe 37"/>
          <p:cNvGrpSpPr/>
          <p:nvPr/>
        </p:nvGrpSpPr>
        <p:grpSpPr>
          <a:xfrm>
            <a:off x="179334" y="2924944"/>
            <a:ext cx="8882688" cy="4019674"/>
            <a:chOff x="179334" y="2924944"/>
            <a:chExt cx="8882688" cy="4019674"/>
          </a:xfrm>
        </p:grpSpPr>
        <p:sp>
          <p:nvSpPr>
            <p:cNvPr id="39" name="ZoneTexte 38"/>
            <p:cNvSpPr txBox="1"/>
            <p:nvPr/>
          </p:nvSpPr>
          <p:spPr>
            <a:xfrm>
              <a:off x="179334" y="3392996"/>
              <a:ext cx="88826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sz="2400" b="1" dirty="0" smtClean="0">
                  <a:solidFill>
                    <a:srgbClr val="003399"/>
                  </a:solidFill>
                </a:rPr>
                <a:t>Increase beam current </a:t>
              </a:r>
              <a:r>
                <a:rPr lang="en-US" sz="2400" b="1" dirty="0" smtClean="0">
                  <a:solidFill>
                    <a:srgbClr val="003399"/>
                  </a:solidFill>
                  <a:latin typeface="Wingdings 3" pitchFamily="18" charset="2"/>
                </a:rPr>
                <a:t>a</a:t>
              </a:r>
              <a:r>
                <a:rPr lang="en-US" sz="2400" b="1" dirty="0" smtClean="0">
                  <a:solidFill>
                    <a:srgbClr val="003399"/>
                  </a:solidFill>
                  <a:cs typeface="Times New Roman" pitchFamily="18" charset="0"/>
                </a:rPr>
                <a:t> protect SC dipole (diffracted protons)</a:t>
              </a:r>
              <a:endParaRPr lang="en-US" sz="2400" b="1" dirty="0">
                <a:solidFill>
                  <a:srgbClr val="003399"/>
                </a:solidFill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79334" y="4308218"/>
              <a:ext cx="80335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sz="2400" b="1" dirty="0" smtClean="0">
                  <a:solidFill>
                    <a:srgbClr val="003399"/>
                  </a:solidFill>
                </a:rPr>
                <a:t>Reduce beam size at IP </a:t>
              </a:r>
              <a:r>
                <a:rPr lang="en-US" sz="2400" b="1" dirty="0" smtClean="0">
                  <a:solidFill>
                    <a:srgbClr val="003399"/>
                  </a:solidFill>
                  <a:latin typeface="Wingdings 3" pitchFamily="18" charset="2"/>
                </a:rPr>
                <a:t>a</a:t>
              </a:r>
              <a:r>
                <a:rPr lang="en-US" sz="2400" b="1" dirty="0" smtClean="0">
                  <a:solidFill>
                    <a:srgbClr val="003399"/>
                  </a:solidFill>
                  <a:cs typeface="Times New Roman" pitchFamily="18" charset="0"/>
                </a:rPr>
                <a:t> Larger aperture quads near IP </a:t>
              </a:r>
              <a:endParaRPr lang="en-US" sz="2400" b="1" dirty="0">
                <a:solidFill>
                  <a:srgbClr val="003399"/>
                </a:solidFill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79334" y="5280250"/>
              <a:ext cx="7023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sz="2400" b="1" dirty="0" smtClean="0">
                  <a:solidFill>
                    <a:srgbClr val="003399"/>
                  </a:solidFill>
                </a:rPr>
                <a:t>Protect Electrical </a:t>
              </a:r>
              <a:r>
                <a:rPr lang="en-US" sz="2400" b="1" dirty="0">
                  <a:solidFill>
                    <a:srgbClr val="003399"/>
                  </a:solidFill>
                </a:rPr>
                <a:t>Distribution Feedbox’s (DFBX)</a:t>
              </a: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179334" y="6021288"/>
              <a:ext cx="86085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sz="2400" b="1" dirty="0" smtClean="0">
                  <a:solidFill>
                    <a:srgbClr val="003399"/>
                  </a:solidFill>
                </a:rPr>
                <a:t>Improve and adjust the luminosity with beam overlap control</a:t>
              </a:r>
              <a:endParaRPr lang="en-US" sz="2400" b="1" dirty="0">
                <a:solidFill>
                  <a:srgbClr val="003399"/>
                </a:solidFill>
              </a:endParaRPr>
            </a:p>
          </p:txBody>
        </p:sp>
        <p:sp>
          <p:nvSpPr>
            <p:cNvPr id="43" name="Rectangle 42">
              <a:hlinkClick r:id="rId3" action="ppaction://hlinksldjump"/>
            </p:cNvPr>
            <p:cNvSpPr/>
            <p:nvPr/>
          </p:nvSpPr>
          <p:spPr>
            <a:xfrm>
              <a:off x="1753130" y="3854661"/>
              <a:ext cx="62137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8T-15m  (20 magnets) 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 3" pitchFamily="18" charset="2"/>
                </a:rPr>
                <a:t>a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11T-2x5.5 m dipoles  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91580" y="4790802"/>
              <a:ext cx="80648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3399"/>
                  </a:solidFill>
                </a:rPr>
                <a:t>Change </a:t>
              </a:r>
              <a:r>
                <a:rPr lang="en-US" sz="2400" b="1" dirty="0" err="1" smtClean="0">
                  <a:solidFill>
                    <a:srgbClr val="003399"/>
                  </a:solidFill>
                </a:rPr>
                <a:t>Quadrupole</a:t>
              </a:r>
              <a:r>
                <a:rPr lang="en-US" sz="2400" b="1" dirty="0" smtClean="0">
                  <a:solidFill>
                    <a:srgbClr val="003399"/>
                  </a:solidFill>
                </a:rPr>
                <a:t> Triplets 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 3" pitchFamily="18" charset="2"/>
                </a:rPr>
                <a:t>a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140T/m, 150mm (13T, 8m) 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Rectangle 44">
              <a:hlinkClick r:id="rId4" action="ppaction://hlinksldjump"/>
            </p:cNvPr>
            <p:cNvSpPr/>
            <p:nvPr/>
          </p:nvSpPr>
          <p:spPr>
            <a:xfrm>
              <a:off x="2538028" y="5703639"/>
              <a:ext cx="4572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003399"/>
                  </a:solidFill>
                </a:rPr>
                <a:t> </a:t>
              </a: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 3" pitchFamily="18" charset="2"/>
                </a:rPr>
                <a:t>a</a:t>
              </a: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/>
                </a:rPr>
                <a:t>100 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/>
                </a:rPr>
                <a:t>kA ~500m </a:t>
              </a:r>
              <a:r>
                <a:rPr lang="en-US" sz="2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/>
                </a:rPr>
                <a:t>HTS links</a:t>
              </a:r>
              <a:endPara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75556" y="6482953"/>
              <a:ext cx="80288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 3" pitchFamily="18" charset="2"/>
                </a:rPr>
                <a:t>a 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 </a:t>
              </a: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RF «Crab» Cavity, for 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p-beam </a:t>
              </a: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rotation  at </a:t>
              </a:r>
              <a:r>
                <a:rPr lang="en-US" sz="2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fs</a:t>
              </a: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level!</a:t>
              </a:r>
            </a:p>
          </p:txBody>
        </p:sp>
        <p:sp>
          <p:nvSpPr>
            <p:cNvPr id="47" name="Ellipse 46"/>
            <p:cNvSpPr/>
            <p:nvPr/>
          </p:nvSpPr>
          <p:spPr>
            <a:xfrm>
              <a:off x="1979712" y="2924944"/>
              <a:ext cx="1368152" cy="46805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 rot="20332034">
            <a:off x="-119591" y="4214383"/>
            <a:ext cx="9042263" cy="1077218"/>
          </a:xfrm>
          <a:prstGeom prst="rect">
            <a:avLst/>
          </a:prstGeom>
          <a:solidFill>
            <a:srgbClr val="FFC000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essential for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measurements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first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toward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</a:t>
            </a:r>
            <a:r>
              <a:rPr lang="fr-F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endParaRPr lang="fr-FR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lèche à angle droit 1"/>
          <p:cNvSpPr/>
          <p:nvPr/>
        </p:nvSpPr>
        <p:spPr>
          <a:xfrm flipH="1">
            <a:off x="4968044" y="1616356"/>
            <a:ext cx="504056" cy="696519"/>
          </a:xfrm>
          <a:prstGeom prst="bent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 à angle droit 16"/>
          <p:cNvSpPr/>
          <p:nvPr/>
        </p:nvSpPr>
        <p:spPr>
          <a:xfrm flipH="1">
            <a:off x="5896604" y="1646387"/>
            <a:ext cx="504056" cy="1170545"/>
          </a:xfrm>
          <a:prstGeom prst="bent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5508104" y="2056782"/>
            <a:ext cx="1281056" cy="400110"/>
          </a:xfrm>
          <a:prstGeom prst="rect">
            <a:avLst/>
          </a:prstGeom>
          <a:solidFill>
            <a:srgbClr val="EE70EE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13-14 </a:t>
            </a:r>
            <a:r>
              <a:rPr lang="fr-FR" b="1" dirty="0" err="1" smtClean="0"/>
              <a:t>TeV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401473" y="2530775"/>
            <a:ext cx="2138727" cy="400110"/>
          </a:xfrm>
          <a:prstGeom prst="rect">
            <a:avLst/>
          </a:prstGeom>
          <a:solidFill>
            <a:srgbClr val="EE70EE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L= 5 10</a:t>
            </a:r>
            <a:r>
              <a:rPr lang="fr-FR" b="1" baseline="30000" dirty="0" smtClean="0"/>
              <a:t>34 </a:t>
            </a:r>
            <a:r>
              <a:rPr lang="fr-FR" b="1" dirty="0" smtClean="0"/>
              <a:t> cm</a:t>
            </a:r>
            <a:r>
              <a:rPr lang="fr-FR" b="1" baseline="30000" dirty="0" smtClean="0"/>
              <a:t>-2</a:t>
            </a:r>
            <a:r>
              <a:rPr lang="fr-FR" b="1" dirty="0" smtClean="0"/>
              <a:t> s</a:t>
            </a:r>
            <a:r>
              <a:rPr lang="fr-FR" b="1" baseline="30000" dirty="0" smtClean="0"/>
              <a:t>-1</a:t>
            </a:r>
            <a:endParaRPr lang="fr-FR" b="1" baseline="30000" dirty="0"/>
          </a:p>
        </p:txBody>
      </p:sp>
      <p:sp>
        <p:nvSpPr>
          <p:cNvPr id="3" name="Bouton d'action : Précédent 2">
            <a:hlinkClick r:id="rId4" action="ppaction://hlinksldjump" highlightClick="1"/>
          </p:cNvPr>
          <p:cNvSpPr/>
          <p:nvPr/>
        </p:nvSpPr>
        <p:spPr>
          <a:xfrm>
            <a:off x="8812800" y="6561348"/>
            <a:ext cx="331200" cy="2966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8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92326"/>
            <a:ext cx="4822033" cy="358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07155" y="2636912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514"/>
                </a:solidFill>
              </a:rPr>
              <a:t>K; </a:t>
            </a:r>
            <a:r>
              <a:rPr lang="fr-FR" dirty="0" err="1" smtClean="0">
                <a:solidFill>
                  <a:srgbClr val="000514"/>
                </a:solidFill>
              </a:rPr>
              <a:t>Oide</a:t>
            </a:r>
            <a:endParaRPr lang="fr-FR" dirty="0">
              <a:solidFill>
                <a:srgbClr val="000514"/>
              </a:solidFill>
            </a:endParaRPr>
          </a:p>
        </p:txBody>
      </p:sp>
      <p:pic>
        <p:nvPicPr>
          <p:cNvPr id="4" name="Picture 3" descr="D:\TEMP\CERN council &amp; SPC\European Strategy\Erice\post Erice\Conferences seminars\Photon 2013\comp-lum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269" y="3537012"/>
            <a:ext cx="3878991" cy="290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537" y="216411"/>
            <a:ext cx="4258419" cy="297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69159" y="1982789"/>
            <a:ext cx="4698722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2800" b="1" dirty="0" err="1" smtClean="0">
                <a:solidFill>
                  <a:srgbClr val="000514"/>
                </a:solidFill>
              </a:rPr>
              <a:t>Continuous</a:t>
            </a:r>
            <a:r>
              <a:rPr lang="fr-FR" sz="2800" b="1" dirty="0" smtClean="0">
                <a:solidFill>
                  <a:srgbClr val="000514"/>
                </a:solidFill>
              </a:rPr>
              <a:t> High </a:t>
            </a:r>
            <a:r>
              <a:rPr lang="fr-FR" sz="2800" b="1" dirty="0" err="1" smtClean="0">
                <a:solidFill>
                  <a:srgbClr val="000514"/>
                </a:solidFill>
              </a:rPr>
              <a:t>luminosity</a:t>
            </a:r>
            <a:r>
              <a:rPr lang="fr-FR" sz="2800" b="1" dirty="0" smtClean="0">
                <a:solidFill>
                  <a:srgbClr val="000514"/>
                </a:solidFill>
              </a:rPr>
              <a:t>  </a:t>
            </a:r>
            <a:endParaRPr lang="fr-FR" sz="2800" b="1" dirty="0">
              <a:solidFill>
                <a:srgbClr val="000514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2005" y="38404"/>
            <a:ext cx="46775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FFFF"/>
                </a:solidFill>
              </a:rPr>
              <a:t>The « </a:t>
            </a:r>
            <a:r>
              <a:rPr lang="fr-FR" sz="2800" b="1" dirty="0" err="1" smtClean="0">
                <a:solidFill>
                  <a:srgbClr val="FFFFFF"/>
                </a:solidFill>
              </a:rPr>
              <a:t>revolution</a:t>
            </a:r>
            <a:r>
              <a:rPr lang="fr-FR" sz="2800" b="1" dirty="0" smtClean="0">
                <a:solidFill>
                  <a:srgbClr val="FFFFFF"/>
                </a:solidFill>
              </a:rPr>
              <a:t> » of </a:t>
            </a:r>
            <a:r>
              <a:rPr lang="fr-FR" sz="2800" b="1" dirty="0" err="1" smtClean="0">
                <a:solidFill>
                  <a:srgbClr val="FFFFFF"/>
                </a:solidFill>
              </a:rPr>
              <a:t>circular</a:t>
            </a:r>
            <a:r>
              <a:rPr lang="fr-FR" sz="2800" b="1" dirty="0" smtClean="0">
                <a:solidFill>
                  <a:srgbClr val="FFFFFF"/>
                </a:solidFill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</a:rPr>
              <a:t>e</a:t>
            </a:r>
            <a:r>
              <a:rPr lang="fr-FR" sz="2800" b="1" baseline="30000" dirty="0" err="1" smtClean="0">
                <a:solidFill>
                  <a:srgbClr val="FFFFFF"/>
                </a:solidFill>
              </a:rPr>
              <a:t>+</a:t>
            </a:r>
            <a:r>
              <a:rPr lang="fr-FR" sz="2800" b="1" dirty="0" err="1" smtClean="0">
                <a:solidFill>
                  <a:srgbClr val="FFFFFF"/>
                </a:solidFill>
              </a:rPr>
              <a:t>e</a:t>
            </a:r>
            <a:r>
              <a:rPr lang="fr-FR" sz="2800" b="1" baseline="30000" dirty="0" smtClean="0">
                <a:solidFill>
                  <a:srgbClr val="FFFFFF"/>
                </a:solidFill>
              </a:rPr>
              <a:t>-</a:t>
            </a:r>
            <a:r>
              <a:rPr lang="fr-FR" sz="2800" b="1" dirty="0" smtClean="0">
                <a:solidFill>
                  <a:srgbClr val="FFFFFF"/>
                </a:solidFill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</a:rPr>
              <a:t>colliders</a:t>
            </a:r>
            <a:endParaRPr lang="fr-FR" sz="2800" b="1" dirty="0">
              <a:solidFill>
                <a:srgbClr val="FFFFFF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10956" y="1078683"/>
            <a:ext cx="3147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FFFF"/>
                </a:solidFill>
              </a:rPr>
              <a:t>The Top up </a:t>
            </a:r>
            <a:r>
              <a:rPr lang="fr-FR" sz="2800" b="1" dirty="0" err="1" smtClean="0">
                <a:solidFill>
                  <a:srgbClr val="FFFFFF"/>
                </a:solidFill>
              </a:rPr>
              <a:t>scheme</a:t>
            </a:r>
            <a:endParaRPr lang="fr-FR" sz="2800" b="1" dirty="0">
              <a:solidFill>
                <a:srgbClr val="FFFFFF"/>
              </a:solidFill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2339752" y="1601903"/>
            <a:ext cx="540060" cy="380886"/>
          </a:xfrm>
          <a:prstGeom prst="downArrow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0" name="Explosion 1 9"/>
          <p:cNvSpPr/>
          <p:nvPr/>
        </p:nvSpPr>
        <p:spPr>
          <a:xfrm>
            <a:off x="8541050" y="3187719"/>
            <a:ext cx="359532" cy="34929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096150" y="3187719"/>
            <a:ext cx="2444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FFFF"/>
                </a:solidFill>
              </a:rPr>
              <a:t>8x10</a:t>
            </a:r>
            <a:r>
              <a:rPr lang="fr-FR" b="1" baseline="30000" dirty="0" smtClean="0">
                <a:solidFill>
                  <a:srgbClr val="FFFFFF"/>
                </a:solidFill>
              </a:rPr>
              <a:t>35</a:t>
            </a:r>
            <a:r>
              <a:rPr lang="fr-FR" b="1" dirty="0" smtClean="0">
                <a:solidFill>
                  <a:srgbClr val="FFFFFF"/>
                </a:solidFill>
              </a:rPr>
              <a:t>@superKEKB</a:t>
            </a:r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12" name="Bouton d'action : Précédent 11">
            <a:hlinkClick r:id="rId5" action="ppaction://hlinksldjump" highlightClick="1"/>
          </p:cNvPr>
          <p:cNvSpPr/>
          <p:nvPr/>
        </p:nvSpPr>
        <p:spPr>
          <a:xfrm>
            <a:off x="8784976" y="6561348"/>
            <a:ext cx="359532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56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47564" y="584775"/>
            <a:ext cx="8013797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 further the consistency tests of the Standard Model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699792" y="0"/>
            <a:ext cx="2916324" cy="58477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0000"/>
                </a:solidFill>
                <a:latin typeface="Algerian" pitchFamily="82" charset="0"/>
              </a:rPr>
              <a:t>…Why    </a:t>
            </a:r>
            <a:r>
              <a:rPr lang="en-US" sz="32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200" b="1" i="1" baseline="30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32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200" b="1" i="1" baseline="30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2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endParaRPr lang="en-US" sz="32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293260"/>
            <a:ext cx="3733800" cy="3560444"/>
          </a:xfrm>
          <a:prstGeom prst="rect">
            <a:avLst/>
          </a:prstGeom>
          <a:solidFill>
            <a:srgbClr val="FFFFCC"/>
          </a:solidFill>
        </p:spPr>
      </p:pic>
      <p:sp>
        <p:nvSpPr>
          <p:cNvPr id="18" name="TextBox 9"/>
          <p:cNvSpPr txBox="1"/>
          <p:nvPr/>
        </p:nvSpPr>
        <p:spPr>
          <a:xfrm>
            <a:off x="5105400" y="1107850"/>
            <a:ext cx="1107996" cy="261610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  <a:latin typeface="Times New Roman"/>
              </a:rPr>
              <a:t>Moriond</a:t>
            </a:r>
            <a:r>
              <a:rPr lang="en-US" sz="1100" dirty="0" smtClean="0">
                <a:solidFill>
                  <a:srgbClr val="000000"/>
                </a:solidFill>
                <a:latin typeface="Times New Roman"/>
              </a:rPr>
              <a:t> EW ’12</a:t>
            </a:r>
            <a:endParaRPr lang="en-US" sz="1100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9" name="Picture 5" descr="J:\Public\PSI\eeZttff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00416"/>
            <a:ext cx="1981200" cy="13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J:\Public\PSI\eeZHff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24904"/>
            <a:ext cx="1860988" cy="130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\\cern.ch\dfs\Users\j\janot\Public\SSI2001\wtb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84050"/>
            <a:ext cx="1988374" cy="94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\\cern.ch\dfs\Users\j\janot\Public\SSI2001\wh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07" y="2590743"/>
            <a:ext cx="1979267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15"/>
          <p:cNvCxnSpPr>
            <a:stCxn id="24" idx="1"/>
          </p:cNvCxnSpPr>
          <p:nvPr/>
        </p:nvCxnSpPr>
        <p:spPr bwMode="auto">
          <a:xfrm>
            <a:off x="2365248" y="2324043"/>
            <a:ext cx="2892552" cy="912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99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Right Brace 16"/>
          <p:cNvSpPr/>
          <p:nvPr/>
        </p:nvSpPr>
        <p:spPr bwMode="auto">
          <a:xfrm>
            <a:off x="2209800" y="1523943"/>
            <a:ext cx="155448" cy="16002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kumimoji="1" lang="en-US" sz="24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" name="Left Brace 18"/>
          <p:cNvSpPr/>
          <p:nvPr/>
        </p:nvSpPr>
        <p:spPr bwMode="auto">
          <a:xfrm>
            <a:off x="6688667" y="1694411"/>
            <a:ext cx="155448" cy="2473493"/>
          </a:xfrm>
          <a:prstGeom prst="lef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kumimoji="1" lang="en-US" sz="2400" smtClean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26" name="Straight Arrow Connector 20"/>
          <p:cNvCxnSpPr>
            <a:stCxn id="25" idx="1"/>
          </p:cNvCxnSpPr>
          <p:nvPr/>
        </p:nvCxnSpPr>
        <p:spPr bwMode="auto">
          <a:xfrm flipH="1">
            <a:off x="5334000" y="2931158"/>
            <a:ext cx="1354667" cy="3223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7" name="TextBox 21"/>
          <p:cNvSpPr txBox="1"/>
          <p:nvPr/>
        </p:nvSpPr>
        <p:spPr>
          <a:xfrm rot="18720000">
            <a:off x="5008927" y="1736272"/>
            <a:ext cx="1205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Times New Roman"/>
              </a:rPr>
              <a:t>Standard Model</a:t>
            </a:r>
            <a:endParaRPr lang="en-US" sz="1200" dirty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29" name="Straight Arrow Connector 25"/>
          <p:cNvCxnSpPr/>
          <p:nvPr/>
        </p:nvCxnSpPr>
        <p:spPr bwMode="auto">
          <a:xfrm flipV="1">
            <a:off x="2133600" y="3024904"/>
            <a:ext cx="2438400" cy="9514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33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6"/>
          <p:cNvSpPr txBox="1"/>
          <p:nvPr/>
        </p:nvSpPr>
        <p:spPr>
          <a:xfrm>
            <a:off x="6613061" y="1088740"/>
            <a:ext cx="2514022" cy="400110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/>
              </a:rPr>
              <a:t>Z pole measurements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11333" y="4499761"/>
            <a:ext cx="33852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Affects Z </a:t>
            </a:r>
            <a:r>
              <a:rPr lang="en-US" b="1" dirty="0" err="1">
                <a:solidFill>
                  <a:srgbClr val="000000"/>
                </a:solidFill>
              </a:rPr>
              <a:t>lineshape</a:t>
            </a:r>
            <a:r>
              <a:rPr lang="en-US" b="1" dirty="0">
                <a:solidFill>
                  <a:srgbClr val="000000"/>
                </a:solidFill>
              </a:rPr>
              <a:t>, Asymmetries, Cross section, Decay </a:t>
            </a:r>
            <a:r>
              <a:rPr lang="en-US" b="1" dirty="0" smtClean="0">
                <a:solidFill>
                  <a:srgbClr val="000000"/>
                </a:solidFill>
              </a:rPr>
              <a:t>Rates…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721834" y="2112554"/>
            <a:ext cx="93326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Symbol" pitchFamily="18" charset="2"/>
              </a:rPr>
              <a:t>µ</a:t>
            </a:r>
            <a:r>
              <a:rPr lang="en-US" sz="2400" b="1" dirty="0" smtClean="0">
                <a:solidFill>
                  <a:srgbClr val="000000"/>
                </a:solidFill>
              </a:rPr>
              <a:t> M</a:t>
            </a:r>
            <a:r>
              <a:rPr lang="en-US" sz="2400" b="1" baseline="-25000" dirty="0" smtClean="0">
                <a:solidFill>
                  <a:srgbClr val="000000"/>
                </a:solidFill>
              </a:rPr>
              <a:t>t</a:t>
            </a:r>
            <a:r>
              <a:rPr lang="en-US" sz="2400" b="1" dirty="0" smtClean="0">
                <a:solidFill>
                  <a:srgbClr val="000000"/>
                </a:solidFill>
              </a:rPr>
              <a:t>²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91804" y="3318929"/>
            <a:ext cx="139333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Symbol" pitchFamily="18" charset="2"/>
              </a:rPr>
              <a:t>µ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ln</a:t>
            </a:r>
            <a:r>
              <a:rPr lang="en-US" sz="2400" b="1" dirty="0" smtClean="0">
                <a:solidFill>
                  <a:srgbClr val="000000"/>
                </a:solidFill>
              </a:rPr>
              <a:t>(M</a:t>
            </a:r>
            <a:r>
              <a:rPr lang="en-US" sz="2400" b="1" baseline="-25000" dirty="0" smtClean="0">
                <a:solidFill>
                  <a:srgbClr val="000000"/>
                </a:solidFill>
              </a:rPr>
              <a:t>H</a:t>
            </a:r>
            <a:r>
              <a:rPr lang="en-US" sz="2400" b="1" dirty="0" smtClean="0">
                <a:solidFill>
                  <a:srgbClr val="000000"/>
                </a:solidFill>
              </a:rPr>
              <a:t>)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243339" y="3772111"/>
            <a:ext cx="1890261" cy="707886"/>
          </a:xfrm>
          <a:prstGeom prst="rect">
            <a:avLst/>
          </a:prstGeom>
          <a:solidFill>
            <a:srgbClr val="FFFFCC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imes New Roman"/>
              </a:rPr>
              <a:t>Direct </a:t>
            </a:r>
            <a:r>
              <a:rPr lang="en-US" b="1" dirty="0" err="1" smtClean="0">
                <a:solidFill>
                  <a:srgbClr val="0000CC"/>
                </a:solidFill>
                <a:latin typeface="Times New Roman"/>
              </a:rPr>
              <a:t>m</a:t>
            </a:r>
            <a:r>
              <a:rPr lang="en-US" b="1" baseline="-25000" dirty="0" err="1" smtClean="0">
                <a:solidFill>
                  <a:srgbClr val="0000CC"/>
                </a:solidFill>
                <a:latin typeface="Times New Roman"/>
              </a:rPr>
              <a:t>W</a:t>
            </a:r>
            <a:r>
              <a:rPr lang="en-US" b="1" dirty="0" smtClean="0">
                <a:solidFill>
                  <a:srgbClr val="0000CC"/>
                </a:solidFill>
                <a:latin typeface="Times New Roman"/>
              </a:rPr>
              <a:t>, </a:t>
            </a:r>
            <a:r>
              <a:rPr lang="en-US" b="1" dirty="0" err="1" smtClean="0">
                <a:solidFill>
                  <a:srgbClr val="0000CC"/>
                </a:solidFill>
                <a:latin typeface="Times New Roman"/>
              </a:rPr>
              <a:t>m</a:t>
            </a:r>
            <a:r>
              <a:rPr lang="en-US" b="1" baseline="-25000" dirty="0" err="1" smtClean="0">
                <a:solidFill>
                  <a:srgbClr val="0000CC"/>
                </a:solidFill>
                <a:latin typeface="Times New Roman"/>
              </a:rPr>
              <a:t>top</a:t>
            </a:r>
            <a:endParaRPr lang="en-US" b="1" baseline="-25000" dirty="0">
              <a:solidFill>
                <a:srgbClr val="0000CC"/>
              </a:solidFill>
              <a:latin typeface="Times New Roman"/>
            </a:endParaRPr>
          </a:p>
          <a:p>
            <a:pPr algn="ctr"/>
            <a:r>
              <a:rPr lang="en-US" b="1" dirty="0" smtClean="0">
                <a:solidFill>
                  <a:srgbClr val="0000CC"/>
                </a:solidFill>
                <a:latin typeface="Times New Roman"/>
              </a:rPr>
              <a:t>measurements</a:t>
            </a:r>
            <a:endParaRPr lang="en-US" b="1" dirty="0">
              <a:solidFill>
                <a:srgbClr val="0000CC"/>
              </a:solidFill>
              <a:latin typeface="Times New Roman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4521043"/>
            <a:ext cx="2922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M</a:t>
            </a:r>
            <a:r>
              <a:rPr lang="en-US" b="1" baseline="-25000" dirty="0" smtClean="0">
                <a:solidFill>
                  <a:srgbClr val="000000"/>
                </a:solidFill>
              </a:rPr>
              <a:t>W</a:t>
            </a:r>
            <a:r>
              <a:rPr lang="en-US" b="1" dirty="0" smtClean="0">
                <a:solidFill>
                  <a:srgbClr val="000000"/>
                </a:solidFill>
              </a:rPr>
              <a:t>= 80.385 </a:t>
            </a:r>
            <a:r>
              <a:rPr lang="en-US" b="1" dirty="0">
                <a:solidFill>
                  <a:srgbClr val="000000"/>
                </a:solidFill>
              </a:rPr>
              <a:t>± </a:t>
            </a:r>
            <a:r>
              <a:rPr lang="en-US" b="1" dirty="0" smtClean="0">
                <a:solidFill>
                  <a:srgbClr val="000000"/>
                </a:solidFill>
              </a:rPr>
              <a:t>0.015 </a:t>
            </a:r>
            <a:r>
              <a:rPr lang="en-US" b="1" dirty="0" err="1" smtClean="0">
                <a:solidFill>
                  <a:srgbClr val="000000"/>
                </a:solidFill>
              </a:rPr>
              <a:t>GeV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4905764"/>
            <a:ext cx="2424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M</a:t>
            </a:r>
            <a:r>
              <a:rPr lang="en-US" b="1" baseline="-25000" dirty="0" smtClean="0">
                <a:solidFill>
                  <a:srgbClr val="000000"/>
                </a:solidFill>
              </a:rPr>
              <a:t>t</a:t>
            </a:r>
            <a:r>
              <a:rPr lang="en-US" b="1" dirty="0" smtClean="0">
                <a:solidFill>
                  <a:srgbClr val="000000"/>
                </a:solidFill>
              </a:rPr>
              <a:t>= 173.5 </a:t>
            </a:r>
            <a:r>
              <a:rPr lang="en-US" b="1" dirty="0">
                <a:solidFill>
                  <a:srgbClr val="000000"/>
                </a:solidFill>
              </a:rPr>
              <a:t>± </a:t>
            </a:r>
            <a:r>
              <a:rPr lang="en-US" b="1" dirty="0" smtClean="0">
                <a:solidFill>
                  <a:srgbClr val="000000"/>
                </a:solidFill>
              </a:rPr>
              <a:t>1.0 </a:t>
            </a:r>
            <a:r>
              <a:rPr lang="en-US" b="1" dirty="0" err="1" smtClean="0">
                <a:solidFill>
                  <a:srgbClr val="000000"/>
                </a:solidFill>
              </a:rPr>
              <a:t>GeV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555776" y="5305874"/>
            <a:ext cx="3995837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to improve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 @Z-pole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M</a:t>
            </a:r>
            <a:r>
              <a:rPr lang="en-US" sz="24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@threshold)</a:t>
            </a:r>
            <a:endParaRPr lang="en-US" sz="2400" b="1" baseline="-25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n-US" sz="2400" b="1" baseline="-25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Flèche à angle droit 15"/>
          <p:cNvSpPr/>
          <p:nvPr/>
        </p:nvSpPr>
        <p:spPr>
          <a:xfrm rot="5400000">
            <a:off x="1212807" y="5286473"/>
            <a:ext cx="768042" cy="1225944"/>
          </a:xfrm>
          <a:prstGeom prst="ben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41" name="Flèche à angle droit 40"/>
          <p:cNvSpPr/>
          <p:nvPr/>
        </p:nvSpPr>
        <p:spPr>
          <a:xfrm rot="16200000" flipH="1">
            <a:off x="6867272" y="5286473"/>
            <a:ext cx="768042" cy="1225944"/>
          </a:xfrm>
          <a:prstGeom prst="ben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87824" y="4853704"/>
            <a:ext cx="2653290" cy="46166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M</a:t>
            </a:r>
            <a:r>
              <a:rPr lang="en-US" sz="2400" b="1" baseline="-25000" dirty="0">
                <a:solidFill>
                  <a:srgbClr val="000000"/>
                </a:solidFill>
              </a:rPr>
              <a:t>H</a:t>
            </a:r>
            <a:r>
              <a:rPr lang="en-US" sz="2400" b="1" dirty="0" smtClean="0">
                <a:solidFill>
                  <a:srgbClr val="000000"/>
                </a:solidFill>
              </a:rPr>
              <a:t>= 93 ± </a:t>
            </a:r>
            <a:r>
              <a:rPr lang="en-US" sz="2400" b="1" baseline="30000" dirty="0" smtClean="0">
                <a:solidFill>
                  <a:srgbClr val="000000"/>
                </a:solidFill>
              </a:rPr>
              <a:t>26 </a:t>
            </a:r>
            <a:r>
              <a:rPr lang="en-US" sz="2400" b="1" baseline="-25000" dirty="0" smtClean="0">
                <a:solidFill>
                  <a:srgbClr val="000000"/>
                </a:solidFill>
              </a:rPr>
              <a:t>20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GeV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2519772" y="4941168"/>
            <a:ext cx="468052" cy="24622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 droite 30"/>
          <p:cNvSpPr/>
          <p:nvPr/>
        </p:nvSpPr>
        <p:spPr>
          <a:xfrm flipH="1">
            <a:off x="5628272" y="4946974"/>
            <a:ext cx="468052" cy="24622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Bouton d'action : Précédent 36">
            <a:hlinkClick r:id="rId7" action="ppaction://hlinksldjump" highlightClick="1"/>
          </p:cNvPr>
          <p:cNvSpPr/>
          <p:nvPr/>
        </p:nvSpPr>
        <p:spPr>
          <a:xfrm>
            <a:off x="8784976" y="6561348"/>
            <a:ext cx="359532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317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6" grpId="0" animBg="1"/>
      <p:bldP spid="4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2267744" y="16097"/>
            <a:ext cx="441505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000000"/>
                </a:solidFill>
              </a:rPr>
              <a:t>Polarization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at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circular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colliders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49662"/>
            <a:ext cx="7371388" cy="322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755576" y="584684"/>
            <a:ext cx="817290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e</a:t>
            </a:r>
            <a:r>
              <a:rPr lang="en-US" b="1" baseline="30000" dirty="0" smtClean="0">
                <a:solidFill>
                  <a:srgbClr val="000000"/>
                </a:solidFill>
              </a:rPr>
              <a:t>-</a:t>
            </a:r>
            <a:r>
              <a:rPr lang="en-US" b="1" dirty="0" smtClean="0">
                <a:solidFill>
                  <a:srgbClr val="000000"/>
                </a:solidFill>
              </a:rPr>
              <a:t>(e</a:t>
            </a:r>
            <a:r>
              <a:rPr lang="en-US" b="1" baseline="30000" dirty="0" smtClean="0">
                <a:solidFill>
                  <a:srgbClr val="000000"/>
                </a:solidFill>
              </a:rPr>
              <a:t>+</a:t>
            </a:r>
            <a:r>
              <a:rPr lang="en-US" b="1" dirty="0" smtClean="0">
                <a:solidFill>
                  <a:srgbClr val="000000"/>
                </a:solidFill>
              </a:rPr>
              <a:t>) spin naturally align along dipole magnetic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Transverse polarization builds up by synchrotron radiation emission (or if needed using wigglers)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Transverse to longitudinal polarization is achieved with Spin Rotators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22841" y="5218164"/>
            <a:ext cx="8172908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Resonant depolarization is achieved with small field (perpendicular to dipole field) RF-magnet with frequency in phase with precession frequency. (Precession period is proportional to beam energy)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Depolarizing RF-magnet frequency measures beam energy with &lt;0.1 MeV 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2016828" y="2636912"/>
            <a:ext cx="1151016" cy="921645"/>
            <a:chOff x="2016828" y="2636912"/>
            <a:chExt cx="1151016" cy="921645"/>
          </a:xfrm>
        </p:grpSpPr>
        <p:sp>
          <p:nvSpPr>
            <p:cNvPr id="9" name="Flèche droite 8"/>
            <p:cNvSpPr/>
            <p:nvPr/>
          </p:nvSpPr>
          <p:spPr>
            <a:xfrm>
              <a:off x="2699792" y="3069715"/>
              <a:ext cx="468052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29762" y="2996952"/>
              <a:ext cx="162018" cy="361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016828" y="2636912"/>
              <a:ext cx="8258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RF-m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2608496" y="3158447"/>
              <a:ext cx="4683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B</a:t>
              </a:r>
              <a:r>
                <a:rPr lang="fr-FR" b="1" baseline="-25000" dirty="0" smtClean="0">
                  <a:solidFill>
                    <a:srgbClr val="000000"/>
                  </a:solidFill>
                  <a:latin typeface="Symbol" panose="05050102010706020507" pitchFamily="18" charset="2"/>
                </a:rPr>
                <a:t>^</a:t>
              </a:r>
              <a:endParaRPr lang="fr-FR" b="1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8432" name="Bouton d'action : Précédent 18431">
            <a:hlinkClick r:id="rId5" action="ppaction://hlinksldjump" highlightClick="1"/>
          </p:cNvPr>
          <p:cNvSpPr/>
          <p:nvPr/>
        </p:nvSpPr>
        <p:spPr>
          <a:xfrm>
            <a:off x="8623300" y="6489340"/>
            <a:ext cx="521208" cy="36866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03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1472133" y="-30974"/>
            <a:ext cx="6084676" cy="51620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at Z-pole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821903"/>
            <a:ext cx="878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measurements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</a:t>
            </a:r>
            <a:r>
              <a:rPr lang="fr-F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-Z production</a:t>
            </a:r>
            <a:endParaRPr lang="fr-FR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984724"/>
              </p:ext>
            </p:extLst>
          </p:nvPr>
        </p:nvGraphicFramePr>
        <p:xfrm>
          <a:off x="125663" y="1611248"/>
          <a:ext cx="8802821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033"/>
                <a:gridCol w="2016224"/>
                <a:gridCol w="5076564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 err="1" smtClean="0">
                          <a:solidFill>
                            <a:schemeClr val="tx1"/>
                          </a:solidFill>
                        </a:rPr>
                        <a:t>Channels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Production/</a:t>
                      </a:r>
                      <a:r>
                        <a:rPr lang="fr-FR" sz="2000" dirty="0" err="1" smtClean="0"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t</a:t>
                      </a:r>
                      <a:r>
                        <a:rPr lang="fr-FR" sz="2000" b="1" baseline="30000" dirty="0" err="1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+</a:t>
                      </a:r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t</a:t>
                      </a:r>
                      <a:r>
                        <a:rPr lang="fr-FR" sz="2000" b="1" baseline="30000" dirty="0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fr-FR" sz="2000" b="1" baseline="0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r>
                        <a:rPr lang="fr-FR" sz="2000" b="1" baseline="30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fr-FR" sz="2000" b="1" baseline="0" dirty="0" smtClean="0">
                          <a:solidFill>
                            <a:schemeClr val="tx1"/>
                          </a:solidFill>
                        </a:rPr>
                        <a:t> pairs</a:t>
                      </a:r>
                      <a:endParaRPr lang="fr-F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Rare </a:t>
                      </a:r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</a:rPr>
                        <a:t>decays</a:t>
                      </a:r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, conservation </a:t>
                      </a:r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</a:rPr>
                        <a:t>laws</a:t>
                      </a:r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F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c</a:t>
                      </a:r>
                      <a:r>
                        <a:rPr lang="fr-FR" sz="2000" b="1" baseline="0" dirty="0" smtClean="0"/>
                        <a:t> or </a:t>
                      </a:r>
                      <a:r>
                        <a:rPr lang="fr-FR" sz="2000" b="1" dirty="0" smtClean="0"/>
                        <a:t>b  quarks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&gt; 2 10</a:t>
                      </a:r>
                      <a:r>
                        <a:rPr lang="fr-FR" sz="2000" b="1" baseline="30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0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CP violation, rare </a:t>
                      </a:r>
                      <a:r>
                        <a:rPr lang="fr-FR" sz="2000" b="1" dirty="0" err="1" smtClean="0"/>
                        <a:t>decays</a:t>
                      </a:r>
                      <a:r>
                        <a:rPr lang="fr-FR" sz="2000" b="1" dirty="0" smtClean="0"/>
                        <a:t>…</a:t>
                      </a:r>
                      <a:endParaRPr lang="fr-F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err="1" smtClean="0"/>
                        <a:t>e.g</a:t>
                      </a:r>
                      <a:r>
                        <a:rPr lang="fr-FR" sz="2000" b="1" baseline="0" dirty="0" smtClean="0"/>
                        <a:t>. &gt; 3 10</a:t>
                      </a:r>
                      <a:r>
                        <a:rPr lang="fr-FR" sz="2000" b="1" baseline="30000" dirty="0" smtClean="0"/>
                        <a:t>10</a:t>
                      </a:r>
                      <a:r>
                        <a:rPr lang="fr-FR" sz="2000" b="1" baseline="0" dirty="0" smtClean="0"/>
                        <a:t> B</a:t>
                      </a:r>
                      <a:r>
                        <a:rPr lang="fr-FR" sz="2000" b="1" baseline="-25000" dirty="0" smtClean="0"/>
                        <a:t>s</a:t>
                      </a:r>
                      <a:endParaRPr lang="fr-FR" sz="2000" b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/>
                        <a:t>Large B</a:t>
                      </a:r>
                      <a:r>
                        <a:rPr lang="fr-FR" sz="2000" b="1" baseline="-25000" dirty="0" smtClean="0"/>
                        <a:t>s</a:t>
                      </a:r>
                      <a:r>
                        <a:rPr lang="fr-FR" sz="2000" b="1" dirty="0" smtClean="0"/>
                        <a:t> </a:t>
                      </a:r>
                      <a:r>
                        <a:rPr lang="fr-FR" sz="2000" b="1" dirty="0" err="1" smtClean="0"/>
                        <a:t>sample</a:t>
                      </a:r>
                      <a:r>
                        <a:rPr lang="fr-FR" sz="2000" b="1" dirty="0" smtClean="0"/>
                        <a:t> </a:t>
                      </a:r>
                      <a:r>
                        <a:rPr lang="fr-FR" sz="2000" b="1" dirty="0" err="1" smtClean="0"/>
                        <a:t>with</a:t>
                      </a:r>
                      <a:r>
                        <a:rPr lang="fr-FR" sz="2000" b="1" baseline="0" dirty="0" smtClean="0"/>
                        <a:t> clean </a:t>
                      </a:r>
                      <a:r>
                        <a:rPr lang="fr-FR" sz="2000" b="1" baseline="0" dirty="0" err="1" smtClean="0"/>
                        <a:t>environment</a:t>
                      </a:r>
                      <a:endParaRPr lang="fr-FR" sz="20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err="1" smtClean="0"/>
                        <a:t>within</a:t>
                      </a:r>
                      <a:r>
                        <a:rPr lang="fr-FR" sz="2000" b="1" baseline="0" dirty="0" smtClean="0"/>
                        <a:t> SM, </a:t>
                      </a:r>
                      <a:r>
                        <a:rPr lang="fr-FR" sz="2000" b="1" dirty="0" smtClean="0"/>
                        <a:t>&gt; 1000 B</a:t>
                      </a:r>
                      <a:r>
                        <a:rPr lang="fr-FR" sz="2000" b="1" baseline="-25000" dirty="0" smtClean="0"/>
                        <a:t>s</a:t>
                      </a:r>
                      <a:r>
                        <a:rPr lang="fr-FR" sz="2000" b="1" dirty="0" smtClean="0"/>
                        <a:t> </a:t>
                      </a:r>
                      <a:r>
                        <a:rPr lang="fr-FR" sz="2000" b="1" dirty="0" smtClean="0">
                          <a:latin typeface="Wingdings 3" panose="05040102010807070707" pitchFamily="18" charset="2"/>
                        </a:rPr>
                        <a:t>g</a:t>
                      </a:r>
                      <a:r>
                        <a:rPr lang="fr-FR" sz="2000" b="1" baseline="0" dirty="0" smtClean="0">
                          <a:latin typeface="+mj-lt"/>
                        </a:rPr>
                        <a:t> </a:t>
                      </a:r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t</a:t>
                      </a:r>
                      <a:r>
                        <a:rPr lang="fr-FR" sz="2000" b="1" baseline="30000" dirty="0" err="1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+</a:t>
                      </a:r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t</a:t>
                      </a:r>
                      <a:r>
                        <a:rPr lang="fr-FR" sz="2000" b="1" baseline="30000" dirty="0" smtClean="0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fr-FR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2000" b="1" baseline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fr-FR" sz="2000" b="1" baseline="0" dirty="0" err="1" smtClean="0">
                          <a:solidFill>
                            <a:schemeClr val="dk1"/>
                          </a:solidFill>
                        </a:rPr>
                        <a:t>detected</a:t>
                      </a:r>
                      <a:endParaRPr lang="fr-FR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4859669"/>
            <a:ext cx="2500089" cy="8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4910733"/>
            <a:ext cx="2516999" cy="86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7" y="5872001"/>
            <a:ext cx="2500087" cy="8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235468" y="4314434"/>
            <a:ext cx="569387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</a:rPr>
              <a:t>SM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419872" y="3629105"/>
            <a:ext cx="5518562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000000"/>
                </a:solidFill>
              </a:rPr>
              <a:t>Complement</a:t>
            </a:r>
            <a:r>
              <a:rPr lang="fr-FR" sz="2400" b="1" dirty="0" smtClean="0">
                <a:solidFill>
                  <a:srgbClr val="000000"/>
                </a:solidFill>
              </a:rPr>
              <a:t> to </a:t>
            </a:r>
            <a:r>
              <a:rPr lang="fr-FR" sz="2400" b="1" dirty="0">
                <a:solidFill>
                  <a:srgbClr val="000000"/>
                </a:solidFill>
              </a:rPr>
              <a:t>B</a:t>
            </a:r>
            <a:r>
              <a:rPr lang="fr-FR" sz="2400" b="1" baseline="-25000" dirty="0">
                <a:solidFill>
                  <a:srgbClr val="000000"/>
                </a:solidFill>
              </a:rPr>
              <a:t>s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>
                <a:solidFill>
                  <a:srgbClr val="000000"/>
                </a:solidFill>
                <a:latin typeface="Wingdings 3" panose="05040102010807070707" pitchFamily="18" charset="2"/>
              </a:rPr>
              <a:t>g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latin typeface="Symbol" panose="05050102010706020507" pitchFamily="18" charset="2"/>
              </a:rPr>
              <a:t>m</a:t>
            </a:r>
            <a:r>
              <a:rPr lang="fr-FR" sz="2400" b="1" baseline="30000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+</a:t>
            </a:r>
            <a:r>
              <a:rPr lang="fr-FR" sz="2400" b="1" dirty="0" err="1" smtClean="0">
                <a:solidFill>
                  <a:srgbClr val="000000"/>
                </a:solidFill>
                <a:latin typeface="Symbol" panose="05050102010706020507" pitchFamily="18" charset="2"/>
              </a:rPr>
              <a:t>m</a:t>
            </a:r>
            <a:r>
              <a:rPr lang="fr-FR" sz="2400" b="1" baseline="30000" dirty="0" smtClean="0">
                <a:solidFill>
                  <a:srgbClr val="000000"/>
                </a:solidFill>
                <a:latin typeface="Symbol" panose="05050102010706020507" pitchFamily="18" charset="2"/>
              </a:rPr>
              <a:t>-</a:t>
            </a:r>
            <a:r>
              <a:rPr lang="fr-FR" sz="2400" b="1" dirty="0" smtClean="0">
                <a:solidFill>
                  <a:srgbClr val="000000"/>
                </a:solidFill>
              </a:rPr>
              <a:t>  for NP </a:t>
            </a:r>
            <a:r>
              <a:rPr lang="fr-FR" sz="2400" b="1" dirty="0" err="1" smtClean="0">
                <a:solidFill>
                  <a:srgbClr val="000000"/>
                </a:solidFill>
              </a:rPr>
              <a:t>search</a:t>
            </a:r>
            <a:endParaRPr lang="fr-FR" sz="2400" b="1" dirty="0">
              <a:solidFill>
                <a:srgbClr val="000000"/>
              </a:solidFill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7" y="5833030"/>
            <a:ext cx="2516999" cy="84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4175956" y="4337605"/>
            <a:ext cx="2377574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</a:rPr>
              <a:t>Example</a:t>
            </a:r>
            <a:r>
              <a:rPr lang="fr-FR" b="1" dirty="0" smtClean="0">
                <a:solidFill>
                  <a:srgbClr val="000000"/>
                </a:solidFill>
              </a:rPr>
              <a:t> of non-SM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3147653" y="5481228"/>
            <a:ext cx="812279" cy="54006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095730" y="5189563"/>
            <a:ext cx="1842703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… or any NP loop process favoring 3</a:t>
            </a:r>
            <a:r>
              <a:rPr lang="en-US" b="1" baseline="30000" dirty="0" smtClean="0">
                <a:solidFill>
                  <a:srgbClr val="000000"/>
                </a:solidFill>
              </a:rPr>
              <a:t>rd</a:t>
            </a:r>
            <a:r>
              <a:rPr lang="en-US" b="1" dirty="0" smtClean="0">
                <a:solidFill>
                  <a:srgbClr val="000000"/>
                </a:solidFill>
              </a:rPr>
              <a:t>  generation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0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JE1.pn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741457"/>
            <a:ext cx="5400600" cy="583039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472133" y="-30974"/>
            <a:ext cx="6084676" cy="51620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precisions at H threshold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44108" y="2060848"/>
            <a:ext cx="3402124" cy="267765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800" b="1" u="sng" dirty="0" err="1">
                <a:solidFill>
                  <a:srgbClr val="000000"/>
                </a:solidFill>
              </a:rPr>
              <a:t>Sub</a:t>
            </a:r>
            <a:r>
              <a:rPr lang="fr-FR" sz="2800" b="1" u="sng" dirty="0">
                <a:solidFill>
                  <a:srgbClr val="000000"/>
                </a:solidFill>
              </a:rPr>
              <a:t> % </a:t>
            </a:r>
            <a:r>
              <a:rPr lang="fr-FR" sz="2800" b="1" u="sng" dirty="0" err="1" smtClean="0">
                <a:solidFill>
                  <a:srgbClr val="000000"/>
                </a:solidFill>
              </a:rPr>
              <a:t>sensitivities</a:t>
            </a:r>
            <a:r>
              <a:rPr lang="fr-FR" sz="2800" b="1" u="sng" dirty="0" smtClean="0">
                <a:solidFill>
                  <a:srgbClr val="000000"/>
                </a:solidFill>
              </a:rPr>
              <a:t> </a:t>
            </a:r>
            <a:r>
              <a:rPr lang="fr-FR" sz="2800" b="1" dirty="0" smtClean="0">
                <a:solidFill>
                  <a:srgbClr val="000000"/>
                </a:solidFill>
              </a:rPr>
              <a:t>on </a:t>
            </a:r>
            <a:r>
              <a:rPr lang="fr-FR" sz="2800" b="1" dirty="0" err="1" smtClean="0">
                <a:solidFill>
                  <a:srgbClr val="000000"/>
                </a:solidFill>
              </a:rPr>
              <a:t>couplings</a:t>
            </a:r>
            <a:r>
              <a:rPr lang="fr-FR" sz="2800" b="1" dirty="0" smtClean="0">
                <a:solidFill>
                  <a:srgbClr val="000000"/>
                </a:solidFill>
              </a:rPr>
              <a:t> </a:t>
            </a:r>
            <a:r>
              <a:rPr lang="fr-FR" sz="2800" b="1" dirty="0">
                <a:solidFill>
                  <a:srgbClr val="000000"/>
                </a:solidFill>
              </a:rPr>
              <a:t>to </a:t>
            </a:r>
            <a:r>
              <a:rPr lang="fr-FR" sz="2800" b="1" dirty="0" err="1">
                <a:solidFill>
                  <a:srgbClr val="000000"/>
                </a:solidFill>
              </a:rPr>
              <a:t>Higgs</a:t>
            </a:r>
            <a:r>
              <a:rPr lang="fr-FR" sz="2800" b="1" dirty="0">
                <a:solidFill>
                  <a:srgbClr val="000000"/>
                </a:solidFill>
              </a:rPr>
              <a:t> are </a:t>
            </a:r>
            <a:r>
              <a:rPr lang="fr-FR" sz="2800" b="1" dirty="0" err="1">
                <a:solidFill>
                  <a:srgbClr val="000000"/>
                </a:solidFill>
              </a:rPr>
              <a:t>highly</a:t>
            </a:r>
            <a:r>
              <a:rPr lang="fr-FR" sz="2800" b="1" dirty="0">
                <a:solidFill>
                  <a:srgbClr val="000000"/>
                </a:solidFill>
              </a:rPr>
              <a:t> </a:t>
            </a:r>
            <a:r>
              <a:rPr lang="fr-FR" sz="2800" b="1" dirty="0" err="1">
                <a:solidFill>
                  <a:srgbClr val="000000"/>
                </a:solidFill>
              </a:rPr>
              <a:t>desirable</a:t>
            </a:r>
            <a:r>
              <a:rPr lang="fr-FR" sz="2800" b="1" dirty="0">
                <a:solidFill>
                  <a:srgbClr val="000000"/>
                </a:solidFill>
              </a:rPr>
              <a:t> to probe new </a:t>
            </a:r>
            <a:r>
              <a:rPr lang="fr-FR" sz="2800" b="1" dirty="0" err="1">
                <a:solidFill>
                  <a:srgbClr val="000000"/>
                </a:solidFill>
              </a:rPr>
              <a:t>physics</a:t>
            </a:r>
            <a:r>
              <a:rPr lang="fr-FR" sz="2800" b="1" dirty="0">
                <a:solidFill>
                  <a:srgbClr val="000000"/>
                </a:solidFill>
              </a:rPr>
              <a:t> </a:t>
            </a:r>
            <a:r>
              <a:rPr lang="fr-FR" sz="2800" b="1" dirty="0" err="1">
                <a:solidFill>
                  <a:srgbClr val="000000"/>
                </a:solidFill>
              </a:rPr>
              <a:t>at</a:t>
            </a:r>
            <a:r>
              <a:rPr lang="fr-FR" sz="2800" b="1" dirty="0">
                <a:solidFill>
                  <a:srgbClr val="000000"/>
                </a:solidFill>
              </a:rPr>
              <a:t> and </a:t>
            </a:r>
            <a:r>
              <a:rPr lang="fr-FR" sz="2800" b="1" dirty="0" err="1">
                <a:solidFill>
                  <a:srgbClr val="000000"/>
                </a:solidFill>
              </a:rPr>
              <a:t>above</a:t>
            </a:r>
            <a:r>
              <a:rPr lang="fr-FR" sz="2800" b="1" dirty="0">
                <a:solidFill>
                  <a:srgbClr val="000000"/>
                </a:solidFill>
              </a:rPr>
              <a:t> the </a:t>
            </a:r>
            <a:r>
              <a:rPr lang="fr-FR" sz="2800" b="1" dirty="0" err="1">
                <a:solidFill>
                  <a:srgbClr val="000000"/>
                </a:solidFill>
              </a:rPr>
              <a:t>TeV</a:t>
            </a:r>
            <a:r>
              <a:rPr lang="fr-FR" sz="2800" b="1" dirty="0">
                <a:solidFill>
                  <a:srgbClr val="000000"/>
                </a:solidFill>
              </a:rPr>
              <a:t> </a:t>
            </a:r>
            <a:r>
              <a:rPr lang="fr-FR" sz="2800" b="1" dirty="0" err="1">
                <a:solidFill>
                  <a:srgbClr val="000000"/>
                </a:solidFill>
              </a:rPr>
              <a:t>scale</a:t>
            </a:r>
            <a:endParaRPr lang="fr-FR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1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437611"/>
              </p:ext>
            </p:extLst>
          </p:nvPr>
        </p:nvGraphicFramePr>
        <p:xfrm>
          <a:off x="0" y="764704"/>
          <a:ext cx="9144001" cy="4103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668"/>
                <a:gridCol w="1296144"/>
                <a:gridCol w="1476164"/>
                <a:gridCol w="1656184"/>
                <a:gridCol w="1296144"/>
                <a:gridCol w="183569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LHC(300)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LHC (3000)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ILC (250+350)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TLEP (240+350)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Comment </a:t>
                      </a:r>
                      <a:endParaRPr lang="fr-FR" dirty="0"/>
                    </a:p>
                  </a:txBody>
                  <a:tcPr/>
                </a:tc>
              </a:tr>
              <a:tr h="5019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H</a:t>
                      </a:r>
                      <a:r>
                        <a:rPr lang="en-US" sz="1800" b="1" dirty="0" smtClean="0">
                          <a:effectLst/>
                        </a:rPr>
                        <a:t> (MeV)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~100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~50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~30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~7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Overkill</a:t>
                      </a:r>
                      <a:r>
                        <a:rPr lang="fr-FR" b="1" baseline="0" dirty="0" smtClean="0"/>
                        <a:t> for </a:t>
                      </a:r>
                      <a:r>
                        <a:rPr lang="fr-FR" b="1" baseline="0" dirty="0" err="1" smtClean="0"/>
                        <a:t>now</a:t>
                      </a:r>
                      <a:endParaRPr lang="fr-FR" b="1" dirty="0"/>
                    </a:p>
                  </a:txBody>
                  <a:tcPr/>
                </a:tc>
              </a:tr>
              <a:tr h="2395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  <a:latin typeface="Symbol" pitchFamily="18" charset="2"/>
                        </a:rPr>
                        <a:t>DG</a:t>
                      </a:r>
                      <a:r>
                        <a:rPr lang="en-US" sz="1800" b="1" baseline="-25000" dirty="0" smtClean="0">
                          <a:effectLst/>
                          <a:latin typeface="Symbol" pitchFamily="18" charset="2"/>
                        </a:rPr>
                        <a:t>H</a:t>
                      </a:r>
                      <a:r>
                        <a:rPr lang="en-US" sz="1800" b="1" baseline="0" dirty="0" smtClean="0">
                          <a:effectLst/>
                          <a:latin typeface="Symbol" pitchFamily="18" charset="2"/>
                        </a:rPr>
                        <a:t>/</a:t>
                      </a:r>
                      <a:r>
                        <a:rPr lang="en-US" sz="1800" b="1" dirty="0" smtClean="0">
                          <a:effectLst/>
                          <a:latin typeface="Symbol" pitchFamily="18" charset="2"/>
                        </a:rPr>
                        <a:t>G</a:t>
                      </a:r>
                      <a:r>
                        <a:rPr lang="en-US" sz="1800" b="1" baseline="-25000" dirty="0" smtClean="0">
                          <a:effectLst/>
                          <a:latin typeface="Symbol" pitchFamily="18" charset="2"/>
                        </a:rPr>
                        <a:t>H </a:t>
                      </a:r>
                      <a:r>
                        <a:rPr lang="en-US" sz="1800" b="1" baseline="0" dirty="0" smtClean="0">
                          <a:effectLst/>
                          <a:latin typeface="Symbol" pitchFamily="18" charset="2"/>
                        </a:rPr>
                        <a:t>(</a:t>
                      </a: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DG</a:t>
                      </a:r>
                      <a:r>
                        <a:rPr lang="en-US" sz="1800" b="1" baseline="-25000" dirty="0" err="1" smtClean="0">
                          <a:effectLst/>
                          <a:latin typeface="+mj-lt"/>
                        </a:rPr>
                        <a:t>inv</a:t>
                      </a:r>
                      <a:r>
                        <a:rPr lang="en-US" sz="1800" b="1" baseline="0" dirty="0" smtClean="0">
                          <a:effectLst/>
                          <a:latin typeface="Symbol" pitchFamily="18" charset="2"/>
                        </a:rPr>
                        <a:t>)</a:t>
                      </a:r>
                      <a:endParaRPr lang="en-US" sz="1800" b="1" dirty="0" smtClean="0">
                        <a:effectLst/>
                        <a:latin typeface="Symbol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--(14)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--(7)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6(2.9)%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1.0(0.45)%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</a:rPr>
                        <a:t>H spin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Wingdings 2" pitchFamily="18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Wingdings 2" pitchFamily="18" charset="2"/>
                        </a:rPr>
                        <a:t>P</a:t>
                      </a:r>
                      <a:endParaRPr lang="fr-FR" b="1" dirty="0">
                        <a:solidFill>
                          <a:srgbClr val="FF0000"/>
                        </a:solidFill>
                        <a:latin typeface="Wingdings 2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latin typeface="Wingdings 2" pitchFamily="18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latin typeface="Wingdings 2" pitchFamily="18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 smtClean="0">
                        <a:latin typeface="Wingdings 2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W</a:t>
                      </a:r>
                      <a:r>
                        <a:rPr lang="en-US" sz="1800" b="1" dirty="0" smtClean="0">
                          <a:effectLst/>
                        </a:rPr>
                        <a:t> (MeV)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~10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~10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~7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&lt;0.5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Theo. </a:t>
                      </a:r>
                      <a:r>
                        <a:rPr lang="fr-FR" b="1" baseline="0" dirty="0" smtClean="0"/>
                        <a:t> </a:t>
                      </a:r>
                      <a:r>
                        <a:rPr lang="fr-FR" b="1" baseline="0" dirty="0" err="1" smtClean="0"/>
                        <a:t>limits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lang="en-US" sz="1800" b="1" dirty="0" err="1" smtClean="0">
                          <a:effectLst/>
                        </a:rPr>
                        <a:t>m</a:t>
                      </a:r>
                      <a:r>
                        <a:rPr lang="en-US" sz="1800" b="1" baseline="-25000" dirty="0" err="1" smtClean="0">
                          <a:effectLst/>
                        </a:rPr>
                        <a:t>t</a:t>
                      </a:r>
                      <a:r>
                        <a:rPr lang="en-US" sz="1800" b="1" dirty="0" smtClean="0">
                          <a:effectLst/>
                        </a:rPr>
                        <a:t> (MeV)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800-1000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500-800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31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~100 </a:t>
                      </a:r>
                      <a:r>
                        <a:rPr lang="fr-FR" b="1" dirty="0" err="1" smtClean="0"/>
                        <a:t>from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theo</a:t>
                      </a:r>
                      <a:r>
                        <a:rPr lang="fr-FR" b="1" dirty="0" smtClean="0"/>
                        <a:t>.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>
                          <a:latin typeface="Symbol" pitchFamily="18" charset="2"/>
                        </a:rPr>
                        <a:t>D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HVV</a:t>
                      </a:r>
                      <a:r>
                        <a:rPr lang="fr-FR" b="1" dirty="0" smtClean="0">
                          <a:latin typeface="+mn-lt"/>
                        </a:rPr>
                        <a:t>/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HVV</a:t>
                      </a:r>
                      <a:endParaRPr lang="en-US" sz="1800" b="1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4-7%*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2%*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0.5-14.5%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0.15-1.5%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>
                          <a:latin typeface="Symbol" pitchFamily="18" charset="2"/>
                        </a:rPr>
                        <a:t>D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Hff</a:t>
                      </a:r>
                      <a:r>
                        <a:rPr lang="fr-FR" b="1" dirty="0" smtClean="0">
                          <a:latin typeface="+mn-lt"/>
                        </a:rPr>
                        <a:t>/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Hff</a:t>
                      </a:r>
                      <a:endParaRPr lang="en-US" sz="1800" b="1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6-13%*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2- 7%*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2-2.5%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0.2-0.7%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>
                          <a:latin typeface="Symbol" pitchFamily="18" charset="2"/>
                        </a:rPr>
                        <a:t>D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Htt</a:t>
                      </a:r>
                      <a:r>
                        <a:rPr lang="fr-FR" b="1" dirty="0" smtClean="0">
                          <a:latin typeface="+mn-lt"/>
                        </a:rPr>
                        <a:t>/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Htt</a:t>
                      </a:r>
                      <a:endParaRPr lang="en-US" sz="1800" b="1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14%*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7%*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~40%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~13%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>
                          <a:latin typeface="Symbol" pitchFamily="18" charset="2"/>
                        </a:rPr>
                        <a:t>D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HHH</a:t>
                      </a:r>
                      <a:r>
                        <a:rPr lang="fr-FR" b="1" dirty="0" smtClean="0">
                          <a:latin typeface="+mn-lt"/>
                        </a:rPr>
                        <a:t>/</a:t>
                      </a:r>
                      <a:r>
                        <a:rPr lang="fr-FR" b="1" dirty="0" err="1" smtClean="0">
                          <a:latin typeface="+mn-lt"/>
                        </a:rPr>
                        <a:t>g</a:t>
                      </a:r>
                      <a:r>
                        <a:rPr lang="fr-FR" b="1" baseline="-25000" dirty="0" err="1" smtClean="0">
                          <a:latin typeface="+mn-lt"/>
                        </a:rPr>
                        <a:t>HHH</a:t>
                      </a:r>
                      <a:endParaRPr lang="en-US" sz="1800" b="1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--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~30%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44%**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--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Insufficient</a:t>
                      </a:r>
                      <a:r>
                        <a:rPr lang="fr-FR" b="1" dirty="0" smtClean="0"/>
                        <a:t> ?</a:t>
                      </a:r>
                      <a:endParaRPr lang="fr-F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ZoneTexte 31"/>
          <p:cNvSpPr txBox="1"/>
          <p:nvPr/>
        </p:nvSpPr>
        <p:spPr>
          <a:xfrm>
            <a:off x="701621" y="648527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**</a:t>
            </a:r>
            <a:r>
              <a:rPr lang="fr-FR" b="1" dirty="0" err="1">
                <a:solidFill>
                  <a:srgbClr val="FFFFFF"/>
                </a:solidFill>
              </a:rPr>
              <a:t>S</a:t>
            </a:r>
            <a:r>
              <a:rPr lang="fr-FR" b="1" dirty="0" err="1" smtClean="0">
                <a:solidFill>
                  <a:srgbClr val="FFFFFF"/>
                </a:solidFill>
              </a:rPr>
              <a:t>ensibility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</a:rPr>
              <a:t>with</a:t>
            </a:r>
            <a:r>
              <a:rPr lang="fr-FR" b="1" dirty="0" smtClean="0">
                <a:solidFill>
                  <a:srgbClr val="FFFFFF"/>
                </a:solidFill>
              </a:rPr>
              <a:t> 2ab</a:t>
            </a:r>
            <a:r>
              <a:rPr lang="fr-FR" b="1" baseline="30000" dirty="0" smtClean="0">
                <a:solidFill>
                  <a:srgbClr val="FFFFFF"/>
                </a:solidFill>
              </a:rPr>
              <a:t>-1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</a:rPr>
              <a:t>at</a:t>
            </a:r>
            <a:r>
              <a:rPr lang="fr-FR" b="1" dirty="0" smtClean="0">
                <a:solidFill>
                  <a:srgbClr val="FFFFFF"/>
                </a:solidFill>
              </a:rPr>
              <a:t> 500 </a:t>
            </a:r>
            <a:r>
              <a:rPr lang="fr-FR" b="1" dirty="0" err="1" smtClean="0">
                <a:solidFill>
                  <a:srgbClr val="FFFFFF"/>
                </a:solidFill>
              </a:rPr>
              <a:t>GeV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hlinkClick r:id="rId4" action="ppaction://hlinksldjump"/>
          </p:cNvPr>
          <p:cNvSpPr/>
          <p:nvPr/>
        </p:nvSpPr>
        <p:spPr>
          <a:xfrm>
            <a:off x="1583668" y="731605"/>
            <a:ext cx="2808312" cy="41375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27344" y="5777388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*</a:t>
            </a:r>
            <a:r>
              <a:rPr lang="fr-FR" b="1" dirty="0" err="1" smtClean="0">
                <a:solidFill>
                  <a:srgbClr val="FFFFFF"/>
                </a:solidFill>
              </a:rPr>
              <a:t>Assuming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</a:rPr>
              <a:t>systematic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</a:rPr>
              <a:t>errors</a:t>
            </a:r>
            <a:r>
              <a:rPr lang="fr-FR" b="1" dirty="0">
                <a:solidFill>
                  <a:srgbClr val="FFFFFF"/>
                </a:solidFill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</a:rPr>
              <a:t>scales</a:t>
            </a:r>
            <a:r>
              <a:rPr lang="fr-FR" b="1" dirty="0" smtClean="0">
                <a:solidFill>
                  <a:srgbClr val="FFFFFF"/>
                </a:solidFill>
              </a:rPr>
              <a:t> as </a:t>
            </a:r>
            <a:r>
              <a:rPr lang="fr-FR" b="1" dirty="0" err="1" smtClean="0">
                <a:solidFill>
                  <a:srgbClr val="FFFFFF"/>
                </a:solidFill>
              </a:rPr>
              <a:t>statistical</a:t>
            </a:r>
            <a:r>
              <a:rPr lang="fr-FR" b="1" dirty="0" smtClean="0">
                <a:solidFill>
                  <a:srgbClr val="FFFFFF"/>
                </a:solidFill>
              </a:rPr>
              <a:t> and </a:t>
            </a:r>
            <a:r>
              <a:rPr lang="fr-FR" b="1" dirty="0" err="1" smtClean="0">
                <a:solidFill>
                  <a:srgbClr val="FFFFFF"/>
                </a:solidFill>
              </a:rPr>
              <a:t>theoretical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</a:rPr>
              <a:t>errors</a:t>
            </a:r>
            <a:r>
              <a:rPr lang="fr-FR" b="1" dirty="0" smtClean="0">
                <a:solidFill>
                  <a:srgbClr val="FFFFFF"/>
                </a:solidFill>
              </a:rPr>
              <a:t> are </a:t>
            </a:r>
            <a:r>
              <a:rPr lang="fr-FR" b="1" dirty="0" err="1" smtClean="0">
                <a:solidFill>
                  <a:srgbClr val="FFFFFF"/>
                </a:solidFill>
              </a:rPr>
              <a:t>divided</a:t>
            </a:r>
            <a:r>
              <a:rPr lang="fr-FR" b="1" dirty="0" smtClean="0">
                <a:solidFill>
                  <a:srgbClr val="FFFFFF"/>
                </a:solidFill>
              </a:rPr>
              <a:t> by 2 </a:t>
            </a:r>
            <a:r>
              <a:rPr lang="fr-FR" b="1" dirty="0" err="1" smtClean="0">
                <a:solidFill>
                  <a:srgbClr val="FFFFFF"/>
                </a:solidFill>
              </a:rPr>
              <a:t>compared</a:t>
            </a:r>
            <a:r>
              <a:rPr lang="fr-FR" b="1" dirty="0" smtClean="0">
                <a:solidFill>
                  <a:srgbClr val="FFFFFF"/>
                </a:solidFill>
              </a:rPr>
              <a:t> to </a:t>
            </a:r>
            <a:r>
              <a:rPr lang="fr-FR" b="1" dirty="0" err="1" smtClean="0">
                <a:solidFill>
                  <a:srgbClr val="FFFFFF"/>
                </a:solidFill>
              </a:rPr>
              <a:t>now</a:t>
            </a:r>
            <a:r>
              <a:rPr lang="fr-FR" b="1" dirty="0" smtClean="0">
                <a:solidFill>
                  <a:srgbClr val="FFFFFF"/>
                </a:solidFill>
              </a:rPr>
              <a:t> 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27343" y="0"/>
            <a:ext cx="8248605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we have the technology to carry out these measurements?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12160" y="731605"/>
            <a:ext cx="1296144" cy="4137555"/>
          </a:xfrm>
          <a:prstGeom prst="rect">
            <a:avLst/>
          </a:prstGeom>
          <a:solidFill>
            <a:srgbClr val="FFFF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43808" y="731605"/>
            <a:ext cx="1548172" cy="4137555"/>
          </a:xfrm>
          <a:prstGeom prst="rect">
            <a:avLst/>
          </a:prstGeom>
          <a:solidFill>
            <a:srgbClr val="FFFF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2033718" y="4041068"/>
            <a:ext cx="3258362" cy="1659089"/>
            <a:chOff x="2033718" y="4041068"/>
            <a:chExt cx="3258362" cy="1659089"/>
          </a:xfrm>
        </p:grpSpPr>
        <p:sp>
          <p:nvSpPr>
            <p:cNvPr id="4" name="Ellipse 3"/>
            <p:cNvSpPr/>
            <p:nvPr/>
          </p:nvSpPr>
          <p:spPr>
            <a:xfrm>
              <a:off x="3118049" y="4041068"/>
              <a:ext cx="900100" cy="828092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33718" y="4869160"/>
              <a:ext cx="3258362" cy="830997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fr-FR" sz="2400" b="1" dirty="0" err="1" smtClean="0">
                  <a:solidFill>
                    <a:srgbClr val="000000"/>
                  </a:solidFill>
                </a:rPr>
                <a:t>Could</a:t>
              </a:r>
              <a:r>
                <a:rPr lang="fr-FR" sz="2400" b="1" dirty="0" smtClean="0">
                  <a:solidFill>
                    <a:srgbClr val="000000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00"/>
                  </a:solidFill>
                </a:rPr>
                <a:t>be</a:t>
              </a:r>
              <a:r>
                <a:rPr lang="fr-FR" sz="2400" b="1" dirty="0" smtClean="0">
                  <a:solidFill>
                    <a:srgbClr val="000000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00"/>
                  </a:solidFill>
                </a:rPr>
                <a:t>significantly</a:t>
              </a:r>
              <a:r>
                <a:rPr lang="fr-FR" sz="2400" b="1" dirty="0" smtClean="0">
                  <a:solidFill>
                    <a:srgbClr val="000000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00"/>
                  </a:solidFill>
                </a:rPr>
                <a:t>improved</a:t>
              </a:r>
              <a:r>
                <a:rPr lang="fr-FR" sz="2400" b="1" dirty="0" smtClean="0">
                  <a:solidFill>
                    <a:srgbClr val="000000"/>
                  </a:solidFill>
                </a:rPr>
                <a:t> </a:t>
              </a:r>
              <a:r>
                <a:rPr lang="fr-FR" sz="2400" b="1" dirty="0" err="1" smtClean="0">
                  <a:solidFill>
                    <a:srgbClr val="000000"/>
                  </a:solidFill>
                </a:rPr>
                <a:t>at</a:t>
              </a:r>
              <a:r>
                <a:rPr lang="fr-FR" sz="2400" b="1" dirty="0" smtClean="0">
                  <a:solidFill>
                    <a:srgbClr val="000000"/>
                  </a:solidFill>
                </a:rPr>
                <a:t> VHE-LHC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46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24035"/>
            <a:ext cx="3476625" cy="343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32856"/>
            <a:ext cx="2671623" cy="343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èche droite 1"/>
          <p:cNvSpPr/>
          <p:nvPr/>
        </p:nvSpPr>
        <p:spPr>
          <a:xfrm>
            <a:off x="4427984" y="3390581"/>
            <a:ext cx="1440160" cy="100811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03648" y="368660"/>
            <a:ext cx="648072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000000"/>
                </a:solidFill>
              </a:rPr>
              <a:t>Sensitivity</a:t>
            </a:r>
            <a:r>
              <a:rPr lang="fr-FR" sz="2400" b="1" dirty="0" smtClean="0">
                <a:solidFill>
                  <a:srgbClr val="000000"/>
                </a:solidFill>
              </a:rPr>
              <a:t> to </a:t>
            </a:r>
            <a:r>
              <a:rPr lang="fr-FR" sz="2400" b="1" dirty="0" err="1" smtClean="0">
                <a:solidFill>
                  <a:srgbClr val="000000"/>
                </a:solidFill>
              </a:rPr>
              <a:t>Higgs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Coupling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at</a:t>
            </a:r>
            <a:r>
              <a:rPr lang="fr-FR" sz="2400" b="1" dirty="0" smtClean="0">
                <a:solidFill>
                  <a:srgbClr val="000000"/>
                </a:solidFill>
              </a:rPr>
              <a:t> TLEP </a:t>
            </a:r>
            <a:r>
              <a:rPr lang="fr-FR" sz="2400" b="1" dirty="0" err="1" smtClean="0">
                <a:solidFill>
                  <a:srgbClr val="000000"/>
                </a:solidFill>
              </a:rPr>
              <a:t>using</a:t>
            </a:r>
            <a:r>
              <a:rPr lang="fr-FR" sz="2400" b="1" dirty="0" smtClean="0">
                <a:solidFill>
                  <a:srgbClr val="000000"/>
                </a:solidFill>
              </a:rPr>
              <a:t> data </a:t>
            </a:r>
            <a:r>
              <a:rPr lang="fr-FR" sz="2400" b="1" dirty="0" err="1" smtClean="0">
                <a:solidFill>
                  <a:srgbClr val="000000"/>
                </a:solidFill>
              </a:rPr>
              <a:t>at</a:t>
            </a:r>
            <a:r>
              <a:rPr lang="fr-FR" sz="2400" b="1" dirty="0" smtClean="0">
                <a:solidFill>
                  <a:srgbClr val="000000"/>
                </a:solidFill>
              </a:rPr>
              <a:t> 240 </a:t>
            </a:r>
            <a:r>
              <a:rPr lang="fr-FR" sz="2400" b="1" dirty="0" err="1" smtClean="0">
                <a:solidFill>
                  <a:srgbClr val="000000"/>
                </a:solidFill>
              </a:rPr>
              <a:t>GeV</a:t>
            </a:r>
            <a:r>
              <a:rPr lang="fr-FR" sz="2400" b="1" dirty="0" smtClean="0">
                <a:solidFill>
                  <a:srgbClr val="000000"/>
                </a:solidFill>
              </a:rPr>
              <a:t> (5 </a:t>
            </a:r>
            <a:r>
              <a:rPr lang="fr-FR" sz="2400" b="1" dirty="0" err="1" smtClean="0">
                <a:solidFill>
                  <a:srgbClr val="000000"/>
                </a:solidFill>
              </a:rPr>
              <a:t>years</a:t>
            </a:r>
            <a:r>
              <a:rPr lang="fr-FR" sz="2400" b="1" dirty="0" smtClean="0">
                <a:solidFill>
                  <a:srgbClr val="000000"/>
                </a:solidFill>
              </a:rPr>
              <a:t>, 4 detectors)</a:t>
            </a:r>
            <a:endParaRPr lang="fr-FR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0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758836"/>
              </p:ext>
            </p:extLst>
          </p:nvPr>
        </p:nvGraphicFramePr>
        <p:xfrm>
          <a:off x="-16414" y="1268760"/>
          <a:ext cx="9143999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659"/>
                <a:gridCol w="861889"/>
                <a:gridCol w="1095214"/>
                <a:gridCol w="1584502"/>
                <a:gridCol w="1465663"/>
                <a:gridCol w="1379931"/>
                <a:gridCol w="1245141"/>
              </a:tblGrid>
              <a:tr h="588301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Project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Beam</a:t>
                      </a:r>
                      <a:r>
                        <a:rPr lang="fr-FR" sz="2000" dirty="0" smtClean="0"/>
                        <a:t> Type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RF </a:t>
                      </a:r>
                      <a:r>
                        <a:rPr lang="fr-FR" sz="2000" dirty="0" err="1" smtClean="0"/>
                        <a:t>freq</a:t>
                      </a:r>
                      <a:r>
                        <a:rPr lang="fr-FR" sz="2000" dirty="0" smtClean="0"/>
                        <a:t>. (MHz)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Beam</a:t>
                      </a:r>
                      <a:r>
                        <a:rPr lang="fr-FR" sz="2000" baseline="0" dirty="0" smtClean="0"/>
                        <a:t> Power (MW)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Pulse </a:t>
                      </a:r>
                      <a:r>
                        <a:rPr lang="fr-FR" sz="2000" dirty="0" err="1" smtClean="0"/>
                        <a:t>length</a:t>
                      </a:r>
                      <a:r>
                        <a:rPr lang="fr-FR" sz="2000" dirty="0" smtClean="0"/>
                        <a:t> (</a:t>
                      </a:r>
                      <a:r>
                        <a:rPr lang="fr-FR" sz="2000" dirty="0" smtClean="0">
                          <a:latin typeface="Symbol" pitchFamily="18" charset="2"/>
                        </a:rPr>
                        <a:t>m</a:t>
                      </a:r>
                      <a:r>
                        <a:rPr lang="fr-FR" sz="2000" dirty="0" smtClean="0"/>
                        <a:t>s)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#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cavity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Gradient (MV/m)</a:t>
                      </a:r>
                      <a:endParaRPr lang="fr-F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ILC 250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err="1" smtClean="0"/>
                        <a:t>elect</a:t>
                      </a:r>
                      <a:r>
                        <a:rPr lang="fr-FR" sz="2000" b="1" dirty="0" smtClean="0"/>
                        <a:t>.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1300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~8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727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8000</a:t>
                      </a:r>
                      <a:endParaRPr lang="fr-FR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31,5</a:t>
                      </a:r>
                      <a:endParaRPr lang="fr-F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CLIC 3000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err="1" smtClean="0"/>
                        <a:t>elect</a:t>
                      </a:r>
                      <a:r>
                        <a:rPr lang="fr-FR" sz="2000" b="1" dirty="0" smtClean="0"/>
                        <a:t>.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12000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14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0,155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30000</a:t>
                      </a:r>
                      <a:endParaRPr lang="fr-FR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100</a:t>
                      </a:r>
                      <a:endParaRPr lang="fr-F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TLEP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err="1" smtClean="0"/>
                        <a:t>elect</a:t>
                      </a:r>
                      <a:r>
                        <a:rPr lang="fr-FR" sz="2000" b="1" dirty="0" smtClean="0"/>
                        <a:t>.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700-800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fr-FR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CW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600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</a:t>
                      </a:r>
                      <a:endParaRPr lang="fr-F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VHELHC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err="1" smtClean="0"/>
                        <a:t>prot</a:t>
                      </a:r>
                      <a:r>
                        <a:rPr lang="fr-FR" sz="2000" b="1" dirty="0" smtClean="0"/>
                        <a:t>.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400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CW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16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</a:t>
                      </a:r>
                      <a:endParaRPr lang="fr-FR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2795388" y="692696"/>
            <a:ext cx="2722005" cy="52540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system needs</a:t>
            </a:r>
            <a:endParaRPr lang="fr-FR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27685" y="0"/>
            <a:ext cx="5040560" cy="646331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Future Projects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564872" y="3645024"/>
            <a:ext cx="757912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</a:rPr>
              <a:t>We</a:t>
            </a:r>
            <a:r>
              <a:rPr lang="fr-FR" b="1" dirty="0" smtClean="0">
                <a:solidFill>
                  <a:srgbClr val="000000"/>
                </a:solidFill>
              </a:rPr>
              <a:t> do have the technologies for </a:t>
            </a:r>
            <a:r>
              <a:rPr lang="fr-FR" b="1" dirty="0" err="1" smtClean="0">
                <a:solidFill>
                  <a:srgbClr val="000000"/>
                </a:solidFill>
              </a:rPr>
              <a:t>Higgs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factories</a:t>
            </a:r>
            <a:r>
              <a:rPr lang="fr-FR" b="1" dirty="0" smtClean="0">
                <a:solidFill>
                  <a:srgbClr val="000000"/>
                </a:solidFill>
              </a:rPr>
              <a:t> and </a:t>
            </a:r>
            <a:r>
              <a:rPr lang="fr-FR" b="1" dirty="0" err="1" smtClean="0">
                <a:solidFill>
                  <a:srgbClr val="000000"/>
                </a:solidFill>
              </a:rPr>
              <a:t>Energy</a:t>
            </a:r>
            <a:r>
              <a:rPr lang="fr-FR" b="1" dirty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frontier</a:t>
            </a:r>
            <a:r>
              <a:rPr lang="fr-FR" b="1" dirty="0" smtClean="0">
                <a:solidFill>
                  <a:srgbClr val="000000"/>
                </a:solidFill>
              </a:rPr>
              <a:t> up to </a:t>
            </a:r>
            <a:r>
              <a:rPr lang="fr-FR" b="1" dirty="0" err="1" smtClean="0">
                <a:solidFill>
                  <a:srgbClr val="000000"/>
                </a:solidFill>
              </a:rPr>
              <a:t>TeV</a:t>
            </a:r>
            <a:r>
              <a:rPr lang="fr-FR" b="1" dirty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scale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with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e</a:t>
            </a:r>
            <a:r>
              <a:rPr lang="fr-FR" b="1" baseline="30000" dirty="0" err="1" smtClean="0">
                <a:solidFill>
                  <a:srgbClr val="000000"/>
                </a:solidFill>
              </a:rPr>
              <a:t>+</a:t>
            </a:r>
            <a:r>
              <a:rPr lang="fr-FR" b="1" dirty="0" err="1" smtClean="0">
                <a:solidFill>
                  <a:srgbClr val="000000"/>
                </a:solidFill>
              </a:rPr>
              <a:t>e</a:t>
            </a:r>
            <a:r>
              <a:rPr lang="fr-FR" b="1" baseline="30000" dirty="0" smtClean="0">
                <a:solidFill>
                  <a:srgbClr val="000000"/>
                </a:solidFill>
              </a:rPr>
              <a:t>-</a:t>
            </a:r>
            <a:r>
              <a:rPr lang="fr-FR" b="1" dirty="0" smtClean="0">
                <a:solidFill>
                  <a:srgbClr val="000000"/>
                </a:solidFill>
              </a:rPr>
              <a:t> and 60 (100) </a:t>
            </a:r>
            <a:r>
              <a:rPr lang="fr-FR" b="1" dirty="0" err="1" smtClean="0">
                <a:solidFill>
                  <a:srgbClr val="000000"/>
                </a:solidFill>
              </a:rPr>
              <a:t>TeV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with</a:t>
            </a:r>
            <a:r>
              <a:rPr lang="fr-FR" b="1" dirty="0" smtClean="0">
                <a:solidFill>
                  <a:srgbClr val="000000"/>
                </a:solidFill>
              </a:rPr>
              <a:t> pp </a:t>
            </a:r>
            <a:r>
              <a:rPr lang="fr-FR" b="1" dirty="0" err="1" smtClean="0">
                <a:solidFill>
                  <a:srgbClr val="000000"/>
                </a:solidFill>
              </a:rPr>
              <a:t>colliders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8669" y="4593950"/>
            <a:ext cx="7735699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0000"/>
                </a:solidFill>
              </a:rPr>
              <a:t>We</a:t>
            </a:r>
            <a:r>
              <a:rPr lang="fr-FR" sz="2400" b="1" dirty="0" smtClean="0">
                <a:solidFill>
                  <a:srgbClr val="000000"/>
                </a:solidFill>
              </a:rPr>
              <a:t> do not have the </a:t>
            </a:r>
            <a:r>
              <a:rPr lang="fr-FR" sz="2400" b="1" dirty="0" err="1" smtClean="0">
                <a:solidFill>
                  <a:srgbClr val="000000"/>
                </a:solidFill>
              </a:rPr>
              <a:t>technology</a:t>
            </a:r>
            <a:r>
              <a:rPr lang="fr-FR" sz="2400" b="1" dirty="0" smtClean="0">
                <a:solidFill>
                  <a:srgbClr val="000000"/>
                </a:solidFill>
              </a:rPr>
              <a:t> for multi </a:t>
            </a:r>
            <a:r>
              <a:rPr lang="fr-FR" sz="2400" b="1" dirty="0" err="1" smtClean="0">
                <a:solidFill>
                  <a:srgbClr val="000000"/>
                </a:solidFill>
              </a:rPr>
              <a:t>TeV</a:t>
            </a:r>
            <a:r>
              <a:rPr lang="fr-FR" sz="2400" b="1" dirty="0" smtClean="0">
                <a:solidFill>
                  <a:srgbClr val="000000"/>
                </a:solidFill>
              </a:rPr>
              <a:t> (&gt;5) lepton </a:t>
            </a:r>
            <a:r>
              <a:rPr lang="fr-FR" sz="2400" b="1" dirty="0" err="1" smtClean="0">
                <a:solidFill>
                  <a:srgbClr val="000000"/>
                </a:solidFill>
              </a:rPr>
              <a:t>colliders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9" name="Émoticône 8"/>
          <p:cNvSpPr/>
          <p:nvPr/>
        </p:nvSpPr>
        <p:spPr bwMode="auto">
          <a:xfrm>
            <a:off x="683568" y="3764941"/>
            <a:ext cx="540060" cy="468052"/>
          </a:xfrm>
          <a:prstGeom prst="smileyFace">
            <a:avLst/>
          </a:prstGeom>
          <a:solidFill>
            <a:srgbClr val="FAEAFA"/>
          </a:solidFill>
          <a:ln w="9525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552" y="5733256"/>
            <a:ext cx="790069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collider</a:t>
            </a:r>
            <a:r>
              <a:rPr lang="fr-FR" sz="2400" b="1" dirty="0" smtClean="0">
                <a:solidFill>
                  <a:srgbClr val="000000"/>
                </a:solidFill>
              </a:rPr>
              <a:t> or « plasma </a:t>
            </a:r>
            <a:r>
              <a:rPr lang="fr-FR" sz="2400" b="1" dirty="0" err="1" smtClean="0">
                <a:solidFill>
                  <a:srgbClr val="000000"/>
                </a:solidFill>
              </a:rPr>
              <a:t>acceleration</a:t>
            </a:r>
            <a:r>
              <a:rPr lang="fr-FR" sz="2400" b="1" dirty="0" smtClean="0">
                <a:solidFill>
                  <a:srgbClr val="000000"/>
                </a:solidFill>
              </a:rPr>
              <a:t> » </a:t>
            </a:r>
            <a:r>
              <a:rPr lang="fr-FR" sz="2400" b="1" dirty="0" err="1" smtClean="0">
                <a:solidFill>
                  <a:srgbClr val="000000"/>
                </a:solidFill>
              </a:rPr>
              <a:t>colliders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may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be</a:t>
            </a:r>
            <a:r>
              <a:rPr lang="fr-FR" sz="2400" b="1" dirty="0" smtClean="0">
                <a:solidFill>
                  <a:srgbClr val="000000"/>
                </a:solidFill>
              </a:rPr>
              <a:t> the </a:t>
            </a:r>
            <a:r>
              <a:rPr lang="fr-FR" sz="2400" b="1" smtClean="0">
                <a:solidFill>
                  <a:srgbClr val="000000"/>
                </a:solidFill>
              </a:rPr>
              <a:t>solution but </a:t>
            </a:r>
            <a:r>
              <a:rPr lang="fr-FR" sz="2400" b="1" dirty="0" err="1">
                <a:solidFill>
                  <a:srgbClr val="000000"/>
                </a:solidFill>
              </a:rPr>
              <a:t>m</a:t>
            </a:r>
            <a:r>
              <a:rPr lang="fr-FR" sz="2400" b="1" dirty="0" err="1" smtClean="0">
                <a:solidFill>
                  <a:srgbClr val="000000"/>
                </a:solidFill>
              </a:rPr>
              <a:t>any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>
                <a:solidFill>
                  <a:srgbClr val="000000"/>
                </a:solidFill>
              </a:rPr>
              <a:t>issues to </a:t>
            </a:r>
            <a:r>
              <a:rPr lang="fr-FR" sz="2400" b="1" dirty="0" err="1">
                <a:solidFill>
                  <a:srgbClr val="000000"/>
                </a:solidFill>
              </a:rPr>
              <a:t>be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err="1">
                <a:solidFill>
                  <a:srgbClr val="000000"/>
                </a:solidFill>
              </a:rPr>
              <a:t>solved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8" name="Picture 30" descr="D:\TEMP\TIARA\TIARA talks\conference\ASC-2012\photo\Furious-m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336" y="4540949"/>
            <a:ext cx="859811" cy="97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2780928"/>
            <a:ext cx="9144000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'action : Précédent 4">
            <a:hlinkClick r:id="rId5" action="ppaction://hlinksldjump" highlightClick="1"/>
          </p:cNvPr>
          <p:cNvSpPr/>
          <p:nvPr/>
        </p:nvSpPr>
        <p:spPr>
          <a:xfrm>
            <a:off x="8784468" y="6555633"/>
            <a:ext cx="359532" cy="29374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54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39552" y="-21050"/>
            <a:ext cx="8324651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</a:rPr>
              <a:t>Possible future large </a:t>
            </a:r>
            <a:r>
              <a:rPr lang="fr-FR" sz="2400" b="1" dirty="0" err="1" smtClean="0">
                <a:solidFill>
                  <a:srgbClr val="000000"/>
                </a:solidFill>
              </a:rPr>
              <a:t>scale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400" b="1" dirty="0" err="1" smtClean="0">
                <a:solidFill>
                  <a:srgbClr val="000000"/>
                </a:solidFill>
              </a:rPr>
              <a:t>accelerators</a:t>
            </a:r>
            <a:r>
              <a:rPr lang="fr-FR" sz="2400" b="1" dirty="0" smtClean="0">
                <a:solidFill>
                  <a:srgbClr val="000000"/>
                </a:solidFill>
              </a:rPr>
              <a:t> to </a:t>
            </a:r>
            <a:r>
              <a:rPr lang="fr-FR" sz="2400" b="1" dirty="0" err="1" smtClean="0">
                <a:solidFill>
                  <a:srgbClr val="000000"/>
                </a:solidFill>
              </a:rPr>
              <a:t>address</a:t>
            </a:r>
            <a:r>
              <a:rPr lang="fr-FR" sz="2400" b="1" dirty="0" smtClean="0">
                <a:solidFill>
                  <a:srgbClr val="000000"/>
                </a:solidFill>
              </a:rPr>
              <a:t> PP </a:t>
            </a:r>
            <a:r>
              <a:rPr lang="fr-FR" sz="2400" b="1" dirty="0" err="1" smtClean="0">
                <a:solidFill>
                  <a:srgbClr val="000000"/>
                </a:solidFill>
              </a:rPr>
              <a:t>frontiers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7799" y="888759"/>
            <a:ext cx="8208912" cy="591319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70424" y="1052736"/>
            <a:ext cx="2762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FFFF"/>
                </a:solidFill>
              </a:rPr>
              <a:t>superB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e</a:t>
            </a:r>
            <a:r>
              <a:rPr lang="fr-FR" sz="2400" b="1" baseline="30000" dirty="0" err="1" smtClean="0">
                <a:solidFill>
                  <a:srgbClr val="FFFFFF"/>
                </a:solidFill>
              </a:rPr>
              <a:t>+</a:t>
            </a:r>
            <a:r>
              <a:rPr lang="fr-FR" sz="2400" b="1" dirty="0" err="1" smtClean="0">
                <a:solidFill>
                  <a:srgbClr val="FFFFFF"/>
                </a:solidFill>
              </a:rPr>
              <a:t>e</a:t>
            </a:r>
            <a:r>
              <a:rPr lang="fr-FR" sz="2400" b="1" baseline="30000" dirty="0" smtClean="0">
                <a:solidFill>
                  <a:srgbClr val="FFFFFF"/>
                </a:solidFill>
              </a:rPr>
              <a:t>-</a:t>
            </a:r>
            <a:r>
              <a:rPr lang="fr-FR" sz="2400" b="1" dirty="0" smtClean="0">
                <a:solidFill>
                  <a:srgbClr val="FFFFFF"/>
                </a:solidFill>
              </a:rPr>
              <a:t> </a:t>
            </a:r>
            <a:r>
              <a:rPr lang="fr-FR" sz="2400" b="1" dirty="0" err="1" smtClean="0">
                <a:solidFill>
                  <a:srgbClr val="FFFFFF"/>
                </a:solidFill>
              </a:rPr>
              <a:t>Factory</a:t>
            </a:r>
            <a:endParaRPr lang="fr-FR" sz="2400" b="1" dirty="0" smtClean="0">
              <a:solidFill>
                <a:srgbClr val="FFFFFF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419701" y="404664"/>
            <a:ext cx="3969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and 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Flavor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</a:t>
            </a:r>
            <a:r>
              <a:rPr lang="fr-F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</a:p>
        </p:txBody>
      </p:sp>
      <p:pic>
        <p:nvPicPr>
          <p:cNvPr id="102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09" y="1645066"/>
            <a:ext cx="3399142" cy="228798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719572" y="3532946"/>
            <a:ext cx="1939955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L=8 10</a:t>
            </a:r>
            <a:r>
              <a:rPr lang="fr-FR" b="1" baseline="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 </a:t>
            </a:r>
            <a:r>
              <a:rPr lang="fr-FR" b="1" dirty="0"/>
              <a:t>cm</a:t>
            </a:r>
            <a:r>
              <a:rPr lang="fr-FR" b="1" baseline="30000" dirty="0"/>
              <a:t>-2</a:t>
            </a:r>
            <a:r>
              <a:rPr lang="fr-FR" b="1" dirty="0"/>
              <a:t> s</a:t>
            </a:r>
            <a:r>
              <a:rPr lang="fr-FR" b="1" baseline="30000" dirty="0"/>
              <a:t>-1</a:t>
            </a:r>
            <a:endParaRPr lang="fr-FR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&gt;10</a:t>
            </a:r>
            <a:r>
              <a:rPr lang="fr-FR" b="1" baseline="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fr-F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fr-F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987824" y="2710899"/>
            <a:ext cx="1391121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SuperKEKB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7" y="4481012"/>
            <a:ext cx="7303016" cy="214160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ZoneTexte 28"/>
          <p:cNvSpPr txBox="1"/>
          <p:nvPr/>
        </p:nvSpPr>
        <p:spPr>
          <a:xfrm>
            <a:off x="884642" y="5354421"/>
            <a:ext cx="149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Multi-</a:t>
            </a:r>
            <a:r>
              <a:rPr lang="en-US" sz="2400" b="1" dirty="0" smtClean="0">
                <a:solidFill>
                  <a:srgbClr val="C00000"/>
                </a:solidFill>
                <a:latin typeface="Algerian" pitchFamily="82" charset="0"/>
              </a:rPr>
              <a:t>MW</a:t>
            </a:r>
            <a:endParaRPr lang="en-US" sz="2400" b="1" dirty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936740" y="5737100"/>
            <a:ext cx="1386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SC cavities</a:t>
            </a:r>
            <a:endParaRPr lang="en-US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978909" y="4661969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5-10 </a:t>
            </a:r>
            <a:r>
              <a:rPr lang="en-US" sz="1800" b="1" dirty="0" err="1" smtClean="0"/>
              <a:t>GeV</a:t>
            </a:r>
            <a:endParaRPr lang="en-US" sz="1800" b="1" dirty="0"/>
          </a:p>
        </p:txBody>
      </p:sp>
      <p:sp>
        <p:nvSpPr>
          <p:cNvPr id="32" name="Ellipse 31"/>
          <p:cNvSpPr/>
          <p:nvPr/>
        </p:nvSpPr>
        <p:spPr>
          <a:xfrm>
            <a:off x="4637874" y="5295191"/>
            <a:ext cx="351296" cy="5965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ZoneTexte 32"/>
          <p:cNvSpPr txBox="1"/>
          <p:nvPr/>
        </p:nvSpPr>
        <p:spPr>
          <a:xfrm>
            <a:off x="3950056" y="4839435"/>
            <a:ext cx="522035" cy="3774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Symbol" pitchFamily="18" charset="2"/>
              </a:rPr>
              <a:t>n,m</a:t>
            </a:r>
            <a:endParaRPr lang="en-US" sz="2400" b="1">
              <a:latin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4575175" y="4812449"/>
                <a:ext cx="1266309" cy="358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/>
                              <a:ea typeface="Cambria Math"/>
                            </a:rPr>
                            <m:t>𝝁</m:t>
                          </m:r>
                        </m:sub>
                      </m:sSub>
                      <m:r>
                        <a:rPr lang="en-US" sz="1600" b="1" i="1" smtClean="0"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latin typeface="Cambria Math"/>
                        </a:rPr>
                        <m:t>𝟐</m:t>
                      </m:r>
                      <m:r>
                        <a:rPr lang="en-US" sz="1600" b="1" i="1" smtClean="0">
                          <a:latin typeface="Cambria Math"/>
                        </a:rPr>
                        <m:t>.</m:t>
                      </m:r>
                      <m:r>
                        <a:rPr lang="en-US" sz="1600" b="1" i="1" smtClean="0">
                          <a:latin typeface="Cambria Math"/>
                        </a:rPr>
                        <m:t>𝟐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𝝁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𝒔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5175" y="4812449"/>
                <a:ext cx="1266309" cy="358496"/>
              </a:xfrm>
              <a:prstGeom prst="rect">
                <a:avLst/>
              </a:prstGeom>
              <a:blipFill rotWithShape="1">
                <a:blip r:embed="rId7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556441"/>
            <a:ext cx="635310" cy="420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9" y="4735624"/>
            <a:ext cx="684076" cy="49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6919354" y="5967932"/>
            <a:ext cx="1325255" cy="646331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Goal: &gt;10</a:t>
            </a:r>
            <a:r>
              <a:rPr lang="en-US" sz="1800" b="1" baseline="30000" dirty="0" smtClean="0"/>
              <a:t>21 </a:t>
            </a:r>
            <a:r>
              <a:rPr lang="en-US" sz="1800" b="1" dirty="0" smtClean="0">
                <a:latin typeface="Symbol" pitchFamily="18" charset="2"/>
              </a:rPr>
              <a:t>m/</a:t>
            </a:r>
            <a:r>
              <a:rPr lang="en-US" sz="1800" b="1" dirty="0" smtClean="0"/>
              <a:t>y stored</a:t>
            </a:r>
            <a:endParaRPr lang="en-US" sz="1800" b="1" dirty="0"/>
          </a:p>
        </p:txBody>
      </p:sp>
      <p:sp>
        <p:nvSpPr>
          <p:cNvPr id="38" name="ZoneTexte 37"/>
          <p:cNvSpPr txBox="1"/>
          <p:nvPr/>
        </p:nvSpPr>
        <p:spPr>
          <a:xfrm>
            <a:off x="4874724" y="4473116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 smtClean="0"/>
              <a:t>Fast</a:t>
            </a:r>
            <a:endParaRPr lang="en-US" sz="1400" b="1" u="sng" dirty="0"/>
          </a:p>
        </p:txBody>
      </p:sp>
      <p:grpSp>
        <p:nvGrpSpPr>
          <p:cNvPr id="40" name="Groupe 39"/>
          <p:cNvGrpSpPr/>
          <p:nvPr/>
        </p:nvGrpSpPr>
        <p:grpSpPr>
          <a:xfrm>
            <a:off x="5131364" y="1625315"/>
            <a:ext cx="3307663" cy="2631777"/>
            <a:chOff x="4933950" y="854075"/>
            <a:chExt cx="4135438" cy="3363913"/>
          </a:xfrm>
        </p:grpSpPr>
        <p:pic>
          <p:nvPicPr>
            <p:cNvPr id="41" name="Image 4" descr="hl_site_layout_05.jp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950" y="854075"/>
              <a:ext cx="4124325" cy="336391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Ellipse 9"/>
            <p:cNvSpPr/>
            <p:nvPr/>
          </p:nvSpPr>
          <p:spPr>
            <a:xfrm>
              <a:off x="6943725" y="2832100"/>
              <a:ext cx="519113" cy="51911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" name="Connecteur droit 22"/>
            <p:cNvCxnSpPr>
              <a:stCxn id="42" idx="4"/>
            </p:cNvCxnSpPr>
            <p:nvPr/>
          </p:nvCxnSpPr>
          <p:spPr>
            <a:xfrm flipV="1">
              <a:off x="7202488" y="3268663"/>
              <a:ext cx="527050" cy="82550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à coins arrondis 23"/>
            <p:cNvSpPr/>
            <p:nvPr/>
          </p:nvSpPr>
          <p:spPr>
            <a:xfrm rot="20992632">
              <a:off x="7729538" y="3098800"/>
              <a:ext cx="1122362" cy="142875"/>
            </a:xfrm>
            <a:prstGeom prst="roundRect">
              <a:avLst/>
            </a:prstGeom>
            <a:ln w="571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ZoneTexte 24"/>
            <p:cNvSpPr txBox="1">
              <a:spLocks noChangeArrowheads="1"/>
            </p:cNvSpPr>
            <p:nvPr/>
          </p:nvSpPr>
          <p:spPr bwMode="auto">
            <a:xfrm>
              <a:off x="6878638" y="2967038"/>
              <a:ext cx="692150" cy="2143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latin typeface="Times New Roman" pitchFamily="18" charset="0"/>
                  <a:cs typeface="Times New Roman" pitchFamily="18" charset="0"/>
                </a:rPr>
                <a:t>accumulator</a:t>
              </a:r>
            </a:p>
          </p:txBody>
        </p:sp>
        <p:sp>
          <p:nvSpPr>
            <p:cNvPr id="46" name="ZoneTexte 26"/>
            <p:cNvSpPr txBox="1">
              <a:spLocks noChangeArrowheads="1"/>
            </p:cNvSpPr>
            <p:nvPr/>
          </p:nvSpPr>
          <p:spPr bwMode="auto">
            <a:xfrm rot="21008480">
              <a:off x="7835900" y="3048000"/>
              <a:ext cx="931863" cy="2143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latin typeface="Times New Roman" pitchFamily="18" charset="0"/>
                  <a:cs typeface="Times New Roman" pitchFamily="18" charset="0"/>
                </a:rPr>
                <a:t>target/horn station</a:t>
              </a:r>
            </a:p>
          </p:txBody>
        </p:sp>
        <p:sp>
          <p:nvSpPr>
            <p:cNvPr id="47" name="Arc 46"/>
            <p:cNvSpPr/>
            <p:nvPr/>
          </p:nvSpPr>
          <p:spPr>
            <a:xfrm rot="16597588">
              <a:off x="6929438" y="2668588"/>
              <a:ext cx="914400" cy="914400"/>
            </a:xfrm>
            <a:prstGeom prst="arc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8" name="Connecteur droit avec flèche 5"/>
            <p:cNvCxnSpPr>
              <a:stCxn id="44" idx="3"/>
            </p:cNvCxnSpPr>
            <p:nvPr/>
          </p:nvCxnSpPr>
          <p:spPr>
            <a:xfrm flipV="1">
              <a:off x="8842375" y="3001963"/>
              <a:ext cx="215900" cy="6985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ZoneTexte 10"/>
            <p:cNvSpPr txBox="1">
              <a:spLocks noChangeArrowheads="1"/>
            </p:cNvSpPr>
            <p:nvPr/>
          </p:nvSpPr>
          <p:spPr bwMode="auto">
            <a:xfrm>
              <a:off x="8769350" y="2681288"/>
              <a:ext cx="300038" cy="3683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latin typeface="Times New Roman" pitchFamily="18" charset="0"/>
                  <a:cs typeface="Times New Roman" pitchFamily="18" charset="0"/>
                </a:rPr>
                <a:t>ν</a:t>
              </a:r>
              <a:endParaRPr lang="en-GB" alt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0" name="Ellipse 49"/>
          <p:cNvSpPr/>
          <p:nvPr/>
        </p:nvSpPr>
        <p:spPr>
          <a:xfrm>
            <a:off x="3352115" y="3429000"/>
            <a:ext cx="2520280" cy="1152128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Flavor</a:t>
            </a:r>
            <a:r>
              <a:rPr lang="fr-F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Factories</a:t>
            </a:r>
            <a:endParaRPr lang="fr-F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207429" y="1628800"/>
            <a:ext cx="165677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 </a:t>
            </a:r>
            <a:r>
              <a:rPr lang="fr-FR" sz="1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</a:t>
            </a:r>
            <a:r>
              <a:rPr lang="fr-FR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5MW p-</a:t>
            </a:r>
            <a:r>
              <a:rPr lang="fr-FR" sz="1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beam</a:t>
            </a:r>
            <a:endParaRPr lang="fr-FR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024208" y="863220"/>
            <a:ext cx="376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FFFF"/>
                </a:solidFill>
                <a:latin typeface="Symbol" panose="05050102010706020507" pitchFamily="18" charset="2"/>
              </a:rPr>
              <a:t>n</a:t>
            </a:r>
            <a:r>
              <a:rPr lang="fr-FR" sz="2400" b="1" dirty="0" smtClean="0">
                <a:solidFill>
                  <a:srgbClr val="FFFFFF"/>
                </a:solidFill>
              </a:rPr>
              <a:t> super </a:t>
            </a:r>
            <a:r>
              <a:rPr lang="fr-FR" sz="2400" b="1" dirty="0" err="1" smtClean="0">
                <a:solidFill>
                  <a:srgbClr val="FFFFFF"/>
                </a:solidFill>
              </a:rPr>
              <a:t>Beams</a:t>
            </a:r>
            <a:r>
              <a:rPr lang="fr-FR" sz="2400" b="1" dirty="0" smtClean="0">
                <a:solidFill>
                  <a:srgbClr val="FFFFFF"/>
                </a:solidFill>
              </a:rPr>
              <a:t> (T2HK, LBNE, LNBO…)</a:t>
            </a:r>
          </a:p>
        </p:txBody>
      </p:sp>
      <p:sp>
        <p:nvSpPr>
          <p:cNvPr id="3" name="Rectangle 2"/>
          <p:cNvSpPr/>
          <p:nvPr/>
        </p:nvSpPr>
        <p:spPr>
          <a:xfrm>
            <a:off x="6658325" y="3856982"/>
            <a:ext cx="1732007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b="1" dirty="0"/>
              <a:t>1.6x10</a:t>
            </a:r>
            <a:r>
              <a:rPr lang="en-US" b="1" baseline="30000" dirty="0"/>
              <a:t>16</a:t>
            </a:r>
            <a:r>
              <a:rPr lang="en-US" b="1" dirty="0"/>
              <a:t> </a:t>
            </a:r>
            <a:r>
              <a:rPr lang="en-US" b="1" dirty="0" smtClean="0"/>
              <a:t>pot/s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193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531080"/>
              </p:ext>
            </p:extLst>
          </p:nvPr>
        </p:nvGraphicFramePr>
        <p:xfrm>
          <a:off x="397597" y="836712"/>
          <a:ext cx="8560112" cy="2306320"/>
        </p:xfrm>
        <a:graphic>
          <a:graphicData uri="http://schemas.openxmlformats.org/drawingml/2006/table">
            <a:tbl>
              <a:tblPr firstRow="1" bandRow="1"/>
              <a:tblGrid>
                <a:gridCol w="2103432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600" noProof="0" dirty="0" smtClean="0">
                          <a:solidFill>
                            <a:schemeClr val="tx1"/>
                          </a:solidFill>
                        </a:rPr>
                        <a:t>FCC-</a:t>
                      </a:r>
                      <a:r>
                        <a:rPr lang="en-US" sz="1600" noProof="0" dirty="0" err="1" smtClean="0">
                          <a:solidFill>
                            <a:schemeClr val="tx1"/>
                          </a:solidFill>
                        </a:rPr>
                        <a:t>ee</a:t>
                      </a:r>
                      <a:r>
                        <a:rPr lang="en-US" sz="1600" noProof="0" dirty="0" smtClean="0">
                          <a:solidFill>
                            <a:schemeClr val="tx1"/>
                          </a:solidFill>
                        </a:rPr>
                        <a:t> tentative timelines (personal) </a:t>
                      </a:r>
                      <a:endParaRPr lang="en-U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2022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2024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2027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2028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2029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2030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2031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2034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2035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2036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2037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2038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2039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2040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2041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smtClean="0"/>
                        <a:t>CDR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63000">
                          <a:srgbClr val="92D050"/>
                        </a:gs>
                        <a:gs pos="100000">
                          <a:sysClr val="window" lastClr="FFFFFF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smtClean="0"/>
                        <a:t>TDR +R&amp;D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ysClr val="window" lastClr="FFFFFF"/>
                        </a:gs>
                        <a:gs pos="50000">
                          <a:srgbClr val="FFC000"/>
                        </a:gs>
                        <a:gs pos="100000">
                          <a:srgbClr val="FFC00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C000"/>
                        </a:gs>
                        <a:gs pos="10000">
                          <a:srgbClr val="FFC000"/>
                        </a:gs>
                        <a:gs pos="19000">
                          <a:srgbClr val="FFC000"/>
                        </a:gs>
                        <a:gs pos="28000">
                          <a:srgbClr val="FFC000">
                            <a:alpha val="97000"/>
                          </a:srgbClr>
                        </a:gs>
                        <a:gs pos="100000">
                          <a:sysClr val="window" lastClr="FFFFFF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C000"/>
                        </a:gs>
                        <a:gs pos="50000">
                          <a:srgbClr val="FFC000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smtClean="0"/>
                        <a:t>R&amp;D + Construction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ysClr val="window" lastClr="FFFFFF"/>
                        </a:gs>
                        <a:gs pos="63000">
                          <a:srgbClr val="FF0000"/>
                        </a:gs>
                        <a:gs pos="78000">
                          <a:srgbClr val="FF0000"/>
                        </a:gs>
                        <a:gs pos="89000">
                          <a:srgbClr val="FF0000"/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0000"/>
                        </a:gs>
                        <a:gs pos="9000">
                          <a:srgbClr val="FF0000"/>
                        </a:gs>
                        <a:gs pos="37000">
                          <a:srgbClr val="FFA4A4"/>
                        </a:gs>
                        <a:gs pos="61000">
                          <a:srgbClr val="FFCFCF"/>
                        </a:gs>
                        <a:gs pos="100000">
                          <a:sysClr val="window" lastClr="FFFFFF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err="1" smtClean="0"/>
                        <a:t>Physics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ysClr val="window" lastClr="FFFFFF"/>
                        </a:gs>
                        <a:gs pos="62000">
                          <a:srgbClr val="00B0F0">
                            <a:alpha val="68000"/>
                          </a:srgbClr>
                        </a:gs>
                        <a:gs pos="78000">
                          <a:srgbClr val="00B0F0"/>
                        </a:gs>
                        <a:gs pos="89000">
                          <a:srgbClr val="00B0F0"/>
                        </a:gs>
                        <a:gs pos="100000">
                          <a:srgbClr val="00B0F0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Tableau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130149"/>
              </p:ext>
            </p:extLst>
          </p:nvPr>
        </p:nvGraphicFramePr>
        <p:xfrm>
          <a:off x="395536" y="3717032"/>
          <a:ext cx="8552684" cy="2306320"/>
        </p:xfrm>
        <a:graphic>
          <a:graphicData uri="http://schemas.openxmlformats.org/drawingml/2006/table">
            <a:tbl>
              <a:tblPr firstRow="1" bandRow="1"/>
              <a:tblGrid>
                <a:gridCol w="2096004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600" noProof="0" dirty="0" smtClean="0">
                          <a:solidFill>
                            <a:schemeClr val="tx1"/>
                          </a:solidFill>
                        </a:rPr>
                        <a:t>FCC-pp tentative timelines (personal) </a:t>
                      </a:r>
                      <a:endParaRPr lang="en-U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2022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2024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2027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2028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2029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2030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2031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2034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2035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2036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2037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2038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2039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2040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2041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2043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smtClean="0"/>
                        <a:t>CDR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63000">
                          <a:srgbClr val="92D050"/>
                        </a:gs>
                        <a:gs pos="100000">
                          <a:sysClr val="window" lastClr="FFFFFF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smtClean="0"/>
                        <a:t>TDR +R&amp;D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ysClr val="window" lastClr="FFFFFF"/>
                        </a:gs>
                        <a:gs pos="50000">
                          <a:srgbClr val="FFC000"/>
                        </a:gs>
                        <a:gs pos="100000">
                          <a:srgbClr val="FFC00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C000"/>
                        </a:gs>
                        <a:gs pos="9000">
                          <a:srgbClr val="FFC000"/>
                        </a:gs>
                        <a:gs pos="19000">
                          <a:srgbClr val="FFC000"/>
                        </a:gs>
                        <a:gs pos="26000">
                          <a:srgbClr val="FFC000">
                            <a:alpha val="82000"/>
                          </a:srgbClr>
                        </a:gs>
                        <a:gs pos="100000">
                          <a:sysClr val="window" lastClr="FFFFFF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smtClean="0"/>
                        <a:t>R&amp;D + Construction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gridSpan="8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ysClr val="window" lastClr="FFFFFF"/>
                        </a:gs>
                        <a:gs pos="45000">
                          <a:srgbClr val="FF0000">
                            <a:lumMod val="100000"/>
                            <a:alpha val="63000"/>
                          </a:srgbClr>
                        </a:gs>
                        <a:gs pos="78000">
                          <a:srgbClr val="FF0000"/>
                        </a:gs>
                        <a:gs pos="89000">
                          <a:srgbClr val="FF0000"/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0000"/>
                        </a:gs>
                        <a:gs pos="12000">
                          <a:srgbClr val="FF0000">
                            <a:lumMod val="100000"/>
                          </a:srgbClr>
                        </a:gs>
                        <a:gs pos="20000">
                          <a:srgbClr val="FF0000"/>
                        </a:gs>
                        <a:gs pos="54000">
                          <a:srgbClr val="FF0000">
                            <a:alpha val="68000"/>
                          </a:srgbClr>
                        </a:gs>
                        <a:gs pos="100000">
                          <a:sysClr val="window" lastClr="FFFFFF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fr-FR" b="1" dirty="0" err="1" smtClean="0"/>
                        <a:t>Physics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ysClr val="window" lastClr="FFFFFF"/>
                        </a:gs>
                        <a:gs pos="62000">
                          <a:srgbClr val="00B0F0">
                            <a:alpha val="74000"/>
                          </a:srgbClr>
                        </a:gs>
                        <a:gs pos="78000">
                          <a:srgbClr val="00B0F0"/>
                        </a:gs>
                        <a:gs pos="89000">
                          <a:srgbClr val="00B0F0"/>
                        </a:gs>
                        <a:gs pos="100000">
                          <a:srgbClr val="00B0F0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59" name="Explosion 2 58"/>
          <p:cNvSpPr/>
          <p:nvPr/>
        </p:nvSpPr>
        <p:spPr>
          <a:xfrm>
            <a:off x="3563888" y="1700808"/>
            <a:ext cx="288032" cy="216024"/>
          </a:xfrm>
          <a:prstGeom prst="irregularSeal2">
            <a:avLst/>
          </a:prstGeom>
          <a:solidFill>
            <a:srgbClr val="FF99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0" name="Explosion 2 59"/>
          <p:cNvSpPr/>
          <p:nvPr/>
        </p:nvSpPr>
        <p:spPr>
          <a:xfrm>
            <a:off x="971600" y="3284984"/>
            <a:ext cx="288032" cy="216024"/>
          </a:xfrm>
          <a:prstGeom prst="irregularSeal2">
            <a:avLst/>
          </a:prstGeom>
          <a:solidFill>
            <a:srgbClr val="FF99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1292849" y="3208330"/>
            <a:ext cx="4622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800" b="1" dirty="0" err="1" smtClean="0">
                <a:solidFill>
                  <a:schemeClr val="bg1"/>
                </a:solidFill>
                <a:latin typeface="Calibri"/>
              </a:rPr>
              <a:t>Delivery</a:t>
            </a:r>
            <a:r>
              <a:rPr lang="fr-FR" sz="1800" b="1" dirty="0" smtClean="0">
                <a:solidFill>
                  <a:schemeClr val="bg1"/>
                </a:solidFill>
                <a:latin typeface="Calibri"/>
              </a:rPr>
              <a:t> of CDR and </a:t>
            </a:r>
            <a:r>
              <a:rPr lang="fr-FR" sz="1800" b="1" dirty="0" err="1" smtClean="0">
                <a:solidFill>
                  <a:schemeClr val="bg1"/>
                </a:solidFill>
                <a:latin typeface="Calibri"/>
              </a:rPr>
              <a:t>European</a:t>
            </a:r>
            <a:r>
              <a:rPr lang="fr-FR" sz="1800" b="1" dirty="0" smtClean="0">
                <a:solidFill>
                  <a:schemeClr val="bg1"/>
                </a:solidFill>
                <a:latin typeface="Calibri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Calibri"/>
              </a:rPr>
              <a:t>Strategy</a:t>
            </a:r>
            <a:r>
              <a:rPr lang="fr-FR" sz="1800" b="1" dirty="0" smtClean="0">
                <a:solidFill>
                  <a:schemeClr val="bg1"/>
                </a:solidFill>
                <a:latin typeface="Calibri"/>
              </a:rPr>
              <a:t> update</a:t>
            </a:r>
            <a:endParaRPr lang="fr-FR" sz="18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62" name="Explosion 2 61"/>
          <p:cNvSpPr/>
          <p:nvPr/>
        </p:nvSpPr>
        <p:spPr>
          <a:xfrm>
            <a:off x="3560781" y="4617132"/>
            <a:ext cx="288032" cy="216024"/>
          </a:xfrm>
          <a:prstGeom prst="irregularSeal2">
            <a:avLst/>
          </a:prstGeom>
          <a:solidFill>
            <a:srgbClr val="FF99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321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uisseau">
  <a:themeElements>
    <a:clrScheme name="Ruisseau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Ruisseau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isseau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isseau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Ruisseau">
  <a:themeElements>
    <a:clrScheme name="Ruisseau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Ruisseau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isseau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isseau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Ruisseau">
  <a:themeElements>
    <a:clrScheme name="Ruisseau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Ruisseau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isseau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isseau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isseau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8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1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2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3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4_Modèle par défaut">
  <a:themeElements>
    <a:clrScheme name="Modèle par défaut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26077</TotalTime>
  <Words>4721</Words>
  <Application>Microsoft Office PowerPoint</Application>
  <PresentationFormat>Affichage à l'écran (4:3)</PresentationFormat>
  <Paragraphs>1046</Paragraphs>
  <Slides>48</Slides>
  <Notes>32</Notes>
  <HiddenSlides>0</HiddenSlides>
  <MMClips>0</MMClips>
  <ScaleCrop>false</ScaleCrop>
  <HeadingPairs>
    <vt:vector size="6" baseType="variant">
      <vt:variant>
        <vt:lpstr>Thème</vt:lpstr>
      </vt:variant>
      <vt:variant>
        <vt:i4>17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66" baseType="lpstr">
      <vt:lpstr>Modèle par défaut</vt:lpstr>
      <vt:lpstr>Ruisseau</vt:lpstr>
      <vt:lpstr>1_Modèle par défaut</vt:lpstr>
      <vt:lpstr>2_Modèle par défaut</vt:lpstr>
      <vt:lpstr>1_Ruisseau</vt:lpstr>
      <vt:lpstr>2_Ruisseau</vt:lpstr>
      <vt:lpstr>3_Modèle par défaut</vt:lpstr>
      <vt:lpstr>4_Modèle par défaut</vt:lpstr>
      <vt:lpstr>5_Modèle par défaut</vt:lpstr>
      <vt:lpstr>6_Modèle par défaut</vt:lpstr>
      <vt:lpstr>7_Modèle par défaut</vt:lpstr>
      <vt:lpstr>8_Modèle par défaut</vt:lpstr>
      <vt:lpstr>9_Modèle par défaut</vt:lpstr>
      <vt:lpstr>11_Modèle par défaut</vt:lpstr>
      <vt:lpstr>12_Modèle par défaut</vt:lpstr>
      <vt:lpstr>13_Modèle par défaut</vt:lpstr>
      <vt:lpstr>14_Modèle par défaut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CEA/DSM/DAPNIA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aleksan</dc:creator>
  <cp:lastModifiedBy>ALEKSAN Roy</cp:lastModifiedBy>
  <cp:revision>1036</cp:revision>
  <dcterms:created xsi:type="dcterms:W3CDTF">2002-09-23T10:15:47Z</dcterms:created>
  <dcterms:modified xsi:type="dcterms:W3CDTF">2014-06-06T06:51:55Z</dcterms:modified>
</cp:coreProperties>
</file>