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6"/>
  </p:notesMasterIdLst>
  <p:handoutMasterIdLst>
    <p:handoutMasterId r:id="rId7"/>
  </p:handoutMasterIdLst>
  <p:sldIdLst>
    <p:sldId id="256" r:id="rId2"/>
    <p:sldId id="310" r:id="rId3"/>
    <p:sldId id="306" r:id="rId4"/>
    <p:sldId id="309" r:id="rId5"/>
  </p:sldIdLst>
  <p:sldSz cx="9721850" cy="7200900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indent="-523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indent="-1047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66"/>
    <a:srgbClr val="003399"/>
    <a:srgbClr val="5F5F5F"/>
    <a:srgbClr val="3366CC"/>
    <a:srgbClr val="3366FF"/>
    <a:srgbClr val="3333FF"/>
    <a:srgbClr val="0099FF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1" autoAdjust="0"/>
    <p:restoredTop sz="95183" autoAdjust="0"/>
  </p:normalViewPr>
  <p:slideViewPr>
    <p:cSldViewPr>
      <p:cViewPr>
        <p:scale>
          <a:sx n="90" d="100"/>
          <a:sy n="90" d="100"/>
        </p:scale>
        <p:origin x="-1118" y="-58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CEA/DSM – pour </a:t>
            </a:r>
            <a:r>
              <a:rPr lang="fr-FR" err="1"/>
              <a:t>IBF</a:t>
            </a:r>
            <a:r>
              <a:rPr lang="fr-FR"/>
              <a:t>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2DB76-F86A-434F-ACF3-0B661C3B73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33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50260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56D7AE-B909-4105-942C-253D4E58B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673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85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278652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11C318E-A5D2-44B4-8675-5673C2663E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70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049BA45-ED78-4AF3-9B78-B209F07E83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19E0A8D2-8537-4291-92FC-9106468045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 eaLnBrk="1" hangingPunct="1">
                <a:defRPr/>
              </a:pPr>
              <a:r>
                <a:rPr lang="fr-FR" sz="70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D0FCD648-074E-41DB-A0DD-8752658E8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E2D4221-56A1-47BD-B93B-9CC557AA07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B3E7AC6-90BE-4A57-9441-9ED4B9F361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EFC71A98-7E59-4FEC-BF98-1C34C61EE4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5E88CBD-CC11-4BD2-8BE9-E2C14C4D20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C27A992A-5258-4257-A97F-C3EF029CF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74FA3EA-AABC-40EA-A6D0-BD3622E09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CD6EE81-696E-429C-9910-01E0714C19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8F4F295-C15A-450B-A84D-08F6E801B0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 smtClean="0"/>
              <a:t>IRFU/SACM | 7 OCTOBRE 2013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AFF5D181-7435-4EC9-B61C-F5CD4FEA0A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algn="l" defTabSz="966788" rtl="0" eaLnBrk="0" fontAlgn="base" hangingPunct="0">
        <a:spcBef>
          <a:spcPct val="0"/>
        </a:spcBef>
        <a:spcAft>
          <a:spcPts val="425"/>
        </a:spcAft>
        <a:buFont typeface="Arial" charset="0"/>
        <a:defRPr sz="2300" kern="1200">
          <a:solidFill>
            <a:schemeClr val="tx2"/>
          </a:solidFill>
          <a:latin typeface="+mn-lt"/>
          <a:ea typeface="+mn-ea"/>
          <a:cs typeface="+mn-cs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2pPr>
      <a:lvl3pPr marL="382588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charset="0"/>
        <a:defRPr sz="1700" kern="1200">
          <a:solidFill>
            <a:srgbClr val="666666"/>
          </a:solidFill>
          <a:latin typeface="+mn-lt"/>
          <a:ea typeface="+mn-ea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700" kern="1200">
          <a:solidFill>
            <a:srgbClr val="666666"/>
          </a:solidFill>
          <a:latin typeface="+mn-lt"/>
          <a:ea typeface="+mn-ea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3517200" y="1635992"/>
            <a:ext cx="6228000" cy="4124698"/>
            <a:chOff x="755650" y="1052513"/>
            <a:chExt cx="7629525" cy="5249862"/>
          </a:xfrm>
        </p:grpSpPr>
        <p:pic>
          <p:nvPicPr>
            <p:cNvPr id="7" name="Content Placeholder 2"/>
            <p:cNvPicPr>
              <a:picLocks noChangeAspect="1"/>
            </p:cNvPicPr>
            <p:nvPr/>
          </p:nvPicPr>
          <p:blipFill>
            <a:blip r:embed="rId2"/>
            <a:srcRect l="5579" r="5579"/>
            <a:stretch>
              <a:fillRect/>
            </a:stretch>
          </p:blipFill>
          <p:spPr bwMode="auto">
            <a:xfrm>
              <a:off x="755650" y="1052513"/>
              <a:ext cx="7629525" cy="524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621717" y="6021388"/>
              <a:ext cx="2254250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fr-FR" sz="1100" dirty="0">
                  <a:solidFill>
                    <a:schemeClr val="bg1"/>
                  </a:solidFill>
                </a:rPr>
                <a:t>Image from ESA radiation project</a:t>
              </a:r>
            </a:p>
          </p:txBody>
        </p:sp>
      </p:grp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515598" y="360090"/>
            <a:ext cx="6201412" cy="720080"/>
          </a:xfrm>
        </p:spPr>
        <p:txBody>
          <a:bodyPr/>
          <a:lstStyle/>
          <a:p>
            <a:pPr algn="ctr" defTabSz="966978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fr-FR" sz="2000" b="1" dirty="0"/>
              <a:t>Bouclier magnétique pour voyages interstellaires (Projet SR2S)</a:t>
            </a:r>
            <a:br>
              <a:rPr lang="fr-FR" sz="2000" b="1" dirty="0"/>
            </a:br>
            <a:endParaRPr lang="fr-FR" sz="2000" b="1" dirty="0"/>
          </a:p>
        </p:txBody>
      </p:sp>
      <p:sp>
        <p:nvSpPr>
          <p:cNvPr id="14341" name="Espace réservé du numéro de diapositive 6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|  PAGE </a:t>
            </a:r>
            <a:fld id="{DE0A7C87-A96E-4210-84AF-805030981531}" type="slidenum">
              <a:rPr lang="fr-FR" smtClean="0">
                <a:solidFill>
                  <a:srgbClr val="FFFFFF"/>
                </a:solidFill>
              </a:rPr>
              <a:pPr/>
              <a:t>1</a:t>
            </a:fld>
            <a:endParaRPr lang="fr-FR" smtClean="0">
              <a:solidFill>
                <a:srgbClr val="FFFFFF"/>
              </a:solidFill>
            </a:endParaRPr>
          </a:p>
        </p:txBody>
      </p:sp>
      <p:sp>
        <p:nvSpPr>
          <p:cNvPr id="14342" name="Espace réservé du pied de page 7"/>
          <p:cNvSpPr>
            <a:spLocks noGrp="1"/>
          </p:cNvSpPr>
          <p:nvPr>
            <p:ph type="ftr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IRFU/SACM | 7 OCTOBRE 2013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341423" y="6047478"/>
            <a:ext cx="25795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Romain </a:t>
            </a: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BRUCE</a:t>
            </a:r>
          </a:p>
          <a:p>
            <a:pPr algn="ctr">
              <a:defRPr/>
            </a:pPr>
            <a:r>
              <a:rPr lang="fr-FR" sz="2000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omain.bruce@cea.fr</a:t>
            </a:r>
            <a:endParaRPr lang="fr-FR" sz="2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/>
              <a:t>Bouclier magnétique pour voyages interstellaires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</a:t>
            </a:fld>
            <a:endParaRPr lang="fr-FR" smtClean="0"/>
          </a:p>
        </p:txBody>
      </p:sp>
      <p:pic>
        <p:nvPicPr>
          <p:cNvPr id="32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77" t="8642" r="8410" b="3353"/>
          <a:stretch/>
        </p:blipFill>
        <p:spPr>
          <a:xfrm>
            <a:off x="180405" y="1152178"/>
            <a:ext cx="9292839" cy="55149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05141" y="5448283"/>
            <a:ext cx="2520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+mj-lt"/>
              </a:rPr>
              <a:t>Le champ magnétique (bouclier en bleu) dévie les particules (jaune) et il est nulle au centre (module habitable)</a:t>
            </a:r>
            <a:endParaRPr lang="fr-FR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92773" y="1224186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+mj-lt"/>
              </a:rPr>
              <a:t>L’aimant supraconducteur mesurant une dizaine de mètres de long engendre un fort champ magnétique à une température de 10 K (-263 °C)</a:t>
            </a:r>
            <a:endParaRPr lang="fr-FR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52413" y="4303687"/>
            <a:ext cx="280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+mj-lt"/>
              </a:rPr>
              <a:t>La navette spatiale cylindrique est entourée d’un grand aimant toroïdal pour protéger les astronautes des rayonnements ionisants lors de voyages spatiaux.</a:t>
            </a:r>
            <a:endParaRPr lang="fr-FR" sz="1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381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sz="2400" dirty="0"/>
              <a:t>Bouclier magnétique pour voyages interstellaires</a:t>
            </a:r>
            <a:endParaRPr lang="fr-FR" b="0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0701655-DB86-4BDD-ACDB-98A835538BBF}" type="datetime4">
              <a:rPr lang="fr-FR"/>
              <a:pPr>
                <a:defRPr/>
              </a:pPr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dirty="0" smtClean="0"/>
              <a:t>|  PAGE </a:t>
            </a:r>
            <a:fld id="{61DED7D7-ACE3-468E-BEB6-6CECDA8F94A5}" type="slidenum">
              <a:rPr lang="fr-FR" smtClean="0"/>
              <a:pPr/>
              <a:t>3</a:t>
            </a:fld>
            <a:endParaRPr lang="fr-FR" dirty="0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5144020" y="1881990"/>
            <a:ext cx="4613449" cy="4670788"/>
            <a:chOff x="8741234" y="10073460"/>
            <a:chExt cx="6098953" cy="6304579"/>
          </a:xfrm>
        </p:grpSpPr>
        <p:pic>
          <p:nvPicPr>
            <p:cNvPr id="8" name="Picture 2" descr="ImageofShield_Page_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5032" y="11706703"/>
              <a:ext cx="5510382" cy="413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e 8"/>
            <p:cNvGrpSpPr/>
            <p:nvPr/>
          </p:nvGrpSpPr>
          <p:grpSpPr>
            <a:xfrm rot="2552148">
              <a:off x="9369597" y="10508284"/>
              <a:ext cx="1792122" cy="792213"/>
              <a:chOff x="7646827" y="-1175681"/>
              <a:chExt cx="1792122" cy="792213"/>
            </a:xfrm>
          </p:grpSpPr>
          <p:sp>
            <p:nvSpPr>
              <p:cNvPr id="33" name="ZoneTexte 13"/>
              <p:cNvSpPr txBox="1">
                <a:spLocks noChangeArrowheads="1"/>
              </p:cNvSpPr>
              <p:nvPr/>
            </p:nvSpPr>
            <p:spPr bwMode="auto">
              <a:xfrm rot="19138258">
                <a:off x="7646827" y="-1175681"/>
                <a:ext cx="1146889" cy="540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457200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fr-FR" altLang="fr-FR" sz="20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Soleil</a:t>
                </a:r>
                <a:endParaRPr lang="fr-FR" altLang="fr-FR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ZoneTexte 14"/>
              <p:cNvSpPr txBox="1">
                <a:spLocks noChangeArrowheads="1"/>
              </p:cNvSpPr>
              <p:nvPr/>
            </p:nvSpPr>
            <p:spPr bwMode="auto">
              <a:xfrm rot="19028755">
                <a:off x="7866106" y="-840444"/>
                <a:ext cx="1572843" cy="456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457200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1371 W/m²</a:t>
                </a:r>
              </a:p>
            </p:txBody>
          </p:sp>
        </p:grpSp>
        <p:sp>
          <p:nvSpPr>
            <p:cNvPr id="11" name="ZoneTexte 51"/>
            <p:cNvSpPr txBox="1">
              <a:spLocks noChangeArrowheads="1"/>
            </p:cNvSpPr>
            <p:nvPr/>
          </p:nvSpPr>
          <p:spPr bwMode="auto">
            <a:xfrm>
              <a:off x="8741234" y="11813336"/>
              <a:ext cx="4140637" cy="415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defTabSz="45720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fr-FR" sz="1400" dirty="0" err="1" smtClean="0">
                  <a:solidFill>
                    <a:schemeClr val="bg1"/>
                  </a:solidFill>
                </a:rPr>
                <a:t>Température</a:t>
              </a:r>
              <a:r>
                <a:rPr lang="en-US" altLang="fr-FR" sz="1400" dirty="0" smtClean="0">
                  <a:solidFill>
                    <a:schemeClr val="bg1"/>
                  </a:solidFill>
                </a:rPr>
                <a:t> de </a:t>
              </a:r>
              <a:r>
                <a:rPr lang="en-US" altLang="fr-FR" sz="1400" dirty="0" err="1" smtClean="0">
                  <a:solidFill>
                    <a:schemeClr val="bg1"/>
                  </a:solidFill>
                </a:rPr>
                <a:t>l’univers</a:t>
              </a:r>
              <a:r>
                <a:rPr lang="en-US" altLang="fr-FR" sz="1400" dirty="0" smtClean="0">
                  <a:solidFill>
                    <a:schemeClr val="bg1"/>
                  </a:solidFill>
                </a:rPr>
                <a:t> de 7 </a:t>
              </a:r>
              <a:r>
                <a:rPr lang="en-US" altLang="fr-FR" sz="1400" dirty="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12" name="ZoneTexte 54"/>
            <p:cNvSpPr txBox="1">
              <a:spLocks noChangeArrowheads="1"/>
            </p:cNvSpPr>
            <p:nvPr/>
          </p:nvSpPr>
          <p:spPr bwMode="auto">
            <a:xfrm>
              <a:off x="12200076" y="10073460"/>
              <a:ext cx="1442132" cy="87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defTabSz="45720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fr-FR" altLang="fr-FR" sz="18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Terre ou</a:t>
              </a:r>
            </a:p>
            <a:p>
              <a:pPr algn="ctr" defTabSz="45720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fr-FR" altLang="fr-FR" sz="18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Mars</a:t>
              </a:r>
              <a:endParaRPr lang="fr-FR" altLang="fr-F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ZoneTexte 55"/>
            <p:cNvSpPr txBox="1">
              <a:spLocks noChangeArrowheads="1"/>
            </p:cNvSpPr>
            <p:nvPr/>
          </p:nvSpPr>
          <p:spPr bwMode="auto">
            <a:xfrm>
              <a:off x="12162407" y="10987414"/>
              <a:ext cx="1581318" cy="456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fr-FR" altLang="fr-FR" sz="16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~500 W/m²</a:t>
              </a:r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 flipH="1" flipV="1">
              <a:off x="12264385" y="14917306"/>
              <a:ext cx="1092873" cy="1018314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12703649" y="15754889"/>
              <a:ext cx="2136538" cy="623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Aimant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à 10 K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Connecteur droit avec flèche 16"/>
            <p:cNvCxnSpPr>
              <a:stCxn id="19" idx="0"/>
            </p:cNvCxnSpPr>
            <p:nvPr/>
          </p:nvCxnSpPr>
          <p:spPr>
            <a:xfrm flipV="1">
              <a:off x="10348830" y="13744143"/>
              <a:ext cx="2046536" cy="2010746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8741234" y="15754889"/>
              <a:ext cx="3215191" cy="456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Habitat humain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à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300 K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25576" y="1878139"/>
            <a:ext cx="4547317" cy="4746647"/>
            <a:chOff x="706396" y="364830"/>
            <a:chExt cx="4785697" cy="4973482"/>
          </a:xfrm>
        </p:grpSpPr>
        <p:sp>
          <p:nvSpPr>
            <p:cNvPr id="36" name="Rectangle 35"/>
            <p:cNvSpPr/>
            <p:nvPr/>
          </p:nvSpPr>
          <p:spPr bwMode="auto">
            <a:xfrm>
              <a:off x="4460363" y="2353614"/>
              <a:ext cx="648072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151887" y="1993574"/>
              <a:ext cx="1004219" cy="9361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715947" y="4367188"/>
              <a:ext cx="1004219" cy="46805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717994" y="4376286"/>
              <a:ext cx="2004343" cy="612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Module habitable</a:t>
              </a:r>
            </a:p>
            <a:p>
              <a:pPr algn="ctr"/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(Colombus)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3236227" y="4338610"/>
              <a:ext cx="1984154" cy="99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Supports </a:t>
              </a:r>
              <a:r>
                <a:rPr 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mécaniques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entre </a:t>
              </a:r>
              <a:r>
                <a:rPr 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l’aimant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et le module habitable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Picture 2" descr="\\Dapdc5\rbruce\My Documents\Reunions SR2S\img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" r="16203"/>
            <a:stretch/>
          </p:blipFill>
          <p:spPr bwMode="auto">
            <a:xfrm>
              <a:off x="1222956" y="911993"/>
              <a:ext cx="3683291" cy="3459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ZoneTexte 41"/>
            <p:cNvSpPr txBox="1"/>
            <p:nvPr/>
          </p:nvSpPr>
          <p:spPr>
            <a:xfrm>
              <a:off x="706396" y="795413"/>
              <a:ext cx="1592330" cy="77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Structure mécanique en titane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Picture 15" descr="presentazione_tunesi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45" r="35266"/>
            <a:stretch>
              <a:fillRect/>
            </a:stretch>
          </p:blipFill>
          <p:spPr bwMode="auto">
            <a:xfrm rot="10800000">
              <a:off x="4676387" y="1174333"/>
              <a:ext cx="543994" cy="721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4" name="Connecteur droit avec flèche 43"/>
            <p:cNvCxnSpPr/>
            <p:nvPr/>
          </p:nvCxnSpPr>
          <p:spPr bwMode="auto">
            <a:xfrm>
              <a:off x="4784398" y="913054"/>
              <a:ext cx="163986" cy="883661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ZoneTexte 44"/>
            <p:cNvSpPr txBox="1"/>
            <p:nvPr/>
          </p:nvSpPr>
          <p:spPr>
            <a:xfrm>
              <a:off x="3860679" y="364830"/>
              <a:ext cx="1631414" cy="548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Supraconducteur (MgB2)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Plus 1"/>
          <p:cNvSpPr/>
          <p:nvPr/>
        </p:nvSpPr>
        <p:spPr>
          <a:xfrm>
            <a:off x="7063946" y="2197164"/>
            <a:ext cx="389267" cy="323166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95076" y="1305848"/>
            <a:ext cx="4142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+mj-lt"/>
              </a:rPr>
              <a:t>Structure mécanique de l’aimant</a:t>
            </a:r>
            <a:endParaRPr lang="fr-FR" sz="2000" b="1" dirty="0">
              <a:latin typeface="+mj-lt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508997" y="1296194"/>
            <a:ext cx="3671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+mj-lt"/>
              </a:rPr>
              <a:t>Refroidissement de l’aimant</a:t>
            </a:r>
            <a:endParaRPr lang="fr-FR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79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849">
              <a:defRPr/>
            </a:pPr>
            <a:r>
              <a:rPr lang="fr-FR" sz="2000" dirty="0"/>
              <a:t>Bouclier magnétique pour voyages interstellaires</a:t>
            </a:r>
            <a:endParaRPr lang="fr-FR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5" y="3178613"/>
            <a:ext cx="2310243" cy="300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10349" r="37477" b="34677"/>
          <a:stretch>
            <a:fillRect/>
          </a:stretch>
        </p:blipFill>
        <p:spPr bwMode="auto">
          <a:xfrm>
            <a:off x="2772693" y="3191574"/>
            <a:ext cx="6788366" cy="278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droit avec flèche 2"/>
          <p:cNvCxnSpPr/>
          <p:nvPr/>
        </p:nvCxnSpPr>
        <p:spPr>
          <a:xfrm flipH="1" flipV="1">
            <a:off x="3924821" y="4785495"/>
            <a:ext cx="432048" cy="16561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 flipV="1">
            <a:off x="7381205" y="4119821"/>
            <a:ext cx="288032" cy="16561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038524" y="6502256"/>
            <a:ext cx="3094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  <a:latin typeface="+mj-lt"/>
              </a:rPr>
              <a:t>Partie froide : </a:t>
            </a:r>
            <a:r>
              <a:rPr lang="fr-FR" sz="1600" b="1" dirty="0" err="1">
                <a:solidFill>
                  <a:srgbClr val="0070C0"/>
                </a:solidFill>
                <a:latin typeface="+mj-lt"/>
              </a:rPr>
              <a:t>C</a:t>
            </a:r>
            <a:r>
              <a:rPr lang="fr-FR" sz="1600" b="1" dirty="0" err="1" smtClean="0">
                <a:solidFill>
                  <a:srgbClr val="0070C0"/>
                </a:solidFill>
                <a:latin typeface="+mj-lt"/>
              </a:rPr>
              <a:t>ryogénérateur</a:t>
            </a:r>
            <a:endParaRPr lang="fr-FR" sz="1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880264" y="5804210"/>
            <a:ext cx="3823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+mj-lt"/>
              </a:rPr>
              <a:t>Partie chaude : résistance chauffante</a:t>
            </a:r>
            <a:endParaRPr lang="fr-FR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701825" y="2799070"/>
            <a:ext cx="700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smtClean="0">
                <a:latin typeface="+mj-lt"/>
              </a:rPr>
              <a:t>Expérience</a:t>
            </a:r>
            <a:r>
              <a:rPr lang="fr-FR" sz="1800" dirty="0" smtClean="0">
                <a:latin typeface="+mj-lt"/>
              </a:rPr>
              <a:t> réalisée au sein du laboratoire de cryogénie du SACM</a:t>
            </a:r>
            <a:endParaRPr lang="fr-FR" sz="1800" dirty="0">
              <a:latin typeface="+mj-lt"/>
            </a:endParaRPr>
          </a:p>
        </p:txBody>
      </p:sp>
      <p:sp>
        <p:nvSpPr>
          <p:cNvPr id="28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xfrm>
            <a:off x="8532813" y="6618288"/>
            <a:ext cx="1189037" cy="3841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dirty="0" smtClean="0"/>
              <a:t>|  PAGE </a:t>
            </a:r>
            <a:fld id="{61DED7D7-ACE3-468E-BEB6-6CECDA8F94A5}" type="slidenum">
              <a:rPr lang="fr-FR" smtClean="0"/>
              <a:pPr/>
              <a:t>4</a:t>
            </a:fld>
            <a:endParaRPr lang="fr-FR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324421" y="1008162"/>
            <a:ext cx="91326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 smtClean="0">
                <a:latin typeface="+mj-lt"/>
              </a:rPr>
              <a:t>R&amp;D</a:t>
            </a:r>
            <a:r>
              <a:rPr lang="fr-FR" sz="2000" dirty="0" smtClean="0">
                <a:latin typeface="+mj-lt"/>
              </a:rPr>
              <a:t> sur de nouveaux liens thermiques diphasiques (le </a:t>
            </a:r>
            <a:r>
              <a:rPr lang="fr-FR" sz="2000" b="1" dirty="0" err="1">
                <a:latin typeface="+mj-lt"/>
              </a:rPr>
              <a:t>P</a:t>
            </a:r>
            <a:r>
              <a:rPr lang="fr-FR" sz="2000" b="1" dirty="0" err="1" smtClean="0">
                <a:latin typeface="+mj-lt"/>
              </a:rPr>
              <a:t>ulsating</a:t>
            </a:r>
            <a:r>
              <a:rPr lang="fr-FR" sz="2000" b="1" dirty="0" smtClean="0">
                <a:latin typeface="+mj-lt"/>
              </a:rPr>
              <a:t> </a:t>
            </a:r>
            <a:r>
              <a:rPr lang="fr-FR" sz="2000" b="1" dirty="0" err="1">
                <a:latin typeface="+mj-lt"/>
              </a:rPr>
              <a:t>H</a:t>
            </a:r>
            <a:r>
              <a:rPr lang="fr-FR" sz="2000" b="1" dirty="0" err="1" smtClean="0">
                <a:latin typeface="+mj-lt"/>
              </a:rPr>
              <a:t>eat</a:t>
            </a:r>
            <a:r>
              <a:rPr lang="fr-FR" sz="2000" b="1" dirty="0" smtClean="0">
                <a:latin typeface="+mj-lt"/>
              </a:rPr>
              <a:t> Pipe</a:t>
            </a:r>
            <a:r>
              <a:rPr lang="fr-FR" sz="2000" dirty="0" smtClean="0">
                <a:latin typeface="+mj-lt"/>
              </a:rPr>
              <a:t>) :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+mj-lt"/>
              </a:rPr>
              <a:t>	</a:t>
            </a:r>
            <a:r>
              <a:rPr lang="fr-FR" sz="1800" dirty="0" smtClean="0">
                <a:latin typeface="+mj-lt"/>
              </a:rPr>
              <a:t>- Très bonne </a:t>
            </a:r>
            <a:r>
              <a:rPr lang="fr-FR" sz="1800" dirty="0">
                <a:latin typeface="+mj-lt"/>
              </a:rPr>
              <a:t>c</a:t>
            </a:r>
            <a:r>
              <a:rPr lang="fr-FR" sz="1800" dirty="0" smtClean="0">
                <a:latin typeface="+mj-lt"/>
              </a:rPr>
              <a:t>onductivité thermique (distance comprise entre 1 et 3 m à 80 K)</a:t>
            </a:r>
          </a:p>
          <a:p>
            <a:pPr>
              <a:lnSpc>
                <a:spcPct val="150000"/>
              </a:lnSpc>
            </a:pPr>
            <a:r>
              <a:rPr lang="fr-FR" sz="1800" dirty="0" smtClean="0">
                <a:latin typeface="+mj-lt"/>
              </a:rPr>
              <a:t>	-  Fonctionnent sans gravité</a:t>
            </a:r>
            <a:endParaRPr lang="fr-FR" sz="1800" dirty="0">
              <a:latin typeface="+mj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16509" y="2560543"/>
            <a:ext cx="8418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+mj-lt"/>
              </a:rPr>
              <a:t>PHP</a:t>
            </a:r>
            <a:endParaRPr lang="fr-F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039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34758</TotalTime>
  <Words>206</Words>
  <Application>Microsoft Office PowerPoint</Application>
  <PresentationFormat>Personnalisé</PresentationFormat>
  <Paragraphs>40</Paragraphs>
  <Slides>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cea</vt:lpstr>
      <vt:lpstr>Bouclier magnétique pour voyages interstellaires (Projet SR2S) </vt:lpstr>
      <vt:lpstr>Bouclier magnétique pour voyages interstellaires</vt:lpstr>
      <vt:lpstr>Bouclier magnétique pour voyages interstellaires</vt:lpstr>
      <vt:lpstr>Bouclier magnétique pour voyages interstellaires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PORCHERAY Christine</cp:lastModifiedBy>
  <cp:revision>682</cp:revision>
  <cp:lastPrinted>2014-03-17T06:59:56Z</cp:lastPrinted>
  <dcterms:created xsi:type="dcterms:W3CDTF">2002-09-25T12:10:24Z</dcterms:created>
  <dcterms:modified xsi:type="dcterms:W3CDTF">2015-10-06T12:04:47Z</dcterms:modified>
</cp:coreProperties>
</file>