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9"/>
  </p:notesMasterIdLst>
  <p:handoutMasterIdLst>
    <p:handoutMasterId r:id="rId10"/>
  </p:handoutMasterIdLst>
  <p:sldIdLst>
    <p:sldId id="256" r:id="rId2"/>
    <p:sldId id="311" r:id="rId3"/>
    <p:sldId id="312" r:id="rId4"/>
    <p:sldId id="306" r:id="rId5"/>
    <p:sldId id="307" r:id="rId6"/>
    <p:sldId id="314" r:id="rId7"/>
    <p:sldId id="313" r:id="rId8"/>
  </p:sldIdLst>
  <p:sldSz cx="9721850" cy="7200900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indent="-523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indent="-1047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66"/>
    <a:srgbClr val="003399"/>
    <a:srgbClr val="5F5F5F"/>
    <a:srgbClr val="3366CC"/>
    <a:srgbClr val="3366FF"/>
    <a:srgbClr val="3333FF"/>
    <a:srgbClr val="0099FF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1" autoAdjust="0"/>
    <p:restoredTop sz="95183" autoAdjust="0"/>
  </p:normalViewPr>
  <p:slideViewPr>
    <p:cSldViewPr>
      <p:cViewPr>
        <p:scale>
          <a:sx n="90" d="100"/>
          <a:sy n="90" d="100"/>
        </p:scale>
        <p:origin x="-2208" y="-468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CEA/DSM – pour </a:t>
            </a:r>
            <a:r>
              <a:rPr lang="fr-FR" err="1"/>
              <a:t>IBF</a:t>
            </a:r>
            <a:r>
              <a:rPr lang="fr-FR"/>
              <a:t>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2DB76-F86A-434F-ACF3-0B661C3B73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33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50260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56D7AE-B909-4105-942C-253D4E58B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673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278652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11C318E-A5D2-44B4-8675-5673C2663E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70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049BA45-ED78-4AF3-9B78-B209F07E83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19E0A8D2-8537-4291-92FC-9106468045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 eaLnBrk="1" hangingPunct="1">
                <a:defRPr/>
              </a:pPr>
              <a:r>
                <a:rPr lang="fr-FR" sz="70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D0FCD648-074E-41DB-A0DD-8752658E8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E2D4221-56A1-47BD-B93B-9CC557AA07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B3E7AC6-90BE-4A57-9441-9ED4B9F361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EFC71A98-7E59-4FEC-BF98-1C34C61EE4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5E88CBD-CC11-4BD2-8BE9-E2C14C4D20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C27A992A-5258-4257-A97F-C3EF029CF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74FA3EA-AABC-40EA-A6D0-BD3622E09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CD6EE81-696E-429C-9910-01E0714C19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8F4F295-C15A-450B-A84D-08F6E801B0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AFF5D181-7435-4EC9-B61C-F5CD4FEA0A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algn="l" defTabSz="966788" rtl="0" eaLnBrk="0" fontAlgn="base" hangingPunct="0">
        <a:spcBef>
          <a:spcPct val="0"/>
        </a:spcBef>
        <a:spcAft>
          <a:spcPts val="425"/>
        </a:spcAft>
        <a:buFont typeface="Arial" charset="0"/>
        <a:defRPr sz="2300" kern="1200">
          <a:solidFill>
            <a:schemeClr val="tx2"/>
          </a:solidFill>
          <a:latin typeface="+mn-lt"/>
          <a:ea typeface="+mn-ea"/>
          <a:cs typeface="+mn-cs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2pPr>
      <a:lvl3pPr marL="382588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charset="0"/>
        <a:defRPr sz="1700" kern="1200">
          <a:solidFill>
            <a:srgbClr val="666666"/>
          </a:solidFill>
          <a:latin typeface="+mn-lt"/>
          <a:ea typeface="+mn-ea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700" kern="1200">
          <a:solidFill>
            <a:srgbClr val="666666"/>
          </a:solidFill>
          <a:latin typeface="+mn-lt"/>
          <a:ea typeface="+mn-ea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ernanfurc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8" Type="http://schemas.openxmlformats.org/officeDocument/2006/relationships/image" Target="../media/image49.wmf"/><Relationship Id="rId3" Type="http://schemas.openxmlformats.org/officeDocument/2006/relationships/image" Target="../media/image3.png"/><Relationship Id="rId21" Type="http://schemas.openxmlformats.org/officeDocument/2006/relationships/image" Target="../media/image19.wmf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61.bin"/><Relationship Id="rId2" Type="http://schemas.openxmlformats.org/officeDocument/2006/relationships/slideLayout" Target="../slideLayouts/slideLayout9.xml"/><Relationship Id="rId20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7.wmf"/><Relationship Id="rId19" Type="http://schemas.openxmlformats.org/officeDocument/2006/relationships/image" Target="../media/image90.png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hernanfurci@gmail.com" TargetMode="External"/><Relationship Id="rId2" Type="http://schemas.openxmlformats.org/officeDocument/2006/relationships/hyperlink" Target="mailto:bertrand.baudouy@cea.fr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/>
          <p:cNvSpPr>
            <a:spLocks noGrp="1"/>
          </p:cNvSpPr>
          <p:nvPr>
            <p:ph type="ctrTitle"/>
          </p:nvPr>
        </p:nvSpPr>
        <p:spPr>
          <a:xfrm>
            <a:off x="3924821" y="1135208"/>
            <a:ext cx="5580111" cy="1501704"/>
          </a:xfrm>
        </p:spPr>
        <p:txBody>
          <a:bodyPr/>
          <a:lstStyle/>
          <a:p>
            <a:r>
              <a:rPr lang="en-US" sz="2100" b="1" dirty="0" err="1" smtClean="0">
                <a:latin typeface="Calibri" panose="020F0502020204030204" pitchFamily="34" charset="0"/>
              </a:rPr>
              <a:t>Transitoires</a:t>
            </a:r>
            <a:r>
              <a:rPr lang="en-US" sz="2100" b="1" dirty="0" smtClean="0">
                <a:latin typeface="Calibri" panose="020F0502020204030204" pitchFamily="34" charset="0"/>
              </a:rPr>
              <a:t> </a:t>
            </a:r>
            <a:r>
              <a:rPr lang="en-US" sz="2100" b="1" dirty="0" err="1" smtClean="0">
                <a:latin typeface="Calibri" panose="020F0502020204030204" pitchFamily="34" charset="0"/>
              </a:rPr>
              <a:t>thermohydrauliques</a:t>
            </a:r>
            <a:r>
              <a:rPr lang="en-US" sz="2100" b="1" dirty="0" smtClean="0">
                <a:latin typeface="Calibri" panose="020F0502020204030204" pitchFamily="34" charset="0"/>
              </a:rPr>
              <a:t> </a:t>
            </a:r>
            <a:br>
              <a:rPr lang="en-US" sz="2100" b="1" dirty="0" smtClean="0">
                <a:latin typeface="Calibri" panose="020F0502020204030204" pitchFamily="34" charset="0"/>
              </a:rPr>
            </a:br>
            <a:r>
              <a:rPr lang="en-US" sz="2100" b="1" dirty="0" err="1" smtClean="0">
                <a:latin typeface="Calibri" panose="020F0502020204030204" pitchFamily="34" charset="0"/>
              </a:rPr>
              <a:t>dans</a:t>
            </a:r>
            <a:r>
              <a:rPr lang="en-US" sz="2100" b="1" dirty="0" smtClean="0">
                <a:latin typeface="Calibri" panose="020F0502020204030204" pitchFamily="34" charset="0"/>
              </a:rPr>
              <a:t> </a:t>
            </a:r>
            <a:r>
              <a:rPr lang="en-US" sz="2100" b="1" dirty="0" err="1" smtClean="0">
                <a:latin typeface="Calibri" panose="020F0502020204030204" pitchFamily="34" charset="0"/>
              </a:rPr>
              <a:t>une</a:t>
            </a:r>
            <a:r>
              <a:rPr lang="en-US" sz="2100" b="1" dirty="0" smtClean="0">
                <a:latin typeface="Calibri" panose="020F0502020204030204" pitchFamily="34" charset="0"/>
              </a:rPr>
              <a:t> boucle </a:t>
            </a:r>
            <a:r>
              <a:rPr lang="en-US" sz="2100" b="1" dirty="0" err="1" smtClean="0">
                <a:latin typeface="Calibri" panose="020F0502020204030204" pitchFamily="34" charset="0"/>
              </a:rPr>
              <a:t>d’hélium</a:t>
            </a:r>
            <a:r>
              <a:rPr lang="en-US" sz="2100" b="1" dirty="0" smtClean="0">
                <a:latin typeface="Calibri" panose="020F0502020204030204" pitchFamily="34" charset="0"/>
              </a:rPr>
              <a:t> </a:t>
            </a:r>
            <a:r>
              <a:rPr lang="en-US" sz="2100" b="1" dirty="0" err="1" smtClean="0">
                <a:latin typeface="Calibri" panose="020F0502020204030204" pitchFamily="34" charset="0"/>
              </a:rPr>
              <a:t>diphasique</a:t>
            </a:r>
            <a:r>
              <a:rPr lang="en-US" sz="2100" b="1" dirty="0" smtClean="0">
                <a:latin typeface="Calibri" panose="020F0502020204030204" pitchFamily="34" charset="0"/>
              </a:rPr>
              <a:t> </a:t>
            </a:r>
            <a:br>
              <a:rPr lang="en-US" sz="2100" b="1" dirty="0" smtClean="0">
                <a:latin typeface="Calibri" panose="020F0502020204030204" pitchFamily="34" charset="0"/>
              </a:rPr>
            </a:br>
            <a:r>
              <a:rPr lang="en-US" sz="2100" b="1" dirty="0" err="1" smtClean="0">
                <a:latin typeface="Calibri" panose="020F0502020204030204" pitchFamily="34" charset="0"/>
              </a:rPr>
              <a:t>en</a:t>
            </a:r>
            <a:r>
              <a:rPr lang="en-US" sz="2100" b="1" dirty="0" smtClean="0">
                <a:latin typeface="Calibri" panose="020F0502020204030204" pitchFamily="34" charset="0"/>
              </a:rPr>
              <a:t> régime </a:t>
            </a:r>
            <a:r>
              <a:rPr lang="en-US" sz="2100" b="1" dirty="0" err="1" smtClean="0">
                <a:latin typeface="Calibri" panose="020F0502020204030204" pitchFamily="34" charset="0"/>
              </a:rPr>
              <a:t>transitoire</a:t>
            </a:r>
            <a:endParaRPr lang="fr-FR" sz="21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>
          <a:xfrm>
            <a:off x="3924821" y="5517232"/>
            <a:ext cx="5263504" cy="504056"/>
          </a:xfrm>
        </p:spPr>
        <p:txBody>
          <a:bodyPr/>
          <a:lstStyle/>
          <a:p>
            <a:r>
              <a:rPr lang="fr-FR" cap="small" dirty="0" smtClean="0">
                <a:latin typeface="Calibri" pitchFamily="34" charset="0"/>
              </a:rPr>
              <a:t>Forum Recherche Industrie PIGES</a:t>
            </a:r>
          </a:p>
          <a:p>
            <a:r>
              <a:rPr lang="fr-FR" cap="small" dirty="0" smtClean="0">
                <a:latin typeface="Calibri" pitchFamily="34" charset="0"/>
              </a:rPr>
              <a:t>8 Octobre 2015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>
          <a:xfrm>
            <a:off x="3924821" y="3240410"/>
            <a:ext cx="5263504" cy="1368152"/>
          </a:xfrm>
        </p:spPr>
        <p:txBody>
          <a:bodyPr/>
          <a:lstStyle/>
          <a:p>
            <a:r>
              <a:rPr lang="fr-FR" sz="1800" b="1" dirty="0" smtClean="0">
                <a:latin typeface="Calibri" pitchFamily="34" charset="0"/>
              </a:rPr>
              <a:t>H. </a:t>
            </a:r>
            <a:r>
              <a:rPr lang="fr-FR" sz="1800" b="1" dirty="0" err="1" smtClean="0">
                <a:latin typeface="Calibri" pitchFamily="34" charset="0"/>
              </a:rPr>
              <a:t>Furci</a:t>
            </a:r>
            <a:endParaRPr lang="fr-FR" sz="1800" b="1" dirty="0" smtClean="0">
              <a:latin typeface="Calibri" pitchFamily="34" charset="0"/>
            </a:endParaRPr>
          </a:p>
          <a:p>
            <a:r>
              <a:rPr lang="fr-FR" sz="1400" b="1" dirty="0" smtClean="0">
                <a:latin typeface="Calibri" pitchFamily="34" charset="0"/>
                <a:hlinkClick r:id="rId2"/>
              </a:rPr>
              <a:t>h</a:t>
            </a:r>
            <a:r>
              <a:rPr lang="fr-FR" sz="1400" b="1" dirty="0" smtClean="0">
                <a:latin typeface="Calibri" pitchFamily="34" charset="0"/>
                <a:hlinkClick r:id="rId2"/>
              </a:rPr>
              <a:t>ernanfurci@gmail.com</a:t>
            </a:r>
            <a:endParaRPr lang="fr-FR" sz="1400" b="1" dirty="0" smtClean="0">
              <a:latin typeface="Calibri" pitchFamily="34" charset="0"/>
            </a:endParaRPr>
          </a:p>
          <a:p>
            <a:r>
              <a:rPr lang="fr-FR" sz="1600" dirty="0" smtClean="0">
                <a:latin typeface="Calibri" pitchFamily="34" charset="0"/>
              </a:rPr>
              <a:t>Service </a:t>
            </a:r>
            <a:r>
              <a:rPr lang="fr-FR" sz="1600" dirty="0" smtClean="0">
                <a:latin typeface="Calibri" pitchFamily="34" charset="0"/>
              </a:rPr>
              <a:t>d’Accélérateurs, Cryogénie et Magnétisme</a:t>
            </a:r>
          </a:p>
          <a:p>
            <a:r>
              <a:rPr lang="fr-FR" sz="1600" dirty="0" smtClean="0">
                <a:latin typeface="Calibri" pitchFamily="34" charset="0"/>
              </a:rPr>
              <a:t>IRFU, DSM</a:t>
            </a:r>
          </a:p>
          <a:p>
            <a:r>
              <a:rPr lang="fr-FR" sz="1600" b="1" dirty="0" smtClean="0">
                <a:latin typeface="Calibri" pitchFamily="34" charset="0"/>
              </a:rPr>
              <a:t>CEA de Saclay</a:t>
            </a:r>
          </a:p>
          <a:p>
            <a:endParaRPr lang="fr-FR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1314847" y="6702515"/>
            <a:ext cx="1543050" cy="384175"/>
          </a:xfrm>
        </p:spPr>
        <p:txBody>
          <a:bodyPr/>
          <a:lstStyle/>
          <a:p>
            <a:pPr>
              <a:defRPr/>
            </a:pPr>
            <a:fld id="{A0701655-DB86-4BDD-ACDB-98A835538BBF}" type="datetime4">
              <a:rPr lang="fr-FR" sz="1200"/>
              <a:pPr>
                <a:defRPr/>
              </a:pPr>
              <a:t>6 octobre 2015</a:t>
            </a:fld>
            <a:endParaRPr lang="fr-FR" sz="1200" dirty="0"/>
          </a:p>
        </p:txBody>
      </p:sp>
      <p:grpSp>
        <p:nvGrpSpPr>
          <p:cNvPr id="2" name="Groupe 1"/>
          <p:cNvGrpSpPr/>
          <p:nvPr/>
        </p:nvGrpSpPr>
        <p:grpSpPr>
          <a:xfrm>
            <a:off x="272051" y="4210493"/>
            <a:ext cx="3485388" cy="2630316"/>
            <a:chOff x="-87121" y="4127853"/>
            <a:chExt cx="3485388" cy="2630316"/>
          </a:xfrm>
        </p:grpSpPr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2730093"/>
                </p:ext>
              </p:extLst>
            </p:nvPr>
          </p:nvGraphicFramePr>
          <p:xfrm>
            <a:off x="-87121" y="4383956"/>
            <a:ext cx="3485388" cy="2374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r:id="rId3" imgW="6386559" imgH="4786347" progId="">
                    <p:embed/>
                  </p:oleObj>
                </mc:Choice>
                <mc:Fallback>
                  <p:oleObj r:id="rId3" imgW="6386559" imgH="4786347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87121" y="4383956"/>
                          <a:ext cx="3485388" cy="2374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ZoneTexte 4"/>
            <p:cNvSpPr txBox="1"/>
            <p:nvPr/>
          </p:nvSpPr>
          <p:spPr>
            <a:xfrm>
              <a:off x="17837" y="4127853"/>
              <a:ext cx="1163917" cy="295663"/>
            </a:xfrm>
            <a:prstGeom prst="rect">
              <a:avLst/>
            </a:prstGeom>
            <a:noFill/>
          </p:spPr>
          <p:txBody>
            <a:bodyPr wrap="none" lIns="79443" tIns="39722" rIns="79443" bIns="39722" rtlCol="0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rPr>
                <a:t>CMS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rPr>
                <a:t>detector</a:t>
              </a: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996754" y="6575923"/>
            <a:ext cx="1945222" cy="295663"/>
          </a:xfrm>
          <a:prstGeom prst="rect">
            <a:avLst/>
          </a:prstGeom>
          <a:noFill/>
        </p:spPr>
        <p:txBody>
          <a:bodyPr wrap="none" lIns="79443" tIns="39722" rIns="79443" bIns="39722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R3B-GLAD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Spectrometer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067" y="3960489"/>
            <a:ext cx="2685202" cy="2592288"/>
          </a:xfrm>
          <a:prstGeom prst="rect">
            <a:avLst/>
          </a:prstGeom>
        </p:spPr>
      </p:pic>
      <p:sp>
        <p:nvSpPr>
          <p:cNvPr id="9" name="Espace réservé du contenu 11"/>
          <p:cNvSpPr txBox="1">
            <a:spLocks/>
          </p:cNvSpPr>
          <p:nvPr/>
        </p:nvSpPr>
        <p:spPr>
          <a:xfrm>
            <a:off x="180406" y="1296193"/>
            <a:ext cx="3557662" cy="1815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7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1" dirty="0" smtClean="0">
                <a:latin typeface="Calibri" pitchFamily="34" charset="0"/>
              </a:rPr>
              <a:t>Les </a:t>
            </a:r>
            <a:r>
              <a:rPr lang="en-US" b="1" dirty="0" err="1" smtClean="0">
                <a:latin typeface="Calibri" pitchFamily="34" charset="0"/>
              </a:rPr>
              <a:t>aimants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supraconducteurs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sont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utilisés</a:t>
            </a:r>
            <a:r>
              <a:rPr lang="en-US" dirty="0" smtClean="0">
                <a:latin typeface="Calibri" pitchFamily="34" charset="0"/>
              </a:rPr>
              <a:t> pour </a:t>
            </a:r>
            <a:r>
              <a:rPr lang="en-US" dirty="0" err="1" smtClean="0">
                <a:latin typeface="Calibri" pitchFamily="34" charset="0"/>
              </a:rPr>
              <a:t>plusieurs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applications de haut champ </a:t>
            </a:r>
            <a:r>
              <a:rPr lang="en-US" dirty="0" err="1" smtClean="0">
                <a:latin typeface="Calibri" pitchFamily="34" charset="0"/>
              </a:rPr>
              <a:t>magnétique</a:t>
            </a:r>
            <a:r>
              <a:rPr lang="en-US" dirty="0" smtClean="0">
                <a:latin typeface="Calibri" pitchFamily="34" charset="0"/>
              </a:rPr>
              <a:t> </a:t>
            </a:r>
            <a:endParaRPr lang="en-US" dirty="0">
              <a:latin typeface="Calibri" pitchFamily="34" charset="0"/>
            </a:endParaRPr>
          </a:p>
          <a:p>
            <a:pPr marL="651600" lvl="3"/>
            <a:r>
              <a:rPr lang="en-US" sz="1400" dirty="0" smtClean="0">
                <a:latin typeface="Calibri" pitchFamily="34" charset="0"/>
              </a:rPr>
              <a:t>Confinement de plasma </a:t>
            </a:r>
            <a:r>
              <a:rPr lang="en-US" sz="1400" dirty="0">
                <a:latin typeface="Calibri" pitchFamily="34" charset="0"/>
              </a:rPr>
              <a:t>(fusion)</a:t>
            </a:r>
          </a:p>
          <a:p>
            <a:pPr marL="651600" lvl="3"/>
            <a:r>
              <a:rPr lang="en-US" sz="1400" dirty="0" smtClean="0">
                <a:latin typeface="Calibri" pitchFamily="34" charset="0"/>
              </a:rPr>
              <a:t>IRM </a:t>
            </a:r>
            <a:r>
              <a:rPr lang="en-US" sz="1400" dirty="0">
                <a:latin typeface="Calibri" pitchFamily="34" charset="0"/>
              </a:rPr>
              <a:t>(</a:t>
            </a:r>
            <a:r>
              <a:rPr lang="en-US" sz="1400" dirty="0" err="1" smtClean="0">
                <a:latin typeface="Calibri" pitchFamily="34" charset="0"/>
              </a:rPr>
              <a:t>médical</a:t>
            </a:r>
            <a:r>
              <a:rPr lang="en-US" sz="1400" dirty="0">
                <a:latin typeface="Calibri" pitchFamily="34" charset="0"/>
              </a:rPr>
              <a:t>)</a:t>
            </a:r>
          </a:p>
          <a:p>
            <a:pPr marL="651600" lvl="3"/>
            <a:r>
              <a:rPr lang="en-US" sz="1400" dirty="0" err="1" smtClean="0">
                <a:latin typeface="Calibri" pitchFamily="34" charset="0"/>
              </a:rPr>
              <a:t>Focalisation</a:t>
            </a:r>
            <a:r>
              <a:rPr lang="en-US" sz="1400" dirty="0" smtClean="0">
                <a:latin typeface="Calibri" pitchFamily="34" charset="0"/>
              </a:rPr>
              <a:t> de </a:t>
            </a:r>
            <a:r>
              <a:rPr lang="en-US" sz="1400" dirty="0" err="1" smtClean="0">
                <a:latin typeface="Calibri" pitchFamily="34" charset="0"/>
              </a:rPr>
              <a:t>faisceau</a:t>
            </a:r>
            <a:r>
              <a:rPr lang="en-US" sz="1400" dirty="0" smtClean="0">
                <a:latin typeface="Calibri" pitchFamily="34" charset="0"/>
              </a:rPr>
              <a:t> (</a:t>
            </a:r>
            <a:r>
              <a:rPr lang="en-US" sz="1400" dirty="0" err="1" smtClean="0">
                <a:latin typeface="Calibri" pitchFamily="34" charset="0"/>
              </a:rPr>
              <a:t>accélérateurs</a:t>
            </a:r>
            <a:r>
              <a:rPr lang="en-US" sz="1400" dirty="0" smtClean="0">
                <a:latin typeface="Calibri" pitchFamily="34" charset="0"/>
              </a:rPr>
              <a:t>)</a:t>
            </a:r>
          </a:p>
          <a:p>
            <a:pPr marL="651600" lvl="3"/>
            <a:r>
              <a:rPr lang="fr-FR" sz="1400" dirty="0" smtClean="0">
                <a:latin typeface="Calibri" pitchFamily="34" charset="0"/>
              </a:rPr>
              <a:t>Détection de particules (recherche)</a:t>
            </a:r>
            <a:endParaRPr lang="en-US" sz="1400" dirty="0" smtClean="0">
              <a:latin typeface="Calibri" pitchFamily="34" charset="0"/>
            </a:endParaRPr>
          </a:p>
          <a:p>
            <a:pPr lvl="1"/>
            <a:r>
              <a:rPr lang="en-US" b="1" dirty="0" smtClean="0">
                <a:latin typeface="Calibri" pitchFamily="34" charset="0"/>
              </a:rPr>
              <a:t>La </a:t>
            </a:r>
            <a:r>
              <a:rPr lang="en-US" b="1" dirty="0" err="1" smtClean="0">
                <a:latin typeface="Calibri" pitchFamily="34" charset="0"/>
              </a:rPr>
              <a:t>supraconductivité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est</a:t>
            </a:r>
            <a:r>
              <a:rPr lang="en-US" b="1" dirty="0" smtClean="0">
                <a:latin typeface="Calibri" pitchFamily="34" charset="0"/>
              </a:rPr>
              <a:t> possible </a:t>
            </a:r>
            <a:r>
              <a:rPr lang="en-US" b="1" dirty="0" err="1" smtClean="0">
                <a:latin typeface="Calibri" pitchFamily="34" charset="0"/>
              </a:rPr>
              <a:t>seulement</a:t>
            </a:r>
            <a:r>
              <a:rPr lang="en-US" b="1" dirty="0" smtClean="0">
                <a:latin typeface="Calibri" pitchFamily="34" charset="0"/>
              </a:rPr>
              <a:t> à </a:t>
            </a:r>
            <a:r>
              <a:rPr lang="en-US" b="1" dirty="0" err="1" smtClean="0">
                <a:latin typeface="Calibri" pitchFamily="34" charset="0"/>
              </a:rPr>
              <a:t>très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basse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température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495" y="1152178"/>
            <a:ext cx="2684056" cy="26965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216" y="1422692"/>
            <a:ext cx="3048652" cy="2155492"/>
          </a:xfrm>
          <a:prstGeom prst="rect">
            <a:avLst/>
          </a:prstGeom>
        </p:spPr>
      </p:pic>
      <p:sp>
        <p:nvSpPr>
          <p:cNvPr id="17" name="Titre 10"/>
          <p:cNvSpPr>
            <a:spLocks noGrp="1"/>
          </p:cNvSpPr>
          <p:nvPr>
            <p:ph type="title"/>
          </p:nvPr>
        </p:nvSpPr>
        <p:spPr>
          <a:xfrm>
            <a:off x="1512000" y="44624"/>
            <a:ext cx="7236464" cy="936104"/>
          </a:xfrm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CONTEXTe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: Les aimants supraconducteurs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1314847" y="6702515"/>
            <a:ext cx="1543050" cy="384175"/>
          </a:xfrm>
        </p:spPr>
        <p:txBody>
          <a:bodyPr/>
          <a:lstStyle/>
          <a:p>
            <a:pPr>
              <a:defRPr/>
            </a:pPr>
            <a:fld id="{A0701655-DB86-4BDD-ACDB-98A835538BBF}" type="datetime4">
              <a:rPr lang="fr-FR" sz="1200"/>
              <a:pPr>
                <a:defRPr/>
              </a:pPr>
              <a:t>6 octobre 2015</a:t>
            </a:fld>
            <a:endParaRPr lang="fr-FR" sz="1200" dirty="0"/>
          </a:p>
        </p:txBody>
      </p:sp>
      <p:grpSp>
        <p:nvGrpSpPr>
          <p:cNvPr id="2" name="Groupe 1"/>
          <p:cNvGrpSpPr/>
          <p:nvPr/>
        </p:nvGrpSpPr>
        <p:grpSpPr>
          <a:xfrm>
            <a:off x="272051" y="4210493"/>
            <a:ext cx="3485388" cy="2630316"/>
            <a:chOff x="-87121" y="4127853"/>
            <a:chExt cx="3485388" cy="2630316"/>
          </a:xfrm>
        </p:grpSpPr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7090281"/>
                </p:ext>
              </p:extLst>
            </p:nvPr>
          </p:nvGraphicFramePr>
          <p:xfrm>
            <a:off x="-87121" y="4383956"/>
            <a:ext cx="3485388" cy="2374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r:id="rId3" imgW="6386559" imgH="4786347" progId="">
                    <p:embed/>
                  </p:oleObj>
                </mc:Choice>
                <mc:Fallback>
                  <p:oleObj r:id="rId3" imgW="6386559" imgH="4786347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87121" y="4383956"/>
                          <a:ext cx="3485388" cy="2374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ZoneTexte 4"/>
            <p:cNvSpPr txBox="1"/>
            <p:nvPr/>
          </p:nvSpPr>
          <p:spPr>
            <a:xfrm>
              <a:off x="17837" y="4127853"/>
              <a:ext cx="1163917" cy="295663"/>
            </a:xfrm>
            <a:prstGeom prst="rect">
              <a:avLst/>
            </a:prstGeom>
            <a:noFill/>
          </p:spPr>
          <p:txBody>
            <a:bodyPr wrap="none" lIns="79443" tIns="39722" rIns="79443" bIns="39722" rtlCol="0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rPr>
                <a:t>CMS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rPr>
                <a:t>detector</a:t>
              </a: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996754" y="6575923"/>
            <a:ext cx="1945222" cy="295663"/>
          </a:xfrm>
          <a:prstGeom prst="rect">
            <a:avLst/>
          </a:prstGeom>
          <a:noFill/>
        </p:spPr>
        <p:txBody>
          <a:bodyPr wrap="none" lIns="79443" tIns="39722" rIns="79443" bIns="39722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R3B-GLAD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Spectrometer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067" y="3960489"/>
            <a:ext cx="2685202" cy="2592288"/>
          </a:xfrm>
          <a:prstGeom prst="rect">
            <a:avLst/>
          </a:prstGeom>
        </p:spPr>
      </p:pic>
      <p:sp>
        <p:nvSpPr>
          <p:cNvPr id="9" name="Espace réservé du contenu 11"/>
          <p:cNvSpPr txBox="1">
            <a:spLocks/>
          </p:cNvSpPr>
          <p:nvPr/>
        </p:nvSpPr>
        <p:spPr>
          <a:xfrm>
            <a:off x="180406" y="1296193"/>
            <a:ext cx="3557662" cy="1815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7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1" dirty="0" smtClean="0">
                <a:latin typeface="Calibri" pitchFamily="34" charset="0"/>
              </a:rPr>
              <a:t>Les </a:t>
            </a:r>
            <a:r>
              <a:rPr lang="en-US" b="1" dirty="0" err="1" smtClean="0">
                <a:latin typeface="Calibri" pitchFamily="34" charset="0"/>
              </a:rPr>
              <a:t>aimants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supraconducteurs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sont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utilisés</a:t>
            </a:r>
            <a:r>
              <a:rPr lang="en-US" dirty="0" smtClean="0">
                <a:latin typeface="Calibri" pitchFamily="34" charset="0"/>
              </a:rPr>
              <a:t> pour </a:t>
            </a:r>
            <a:r>
              <a:rPr lang="en-US" dirty="0" err="1" smtClean="0">
                <a:latin typeface="Calibri" pitchFamily="34" charset="0"/>
              </a:rPr>
              <a:t>plusieurs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applications de haut champ </a:t>
            </a:r>
            <a:r>
              <a:rPr lang="en-US" dirty="0" err="1" smtClean="0">
                <a:latin typeface="Calibri" pitchFamily="34" charset="0"/>
              </a:rPr>
              <a:t>magnétique</a:t>
            </a:r>
            <a:r>
              <a:rPr lang="en-US" dirty="0" smtClean="0">
                <a:latin typeface="Calibri" pitchFamily="34" charset="0"/>
              </a:rPr>
              <a:t> </a:t>
            </a:r>
            <a:endParaRPr lang="en-US" dirty="0">
              <a:latin typeface="Calibri" pitchFamily="34" charset="0"/>
            </a:endParaRPr>
          </a:p>
          <a:p>
            <a:pPr marL="651600" lvl="3"/>
            <a:r>
              <a:rPr lang="en-US" sz="1400" dirty="0" smtClean="0">
                <a:latin typeface="Calibri" pitchFamily="34" charset="0"/>
              </a:rPr>
              <a:t>Confinement de plasma </a:t>
            </a:r>
            <a:r>
              <a:rPr lang="en-US" sz="1400" dirty="0">
                <a:latin typeface="Calibri" pitchFamily="34" charset="0"/>
              </a:rPr>
              <a:t>(fusion)</a:t>
            </a:r>
          </a:p>
          <a:p>
            <a:pPr marL="651600" lvl="3"/>
            <a:r>
              <a:rPr lang="en-US" sz="1400" dirty="0" smtClean="0">
                <a:latin typeface="Calibri" pitchFamily="34" charset="0"/>
              </a:rPr>
              <a:t>IRM </a:t>
            </a:r>
            <a:r>
              <a:rPr lang="en-US" sz="1400" dirty="0">
                <a:latin typeface="Calibri" pitchFamily="34" charset="0"/>
              </a:rPr>
              <a:t>(</a:t>
            </a:r>
            <a:r>
              <a:rPr lang="en-US" sz="1400" dirty="0" err="1" smtClean="0">
                <a:latin typeface="Calibri" pitchFamily="34" charset="0"/>
              </a:rPr>
              <a:t>médical</a:t>
            </a:r>
            <a:r>
              <a:rPr lang="en-US" sz="1400" dirty="0">
                <a:latin typeface="Calibri" pitchFamily="34" charset="0"/>
              </a:rPr>
              <a:t>)</a:t>
            </a:r>
          </a:p>
          <a:p>
            <a:pPr marL="651600" lvl="3"/>
            <a:r>
              <a:rPr lang="en-US" sz="1400" dirty="0" err="1" smtClean="0">
                <a:latin typeface="Calibri" pitchFamily="34" charset="0"/>
              </a:rPr>
              <a:t>Focalisation</a:t>
            </a:r>
            <a:r>
              <a:rPr lang="en-US" sz="1400" dirty="0" smtClean="0">
                <a:latin typeface="Calibri" pitchFamily="34" charset="0"/>
              </a:rPr>
              <a:t> de </a:t>
            </a:r>
            <a:r>
              <a:rPr lang="en-US" sz="1400" dirty="0" err="1" smtClean="0">
                <a:latin typeface="Calibri" pitchFamily="34" charset="0"/>
              </a:rPr>
              <a:t>faisceau</a:t>
            </a:r>
            <a:r>
              <a:rPr lang="en-US" sz="1400" dirty="0" smtClean="0">
                <a:latin typeface="Calibri" pitchFamily="34" charset="0"/>
              </a:rPr>
              <a:t> (</a:t>
            </a:r>
            <a:r>
              <a:rPr lang="en-US" sz="1400" dirty="0" err="1" smtClean="0">
                <a:latin typeface="Calibri" pitchFamily="34" charset="0"/>
              </a:rPr>
              <a:t>accélérateurs</a:t>
            </a:r>
            <a:r>
              <a:rPr lang="en-US" sz="1400" dirty="0" smtClean="0">
                <a:latin typeface="Calibri" pitchFamily="34" charset="0"/>
              </a:rPr>
              <a:t>)</a:t>
            </a:r>
          </a:p>
          <a:p>
            <a:pPr marL="651600" lvl="3"/>
            <a:r>
              <a:rPr lang="fr-FR" sz="1400" dirty="0" smtClean="0">
                <a:latin typeface="Calibri" pitchFamily="34" charset="0"/>
              </a:rPr>
              <a:t>Détection de particules (recherche)</a:t>
            </a:r>
            <a:endParaRPr lang="en-US" sz="1400" dirty="0" smtClean="0">
              <a:latin typeface="Calibri" pitchFamily="34" charset="0"/>
            </a:endParaRPr>
          </a:p>
          <a:p>
            <a:pPr lvl="1"/>
            <a:r>
              <a:rPr lang="en-US" b="1" dirty="0" smtClean="0">
                <a:latin typeface="Calibri" pitchFamily="34" charset="0"/>
              </a:rPr>
              <a:t>La </a:t>
            </a:r>
            <a:r>
              <a:rPr lang="en-US" b="1" dirty="0" err="1" smtClean="0">
                <a:latin typeface="Calibri" pitchFamily="34" charset="0"/>
              </a:rPr>
              <a:t>supraconductivité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est</a:t>
            </a:r>
            <a:r>
              <a:rPr lang="en-US" b="1" dirty="0" smtClean="0">
                <a:latin typeface="Calibri" pitchFamily="34" charset="0"/>
              </a:rPr>
              <a:t> possible </a:t>
            </a:r>
            <a:r>
              <a:rPr lang="en-US" b="1" dirty="0" err="1" smtClean="0">
                <a:latin typeface="Calibri" pitchFamily="34" charset="0"/>
              </a:rPr>
              <a:t>seulement</a:t>
            </a:r>
            <a:r>
              <a:rPr lang="en-US" b="1" dirty="0" smtClean="0">
                <a:latin typeface="Calibri" pitchFamily="34" charset="0"/>
              </a:rPr>
              <a:t> à </a:t>
            </a:r>
            <a:r>
              <a:rPr lang="en-US" b="1" dirty="0" err="1" smtClean="0">
                <a:latin typeface="Calibri" pitchFamily="34" charset="0"/>
              </a:rPr>
              <a:t>très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basse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température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495" y="1152178"/>
            <a:ext cx="2684056" cy="26965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216" y="1422692"/>
            <a:ext cx="3048652" cy="2155492"/>
          </a:xfrm>
          <a:prstGeom prst="rect">
            <a:avLst/>
          </a:prstGeom>
        </p:spPr>
      </p:pic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6598291" y="4035021"/>
            <a:ext cx="2943154" cy="2627068"/>
          </a:xfrm>
        </p:spPr>
        <p:txBody>
          <a:bodyPr/>
          <a:lstStyle/>
          <a:p>
            <a:pPr lvl="1"/>
            <a:r>
              <a:rPr lang="fr-FR" sz="1600" b="1" dirty="0" smtClean="0">
                <a:latin typeface="Calibri" pitchFamily="34" charset="0"/>
              </a:rPr>
              <a:t>Des techniques cryogéniques </a:t>
            </a:r>
            <a:r>
              <a:rPr lang="fr-FR" sz="1400" dirty="0" smtClean="0">
                <a:latin typeface="Calibri" pitchFamily="34" charset="0"/>
              </a:rPr>
              <a:t>deviennent indispensables</a:t>
            </a:r>
            <a:endParaRPr lang="en-US" sz="1600" dirty="0" smtClean="0">
              <a:latin typeface="Calibri" pitchFamily="34" charset="0"/>
            </a:endParaRPr>
          </a:p>
          <a:p>
            <a:pPr lvl="1"/>
            <a:r>
              <a:rPr lang="en-US" sz="1600" b="1" dirty="0" smtClean="0">
                <a:latin typeface="Calibri" pitchFamily="34" charset="0"/>
              </a:rPr>
              <a:t>La circulation </a:t>
            </a:r>
            <a:r>
              <a:rPr lang="en-US" sz="1600" b="1" dirty="0" err="1" smtClean="0">
                <a:latin typeface="Calibri" pitchFamily="34" charset="0"/>
              </a:rPr>
              <a:t>naturelle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en-US" sz="1600" b="1" dirty="0" err="1" smtClean="0">
                <a:latin typeface="Calibri" pitchFamily="34" charset="0"/>
              </a:rPr>
              <a:t>d’hélium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est</a:t>
            </a:r>
            <a:r>
              <a:rPr lang="en-US" sz="1400" dirty="0" smtClean="0">
                <a:latin typeface="Calibri" pitchFamily="34" charset="0"/>
              </a:rPr>
              <a:t> un des </a:t>
            </a:r>
            <a:r>
              <a:rPr lang="en-US" sz="1400" dirty="0" err="1" smtClean="0">
                <a:latin typeface="Calibri" pitchFamily="34" charset="0"/>
              </a:rPr>
              <a:t>possibles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schémas</a:t>
            </a:r>
            <a:r>
              <a:rPr lang="en-US" sz="1400" dirty="0" smtClean="0">
                <a:latin typeface="Calibri" pitchFamily="34" charset="0"/>
              </a:rPr>
              <a:t> de </a:t>
            </a:r>
            <a:r>
              <a:rPr lang="en-US" sz="1400" dirty="0" err="1" smtClean="0">
                <a:latin typeface="Calibri" pitchFamily="34" charset="0"/>
              </a:rPr>
              <a:t>refroidissement</a:t>
            </a:r>
            <a:endParaRPr lang="en-US" sz="1400" b="1" dirty="0" smtClean="0">
              <a:latin typeface="Calibri" pitchFamily="34" charset="0"/>
            </a:endParaRPr>
          </a:p>
          <a:p>
            <a:pPr marL="651600" lvl="3"/>
            <a:r>
              <a:rPr lang="en-US" sz="1400" dirty="0" err="1" smtClean="0">
                <a:latin typeface="Calibri" pitchFamily="34" charset="0"/>
              </a:rPr>
              <a:t>Sécurité</a:t>
            </a:r>
            <a:r>
              <a:rPr lang="en-US" sz="1400" dirty="0" smtClean="0">
                <a:latin typeface="Calibri" pitchFamily="34" charset="0"/>
              </a:rPr>
              <a:t> passive</a:t>
            </a:r>
          </a:p>
          <a:p>
            <a:pPr marL="651600" lvl="3"/>
            <a:r>
              <a:rPr lang="en-US" sz="1400" dirty="0" smtClean="0">
                <a:latin typeface="Calibri" pitchFamily="34" charset="0"/>
              </a:rPr>
              <a:t>Pas de </a:t>
            </a:r>
            <a:r>
              <a:rPr lang="en-US" sz="1400" dirty="0" err="1" smtClean="0">
                <a:latin typeface="Calibri" pitchFamily="34" charset="0"/>
              </a:rPr>
              <a:t>pompe</a:t>
            </a:r>
            <a:r>
              <a:rPr lang="en-US" sz="1400" dirty="0" smtClean="0">
                <a:latin typeface="Calibri" pitchFamily="34" charset="0"/>
              </a:rPr>
              <a:t> (</a:t>
            </a:r>
            <a:r>
              <a:rPr lang="en-US" sz="1400" dirty="0" err="1" smtClean="0">
                <a:latin typeface="Calibri" pitchFamily="34" charset="0"/>
              </a:rPr>
              <a:t>moins</a:t>
            </a:r>
            <a:r>
              <a:rPr lang="en-US" sz="1400" dirty="0" smtClean="0">
                <a:latin typeface="Calibri" pitchFamily="34" charset="0"/>
              </a:rPr>
              <a:t> de puissance </a:t>
            </a:r>
            <a:r>
              <a:rPr lang="en-US" sz="1400" dirty="0" err="1" smtClean="0">
                <a:latin typeface="Calibri" pitchFamily="34" charset="0"/>
              </a:rPr>
              <a:t>froide</a:t>
            </a:r>
            <a:r>
              <a:rPr lang="en-US" sz="1400" dirty="0" smtClean="0">
                <a:latin typeface="Calibri" pitchFamily="34" charset="0"/>
              </a:rPr>
              <a:t>)</a:t>
            </a:r>
          </a:p>
          <a:p>
            <a:pPr marL="651600" lvl="3"/>
            <a:r>
              <a:rPr lang="fr-FR" sz="1400" dirty="0" smtClean="0">
                <a:latin typeface="Calibri" pitchFamily="34" charset="0"/>
              </a:rPr>
              <a:t>Entretien plus simple</a:t>
            </a:r>
            <a:endParaRPr lang="en-US" sz="1400" dirty="0" smtClean="0">
              <a:latin typeface="Calibri" pitchFamily="34" charset="0"/>
            </a:endParaRPr>
          </a:p>
          <a:p>
            <a:pPr marL="771525" lvl="3" indent="0">
              <a:buNone/>
            </a:pPr>
            <a:endParaRPr lang="en-US" sz="1400" dirty="0" smtClean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97440" y="3672458"/>
            <a:ext cx="1554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Thermosiphon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cooling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pipes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306888" y="4164216"/>
            <a:ext cx="2520279" cy="13341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>
            <a:off x="2378729" y="4164216"/>
            <a:ext cx="469181" cy="7474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1383563" y="4058228"/>
            <a:ext cx="1229756" cy="7129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0"/>
          <p:cNvSpPr>
            <a:spLocks noGrp="1"/>
          </p:cNvSpPr>
          <p:nvPr>
            <p:ph type="title"/>
          </p:nvPr>
        </p:nvSpPr>
        <p:spPr>
          <a:xfrm>
            <a:off x="1512000" y="44624"/>
            <a:ext cx="7236464" cy="936104"/>
          </a:xfrm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CONTEXTe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: Les aimants supraconducteurs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9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8" name="Espace réservé du contenu 11"/>
          <p:cNvSpPr txBox="1">
            <a:spLocks/>
          </p:cNvSpPr>
          <p:nvPr/>
        </p:nvSpPr>
        <p:spPr>
          <a:xfrm>
            <a:off x="107503" y="836712"/>
            <a:ext cx="4214933" cy="18703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1525" lvl="3" indent="0">
              <a:buFontTx/>
              <a:buNone/>
            </a:pPr>
            <a:endParaRPr lang="en-US" sz="1400" dirty="0" smtClean="0">
              <a:latin typeface="Calibri" pitchFamily="34" charset="0"/>
            </a:endParaRPr>
          </a:p>
          <a:p>
            <a:pPr lvl="1"/>
            <a:r>
              <a:rPr lang="fr-FR" sz="1400" dirty="0" smtClean="0">
                <a:latin typeface="Calibri" pitchFamily="34" charset="0"/>
              </a:rPr>
              <a:t>Etudes </a:t>
            </a:r>
            <a:r>
              <a:rPr lang="fr-FR" sz="1400" dirty="0" smtClean="0">
                <a:latin typeface="Calibri" pitchFamily="34" charset="0"/>
              </a:rPr>
              <a:t>précédentes </a:t>
            </a:r>
            <a:r>
              <a:rPr lang="fr-FR" sz="1400" dirty="0" smtClean="0">
                <a:latin typeface="Calibri" pitchFamily="34" charset="0"/>
              </a:rPr>
              <a:t>abordent seulement l’opération en régime permanent de ces </a:t>
            </a:r>
            <a:r>
              <a:rPr lang="fr-FR" sz="1400" dirty="0" smtClean="0">
                <a:latin typeface="Calibri" pitchFamily="34" charset="0"/>
              </a:rPr>
              <a:t>boucles </a:t>
            </a:r>
            <a:endParaRPr lang="en-US" sz="1400" dirty="0" smtClean="0">
              <a:latin typeface="Calibri" pitchFamily="34" charset="0"/>
            </a:endParaRPr>
          </a:p>
          <a:p>
            <a:pPr lvl="1"/>
            <a:r>
              <a:rPr lang="en-US" sz="1400" dirty="0" smtClean="0">
                <a:latin typeface="Calibri" pitchFamily="34" charset="0"/>
              </a:rPr>
              <a:t>On a conduit des </a:t>
            </a:r>
            <a:r>
              <a:rPr lang="en-US" sz="1400" b="1" dirty="0" err="1" smtClean="0">
                <a:latin typeface="Calibri" pitchFamily="34" charset="0"/>
              </a:rPr>
              <a:t>expériences</a:t>
            </a:r>
            <a:r>
              <a:rPr lang="en-US" sz="1400" dirty="0" smtClean="0">
                <a:latin typeface="Calibri" pitchFamily="34" charset="0"/>
              </a:rPr>
              <a:t> sur </a:t>
            </a:r>
            <a:r>
              <a:rPr lang="en-US" sz="1400" dirty="0" err="1" smtClean="0">
                <a:latin typeface="Calibri" pitchFamily="34" charset="0"/>
              </a:rPr>
              <a:t>une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</a:rPr>
              <a:t>boucle pour</a:t>
            </a:r>
            <a:endParaRPr lang="en-US" sz="1400" dirty="0" smtClean="0">
              <a:latin typeface="Calibri" pitchFamily="34" charset="0"/>
            </a:endParaRPr>
          </a:p>
          <a:p>
            <a:pPr marL="291600" lvl="3"/>
            <a:r>
              <a:rPr lang="en-US" sz="1400" b="1" dirty="0" smtClean="0">
                <a:latin typeface="Calibri" pitchFamily="34" charset="0"/>
              </a:rPr>
              <a:t>explorer </a:t>
            </a:r>
            <a:r>
              <a:rPr lang="en-US" sz="1400" b="1" dirty="0" smtClean="0">
                <a:latin typeface="Calibri" pitchFamily="34" charset="0"/>
              </a:rPr>
              <a:t>les régimes </a:t>
            </a:r>
            <a:r>
              <a:rPr lang="en-US" sz="1400" b="1" dirty="0" err="1" smtClean="0">
                <a:latin typeface="Calibri" pitchFamily="34" charset="0"/>
              </a:rPr>
              <a:t>d’ébullition</a:t>
            </a:r>
            <a:r>
              <a:rPr lang="en-US" sz="1400" b="1" dirty="0" smtClean="0">
                <a:latin typeface="Calibri" pitchFamily="34" charset="0"/>
              </a:rPr>
              <a:t> pendant des 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Calibri" pitchFamily="34" charset="0"/>
              </a:rPr>
              <a:t>transitoires</a:t>
            </a:r>
            <a:r>
              <a:rPr lang="en-US" sz="1400" dirty="0" smtClean="0">
                <a:latin typeface="Calibri" pitchFamily="34" charset="0"/>
              </a:rPr>
              <a:t> à </a:t>
            </a:r>
            <a:r>
              <a:rPr lang="en-US" sz="1400" dirty="0" err="1" smtClean="0">
                <a:latin typeface="Calibri" pitchFamily="34" charset="0"/>
              </a:rPr>
              <a:t>différents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niveaux</a:t>
            </a:r>
            <a:r>
              <a:rPr lang="en-US" sz="1400" dirty="0" smtClean="0">
                <a:latin typeface="Calibri" pitchFamily="34" charset="0"/>
              </a:rPr>
              <a:t> de puissance et tout le long de la section </a:t>
            </a:r>
            <a:r>
              <a:rPr lang="en-US" sz="1400" dirty="0" err="1" smtClean="0">
                <a:latin typeface="Calibri" pitchFamily="34" charset="0"/>
              </a:rPr>
              <a:t>chauffée</a:t>
            </a:r>
            <a:r>
              <a:rPr lang="en-US" sz="1400" dirty="0" smtClean="0">
                <a:latin typeface="Calibri" pitchFamily="34" charset="0"/>
              </a:rPr>
              <a:t>;</a:t>
            </a:r>
          </a:p>
          <a:p>
            <a:pPr marL="291600" lvl="3"/>
            <a:r>
              <a:rPr lang="en-US" sz="1400" b="1" dirty="0" smtClean="0">
                <a:latin typeface="Calibri" pitchFamily="34" charset="0"/>
              </a:rPr>
              <a:t>identifier </a:t>
            </a:r>
            <a:r>
              <a:rPr lang="en-US" sz="1400" b="1" dirty="0" smtClean="0">
                <a:latin typeface="Calibri" pitchFamily="34" charset="0"/>
              </a:rPr>
              <a:t>des </a:t>
            </a:r>
            <a:r>
              <a:rPr lang="en-US" sz="1400" b="1" dirty="0" err="1" smtClean="0">
                <a:latin typeface="Calibri" pitchFamily="34" charset="0"/>
              </a:rPr>
              <a:t>phénomènes</a:t>
            </a:r>
            <a:r>
              <a:rPr lang="en-US" sz="1400" b="1" dirty="0" smtClean="0">
                <a:latin typeface="Calibri" pitchFamily="34" charset="0"/>
              </a:rPr>
              <a:t> de </a:t>
            </a:r>
            <a:r>
              <a:rPr lang="en-US" sz="1400" b="1" dirty="0" err="1" smtClean="0">
                <a:solidFill>
                  <a:srgbClr val="FF0000"/>
                </a:solidFill>
                <a:latin typeface="Calibri" pitchFamily="34" charset="0"/>
              </a:rPr>
              <a:t>dégradation</a:t>
            </a:r>
            <a:r>
              <a:rPr lang="en-US" sz="1400" b="1" dirty="0" smtClean="0">
                <a:solidFill>
                  <a:srgbClr val="FF0000"/>
                </a:solidFill>
                <a:latin typeface="Calibri" pitchFamily="34" charset="0"/>
              </a:rPr>
              <a:t> du </a:t>
            </a:r>
            <a:r>
              <a:rPr lang="en-US" sz="1400" b="1" dirty="0" err="1" smtClean="0">
                <a:solidFill>
                  <a:srgbClr val="FF0000"/>
                </a:solidFill>
                <a:latin typeface="Calibri" pitchFamily="34" charset="0"/>
              </a:rPr>
              <a:t>transfert</a:t>
            </a:r>
            <a:r>
              <a:rPr lang="en-US" sz="14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Calibri" pitchFamily="34" charset="0"/>
              </a:rPr>
              <a:t>thermique</a:t>
            </a:r>
            <a:r>
              <a:rPr lang="en-US" sz="14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</a:rPr>
              <a:t>et des </a:t>
            </a:r>
            <a:r>
              <a:rPr lang="en-US" sz="1400" dirty="0" err="1" smtClean="0">
                <a:latin typeface="Calibri" pitchFamily="34" charset="0"/>
              </a:rPr>
              <a:t>façons</a:t>
            </a:r>
            <a:r>
              <a:rPr lang="en-US" sz="1400" dirty="0" smtClean="0">
                <a:latin typeface="Calibri" pitchFamily="34" charset="0"/>
              </a:rPr>
              <a:t> de les </a:t>
            </a:r>
            <a:r>
              <a:rPr lang="en-US" sz="1400" b="1" dirty="0" err="1" smtClean="0">
                <a:latin typeface="Calibri" pitchFamily="34" charset="0"/>
              </a:rPr>
              <a:t>atténuer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ou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éliminer</a:t>
            </a:r>
            <a:r>
              <a:rPr lang="en-US" sz="1400" dirty="0" smtClean="0">
                <a:latin typeface="Calibri" pitchFamily="34" charset="0"/>
              </a:rPr>
              <a:t>.</a:t>
            </a:r>
          </a:p>
          <a:p>
            <a:pPr lvl="1"/>
            <a:r>
              <a:rPr lang="en-US" sz="1400" dirty="0" smtClean="0">
                <a:latin typeface="Calibri" pitchFamily="34" charset="0"/>
              </a:rPr>
              <a:t>On a </a:t>
            </a:r>
            <a:r>
              <a:rPr lang="en-US" sz="1400" b="1" dirty="0" err="1" smtClean="0">
                <a:latin typeface="Calibri" pitchFamily="34" charset="0"/>
              </a:rPr>
              <a:t>modélisé</a:t>
            </a:r>
            <a:r>
              <a:rPr lang="en-US" sz="1400" dirty="0" smtClean="0">
                <a:latin typeface="Calibri" pitchFamily="34" charset="0"/>
              </a:rPr>
              <a:t> la boucle de circulation </a:t>
            </a:r>
            <a:r>
              <a:rPr lang="en-US" sz="1400" dirty="0" err="1" smtClean="0">
                <a:latin typeface="Calibri" pitchFamily="34" charset="0"/>
              </a:rPr>
              <a:t>en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transitoire</a:t>
            </a:r>
            <a:endParaRPr lang="en-US" sz="1400" dirty="0">
              <a:latin typeface="Calibri" pitchFamily="34" charset="0"/>
            </a:endParaRPr>
          </a:p>
          <a:p>
            <a:pPr marL="291600" lvl="3"/>
            <a:r>
              <a:rPr lang="en-US" sz="1400" dirty="0" smtClean="0">
                <a:latin typeface="Calibri" pitchFamily="34" charset="0"/>
              </a:rPr>
              <a:t>Pour </a:t>
            </a:r>
            <a:r>
              <a:rPr lang="en-US" sz="1400" b="1" dirty="0" err="1" smtClean="0">
                <a:latin typeface="Calibri" pitchFamily="34" charset="0"/>
              </a:rPr>
              <a:t>comprendre</a:t>
            </a:r>
            <a:r>
              <a:rPr lang="en-US" sz="1400" b="1" dirty="0" smtClean="0">
                <a:latin typeface="Calibri" pitchFamily="34" charset="0"/>
              </a:rPr>
              <a:t> et </a:t>
            </a:r>
            <a:r>
              <a:rPr lang="en-US" sz="1400" b="1" dirty="0" err="1" smtClean="0">
                <a:latin typeface="Calibri" pitchFamily="34" charset="0"/>
              </a:rPr>
              <a:t>prédire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ces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phenomènes</a:t>
            </a:r>
            <a:endParaRPr lang="en-US" sz="1400" dirty="0" smtClean="0">
              <a:latin typeface="Calibri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5" r="19249"/>
          <a:stretch/>
        </p:blipFill>
        <p:spPr>
          <a:xfrm>
            <a:off x="7142097" y="1268759"/>
            <a:ext cx="2471356" cy="5660203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4394444" y="1224186"/>
            <a:ext cx="2635469" cy="4750967"/>
            <a:chOff x="887640" y="1792125"/>
            <a:chExt cx="2625748" cy="4505773"/>
          </a:xfrm>
        </p:grpSpPr>
        <p:grpSp>
          <p:nvGrpSpPr>
            <p:cNvPr id="11" name="Groupe 10"/>
            <p:cNvGrpSpPr/>
            <p:nvPr/>
          </p:nvGrpSpPr>
          <p:grpSpPr>
            <a:xfrm>
              <a:off x="3015539" y="3923483"/>
              <a:ext cx="236784" cy="1852417"/>
              <a:chOff x="2607434" y="3077506"/>
              <a:chExt cx="272020" cy="2128079"/>
            </a:xfrm>
          </p:grpSpPr>
          <p:cxnSp>
            <p:nvCxnSpPr>
              <p:cNvPr id="143" name="Connecteur droit avec flèche 142"/>
              <p:cNvCxnSpPr/>
              <p:nvPr/>
            </p:nvCxnSpPr>
            <p:spPr>
              <a:xfrm flipH="1">
                <a:off x="2607434" y="3077506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4" name="Connecteur droit avec flèche 143"/>
              <p:cNvCxnSpPr/>
              <p:nvPr/>
            </p:nvCxnSpPr>
            <p:spPr>
              <a:xfrm flipH="1">
                <a:off x="2614098" y="3229502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5" name="Connecteur droit avec flèche 144"/>
              <p:cNvCxnSpPr/>
              <p:nvPr/>
            </p:nvCxnSpPr>
            <p:spPr>
              <a:xfrm flipH="1">
                <a:off x="2614098" y="3382306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6" name="Connecteur droit avec flèche 145"/>
              <p:cNvCxnSpPr/>
              <p:nvPr/>
            </p:nvCxnSpPr>
            <p:spPr>
              <a:xfrm flipH="1">
                <a:off x="2607434" y="3536944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7" name="Connecteur droit avec flèche 146"/>
              <p:cNvCxnSpPr/>
              <p:nvPr/>
            </p:nvCxnSpPr>
            <p:spPr>
              <a:xfrm flipH="1">
                <a:off x="2614098" y="3688940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8" name="Connecteur droit avec flèche 147"/>
              <p:cNvCxnSpPr/>
              <p:nvPr/>
            </p:nvCxnSpPr>
            <p:spPr>
              <a:xfrm flipH="1">
                <a:off x="2614098" y="3841744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49" name="Connecteur droit avec flèche 148"/>
              <p:cNvCxnSpPr/>
              <p:nvPr/>
            </p:nvCxnSpPr>
            <p:spPr>
              <a:xfrm flipH="1">
                <a:off x="2607434" y="3994144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0" name="Connecteur droit avec flèche 149"/>
              <p:cNvCxnSpPr/>
              <p:nvPr/>
            </p:nvCxnSpPr>
            <p:spPr>
              <a:xfrm flipH="1">
                <a:off x="2614098" y="4146140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1" name="Connecteur droit avec flèche 150"/>
              <p:cNvCxnSpPr/>
              <p:nvPr/>
            </p:nvCxnSpPr>
            <p:spPr>
              <a:xfrm flipH="1">
                <a:off x="2614098" y="4298944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2" name="Connecteur droit avec flèche 151"/>
              <p:cNvCxnSpPr/>
              <p:nvPr/>
            </p:nvCxnSpPr>
            <p:spPr>
              <a:xfrm flipH="1">
                <a:off x="2614098" y="4445658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3" name="Connecteur droit avec flèche 152"/>
              <p:cNvCxnSpPr/>
              <p:nvPr/>
            </p:nvCxnSpPr>
            <p:spPr>
              <a:xfrm flipH="1">
                <a:off x="2620762" y="4597654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4" name="Connecteur droit avec flèche 153"/>
              <p:cNvCxnSpPr/>
              <p:nvPr/>
            </p:nvCxnSpPr>
            <p:spPr>
              <a:xfrm flipH="1">
                <a:off x="2620762" y="4750458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5" name="Connecteur droit avec flèche 154"/>
              <p:cNvCxnSpPr/>
              <p:nvPr/>
            </p:nvCxnSpPr>
            <p:spPr>
              <a:xfrm flipH="1">
                <a:off x="2620762" y="4900785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6" name="Connecteur droit avec flèche 155"/>
              <p:cNvCxnSpPr/>
              <p:nvPr/>
            </p:nvCxnSpPr>
            <p:spPr>
              <a:xfrm flipH="1">
                <a:off x="2627426" y="5052781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  <p:cxnSp>
            <p:nvCxnSpPr>
              <p:cNvPr id="157" name="Connecteur droit avec flèche 156"/>
              <p:cNvCxnSpPr/>
              <p:nvPr/>
            </p:nvCxnSpPr>
            <p:spPr>
              <a:xfrm flipH="1">
                <a:off x="2627426" y="5205585"/>
                <a:ext cx="252028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C0504D">
                    <a:lumMod val="75000"/>
                  </a:srgbClr>
                </a:solidFill>
                <a:prstDash val="solid"/>
                <a:headEnd type="none"/>
                <a:tailEnd type="stealth" w="sm" len="lg"/>
              </a:ln>
              <a:effectLst/>
            </p:spPr>
          </p:cxnSp>
        </p:grpSp>
        <p:grpSp>
          <p:nvGrpSpPr>
            <p:cNvPr id="12" name="Groupe 11"/>
            <p:cNvGrpSpPr/>
            <p:nvPr/>
          </p:nvGrpSpPr>
          <p:grpSpPr>
            <a:xfrm>
              <a:off x="1354509" y="1792125"/>
              <a:ext cx="1880411" cy="4505773"/>
              <a:chOff x="3275856" y="1268760"/>
              <a:chExt cx="2160240" cy="5176287"/>
            </a:xfrm>
          </p:grpSpPr>
          <p:sp>
            <p:nvSpPr>
              <p:cNvPr id="113" name="Ellipse 112"/>
              <p:cNvSpPr/>
              <p:nvPr/>
            </p:nvSpPr>
            <p:spPr>
              <a:xfrm>
                <a:off x="3923928" y="1268760"/>
                <a:ext cx="360040" cy="36004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itchFamily="34" charset="0"/>
                  </a:rPr>
                  <a:t>PA</a:t>
                </a: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grpSp>
            <p:nvGrpSpPr>
              <p:cNvPr id="114" name="Groupe 113"/>
              <p:cNvGrpSpPr/>
              <p:nvPr/>
            </p:nvGrpSpPr>
            <p:grpSpPr>
              <a:xfrm>
                <a:off x="3275856" y="1556792"/>
                <a:ext cx="2160240" cy="4888255"/>
                <a:chOff x="3275856" y="1556792"/>
                <a:chExt cx="2160240" cy="4888255"/>
              </a:xfrm>
            </p:grpSpPr>
            <p:grpSp>
              <p:nvGrpSpPr>
                <p:cNvPr id="115" name="Groupe 114"/>
                <p:cNvGrpSpPr/>
                <p:nvPr/>
              </p:nvGrpSpPr>
              <p:grpSpPr>
                <a:xfrm>
                  <a:off x="3275856" y="2268584"/>
                  <a:ext cx="2160240" cy="4176463"/>
                  <a:chOff x="3275856" y="2268584"/>
                  <a:chExt cx="2160240" cy="4176463"/>
                </a:xfrm>
              </p:grpSpPr>
              <p:sp>
                <p:nvSpPr>
                  <p:cNvPr id="125" name="Rectangle 124"/>
                  <p:cNvSpPr/>
                  <p:nvPr/>
                </p:nvSpPr>
                <p:spPr>
                  <a:xfrm>
                    <a:off x="3275856" y="2772640"/>
                    <a:ext cx="2160240" cy="609666"/>
                  </a:xfrm>
                  <a:prstGeom prst="rect">
                    <a:avLst/>
                  </a:prstGeom>
                  <a:solidFill>
                    <a:srgbClr val="4F81B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26" name="Rectangle 125"/>
                  <p:cNvSpPr/>
                  <p:nvPr/>
                </p:nvSpPr>
                <p:spPr>
                  <a:xfrm>
                    <a:off x="3275856" y="2268584"/>
                    <a:ext cx="2160240" cy="1113722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27" name="Rectangle 126"/>
                  <p:cNvSpPr/>
                  <p:nvPr/>
                </p:nvSpPr>
                <p:spPr>
                  <a:xfrm>
                    <a:off x="3463703" y="3276697"/>
                    <a:ext cx="187847" cy="3083728"/>
                  </a:xfrm>
                  <a:prstGeom prst="rect">
                    <a:avLst/>
                  </a:prstGeom>
                  <a:solidFill>
                    <a:srgbClr val="4F81B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28" name="Rectangle 127"/>
                  <p:cNvSpPr/>
                  <p:nvPr/>
                </p:nvSpPr>
                <p:spPr>
                  <a:xfrm>
                    <a:off x="3463703" y="6360424"/>
                    <a:ext cx="1668707" cy="84623"/>
                  </a:xfrm>
                  <a:prstGeom prst="rect">
                    <a:avLst/>
                  </a:prstGeom>
                  <a:solidFill>
                    <a:srgbClr val="4F81B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29" name="Rectangle 128"/>
                  <p:cNvSpPr/>
                  <p:nvPr/>
                </p:nvSpPr>
                <p:spPr>
                  <a:xfrm>
                    <a:off x="5049444" y="2484608"/>
                    <a:ext cx="82966" cy="1224136"/>
                  </a:xfrm>
                  <a:prstGeom prst="rect">
                    <a:avLst/>
                  </a:prstGeom>
                  <a:solidFill>
                    <a:srgbClr val="1F497D">
                      <a:lumMod val="20000"/>
                      <a:lumOff val="8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30" name="Rectangle 129"/>
                  <p:cNvSpPr/>
                  <p:nvPr/>
                </p:nvSpPr>
                <p:spPr>
                  <a:xfrm>
                    <a:off x="5049444" y="5868984"/>
                    <a:ext cx="82966" cy="533751"/>
                  </a:xfrm>
                  <a:prstGeom prst="rect">
                    <a:avLst/>
                  </a:prstGeom>
                  <a:solidFill>
                    <a:srgbClr val="4F81B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sp>
                <p:nvSpPr>
                  <p:cNvPr id="131" name="Rectangle 130"/>
                  <p:cNvSpPr/>
                  <p:nvPr/>
                </p:nvSpPr>
                <p:spPr>
                  <a:xfrm>
                    <a:off x="5049444" y="3708744"/>
                    <a:ext cx="82966" cy="2160240"/>
                  </a:xfrm>
                  <a:prstGeom prst="rect">
                    <a:avLst/>
                  </a:prstGeom>
                  <a:gradFill>
                    <a:gsLst>
                      <a:gs pos="0">
                        <a:srgbClr val="1F497D">
                          <a:lumMod val="20000"/>
                          <a:lumOff val="80000"/>
                        </a:srgbClr>
                      </a:gs>
                      <a:gs pos="100000">
                        <a:srgbClr val="4F81BD"/>
                      </a:gs>
                    </a:gsLst>
                    <a:lin ang="5400000" scaled="0"/>
                  </a:gradFill>
                  <a:ln w="6350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itchFamily="34" charset="0"/>
                    </a:endParaRPr>
                  </a:p>
                </p:txBody>
              </p:sp>
              <p:cxnSp>
                <p:nvCxnSpPr>
                  <p:cNvPr id="132" name="Connecteur droit 131"/>
                  <p:cNvCxnSpPr/>
                  <p:nvPr/>
                </p:nvCxnSpPr>
                <p:spPr>
                  <a:xfrm>
                    <a:off x="5049444" y="2484608"/>
                    <a:ext cx="0" cy="3875816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Connecteur droit 132"/>
                  <p:cNvCxnSpPr/>
                  <p:nvPr/>
                </p:nvCxnSpPr>
                <p:spPr>
                  <a:xfrm>
                    <a:off x="5049444" y="2484608"/>
                    <a:ext cx="82966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Connecteur droit 133"/>
                  <p:cNvCxnSpPr/>
                  <p:nvPr/>
                </p:nvCxnSpPr>
                <p:spPr>
                  <a:xfrm>
                    <a:off x="5132410" y="2484608"/>
                    <a:ext cx="0" cy="39604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Connecteur droit 134"/>
                  <p:cNvCxnSpPr/>
                  <p:nvPr/>
                </p:nvCxnSpPr>
                <p:spPr>
                  <a:xfrm flipH="1">
                    <a:off x="3651550" y="6360424"/>
                    <a:ext cx="1397894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Connecteur droit 135"/>
                  <p:cNvCxnSpPr/>
                  <p:nvPr/>
                </p:nvCxnSpPr>
                <p:spPr>
                  <a:xfrm flipV="1">
                    <a:off x="3651550" y="3382307"/>
                    <a:ext cx="0" cy="2978117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7" name="Connecteur droit 136"/>
                  <p:cNvCxnSpPr/>
                  <p:nvPr/>
                </p:nvCxnSpPr>
                <p:spPr>
                  <a:xfrm>
                    <a:off x="3463703" y="3382307"/>
                    <a:ext cx="0" cy="306274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8" name="Connecteur droit 137"/>
                  <p:cNvCxnSpPr/>
                  <p:nvPr/>
                </p:nvCxnSpPr>
                <p:spPr>
                  <a:xfrm>
                    <a:off x="3463703" y="6445047"/>
                    <a:ext cx="1668707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</p:cxnSp>
              <p:grpSp>
                <p:nvGrpSpPr>
                  <p:cNvPr id="139" name="Groupe 138"/>
                  <p:cNvGrpSpPr/>
                  <p:nvPr/>
                </p:nvGrpSpPr>
                <p:grpSpPr>
                  <a:xfrm>
                    <a:off x="3463702" y="3662437"/>
                    <a:ext cx="187847" cy="719306"/>
                    <a:chOff x="1616639" y="3573015"/>
                    <a:chExt cx="193261" cy="719306"/>
                  </a:xfrm>
                </p:grpSpPr>
                <p:sp>
                  <p:nvSpPr>
                    <p:cNvPr id="140" name="Rectangle 139"/>
                    <p:cNvSpPr/>
                    <p:nvPr/>
                  </p:nvSpPr>
                  <p:spPr>
                    <a:xfrm>
                      <a:off x="1619672" y="3573016"/>
                      <a:ext cx="187847" cy="719305"/>
                    </a:xfrm>
                    <a:prstGeom prst="rect">
                      <a:avLst/>
                    </a:prstGeom>
                    <a:solidFill>
                      <a:srgbClr val="4F81BD"/>
                    </a:solidFill>
                    <a:ln w="952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1" name="Forme libre 140"/>
                    <p:cNvSpPr/>
                    <p:nvPr/>
                  </p:nvSpPr>
                  <p:spPr>
                    <a:xfrm>
                      <a:off x="1616639" y="3573015"/>
                      <a:ext cx="45719" cy="719305"/>
                    </a:xfrm>
                    <a:custGeom>
                      <a:avLst/>
                      <a:gdLst>
                        <a:gd name="connsiteX0" fmla="*/ 0 w 76055"/>
                        <a:gd name="connsiteY0" fmla="*/ 0 h 466725"/>
                        <a:gd name="connsiteX1" fmla="*/ 25400 w 76055"/>
                        <a:gd name="connsiteY1" fmla="*/ 139700 h 466725"/>
                        <a:gd name="connsiteX2" fmla="*/ 69850 w 76055"/>
                        <a:gd name="connsiteY2" fmla="*/ 196850 h 466725"/>
                        <a:gd name="connsiteX3" fmla="*/ 73025 w 76055"/>
                        <a:gd name="connsiteY3" fmla="*/ 225425 h 466725"/>
                        <a:gd name="connsiteX4" fmla="*/ 44450 w 76055"/>
                        <a:gd name="connsiteY4" fmla="*/ 263525 h 466725"/>
                        <a:gd name="connsiteX5" fmla="*/ 25400 w 76055"/>
                        <a:gd name="connsiteY5" fmla="*/ 333375 h 466725"/>
                        <a:gd name="connsiteX6" fmla="*/ 19050 w 76055"/>
                        <a:gd name="connsiteY6" fmla="*/ 466725 h 466725"/>
                        <a:gd name="connsiteX0" fmla="*/ 8201 w 84256"/>
                        <a:gd name="connsiteY0" fmla="*/ 0 h 459070"/>
                        <a:gd name="connsiteX1" fmla="*/ 33601 w 84256"/>
                        <a:gd name="connsiteY1" fmla="*/ 139700 h 459070"/>
                        <a:gd name="connsiteX2" fmla="*/ 78051 w 84256"/>
                        <a:gd name="connsiteY2" fmla="*/ 196850 h 459070"/>
                        <a:gd name="connsiteX3" fmla="*/ 81226 w 84256"/>
                        <a:gd name="connsiteY3" fmla="*/ 225425 h 459070"/>
                        <a:gd name="connsiteX4" fmla="*/ 52651 w 84256"/>
                        <a:gd name="connsiteY4" fmla="*/ 263525 h 459070"/>
                        <a:gd name="connsiteX5" fmla="*/ 33601 w 84256"/>
                        <a:gd name="connsiteY5" fmla="*/ 333375 h 459070"/>
                        <a:gd name="connsiteX6" fmla="*/ 3483 w 84256"/>
                        <a:gd name="connsiteY6" fmla="*/ 459070 h 459070"/>
                        <a:gd name="connsiteX0" fmla="*/ 0 w 76055"/>
                        <a:gd name="connsiteY0" fmla="*/ 0 h 459070"/>
                        <a:gd name="connsiteX1" fmla="*/ 25400 w 76055"/>
                        <a:gd name="connsiteY1" fmla="*/ 139700 h 459070"/>
                        <a:gd name="connsiteX2" fmla="*/ 69850 w 76055"/>
                        <a:gd name="connsiteY2" fmla="*/ 196850 h 459070"/>
                        <a:gd name="connsiteX3" fmla="*/ 73025 w 76055"/>
                        <a:gd name="connsiteY3" fmla="*/ 225425 h 459070"/>
                        <a:gd name="connsiteX4" fmla="*/ 44450 w 76055"/>
                        <a:gd name="connsiteY4" fmla="*/ 263525 h 459070"/>
                        <a:gd name="connsiteX5" fmla="*/ 25400 w 76055"/>
                        <a:gd name="connsiteY5" fmla="*/ 333375 h 459070"/>
                        <a:gd name="connsiteX6" fmla="*/ 11128 w 76055"/>
                        <a:gd name="connsiteY6" fmla="*/ 459070 h 459070"/>
                        <a:gd name="connsiteX0" fmla="*/ 842 w 76897"/>
                        <a:gd name="connsiteY0" fmla="*/ 0 h 459070"/>
                        <a:gd name="connsiteX1" fmla="*/ 26242 w 76897"/>
                        <a:gd name="connsiteY1" fmla="*/ 139700 h 459070"/>
                        <a:gd name="connsiteX2" fmla="*/ 70692 w 76897"/>
                        <a:gd name="connsiteY2" fmla="*/ 196850 h 459070"/>
                        <a:gd name="connsiteX3" fmla="*/ 73867 w 76897"/>
                        <a:gd name="connsiteY3" fmla="*/ 225425 h 459070"/>
                        <a:gd name="connsiteX4" fmla="*/ 45292 w 76897"/>
                        <a:gd name="connsiteY4" fmla="*/ 263525 h 459070"/>
                        <a:gd name="connsiteX5" fmla="*/ 26242 w 76897"/>
                        <a:gd name="connsiteY5" fmla="*/ 333375 h 459070"/>
                        <a:gd name="connsiteX6" fmla="*/ 4046 w 76897"/>
                        <a:gd name="connsiteY6" fmla="*/ 459070 h 459070"/>
                        <a:gd name="connsiteX0" fmla="*/ 671 w 77556"/>
                        <a:gd name="connsiteY0" fmla="*/ 0 h 459070"/>
                        <a:gd name="connsiteX1" fmla="*/ 26071 w 77556"/>
                        <a:gd name="connsiteY1" fmla="*/ 139700 h 459070"/>
                        <a:gd name="connsiteX2" fmla="*/ 70521 w 77556"/>
                        <a:gd name="connsiteY2" fmla="*/ 196850 h 459070"/>
                        <a:gd name="connsiteX3" fmla="*/ 73696 w 77556"/>
                        <a:gd name="connsiteY3" fmla="*/ 225425 h 459070"/>
                        <a:gd name="connsiteX4" fmla="*/ 33236 w 77556"/>
                        <a:gd name="connsiteY4" fmla="*/ 284958 h 459070"/>
                        <a:gd name="connsiteX5" fmla="*/ 26071 w 77556"/>
                        <a:gd name="connsiteY5" fmla="*/ 333375 h 459070"/>
                        <a:gd name="connsiteX6" fmla="*/ 3875 w 77556"/>
                        <a:gd name="connsiteY6" fmla="*/ 459070 h 459070"/>
                        <a:gd name="connsiteX0" fmla="*/ 669 w 78198"/>
                        <a:gd name="connsiteY0" fmla="*/ 0 h 459070"/>
                        <a:gd name="connsiteX1" fmla="*/ 14185 w 78198"/>
                        <a:gd name="connsiteY1" fmla="*/ 109081 h 459070"/>
                        <a:gd name="connsiteX2" fmla="*/ 70519 w 78198"/>
                        <a:gd name="connsiteY2" fmla="*/ 196850 h 459070"/>
                        <a:gd name="connsiteX3" fmla="*/ 73694 w 78198"/>
                        <a:gd name="connsiteY3" fmla="*/ 225425 h 459070"/>
                        <a:gd name="connsiteX4" fmla="*/ 33234 w 78198"/>
                        <a:gd name="connsiteY4" fmla="*/ 284958 h 459070"/>
                        <a:gd name="connsiteX5" fmla="*/ 26069 w 78198"/>
                        <a:gd name="connsiteY5" fmla="*/ 333375 h 459070"/>
                        <a:gd name="connsiteX6" fmla="*/ 3873 w 78198"/>
                        <a:gd name="connsiteY6" fmla="*/ 459070 h 459070"/>
                        <a:gd name="connsiteX0" fmla="*/ 669 w 76518"/>
                        <a:gd name="connsiteY0" fmla="*/ 0 h 459070"/>
                        <a:gd name="connsiteX1" fmla="*/ 14185 w 76518"/>
                        <a:gd name="connsiteY1" fmla="*/ 109081 h 459070"/>
                        <a:gd name="connsiteX2" fmla="*/ 66557 w 76518"/>
                        <a:gd name="connsiteY2" fmla="*/ 172354 h 459070"/>
                        <a:gd name="connsiteX3" fmla="*/ 73694 w 76518"/>
                        <a:gd name="connsiteY3" fmla="*/ 225425 h 459070"/>
                        <a:gd name="connsiteX4" fmla="*/ 33234 w 76518"/>
                        <a:gd name="connsiteY4" fmla="*/ 284958 h 459070"/>
                        <a:gd name="connsiteX5" fmla="*/ 26069 w 76518"/>
                        <a:gd name="connsiteY5" fmla="*/ 333375 h 459070"/>
                        <a:gd name="connsiteX6" fmla="*/ 3873 w 76518"/>
                        <a:gd name="connsiteY6" fmla="*/ 459070 h 459070"/>
                        <a:gd name="connsiteX0" fmla="*/ 669 w 69049"/>
                        <a:gd name="connsiteY0" fmla="*/ 0 h 459070"/>
                        <a:gd name="connsiteX1" fmla="*/ 14185 w 69049"/>
                        <a:gd name="connsiteY1" fmla="*/ 109081 h 459070"/>
                        <a:gd name="connsiteX2" fmla="*/ 66557 w 69049"/>
                        <a:gd name="connsiteY2" fmla="*/ 172354 h 459070"/>
                        <a:gd name="connsiteX3" fmla="*/ 57848 w 69049"/>
                        <a:gd name="connsiteY3" fmla="*/ 225425 h 459070"/>
                        <a:gd name="connsiteX4" fmla="*/ 33234 w 69049"/>
                        <a:gd name="connsiteY4" fmla="*/ 284958 h 459070"/>
                        <a:gd name="connsiteX5" fmla="*/ 26069 w 69049"/>
                        <a:gd name="connsiteY5" fmla="*/ 333375 h 459070"/>
                        <a:gd name="connsiteX6" fmla="*/ 3873 w 69049"/>
                        <a:gd name="connsiteY6" fmla="*/ 459070 h 459070"/>
                        <a:gd name="connsiteX0" fmla="*/ 669 w 76517"/>
                        <a:gd name="connsiteY0" fmla="*/ 0 h 459070"/>
                        <a:gd name="connsiteX1" fmla="*/ 14185 w 76517"/>
                        <a:gd name="connsiteY1" fmla="*/ 109081 h 459070"/>
                        <a:gd name="connsiteX2" fmla="*/ 66557 w 76517"/>
                        <a:gd name="connsiteY2" fmla="*/ 172354 h 459070"/>
                        <a:gd name="connsiteX3" fmla="*/ 73694 w 76517"/>
                        <a:gd name="connsiteY3" fmla="*/ 223894 h 459070"/>
                        <a:gd name="connsiteX4" fmla="*/ 33234 w 76517"/>
                        <a:gd name="connsiteY4" fmla="*/ 284958 h 459070"/>
                        <a:gd name="connsiteX5" fmla="*/ 26069 w 76517"/>
                        <a:gd name="connsiteY5" fmla="*/ 333375 h 459070"/>
                        <a:gd name="connsiteX6" fmla="*/ 3873 w 76517"/>
                        <a:gd name="connsiteY6" fmla="*/ 459070 h 459070"/>
                        <a:gd name="connsiteX0" fmla="*/ 840 w 75808"/>
                        <a:gd name="connsiteY0" fmla="*/ 0 h 459070"/>
                        <a:gd name="connsiteX1" fmla="*/ 14356 w 75808"/>
                        <a:gd name="connsiteY1" fmla="*/ 109081 h 459070"/>
                        <a:gd name="connsiteX2" fmla="*/ 66728 w 75808"/>
                        <a:gd name="connsiteY2" fmla="*/ 172354 h 459070"/>
                        <a:gd name="connsiteX3" fmla="*/ 73865 w 75808"/>
                        <a:gd name="connsiteY3" fmla="*/ 223894 h 459070"/>
                        <a:gd name="connsiteX4" fmla="*/ 45290 w 75808"/>
                        <a:gd name="connsiteY4" fmla="*/ 284958 h 459070"/>
                        <a:gd name="connsiteX5" fmla="*/ 26240 w 75808"/>
                        <a:gd name="connsiteY5" fmla="*/ 333375 h 459070"/>
                        <a:gd name="connsiteX6" fmla="*/ 4044 w 75808"/>
                        <a:gd name="connsiteY6" fmla="*/ 459070 h 4590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5808" h="459070">
                          <a:moveTo>
                            <a:pt x="840" y="0"/>
                          </a:moveTo>
                          <a:cubicBezTo>
                            <a:pt x="7719" y="53446"/>
                            <a:pt x="3375" y="80355"/>
                            <a:pt x="14356" y="109081"/>
                          </a:cubicBezTo>
                          <a:cubicBezTo>
                            <a:pt x="25337" y="137807"/>
                            <a:pt x="56810" y="153219"/>
                            <a:pt x="66728" y="172354"/>
                          </a:cubicBezTo>
                          <a:cubicBezTo>
                            <a:pt x="76646" y="191490"/>
                            <a:pt x="77438" y="205127"/>
                            <a:pt x="73865" y="223894"/>
                          </a:cubicBezTo>
                          <a:cubicBezTo>
                            <a:pt x="70292" y="242661"/>
                            <a:pt x="53227" y="266711"/>
                            <a:pt x="45290" y="284958"/>
                          </a:cubicBezTo>
                          <a:cubicBezTo>
                            <a:pt x="37353" y="303205"/>
                            <a:pt x="33114" y="304356"/>
                            <a:pt x="26240" y="333375"/>
                          </a:cubicBezTo>
                          <a:cubicBezTo>
                            <a:pt x="19366" y="362394"/>
                            <a:pt x="-10773" y="438962"/>
                            <a:pt x="4044" y="459070"/>
                          </a:cubicBezTo>
                        </a:path>
                      </a:pathLst>
                    </a:custGeom>
                    <a:solidFill>
                      <a:sysClr val="window" lastClr="FFFFFF"/>
                    </a:solidFill>
                    <a:ln w="952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2" name="Forme libre 141"/>
                    <p:cNvSpPr/>
                    <p:nvPr/>
                  </p:nvSpPr>
                  <p:spPr>
                    <a:xfrm flipH="1">
                      <a:off x="1764181" y="3573015"/>
                      <a:ext cx="45719" cy="719305"/>
                    </a:xfrm>
                    <a:custGeom>
                      <a:avLst/>
                      <a:gdLst>
                        <a:gd name="connsiteX0" fmla="*/ 0 w 76055"/>
                        <a:gd name="connsiteY0" fmla="*/ 0 h 466725"/>
                        <a:gd name="connsiteX1" fmla="*/ 25400 w 76055"/>
                        <a:gd name="connsiteY1" fmla="*/ 139700 h 466725"/>
                        <a:gd name="connsiteX2" fmla="*/ 69850 w 76055"/>
                        <a:gd name="connsiteY2" fmla="*/ 196850 h 466725"/>
                        <a:gd name="connsiteX3" fmla="*/ 73025 w 76055"/>
                        <a:gd name="connsiteY3" fmla="*/ 225425 h 466725"/>
                        <a:gd name="connsiteX4" fmla="*/ 44450 w 76055"/>
                        <a:gd name="connsiteY4" fmla="*/ 263525 h 466725"/>
                        <a:gd name="connsiteX5" fmla="*/ 25400 w 76055"/>
                        <a:gd name="connsiteY5" fmla="*/ 333375 h 466725"/>
                        <a:gd name="connsiteX6" fmla="*/ 19050 w 76055"/>
                        <a:gd name="connsiteY6" fmla="*/ 466725 h 466725"/>
                        <a:gd name="connsiteX0" fmla="*/ 8201 w 84256"/>
                        <a:gd name="connsiteY0" fmla="*/ 0 h 459070"/>
                        <a:gd name="connsiteX1" fmla="*/ 33601 w 84256"/>
                        <a:gd name="connsiteY1" fmla="*/ 139700 h 459070"/>
                        <a:gd name="connsiteX2" fmla="*/ 78051 w 84256"/>
                        <a:gd name="connsiteY2" fmla="*/ 196850 h 459070"/>
                        <a:gd name="connsiteX3" fmla="*/ 81226 w 84256"/>
                        <a:gd name="connsiteY3" fmla="*/ 225425 h 459070"/>
                        <a:gd name="connsiteX4" fmla="*/ 52651 w 84256"/>
                        <a:gd name="connsiteY4" fmla="*/ 263525 h 459070"/>
                        <a:gd name="connsiteX5" fmla="*/ 33601 w 84256"/>
                        <a:gd name="connsiteY5" fmla="*/ 333375 h 459070"/>
                        <a:gd name="connsiteX6" fmla="*/ 3483 w 84256"/>
                        <a:gd name="connsiteY6" fmla="*/ 459070 h 459070"/>
                        <a:gd name="connsiteX0" fmla="*/ 0 w 76055"/>
                        <a:gd name="connsiteY0" fmla="*/ 0 h 459070"/>
                        <a:gd name="connsiteX1" fmla="*/ 25400 w 76055"/>
                        <a:gd name="connsiteY1" fmla="*/ 139700 h 459070"/>
                        <a:gd name="connsiteX2" fmla="*/ 69850 w 76055"/>
                        <a:gd name="connsiteY2" fmla="*/ 196850 h 459070"/>
                        <a:gd name="connsiteX3" fmla="*/ 73025 w 76055"/>
                        <a:gd name="connsiteY3" fmla="*/ 225425 h 459070"/>
                        <a:gd name="connsiteX4" fmla="*/ 44450 w 76055"/>
                        <a:gd name="connsiteY4" fmla="*/ 263525 h 459070"/>
                        <a:gd name="connsiteX5" fmla="*/ 25400 w 76055"/>
                        <a:gd name="connsiteY5" fmla="*/ 333375 h 459070"/>
                        <a:gd name="connsiteX6" fmla="*/ 11128 w 76055"/>
                        <a:gd name="connsiteY6" fmla="*/ 459070 h 459070"/>
                        <a:gd name="connsiteX0" fmla="*/ 842 w 76897"/>
                        <a:gd name="connsiteY0" fmla="*/ 0 h 459070"/>
                        <a:gd name="connsiteX1" fmla="*/ 26242 w 76897"/>
                        <a:gd name="connsiteY1" fmla="*/ 139700 h 459070"/>
                        <a:gd name="connsiteX2" fmla="*/ 70692 w 76897"/>
                        <a:gd name="connsiteY2" fmla="*/ 196850 h 459070"/>
                        <a:gd name="connsiteX3" fmla="*/ 73867 w 76897"/>
                        <a:gd name="connsiteY3" fmla="*/ 225425 h 459070"/>
                        <a:gd name="connsiteX4" fmla="*/ 45292 w 76897"/>
                        <a:gd name="connsiteY4" fmla="*/ 263525 h 459070"/>
                        <a:gd name="connsiteX5" fmla="*/ 26242 w 76897"/>
                        <a:gd name="connsiteY5" fmla="*/ 333375 h 459070"/>
                        <a:gd name="connsiteX6" fmla="*/ 4046 w 76897"/>
                        <a:gd name="connsiteY6" fmla="*/ 459070 h 459070"/>
                        <a:gd name="connsiteX0" fmla="*/ 671 w 77556"/>
                        <a:gd name="connsiteY0" fmla="*/ 0 h 459070"/>
                        <a:gd name="connsiteX1" fmla="*/ 26071 w 77556"/>
                        <a:gd name="connsiteY1" fmla="*/ 139700 h 459070"/>
                        <a:gd name="connsiteX2" fmla="*/ 70521 w 77556"/>
                        <a:gd name="connsiteY2" fmla="*/ 196850 h 459070"/>
                        <a:gd name="connsiteX3" fmla="*/ 73696 w 77556"/>
                        <a:gd name="connsiteY3" fmla="*/ 225425 h 459070"/>
                        <a:gd name="connsiteX4" fmla="*/ 33236 w 77556"/>
                        <a:gd name="connsiteY4" fmla="*/ 284958 h 459070"/>
                        <a:gd name="connsiteX5" fmla="*/ 26071 w 77556"/>
                        <a:gd name="connsiteY5" fmla="*/ 333375 h 459070"/>
                        <a:gd name="connsiteX6" fmla="*/ 3875 w 77556"/>
                        <a:gd name="connsiteY6" fmla="*/ 459070 h 459070"/>
                        <a:gd name="connsiteX0" fmla="*/ 669 w 78198"/>
                        <a:gd name="connsiteY0" fmla="*/ 0 h 459070"/>
                        <a:gd name="connsiteX1" fmla="*/ 14185 w 78198"/>
                        <a:gd name="connsiteY1" fmla="*/ 109081 h 459070"/>
                        <a:gd name="connsiteX2" fmla="*/ 70519 w 78198"/>
                        <a:gd name="connsiteY2" fmla="*/ 196850 h 459070"/>
                        <a:gd name="connsiteX3" fmla="*/ 73694 w 78198"/>
                        <a:gd name="connsiteY3" fmla="*/ 225425 h 459070"/>
                        <a:gd name="connsiteX4" fmla="*/ 33234 w 78198"/>
                        <a:gd name="connsiteY4" fmla="*/ 284958 h 459070"/>
                        <a:gd name="connsiteX5" fmla="*/ 26069 w 78198"/>
                        <a:gd name="connsiteY5" fmla="*/ 333375 h 459070"/>
                        <a:gd name="connsiteX6" fmla="*/ 3873 w 78198"/>
                        <a:gd name="connsiteY6" fmla="*/ 459070 h 459070"/>
                        <a:gd name="connsiteX0" fmla="*/ 669 w 76518"/>
                        <a:gd name="connsiteY0" fmla="*/ 0 h 459070"/>
                        <a:gd name="connsiteX1" fmla="*/ 14185 w 76518"/>
                        <a:gd name="connsiteY1" fmla="*/ 109081 h 459070"/>
                        <a:gd name="connsiteX2" fmla="*/ 66557 w 76518"/>
                        <a:gd name="connsiteY2" fmla="*/ 172354 h 459070"/>
                        <a:gd name="connsiteX3" fmla="*/ 73694 w 76518"/>
                        <a:gd name="connsiteY3" fmla="*/ 225425 h 459070"/>
                        <a:gd name="connsiteX4" fmla="*/ 33234 w 76518"/>
                        <a:gd name="connsiteY4" fmla="*/ 284958 h 459070"/>
                        <a:gd name="connsiteX5" fmla="*/ 26069 w 76518"/>
                        <a:gd name="connsiteY5" fmla="*/ 333375 h 459070"/>
                        <a:gd name="connsiteX6" fmla="*/ 3873 w 76518"/>
                        <a:gd name="connsiteY6" fmla="*/ 459070 h 459070"/>
                        <a:gd name="connsiteX0" fmla="*/ 669 w 69049"/>
                        <a:gd name="connsiteY0" fmla="*/ 0 h 459070"/>
                        <a:gd name="connsiteX1" fmla="*/ 14185 w 69049"/>
                        <a:gd name="connsiteY1" fmla="*/ 109081 h 459070"/>
                        <a:gd name="connsiteX2" fmla="*/ 66557 w 69049"/>
                        <a:gd name="connsiteY2" fmla="*/ 172354 h 459070"/>
                        <a:gd name="connsiteX3" fmla="*/ 57848 w 69049"/>
                        <a:gd name="connsiteY3" fmla="*/ 225425 h 459070"/>
                        <a:gd name="connsiteX4" fmla="*/ 33234 w 69049"/>
                        <a:gd name="connsiteY4" fmla="*/ 284958 h 459070"/>
                        <a:gd name="connsiteX5" fmla="*/ 26069 w 69049"/>
                        <a:gd name="connsiteY5" fmla="*/ 333375 h 459070"/>
                        <a:gd name="connsiteX6" fmla="*/ 3873 w 69049"/>
                        <a:gd name="connsiteY6" fmla="*/ 459070 h 459070"/>
                        <a:gd name="connsiteX0" fmla="*/ 669 w 76517"/>
                        <a:gd name="connsiteY0" fmla="*/ 0 h 459070"/>
                        <a:gd name="connsiteX1" fmla="*/ 14185 w 76517"/>
                        <a:gd name="connsiteY1" fmla="*/ 109081 h 459070"/>
                        <a:gd name="connsiteX2" fmla="*/ 66557 w 76517"/>
                        <a:gd name="connsiteY2" fmla="*/ 172354 h 459070"/>
                        <a:gd name="connsiteX3" fmla="*/ 73694 w 76517"/>
                        <a:gd name="connsiteY3" fmla="*/ 223894 h 459070"/>
                        <a:gd name="connsiteX4" fmla="*/ 33234 w 76517"/>
                        <a:gd name="connsiteY4" fmla="*/ 284958 h 459070"/>
                        <a:gd name="connsiteX5" fmla="*/ 26069 w 76517"/>
                        <a:gd name="connsiteY5" fmla="*/ 333375 h 459070"/>
                        <a:gd name="connsiteX6" fmla="*/ 3873 w 76517"/>
                        <a:gd name="connsiteY6" fmla="*/ 459070 h 459070"/>
                        <a:gd name="connsiteX0" fmla="*/ 840 w 75808"/>
                        <a:gd name="connsiteY0" fmla="*/ 0 h 459070"/>
                        <a:gd name="connsiteX1" fmla="*/ 14356 w 75808"/>
                        <a:gd name="connsiteY1" fmla="*/ 109081 h 459070"/>
                        <a:gd name="connsiteX2" fmla="*/ 66728 w 75808"/>
                        <a:gd name="connsiteY2" fmla="*/ 172354 h 459070"/>
                        <a:gd name="connsiteX3" fmla="*/ 73865 w 75808"/>
                        <a:gd name="connsiteY3" fmla="*/ 223894 h 459070"/>
                        <a:gd name="connsiteX4" fmla="*/ 45290 w 75808"/>
                        <a:gd name="connsiteY4" fmla="*/ 284958 h 459070"/>
                        <a:gd name="connsiteX5" fmla="*/ 26240 w 75808"/>
                        <a:gd name="connsiteY5" fmla="*/ 333375 h 459070"/>
                        <a:gd name="connsiteX6" fmla="*/ 4044 w 75808"/>
                        <a:gd name="connsiteY6" fmla="*/ 459070 h 4590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5808" h="459070">
                          <a:moveTo>
                            <a:pt x="840" y="0"/>
                          </a:moveTo>
                          <a:cubicBezTo>
                            <a:pt x="7719" y="53446"/>
                            <a:pt x="3375" y="80355"/>
                            <a:pt x="14356" y="109081"/>
                          </a:cubicBezTo>
                          <a:cubicBezTo>
                            <a:pt x="25337" y="137807"/>
                            <a:pt x="56810" y="153219"/>
                            <a:pt x="66728" y="172354"/>
                          </a:cubicBezTo>
                          <a:cubicBezTo>
                            <a:pt x="76646" y="191490"/>
                            <a:pt x="77438" y="205127"/>
                            <a:pt x="73865" y="223894"/>
                          </a:cubicBezTo>
                          <a:cubicBezTo>
                            <a:pt x="70292" y="242661"/>
                            <a:pt x="53227" y="266711"/>
                            <a:pt x="45290" y="284958"/>
                          </a:cubicBezTo>
                          <a:cubicBezTo>
                            <a:pt x="37353" y="303205"/>
                            <a:pt x="33114" y="304356"/>
                            <a:pt x="26240" y="333375"/>
                          </a:cubicBezTo>
                          <a:cubicBezTo>
                            <a:pt x="19366" y="362394"/>
                            <a:pt x="-10773" y="438962"/>
                            <a:pt x="4044" y="459070"/>
                          </a:cubicBezTo>
                        </a:path>
                      </a:pathLst>
                    </a:custGeom>
                    <a:solidFill>
                      <a:sysClr val="window" lastClr="FFFFFF"/>
                    </a:solidFill>
                    <a:ln w="952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16" name="Rectangle 115"/>
                <p:cNvSpPr/>
                <p:nvPr/>
              </p:nvSpPr>
              <p:spPr>
                <a:xfrm>
                  <a:off x="3557627" y="1749753"/>
                  <a:ext cx="71703" cy="648072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itchFamily="34" charset="0"/>
                  </a:endParaRPr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067944" y="1556792"/>
                  <a:ext cx="72008" cy="77283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itchFamily="34" charset="0"/>
                  </a:endParaRPr>
                </a:p>
              </p:txBody>
            </p:sp>
            <p:cxnSp>
              <p:nvCxnSpPr>
                <p:cNvPr id="118" name="Connecteur droit 117"/>
                <p:cNvCxnSpPr/>
                <p:nvPr/>
              </p:nvCxnSpPr>
              <p:spPr>
                <a:xfrm>
                  <a:off x="4067944" y="1628800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9" name="Connecteur droit 118"/>
                <p:cNvCxnSpPr/>
                <p:nvPr/>
              </p:nvCxnSpPr>
              <p:spPr>
                <a:xfrm>
                  <a:off x="4139952" y="1631106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0" name="Connecteur droit 119"/>
                <p:cNvCxnSpPr/>
                <p:nvPr/>
              </p:nvCxnSpPr>
              <p:spPr>
                <a:xfrm>
                  <a:off x="3558711" y="1723378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1" name="Connecteur droit 120"/>
                <p:cNvCxnSpPr/>
                <p:nvPr/>
              </p:nvCxnSpPr>
              <p:spPr>
                <a:xfrm>
                  <a:off x="3630719" y="1722509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122" name="Rectangle 121"/>
                <p:cNvSpPr/>
                <p:nvPr/>
              </p:nvSpPr>
              <p:spPr>
                <a:xfrm>
                  <a:off x="4716016" y="1749753"/>
                  <a:ext cx="71703" cy="648072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itchFamily="34" charset="0"/>
                  </a:endParaRPr>
                </a:p>
              </p:txBody>
            </p:sp>
            <p:cxnSp>
              <p:nvCxnSpPr>
                <p:cNvPr id="123" name="Connecteur droit 122"/>
                <p:cNvCxnSpPr/>
                <p:nvPr/>
              </p:nvCxnSpPr>
              <p:spPr>
                <a:xfrm>
                  <a:off x="4717100" y="1723378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4" name="Connecteur droit 123"/>
                <p:cNvCxnSpPr/>
                <p:nvPr/>
              </p:nvCxnSpPr>
              <p:spPr>
                <a:xfrm>
                  <a:off x="4789108" y="1723241"/>
                  <a:ext cx="0" cy="70082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</p:grpSp>
        </p:grpSp>
        <p:cxnSp>
          <p:nvCxnSpPr>
            <p:cNvPr id="13" name="Connecteur droit avec flèche 12"/>
            <p:cNvCxnSpPr/>
            <p:nvPr/>
          </p:nvCxnSpPr>
          <p:spPr>
            <a:xfrm>
              <a:off x="1630987" y="2105527"/>
              <a:ext cx="0" cy="814845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14" name="Connecteur droit avec flèche 13"/>
            <p:cNvCxnSpPr/>
            <p:nvPr/>
          </p:nvCxnSpPr>
          <p:spPr>
            <a:xfrm flipV="1">
              <a:off x="2639323" y="2042847"/>
              <a:ext cx="0" cy="846185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stealth" w="med" len="lg"/>
            </a:ln>
            <a:effectLst/>
          </p:spPr>
        </p:cxnSp>
        <p:sp>
          <p:nvSpPr>
            <p:cNvPr id="15" name="ZoneTexte 14"/>
            <p:cNvSpPr txBox="1"/>
            <p:nvPr/>
          </p:nvSpPr>
          <p:spPr>
            <a:xfrm>
              <a:off x="2451021" y="1796899"/>
              <a:ext cx="918646" cy="248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Sortie du gaz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958765" y="1848331"/>
              <a:ext cx="959870" cy="408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Recharge de liquide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887640" y="3728487"/>
              <a:ext cx="713446" cy="460315"/>
              <a:chOff x="2739512" y="3493276"/>
              <a:chExt cx="819616" cy="528815"/>
            </a:xfrm>
          </p:grpSpPr>
          <p:cxnSp>
            <p:nvCxnSpPr>
              <p:cNvPr id="109" name="Connecteur droit 108"/>
              <p:cNvCxnSpPr/>
              <p:nvPr/>
            </p:nvCxnSpPr>
            <p:spPr>
              <a:xfrm flipH="1">
                <a:off x="2897717" y="4022091"/>
                <a:ext cx="66140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10" name="Connecteur droit 109"/>
              <p:cNvCxnSpPr/>
              <p:nvPr/>
            </p:nvCxnSpPr>
            <p:spPr>
              <a:xfrm flipH="1">
                <a:off x="2915816" y="3653072"/>
                <a:ext cx="6433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11" name="Connecteur droit 110"/>
              <p:cNvCxnSpPr/>
              <p:nvPr/>
            </p:nvCxnSpPr>
            <p:spPr>
              <a:xfrm flipV="1">
                <a:off x="2897717" y="3662438"/>
                <a:ext cx="0" cy="359652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  <p:sp>
            <p:nvSpPr>
              <p:cNvPr id="112" name="Ellipse 111"/>
              <p:cNvSpPr/>
              <p:nvPr/>
            </p:nvSpPr>
            <p:spPr>
              <a:xfrm>
                <a:off x="2739512" y="3493276"/>
                <a:ext cx="324036" cy="324036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itchFamily="34" charset="0"/>
                  </a:rPr>
                  <a:t>PV</a:t>
                </a: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2492710" y="5506878"/>
              <a:ext cx="442809" cy="240812"/>
              <a:chOff x="4579698" y="5698400"/>
              <a:chExt cx="508704" cy="276648"/>
            </a:xfrm>
          </p:grpSpPr>
          <p:sp>
            <p:nvSpPr>
              <p:cNvPr id="107" name="ZoneTexte 106"/>
              <p:cNvSpPr txBox="1"/>
              <p:nvPr/>
            </p:nvSpPr>
            <p:spPr>
              <a:xfrm>
                <a:off x="4579698" y="5698400"/>
                <a:ext cx="365483" cy="276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itchFamily="34" charset="0"/>
                  </a:rPr>
                  <a:t>T1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cxnSp>
            <p:nvCxnSpPr>
              <p:cNvPr id="108" name="Connecteur droit 107"/>
              <p:cNvCxnSpPr/>
              <p:nvPr/>
            </p:nvCxnSpPr>
            <p:spPr>
              <a:xfrm>
                <a:off x="4860032" y="5814710"/>
                <a:ext cx="22837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20" name="Groupe 19"/>
            <p:cNvGrpSpPr/>
            <p:nvPr/>
          </p:nvGrpSpPr>
          <p:grpSpPr>
            <a:xfrm>
              <a:off x="2503490" y="5110555"/>
              <a:ext cx="442809" cy="240812"/>
              <a:chOff x="4579698" y="5698400"/>
              <a:chExt cx="508704" cy="276648"/>
            </a:xfrm>
          </p:grpSpPr>
          <p:sp>
            <p:nvSpPr>
              <p:cNvPr id="105" name="ZoneTexte 104"/>
              <p:cNvSpPr txBox="1"/>
              <p:nvPr/>
            </p:nvSpPr>
            <p:spPr>
              <a:xfrm>
                <a:off x="4579698" y="5698400"/>
                <a:ext cx="365483" cy="276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itchFamily="34" charset="0"/>
                  </a:rPr>
                  <a:t>T2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cxnSp>
            <p:nvCxnSpPr>
              <p:cNvPr id="106" name="Connecteur droit 105"/>
              <p:cNvCxnSpPr/>
              <p:nvPr/>
            </p:nvCxnSpPr>
            <p:spPr>
              <a:xfrm>
                <a:off x="4860032" y="5814710"/>
                <a:ext cx="22837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21" name="Groupe 20"/>
            <p:cNvGrpSpPr/>
            <p:nvPr/>
          </p:nvGrpSpPr>
          <p:grpSpPr>
            <a:xfrm>
              <a:off x="2489456" y="4714574"/>
              <a:ext cx="442809" cy="240812"/>
              <a:chOff x="4579698" y="5698400"/>
              <a:chExt cx="508704" cy="276648"/>
            </a:xfrm>
          </p:grpSpPr>
          <p:sp>
            <p:nvSpPr>
              <p:cNvPr id="103" name="ZoneTexte 102"/>
              <p:cNvSpPr txBox="1"/>
              <p:nvPr/>
            </p:nvSpPr>
            <p:spPr>
              <a:xfrm>
                <a:off x="4579698" y="5698400"/>
                <a:ext cx="365483" cy="276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itchFamily="34" charset="0"/>
                  </a:rPr>
                  <a:t>T3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cxnSp>
            <p:nvCxnSpPr>
              <p:cNvPr id="104" name="Connecteur droit 103"/>
              <p:cNvCxnSpPr/>
              <p:nvPr/>
            </p:nvCxnSpPr>
            <p:spPr>
              <a:xfrm>
                <a:off x="4860032" y="5814710"/>
                <a:ext cx="22837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22" name="Groupe 21"/>
            <p:cNvGrpSpPr/>
            <p:nvPr/>
          </p:nvGrpSpPr>
          <p:grpSpPr>
            <a:xfrm>
              <a:off x="2496857" y="4275811"/>
              <a:ext cx="442809" cy="240812"/>
              <a:chOff x="4579698" y="5698400"/>
              <a:chExt cx="508704" cy="276648"/>
            </a:xfrm>
          </p:grpSpPr>
          <p:sp>
            <p:nvSpPr>
              <p:cNvPr id="101" name="ZoneTexte 100"/>
              <p:cNvSpPr txBox="1"/>
              <p:nvPr/>
            </p:nvSpPr>
            <p:spPr>
              <a:xfrm>
                <a:off x="4579698" y="5698400"/>
                <a:ext cx="365483" cy="276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itchFamily="34" charset="0"/>
                  </a:rPr>
                  <a:t>T4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cxnSp>
            <p:nvCxnSpPr>
              <p:cNvPr id="102" name="Connecteur droit 101"/>
              <p:cNvCxnSpPr/>
              <p:nvPr/>
            </p:nvCxnSpPr>
            <p:spPr>
              <a:xfrm>
                <a:off x="4860032" y="5814710"/>
                <a:ext cx="22837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23" name="Groupe 22"/>
            <p:cNvGrpSpPr/>
            <p:nvPr/>
          </p:nvGrpSpPr>
          <p:grpSpPr>
            <a:xfrm>
              <a:off x="2489168" y="3840691"/>
              <a:ext cx="442809" cy="240812"/>
              <a:chOff x="4579698" y="5698400"/>
              <a:chExt cx="508704" cy="276648"/>
            </a:xfrm>
          </p:grpSpPr>
          <p:sp>
            <p:nvSpPr>
              <p:cNvPr id="99" name="ZoneTexte 98"/>
              <p:cNvSpPr txBox="1"/>
              <p:nvPr/>
            </p:nvSpPr>
            <p:spPr>
              <a:xfrm>
                <a:off x="4579698" y="5698400"/>
                <a:ext cx="365483" cy="276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itchFamily="34" charset="0"/>
                  </a:rPr>
                  <a:t>T5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cxnSp>
            <p:nvCxnSpPr>
              <p:cNvPr id="100" name="Connecteur droit 99"/>
              <p:cNvCxnSpPr/>
              <p:nvPr/>
            </p:nvCxnSpPr>
            <p:spPr>
              <a:xfrm>
                <a:off x="4860032" y="5814710"/>
                <a:ext cx="22837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24" name="Groupe 23"/>
            <p:cNvGrpSpPr/>
            <p:nvPr/>
          </p:nvGrpSpPr>
          <p:grpSpPr>
            <a:xfrm>
              <a:off x="2178689" y="3728487"/>
              <a:ext cx="713444" cy="2067969"/>
              <a:chOff x="4222685" y="3493276"/>
              <a:chExt cx="819613" cy="2375708"/>
            </a:xfrm>
          </p:grpSpPr>
          <p:grpSp>
            <p:nvGrpSpPr>
              <p:cNvPr id="92" name="Groupe 91"/>
              <p:cNvGrpSpPr/>
              <p:nvPr/>
            </p:nvGrpSpPr>
            <p:grpSpPr>
              <a:xfrm>
                <a:off x="4222685" y="3493276"/>
                <a:ext cx="819613" cy="2375708"/>
                <a:chOff x="2739512" y="3437204"/>
                <a:chExt cx="819613" cy="2375708"/>
              </a:xfrm>
            </p:grpSpPr>
            <p:cxnSp>
              <p:nvCxnSpPr>
                <p:cNvPr id="95" name="Connecteur droit 94"/>
                <p:cNvCxnSpPr/>
                <p:nvPr/>
              </p:nvCxnSpPr>
              <p:spPr>
                <a:xfrm flipH="1">
                  <a:off x="2897716" y="5812912"/>
                  <a:ext cx="66140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96" name="Connecteur droit 95"/>
                <p:cNvCxnSpPr/>
                <p:nvPr/>
              </p:nvCxnSpPr>
              <p:spPr>
                <a:xfrm flipH="1">
                  <a:off x="2901530" y="3437204"/>
                  <a:ext cx="55704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97" name="Connecteur droit 96"/>
                <p:cNvCxnSpPr/>
                <p:nvPr/>
              </p:nvCxnSpPr>
              <p:spPr>
                <a:xfrm flipV="1">
                  <a:off x="2897716" y="3662438"/>
                  <a:ext cx="1" cy="215047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98" name="Ellipse 97"/>
                <p:cNvSpPr/>
                <p:nvPr/>
              </p:nvSpPr>
              <p:spPr>
                <a:xfrm>
                  <a:off x="2739512" y="3493276"/>
                  <a:ext cx="324036" cy="324036"/>
                </a:xfrm>
                <a:prstGeom prst="ellipse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itchFamily="34" charset="0"/>
                    </a:rPr>
                    <a:t>PT</a:t>
                  </a:r>
                  <a:endPara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itchFamily="34" charset="0"/>
                  </a:endParaRPr>
                </a:p>
              </p:txBody>
            </p:sp>
          </p:grpSp>
          <p:cxnSp>
            <p:nvCxnSpPr>
              <p:cNvPr id="93" name="Connecteur droit 92"/>
              <p:cNvCxnSpPr/>
              <p:nvPr/>
            </p:nvCxnSpPr>
            <p:spPr>
              <a:xfrm>
                <a:off x="4935661" y="3691276"/>
                <a:ext cx="10663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94" name="Connecteur droit 93"/>
              <p:cNvCxnSpPr>
                <a:endCxn id="98" idx="0"/>
              </p:cNvCxnSpPr>
              <p:nvPr/>
            </p:nvCxnSpPr>
            <p:spPr>
              <a:xfrm>
                <a:off x="4384703" y="3493276"/>
                <a:ext cx="0" cy="56072"/>
              </a:xfrm>
              <a:prstGeom prst="line">
                <a:avLst/>
              </a:prstGeom>
              <a:noFill/>
              <a:ln w="952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5" name="Rectangle 24"/>
            <p:cNvSpPr/>
            <p:nvPr/>
          </p:nvSpPr>
          <p:spPr>
            <a:xfrm rot="18840000" flipH="1">
              <a:off x="2232346" y="2539594"/>
              <a:ext cx="39797" cy="1246394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317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 rot="16200000">
              <a:off x="2105561" y="4671244"/>
              <a:ext cx="2478350" cy="3373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Chauffage électrice</a:t>
              </a:r>
              <a:r>
                <a:rPr kumimoji="0" lang="fr-FR" sz="16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(fil spiral)</a:t>
              </a: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2099265" y="2733341"/>
              <a:ext cx="700043" cy="394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</a:rPr>
                <a:t>Niveau Liquide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8" name="Forme libre 27"/>
            <p:cNvSpPr/>
            <p:nvPr/>
          </p:nvSpPr>
          <p:spPr>
            <a:xfrm>
              <a:off x="2803347" y="2805877"/>
              <a:ext cx="110549" cy="272459"/>
            </a:xfrm>
            <a:custGeom>
              <a:avLst/>
              <a:gdLst>
                <a:gd name="connsiteX0" fmla="*/ 127000 w 127000"/>
                <a:gd name="connsiteY0" fmla="*/ 68529 h 313004"/>
                <a:gd name="connsiteX1" fmla="*/ 117475 w 127000"/>
                <a:gd name="connsiteY1" fmla="*/ 17729 h 313004"/>
                <a:gd name="connsiteX2" fmla="*/ 76200 w 127000"/>
                <a:gd name="connsiteY2" fmla="*/ 1854 h 313004"/>
                <a:gd name="connsiteX3" fmla="*/ 41275 w 127000"/>
                <a:gd name="connsiteY3" fmla="*/ 55829 h 313004"/>
                <a:gd name="connsiteX4" fmla="*/ 6350 w 127000"/>
                <a:gd name="connsiteY4" fmla="*/ 236804 h 313004"/>
                <a:gd name="connsiteX5" fmla="*/ 0 w 127000"/>
                <a:gd name="connsiteY5" fmla="*/ 313004 h 3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000" h="313004">
                  <a:moveTo>
                    <a:pt x="127000" y="68529"/>
                  </a:moveTo>
                  <a:cubicBezTo>
                    <a:pt x="126471" y="48685"/>
                    <a:pt x="125942" y="28841"/>
                    <a:pt x="117475" y="17729"/>
                  </a:cubicBezTo>
                  <a:cubicBezTo>
                    <a:pt x="109008" y="6617"/>
                    <a:pt x="88900" y="-4496"/>
                    <a:pt x="76200" y="1854"/>
                  </a:cubicBezTo>
                  <a:cubicBezTo>
                    <a:pt x="63500" y="8204"/>
                    <a:pt x="52917" y="16671"/>
                    <a:pt x="41275" y="55829"/>
                  </a:cubicBezTo>
                  <a:cubicBezTo>
                    <a:pt x="29633" y="94987"/>
                    <a:pt x="13229" y="193942"/>
                    <a:pt x="6350" y="236804"/>
                  </a:cubicBezTo>
                  <a:cubicBezTo>
                    <a:pt x="-529" y="279667"/>
                    <a:pt x="1587" y="301362"/>
                    <a:pt x="0" y="313004"/>
                  </a:cubicBezTo>
                </a:path>
              </a:pathLst>
            </a:custGeom>
            <a:noFill/>
            <a:ln w="9525" cap="flat" cmpd="sng" algn="ctr">
              <a:solidFill>
                <a:srgbClr val="4F81BD">
                  <a:shade val="50000"/>
                </a:srgbClr>
              </a:solidFill>
              <a:prstDash val="solid"/>
              <a:headEnd w="med" len="lg"/>
              <a:tailEnd type="stealth" w="sm" len="lg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9" name="Forme libre 28"/>
            <p:cNvSpPr/>
            <p:nvPr/>
          </p:nvSpPr>
          <p:spPr>
            <a:xfrm flipH="1">
              <a:off x="2951484" y="2806066"/>
              <a:ext cx="110549" cy="272459"/>
            </a:xfrm>
            <a:custGeom>
              <a:avLst/>
              <a:gdLst>
                <a:gd name="connsiteX0" fmla="*/ 127000 w 127000"/>
                <a:gd name="connsiteY0" fmla="*/ 68529 h 313004"/>
                <a:gd name="connsiteX1" fmla="*/ 117475 w 127000"/>
                <a:gd name="connsiteY1" fmla="*/ 17729 h 313004"/>
                <a:gd name="connsiteX2" fmla="*/ 76200 w 127000"/>
                <a:gd name="connsiteY2" fmla="*/ 1854 h 313004"/>
                <a:gd name="connsiteX3" fmla="*/ 41275 w 127000"/>
                <a:gd name="connsiteY3" fmla="*/ 55829 h 313004"/>
                <a:gd name="connsiteX4" fmla="*/ 6350 w 127000"/>
                <a:gd name="connsiteY4" fmla="*/ 236804 h 313004"/>
                <a:gd name="connsiteX5" fmla="*/ 0 w 127000"/>
                <a:gd name="connsiteY5" fmla="*/ 313004 h 3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000" h="313004">
                  <a:moveTo>
                    <a:pt x="127000" y="68529"/>
                  </a:moveTo>
                  <a:cubicBezTo>
                    <a:pt x="126471" y="48685"/>
                    <a:pt x="125942" y="28841"/>
                    <a:pt x="117475" y="17729"/>
                  </a:cubicBezTo>
                  <a:cubicBezTo>
                    <a:pt x="109008" y="6617"/>
                    <a:pt x="88900" y="-4496"/>
                    <a:pt x="76200" y="1854"/>
                  </a:cubicBezTo>
                  <a:cubicBezTo>
                    <a:pt x="63500" y="8204"/>
                    <a:pt x="52917" y="16671"/>
                    <a:pt x="41275" y="55829"/>
                  </a:cubicBezTo>
                  <a:cubicBezTo>
                    <a:pt x="29633" y="94987"/>
                    <a:pt x="13229" y="193942"/>
                    <a:pt x="6350" y="236804"/>
                  </a:cubicBezTo>
                  <a:cubicBezTo>
                    <a:pt x="-529" y="279667"/>
                    <a:pt x="1587" y="301362"/>
                    <a:pt x="0" y="313004"/>
                  </a:cubicBezTo>
                </a:path>
              </a:pathLst>
            </a:custGeom>
            <a:noFill/>
            <a:ln w="9525" cap="flat" cmpd="sng" algn="ctr">
              <a:solidFill>
                <a:srgbClr val="4F81BD">
                  <a:shade val="50000"/>
                </a:srgbClr>
              </a:solidFill>
              <a:prstDash val="solid"/>
              <a:headEnd w="med" len="lg"/>
              <a:tailEnd type="stealth" w="sm" len="lg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0" name="Ellipse 29"/>
            <p:cNvSpPr/>
            <p:nvPr/>
          </p:nvSpPr>
          <p:spPr>
            <a:xfrm>
              <a:off x="2909581" y="4908165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1" name="Ellipse 30"/>
            <p:cNvSpPr/>
            <p:nvPr/>
          </p:nvSpPr>
          <p:spPr>
            <a:xfrm>
              <a:off x="2923974" y="4993158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2" name="Ellipse 31"/>
            <p:cNvSpPr/>
            <p:nvPr/>
          </p:nvSpPr>
          <p:spPr>
            <a:xfrm>
              <a:off x="2920809" y="527253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2909581" y="509451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4" name="Ellipse 33"/>
            <p:cNvSpPr/>
            <p:nvPr/>
          </p:nvSpPr>
          <p:spPr>
            <a:xfrm>
              <a:off x="2909581" y="554598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2918494" y="4592879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6" name="Ellipse 35"/>
            <p:cNvSpPr/>
            <p:nvPr/>
          </p:nvSpPr>
          <p:spPr>
            <a:xfrm>
              <a:off x="2920809" y="483635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7" name="Ellipse 36"/>
            <p:cNvSpPr/>
            <p:nvPr/>
          </p:nvSpPr>
          <p:spPr>
            <a:xfrm>
              <a:off x="2906818" y="4766037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8" name="Ellipse 37"/>
            <p:cNvSpPr/>
            <p:nvPr/>
          </p:nvSpPr>
          <p:spPr>
            <a:xfrm>
              <a:off x="2920809" y="4701485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9" name="Ellipse 38"/>
            <p:cNvSpPr/>
            <p:nvPr/>
          </p:nvSpPr>
          <p:spPr>
            <a:xfrm>
              <a:off x="2906818" y="4655524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0" name="Ellipse 39"/>
            <p:cNvSpPr/>
            <p:nvPr/>
          </p:nvSpPr>
          <p:spPr>
            <a:xfrm>
              <a:off x="2911896" y="453439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1" name="Ellipse 40"/>
            <p:cNvSpPr/>
            <p:nvPr/>
          </p:nvSpPr>
          <p:spPr>
            <a:xfrm>
              <a:off x="2920809" y="451129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2" name="Ellipse 41"/>
            <p:cNvSpPr/>
            <p:nvPr/>
          </p:nvSpPr>
          <p:spPr>
            <a:xfrm>
              <a:off x="2906818" y="4465528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3" name="Ellipse 42"/>
            <p:cNvSpPr/>
            <p:nvPr/>
          </p:nvSpPr>
          <p:spPr>
            <a:xfrm>
              <a:off x="2918093" y="442573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4" name="Ellipse 43"/>
            <p:cNvSpPr/>
            <p:nvPr/>
          </p:nvSpPr>
          <p:spPr>
            <a:xfrm>
              <a:off x="2920668" y="431514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5" name="Ellipse 44"/>
            <p:cNvSpPr/>
            <p:nvPr/>
          </p:nvSpPr>
          <p:spPr>
            <a:xfrm>
              <a:off x="2926690" y="4386058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6" name="Ellipse 45"/>
            <p:cNvSpPr/>
            <p:nvPr/>
          </p:nvSpPr>
          <p:spPr>
            <a:xfrm>
              <a:off x="2912699" y="4340097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7" name="Ellipse 46"/>
            <p:cNvSpPr/>
            <p:nvPr/>
          </p:nvSpPr>
          <p:spPr>
            <a:xfrm>
              <a:off x="2905518" y="4276554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8" name="Ellipse 47"/>
            <p:cNvSpPr/>
            <p:nvPr/>
          </p:nvSpPr>
          <p:spPr>
            <a:xfrm>
              <a:off x="2914431" y="4253454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9" name="Ellipse 48"/>
            <p:cNvSpPr/>
            <p:nvPr/>
          </p:nvSpPr>
          <p:spPr>
            <a:xfrm>
              <a:off x="2900440" y="4207692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0" name="Ellipse 49"/>
            <p:cNvSpPr/>
            <p:nvPr/>
          </p:nvSpPr>
          <p:spPr>
            <a:xfrm>
              <a:off x="2915422" y="4130202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2910463" y="3947475"/>
              <a:ext cx="54729" cy="315550"/>
              <a:chOff x="5059168" y="3841664"/>
              <a:chExt cx="62873" cy="362508"/>
            </a:xfrm>
          </p:grpSpPr>
          <p:sp>
            <p:nvSpPr>
              <p:cNvPr id="85" name="Ellipse 84"/>
              <p:cNvSpPr/>
              <p:nvPr/>
            </p:nvSpPr>
            <p:spPr>
              <a:xfrm>
                <a:off x="5072582" y="4033686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86" name="Ellipse 85"/>
              <p:cNvSpPr/>
              <p:nvPr/>
            </p:nvSpPr>
            <p:spPr>
              <a:xfrm>
                <a:off x="5075241" y="4158453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87" name="Ellipse 86"/>
              <p:cNvSpPr/>
              <p:nvPr/>
            </p:nvSpPr>
            <p:spPr>
              <a:xfrm>
                <a:off x="5059168" y="4105653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88" name="Ellipse 87"/>
              <p:cNvSpPr/>
              <p:nvPr/>
            </p:nvSpPr>
            <p:spPr>
              <a:xfrm>
                <a:off x="5065002" y="3966493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89" name="Ellipse 88"/>
              <p:cNvSpPr/>
              <p:nvPr/>
            </p:nvSpPr>
            <p:spPr>
              <a:xfrm>
                <a:off x="5075241" y="3939955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90" name="Ellipse 89"/>
              <p:cNvSpPr/>
              <p:nvPr/>
            </p:nvSpPr>
            <p:spPr>
              <a:xfrm>
                <a:off x="5059168" y="3887383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  <p:sp>
            <p:nvSpPr>
              <p:cNvPr id="91" name="Ellipse 90"/>
              <p:cNvSpPr/>
              <p:nvPr/>
            </p:nvSpPr>
            <p:spPr>
              <a:xfrm>
                <a:off x="5072121" y="3841664"/>
                <a:ext cx="46800" cy="45719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1F497D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itchFamily="34" charset="0"/>
                </a:endParaRPr>
              </a:p>
            </p:txBody>
          </p:sp>
        </p:grpSp>
        <p:sp>
          <p:nvSpPr>
            <p:cNvPr id="52" name="Ellipse 51"/>
            <p:cNvSpPr/>
            <p:nvPr/>
          </p:nvSpPr>
          <p:spPr>
            <a:xfrm>
              <a:off x="2912196" y="3809822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Ellipse 52"/>
            <p:cNvSpPr/>
            <p:nvPr/>
          </p:nvSpPr>
          <p:spPr>
            <a:xfrm>
              <a:off x="2910461" y="390464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Ellipse 53"/>
            <p:cNvSpPr/>
            <p:nvPr/>
          </p:nvSpPr>
          <p:spPr>
            <a:xfrm>
              <a:off x="2915515" y="3851757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Ellipse 54"/>
            <p:cNvSpPr/>
            <p:nvPr/>
          </p:nvSpPr>
          <p:spPr>
            <a:xfrm>
              <a:off x="2922166" y="3779925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Ellipse 55"/>
            <p:cNvSpPr/>
            <p:nvPr/>
          </p:nvSpPr>
          <p:spPr>
            <a:xfrm>
              <a:off x="2925700" y="3756825"/>
              <a:ext cx="40737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Ellipse 56"/>
            <p:cNvSpPr/>
            <p:nvPr/>
          </p:nvSpPr>
          <p:spPr>
            <a:xfrm>
              <a:off x="2917088" y="3711063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Ellipse 57"/>
            <p:cNvSpPr/>
            <p:nvPr/>
          </p:nvSpPr>
          <p:spPr>
            <a:xfrm>
              <a:off x="2919543" y="367194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" name="Ellipse 58"/>
            <p:cNvSpPr/>
            <p:nvPr/>
          </p:nvSpPr>
          <p:spPr>
            <a:xfrm>
              <a:off x="2918494" y="3538453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" name="Ellipse 59"/>
            <p:cNvSpPr/>
            <p:nvPr/>
          </p:nvSpPr>
          <p:spPr>
            <a:xfrm>
              <a:off x="2920809" y="3630842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" name="Ellipse 60"/>
            <p:cNvSpPr/>
            <p:nvPr/>
          </p:nvSpPr>
          <p:spPr>
            <a:xfrm>
              <a:off x="2906818" y="3584882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" name="Ellipse 61"/>
            <p:cNvSpPr/>
            <p:nvPr/>
          </p:nvSpPr>
          <p:spPr>
            <a:xfrm>
              <a:off x="2911896" y="3463748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" name="Ellipse 62"/>
            <p:cNvSpPr/>
            <p:nvPr/>
          </p:nvSpPr>
          <p:spPr>
            <a:xfrm>
              <a:off x="2912699" y="349865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4" name="Ellipse 63"/>
            <p:cNvSpPr/>
            <p:nvPr/>
          </p:nvSpPr>
          <p:spPr>
            <a:xfrm>
              <a:off x="2912196" y="342395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5" name="Ellipse 64"/>
            <p:cNvSpPr/>
            <p:nvPr/>
          </p:nvSpPr>
          <p:spPr>
            <a:xfrm>
              <a:off x="2923974" y="3384047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" name="Ellipse 65"/>
            <p:cNvSpPr/>
            <p:nvPr/>
          </p:nvSpPr>
          <p:spPr>
            <a:xfrm>
              <a:off x="2911608" y="334425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" name="Ellipse 66"/>
            <p:cNvSpPr/>
            <p:nvPr/>
          </p:nvSpPr>
          <p:spPr>
            <a:xfrm>
              <a:off x="2924595" y="3305129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" name="Ellipse 67"/>
            <p:cNvSpPr/>
            <p:nvPr/>
          </p:nvSpPr>
          <p:spPr>
            <a:xfrm>
              <a:off x="2913015" y="317164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9" name="Ellipse 68"/>
            <p:cNvSpPr/>
            <p:nvPr/>
          </p:nvSpPr>
          <p:spPr>
            <a:xfrm>
              <a:off x="2909581" y="3227353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0" name="Ellipse 69"/>
            <p:cNvSpPr/>
            <p:nvPr/>
          </p:nvSpPr>
          <p:spPr>
            <a:xfrm>
              <a:off x="2915542" y="326715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1" name="Ellipse 70"/>
            <p:cNvSpPr/>
            <p:nvPr/>
          </p:nvSpPr>
          <p:spPr>
            <a:xfrm>
              <a:off x="2922259" y="3192535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2" name="Ellipse 71"/>
            <p:cNvSpPr/>
            <p:nvPr/>
          </p:nvSpPr>
          <p:spPr>
            <a:xfrm>
              <a:off x="2907219" y="3131843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3" name="Ellipse 72"/>
            <p:cNvSpPr/>
            <p:nvPr/>
          </p:nvSpPr>
          <p:spPr>
            <a:xfrm>
              <a:off x="2918093" y="3096935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4" name="Ellipse 73"/>
            <p:cNvSpPr/>
            <p:nvPr/>
          </p:nvSpPr>
          <p:spPr>
            <a:xfrm>
              <a:off x="2910107" y="306861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5" name="Ellipse 74"/>
            <p:cNvSpPr/>
            <p:nvPr/>
          </p:nvSpPr>
          <p:spPr>
            <a:xfrm>
              <a:off x="2917088" y="315838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6" name="Ellipse 75"/>
            <p:cNvSpPr/>
            <p:nvPr/>
          </p:nvSpPr>
          <p:spPr>
            <a:xfrm>
              <a:off x="2919543" y="3119259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7" name="Ellipse 76"/>
            <p:cNvSpPr/>
            <p:nvPr/>
          </p:nvSpPr>
          <p:spPr>
            <a:xfrm>
              <a:off x="2918494" y="2985771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8" name="Ellipse 77"/>
            <p:cNvSpPr/>
            <p:nvPr/>
          </p:nvSpPr>
          <p:spPr>
            <a:xfrm>
              <a:off x="2920809" y="307816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9" name="Ellipse 78"/>
            <p:cNvSpPr/>
            <p:nvPr/>
          </p:nvSpPr>
          <p:spPr>
            <a:xfrm>
              <a:off x="2906818" y="303220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0" name="Ellipse 79"/>
            <p:cNvSpPr/>
            <p:nvPr/>
          </p:nvSpPr>
          <p:spPr>
            <a:xfrm>
              <a:off x="2911896" y="2911066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1" name="Ellipse 80"/>
            <p:cNvSpPr/>
            <p:nvPr/>
          </p:nvSpPr>
          <p:spPr>
            <a:xfrm>
              <a:off x="2912699" y="2945974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2" name="Ellipse 81"/>
            <p:cNvSpPr/>
            <p:nvPr/>
          </p:nvSpPr>
          <p:spPr>
            <a:xfrm>
              <a:off x="2912196" y="2871269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3" name="Ellipse 82"/>
            <p:cNvSpPr/>
            <p:nvPr/>
          </p:nvSpPr>
          <p:spPr>
            <a:xfrm>
              <a:off x="2919849" y="2851370"/>
              <a:ext cx="40738" cy="39797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>
            <a:xfrm>
              <a:off x="2804610" y="3728487"/>
              <a:ext cx="0" cy="172352"/>
            </a:xfrm>
            <a:prstGeom prst="line">
              <a:avLst/>
            </a:prstGeom>
            <a:noFill/>
            <a:ln w="952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</p:grpSp>
      <p:grpSp>
        <p:nvGrpSpPr>
          <p:cNvPr id="158" name="Group 47"/>
          <p:cNvGrpSpPr>
            <a:grpSpLocks/>
          </p:cNvGrpSpPr>
          <p:nvPr/>
        </p:nvGrpSpPr>
        <p:grpSpPr bwMode="auto">
          <a:xfrm>
            <a:off x="107504" y="4139167"/>
            <a:ext cx="4788953" cy="2917667"/>
            <a:chOff x="284" y="709"/>
            <a:chExt cx="5730" cy="3491"/>
          </a:xfrm>
        </p:grpSpPr>
        <p:sp>
          <p:nvSpPr>
            <p:cNvPr id="159" name="Text Box 48"/>
            <p:cNvSpPr txBox="1">
              <a:spLocks noChangeArrowheads="1"/>
            </p:cNvSpPr>
            <p:nvPr/>
          </p:nvSpPr>
          <p:spPr bwMode="auto">
            <a:xfrm>
              <a:off x="3152" y="709"/>
              <a:ext cx="2495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12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Phase separator cryostat </a:t>
              </a:r>
              <a:endParaRPr lang="en-GB" altLang="en-US" sz="1200" dirty="0" smtClean="0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  <a:p>
              <a:r>
                <a:rPr lang="en-GB" altLang="en-US" sz="105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(</a:t>
              </a:r>
              <a:r>
                <a:rPr lang="en-GB" altLang="en-US" sz="1050" dirty="0" err="1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GHe+LHe</a:t>
              </a:r>
              <a:r>
                <a:rPr lang="en-GB" altLang="en-US" sz="105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)</a:t>
              </a:r>
            </a:p>
          </p:txBody>
        </p:sp>
        <p:sp>
          <p:nvSpPr>
            <p:cNvPr id="160" name="Line 49"/>
            <p:cNvSpPr>
              <a:spLocks noChangeShapeType="1"/>
            </p:cNvSpPr>
            <p:nvPr/>
          </p:nvSpPr>
          <p:spPr bwMode="auto">
            <a:xfrm flipV="1">
              <a:off x="4219" y="3601"/>
              <a:ext cx="86" cy="6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61" name="Line 50"/>
            <p:cNvSpPr>
              <a:spLocks noChangeShapeType="1"/>
            </p:cNvSpPr>
            <p:nvPr/>
          </p:nvSpPr>
          <p:spPr bwMode="auto">
            <a:xfrm flipV="1">
              <a:off x="3284" y="3592"/>
              <a:ext cx="86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62" name="Line 51"/>
            <p:cNvSpPr>
              <a:spLocks noChangeShapeType="1"/>
            </p:cNvSpPr>
            <p:nvPr/>
          </p:nvSpPr>
          <p:spPr bwMode="auto">
            <a:xfrm flipV="1">
              <a:off x="2349" y="3599"/>
              <a:ext cx="86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63" name="Line 52"/>
            <p:cNvSpPr>
              <a:spLocks noChangeShapeType="1"/>
            </p:cNvSpPr>
            <p:nvPr/>
          </p:nvSpPr>
          <p:spPr bwMode="auto">
            <a:xfrm flipV="1">
              <a:off x="1412" y="3601"/>
              <a:ext cx="86" cy="6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64" name="Line 53"/>
            <p:cNvSpPr>
              <a:spLocks noChangeShapeType="1"/>
            </p:cNvSpPr>
            <p:nvPr/>
          </p:nvSpPr>
          <p:spPr bwMode="auto">
            <a:xfrm flipV="1">
              <a:off x="479" y="3577"/>
              <a:ext cx="86" cy="6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165" name="Group 54"/>
            <p:cNvGrpSpPr>
              <a:grpSpLocks/>
            </p:cNvGrpSpPr>
            <p:nvPr/>
          </p:nvGrpSpPr>
          <p:grpSpPr bwMode="auto">
            <a:xfrm>
              <a:off x="3355" y="2813"/>
              <a:ext cx="742" cy="815"/>
              <a:chOff x="2346" y="2814"/>
              <a:chExt cx="2082" cy="2052"/>
            </a:xfrm>
          </p:grpSpPr>
          <p:sp>
            <p:nvSpPr>
              <p:cNvPr id="470" name="Rectangle 55"/>
              <p:cNvSpPr>
                <a:spLocks noChangeArrowheads="1"/>
              </p:cNvSpPr>
              <p:nvPr/>
            </p:nvSpPr>
            <p:spPr bwMode="auto">
              <a:xfrm flipH="1">
                <a:off x="2352" y="281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1" name="Rectangle 56"/>
              <p:cNvSpPr>
                <a:spLocks noChangeArrowheads="1"/>
              </p:cNvSpPr>
              <p:nvPr/>
            </p:nvSpPr>
            <p:spPr bwMode="auto">
              <a:xfrm flipH="1">
                <a:off x="2346" y="472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2" name="Arc 57"/>
              <p:cNvSpPr>
                <a:spLocks/>
              </p:cNvSpPr>
              <p:nvPr/>
            </p:nvSpPr>
            <p:spPr bwMode="auto">
              <a:xfrm>
                <a:off x="4146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3" name="Arc 58"/>
              <p:cNvSpPr>
                <a:spLocks/>
              </p:cNvSpPr>
              <p:nvPr/>
            </p:nvSpPr>
            <p:spPr bwMode="auto">
              <a:xfrm flipV="1">
                <a:off x="4146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4" name="Arc 59"/>
              <p:cNvSpPr>
                <a:spLocks/>
              </p:cNvSpPr>
              <p:nvPr/>
            </p:nvSpPr>
            <p:spPr bwMode="auto">
              <a:xfrm>
                <a:off x="3933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5" name="Arc 60"/>
              <p:cNvSpPr>
                <a:spLocks/>
              </p:cNvSpPr>
              <p:nvPr/>
            </p:nvSpPr>
            <p:spPr bwMode="auto">
              <a:xfrm flipV="1">
                <a:off x="3933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6" name="Arc 61"/>
              <p:cNvSpPr>
                <a:spLocks/>
              </p:cNvSpPr>
              <p:nvPr/>
            </p:nvSpPr>
            <p:spPr bwMode="auto">
              <a:xfrm>
                <a:off x="3720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7" name="Arc 62"/>
              <p:cNvSpPr>
                <a:spLocks/>
              </p:cNvSpPr>
              <p:nvPr/>
            </p:nvSpPr>
            <p:spPr bwMode="auto">
              <a:xfrm flipV="1">
                <a:off x="3720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8" name="Arc 63"/>
              <p:cNvSpPr>
                <a:spLocks/>
              </p:cNvSpPr>
              <p:nvPr/>
            </p:nvSpPr>
            <p:spPr bwMode="auto">
              <a:xfrm>
                <a:off x="3507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79" name="Arc 64"/>
              <p:cNvSpPr>
                <a:spLocks/>
              </p:cNvSpPr>
              <p:nvPr/>
            </p:nvSpPr>
            <p:spPr bwMode="auto">
              <a:xfrm flipV="1">
                <a:off x="3507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0" name="Arc 65"/>
              <p:cNvSpPr>
                <a:spLocks/>
              </p:cNvSpPr>
              <p:nvPr/>
            </p:nvSpPr>
            <p:spPr bwMode="auto">
              <a:xfrm>
                <a:off x="3294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1" name="Arc 66"/>
              <p:cNvSpPr>
                <a:spLocks/>
              </p:cNvSpPr>
              <p:nvPr/>
            </p:nvSpPr>
            <p:spPr bwMode="auto">
              <a:xfrm flipV="1">
                <a:off x="3294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2" name="Arc 67"/>
              <p:cNvSpPr>
                <a:spLocks/>
              </p:cNvSpPr>
              <p:nvPr/>
            </p:nvSpPr>
            <p:spPr bwMode="auto">
              <a:xfrm>
                <a:off x="3081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3" name="Arc 68"/>
              <p:cNvSpPr>
                <a:spLocks/>
              </p:cNvSpPr>
              <p:nvPr/>
            </p:nvSpPr>
            <p:spPr bwMode="auto">
              <a:xfrm flipV="1">
                <a:off x="3081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4" name="Arc 69"/>
              <p:cNvSpPr>
                <a:spLocks/>
              </p:cNvSpPr>
              <p:nvPr/>
            </p:nvSpPr>
            <p:spPr bwMode="auto">
              <a:xfrm>
                <a:off x="2868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5" name="Arc 70"/>
              <p:cNvSpPr>
                <a:spLocks/>
              </p:cNvSpPr>
              <p:nvPr/>
            </p:nvSpPr>
            <p:spPr bwMode="auto">
              <a:xfrm flipV="1">
                <a:off x="2868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6" name="Arc 71"/>
              <p:cNvSpPr>
                <a:spLocks/>
              </p:cNvSpPr>
              <p:nvPr/>
            </p:nvSpPr>
            <p:spPr bwMode="auto">
              <a:xfrm>
                <a:off x="2655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7" name="Arc 72"/>
              <p:cNvSpPr>
                <a:spLocks/>
              </p:cNvSpPr>
              <p:nvPr/>
            </p:nvSpPr>
            <p:spPr bwMode="auto">
              <a:xfrm flipV="1">
                <a:off x="2655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8" name="Arc 73"/>
              <p:cNvSpPr>
                <a:spLocks/>
              </p:cNvSpPr>
              <p:nvPr/>
            </p:nvSpPr>
            <p:spPr bwMode="auto">
              <a:xfrm>
                <a:off x="2442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89" name="Arc 74"/>
              <p:cNvSpPr>
                <a:spLocks/>
              </p:cNvSpPr>
              <p:nvPr/>
            </p:nvSpPr>
            <p:spPr bwMode="auto">
              <a:xfrm flipV="1">
                <a:off x="2442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66" name="Group 75"/>
            <p:cNvGrpSpPr>
              <a:grpSpLocks/>
            </p:cNvGrpSpPr>
            <p:nvPr/>
          </p:nvGrpSpPr>
          <p:grpSpPr bwMode="auto">
            <a:xfrm>
              <a:off x="1474" y="2813"/>
              <a:ext cx="743" cy="815"/>
              <a:chOff x="2346" y="2814"/>
              <a:chExt cx="2082" cy="2052"/>
            </a:xfrm>
          </p:grpSpPr>
          <p:sp>
            <p:nvSpPr>
              <p:cNvPr id="450" name="Rectangle 76"/>
              <p:cNvSpPr>
                <a:spLocks noChangeArrowheads="1"/>
              </p:cNvSpPr>
              <p:nvPr/>
            </p:nvSpPr>
            <p:spPr bwMode="auto">
              <a:xfrm flipH="1">
                <a:off x="2352" y="281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1" name="Rectangle 77"/>
              <p:cNvSpPr>
                <a:spLocks noChangeArrowheads="1"/>
              </p:cNvSpPr>
              <p:nvPr/>
            </p:nvSpPr>
            <p:spPr bwMode="auto">
              <a:xfrm flipH="1">
                <a:off x="2346" y="472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2" name="Arc 78"/>
              <p:cNvSpPr>
                <a:spLocks/>
              </p:cNvSpPr>
              <p:nvPr/>
            </p:nvSpPr>
            <p:spPr bwMode="auto">
              <a:xfrm>
                <a:off x="4146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3" name="Arc 79"/>
              <p:cNvSpPr>
                <a:spLocks/>
              </p:cNvSpPr>
              <p:nvPr/>
            </p:nvSpPr>
            <p:spPr bwMode="auto">
              <a:xfrm flipV="1">
                <a:off x="4146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4" name="Arc 80"/>
              <p:cNvSpPr>
                <a:spLocks/>
              </p:cNvSpPr>
              <p:nvPr/>
            </p:nvSpPr>
            <p:spPr bwMode="auto">
              <a:xfrm>
                <a:off x="3933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5" name="Arc 81"/>
              <p:cNvSpPr>
                <a:spLocks/>
              </p:cNvSpPr>
              <p:nvPr/>
            </p:nvSpPr>
            <p:spPr bwMode="auto">
              <a:xfrm flipV="1">
                <a:off x="3933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6" name="Arc 82"/>
              <p:cNvSpPr>
                <a:spLocks/>
              </p:cNvSpPr>
              <p:nvPr/>
            </p:nvSpPr>
            <p:spPr bwMode="auto">
              <a:xfrm>
                <a:off x="3720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7" name="Arc 83"/>
              <p:cNvSpPr>
                <a:spLocks/>
              </p:cNvSpPr>
              <p:nvPr/>
            </p:nvSpPr>
            <p:spPr bwMode="auto">
              <a:xfrm flipV="1">
                <a:off x="3720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8" name="Arc 84"/>
              <p:cNvSpPr>
                <a:spLocks/>
              </p:cNvSpPr>
              <p:nvPr/>
            </p:nvSpPr>
            <p:spPr bwMode="auto">
              <a:xfrm>
                <a:off x="3507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59" name="Arc 85"/>
              <p:cNvSpPr>
                <a:spLocks/>
              </p:cNvSpPr>
              <p:nvPr/>
            </p:nvSpPr>
            <p:spPr bwMode="auto">
              <a:xfrm flipV="1">
                <a:off x="3507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0" name="Arc 86"/>
              <p:cNvSpPr>
                <a:spLocks/>
              </p:cNvSpPr>
              <p:nvPr/>
            </p:nvSpPr>
            <p:spPr bwMode="auto">
              <a:xfrm>
                <a:off x="3294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1" name="Arc 87"/>
              <p:cNvSpPr>
                <a:spLocks/>
              </p:cNvSpPr>
              <p:nvPr/>
            </p:nvSpPr>
            <p:spPr bwMode="auto">
              <a:xfrm flipV="1">
                <a:off x="3294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2" name="Arc 88"/>
              <p:cNvSpPr>
                <a:spLocks/>
              </p:cNvSpPr>
              <p:nvPr/>
            </p:nvSpPr>
            <p:spPr bwMode="auto">
              <a:xfrm>
                <a:off x="3081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3" name="Arc 89"/>
              <p:cNvSpPr>
                <a:spLocks/>
              </p:cNvSpPr>
              <p:nvPr/>
            </p:nvSpPr>
            <p:spPr bwMode="auto">
              <a:xfrm flipV="1">
                <a:off x="3081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4" name="Arc 90"/>
              <p:cNvSpPr>
                <a:spLocks/>
              </p:cNvSpPr>
              <p:nvPr/>
            </p:nvSpPr>
            <p:spPr bwMode="auto">
              <a:xfrm>
                <a:off x="2868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5" name="Arc 91"/>
              <p:cNvSpPr>
                <a:spLocks/>
              </p:cNvSpPr>
              <p:nvPr/>
            </p:nvSpPr>
            <p:spPr bwMode="auto">
              <a:xfrm flipV="1">
                <a:off x="2868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6" name="Arc 92"/>
              <p:cNvSpPr>
                <a:spLocks/>
              </p:cNvSpPr>
              <p:nvPr/>
            </p:nvSpPr>
            <p:spPr bwMode="auto">
              <a:xfrm>
                <a:off x="2655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7" name="Arc 93"/>
              <p:cNvSpPr>
                <a:spLocks/>
              </p:cNvSpPr>
              <p:nvPr/>
            </p:nvSpPr>
            <p:spPr bwMode="auto">
              <a:xfrm flipV="1">
                <a:off x="2655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8" name="Arc 94"/>
              <p:cNvSpPr>
                <a:spLocks/>
              </p:cNvSpPr>
              <p:nvPr/>
            </p:nvSpPr>
            <p:spPr bwMode="auto">
              <a:xfrm>
                <a:off x="2442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69" name="Arc 95"/>
              <p:cNvSpPr>
                <a:spLocks/>
              </p:cNvSpPr>
              <p:nvPr/>
            </p:nvSpPr>
            <p:spPr bwMode="auto">
              <a:xfrm flipV="1">
                <a:off x="2442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67" name="Group 96"/>
            <p:cNvGrpSpPr>
              <a:grpSpLocks/>
            </p:cNvGrpSpPr>
            <p:nvPr/>
          </p:nvGrpSpPr>
          <p:grpSpPr bwMode="auto">
            <a:xfrm>
              <a:off x="2416" y="2813"/>
              <a:ext cx="714" cy="815"/>
              <a:chOff x="2416" y="2813"/>
              <a:chExt cx="714" cy="815"/>
            </a:xfrm>
          </p:grpSpPr>
          <p:sp>
            <p:nvSpPr>
              <p:cNvPr id="434" name="Rectangle 97"/>
              <p:cNvSpPr>
                <a:spLocks noChangeArrowheads="1"/>
              </p:cNvSpPr>
              <p:nvPr/>
            </p:nvSpPr>
            <p:spPr bwMode="auto">
              <a:xfrm flipH="1">
                <a:off x="2418" y="2813"/>
                <a:ext cx="712" cy="55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5" name="Rectangle 98"/>
              <p:cNvSpPr>
                <a:spLocks noChangeArrowheads="1"/>
              </p:cNvSpPr>
              <p:nvPr/>
            </p:nvSpPr>
            <p:spPr bwMode="auto">
              <a:xfrm flipH="1">
                <a:off x="2416" y="3573"/>
                <a:ext cx="712" cy="55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6" name="Arc 99"/>
              <p:cNvSpPr>
                <a:spLocks/>
              </p:cNvSpPr>
              <p:nvPr/>
            </p:nvSpPr>
            <p:spPr bwMode="auto">
              <a:xfrm>
                <a:off x="2982" y="2851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7" name="Arc 100"/>
              <p:cNvSpPr>
                <a:spLocks/>
              </p:cNvSpPr>
              <p:nvPr/>
            </p:nvSpPr>
            <p:spPr bwMode="auto">
              <a:xfrm flipV="1">
                <a:off x="2982" y="3222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8" name="Arc 101"/>
              <p:cNvSpPr>
                <a:spLocks/>
              </p:cNvSpPr>
              <p:nvPr/>
            </p:nvSpPr>
            <p:spPr bwMode="auto">
              <a:xfrm>
                <a:off x="2906" y="2851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9" name="Arc 102"/>
              <p:cNvSpPr>
                <a:spLocks/>
              </p:cNvSpPr>
              <p:nvPr/>
            </p:nvSpPr>
            <p:spPr bwMode="auto">
              <a:xfrm flipV="1">
                <a:off x="2906" y="3222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0" name="Arc 103"/>
              <p:cNvSpPr>
                <a:spLocks/>
              </p:cNvSpPr>
              <p:nvPr/>
            </p:nvSpPr>
            <p:spPr bwMode="auto">
              <a:xfrm>
                <a:off x="2830" y="2851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1" name="Arc 104"/>
              <p:cNvSpPr>
                <a:spLocks/>
              </p:cNvSpPr>
              <p:nvPr/>
            </p:nvSpPr>
            <p:spPr bwMode="auto">
              <a:xfrm flipV="1">
                <a:off x="2830" y="3222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2" name="Arc 105"/>
              <p:cNvSpPr>
                <a:spLocks/>
              </p:cNvSpPr>
              <p:nvPr/>
            </p:nvSpPr>
            <p:spPr bwMode="auto">
              <a:xfrm>
                <a:off x="2754" y="2851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3" name="Arc 106"/>
              <p:cNvSpPr>
                <a:spLocks/>
              </p:cNvSpPr>
              <p:nvPr/>
            </p:nvSpPr>
            <p:spPr bwMode="auto">
              <a:xfrm flipV="1">
                <a:off x="2754" y="3222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4" name="Arc 107"/>
              <p:cNvSpPr>
                <a:spLocks/>
              </p:cNvSpPr>
              <p:nvPr/>
            </p:nvSpPr>
            <p:spPr bwMode="auto">
              <a:xfrm>
                <a:off x="2678" y="2851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5" name="Arc 108"/>
              <p:cNvSpPr>
                <a:spLocks/>
              </p:cNvSpPr>
              <p:nvPr/>
            </p:nvSpPr>
            <p:spPr bwMode="auto">
              <a:xfrm flipV="1">
                <a:off x="2678" y="3222"/>
                <a:ext cx="100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6" name="Arc 109"/>
              <p:cNvSpPr>
                <a:spLocks/>
              </p:cNvSpPr>
              <p:nvPr/>
            </p:nvSpPr>
            <p:spPr bwMode="auto">
              <a:xfrm>
                <a:off x="2602" y="2851"/>
                <a:ext cx="101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7" name="Arc 110"/>
              <p:cNvSpPr>
                <a:spLocks/>
              </p:cNvSpPr>
              <p:nvPr/>
            </p:nvSpPr>
            <p:spPr bwMode="auto">
              <a:xfrm flipV="1">
                <a:off x="2602" y="3222"/>
                <a:ext cx="101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8" name="Arc 111"/>
              <p:cNvSpPr>
                <a:spLocks/>
              </p:cNvSpPr>
              <p:nvPr/>
            </p:nvSpPr>
            <p:spPr bwMode="auto">
              <a:xfrm>
                <a:off x="2526" y="2851"/>
                <a:ext cx="101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49" name="Arc 112"/>
              <p:cNvSpPr>
                <a:spLocks/>
              </p:cNvSpPr>
              <p:nvPr/>
            </p:nvSpPr>
            <p:spPr bwMode="auto">
              <a:xfrm flipV="1">
                <a:off x="2526" y="3222"/>
                <a:ext cx="101" cy="37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68" name="Group 113"/>
            <p:cNvGrpSpPr>
              <a:grpSpLocks/>
            </p:cNvGrpSpPr>
            <p:nvPr/>
          </p:nvGrpSpPr>
          <p:grpSpPr bwMode="auto">
            <a:xfrm>
              <a:off x="539" y="2813"/>
              <a:ext cx="743" cy="815"/>
              <a:chOff x="2346" y="2814"/>
              <a:chExt cx="2082" cy="2052"/>
            </a:xfrm>
          </p:grpSpPr>
          <p:sp>
            <p:nvSpPr>
              <p:cNvPr id="414" name="Rectangle 114"/>
              <p:cNvSpPr>
                <a:spLocks noChangeArrowheads="1"/>
              </p:cNvSpPr>
              <p:nvPr/>
            </p:nvSpPr>
            <p:spPr bwMode="auto">
              <a:xfrm flipH="1">
                <a:off x="2352" y="281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5" name="Rectangle 115"/>
              <p:cNvSpPr>
                <a:spLocks noChangeArrowheads="1"/>
              </p:cNvSpPr>
              <p:nvPr/>
            </p:nvSpPr>
            <p:spPr bwMode="auto">
              <a:xfrm flipH="1">
                <a:off x="2346" y="472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6" name="Arc 116"/>
              <p:cNvSpPr>
                <a:spLocks/>
              </p:cNvSpPr>
              <p:nvPr/>
            </p:nvSpPr>
            <p:spPr bwMode="auto">
              <a:xfrm>
                <a:off x="4146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7" name="Arc 117"/>
              <p:cNvSpPr>
                <a:spLocks/>
              </p:cNvSpPr>
              <p:nvPr/>
            </p:nvSpPr>
            <p:spPr bwMode="auto">
              <a:xfrm flipV="1">
                <a:off x="4146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8" name="Arc 118"/>
              <p:cNvSpPr>
                <a:spLocks/>
              </p:cNvSpPr>
              <p:nvPr/>
            </p:nvSpPr>
            <p:spPr bwMode="auto">
              <a:xfrm>
                <a:off x="3933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9" name="Arc 119"/>
              <p:cNvSpPr>
                <a:spLocks/>
              </p:cNvSpPr>
              <p:nvPr/>
            </p:nvSpPr>
            <p:spPr bwMode="auto">
              <a:xfrm flipV="1">
                <a:off x="3933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0" name="Arc 120"/>
              <p:cNvSpPr>
                <a:spLocks/>
              </p:cNvSpPr>
              <p:nvPr/>
            </p:nvSpPr>
            <p:spPr bwMode="auto">
              <a:xfrm>
                <a:off x="3720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1" name="Arc 121"/>
              <p:cNvSpPr>
                <a:spLocks/>
              </p:cNvSpPr>
              <p:nvPr/>
            </p:nvSpPr>
            <p:spPr bwMode="auto">
              <a:xfrm flipV="1">
                <a:off x="3720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2" name="Arc 122"/>
              <p:cNvSpPr>
                <a:spLocks/>
              </p:cNvSpPr>
              <p:nvPr/>
            </p:nvSpPr>
            <p:spPr bwMode="auto">
              <a:xfrm>
                <a:off x="3507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3" name="Arc 123"/>
              <p:cNvSpPr>
                <a:spLocks/>
              </p:cNvSpPr>
              <p:nvPr/>
            </p:nvSpPr>
            <p:spPr bwMode="auto">
              <a:xfrm flipV="1">
                <a:off x="3507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4" name="Arc 124"/>
              <p:cNvSpPr>
                <a:spLocks/>
              </p:cNvSpPr>
              <p:nvPr/>
            </p:nvSpPr>
            <p:spPr bwMode="auto">
              <a:xfrm>
                <a:off x="3294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5" name="Arc 125"/>
              <p:cNvSpPr>
                <a:spLocks/>
              </p:cNvSpPr>
              <p:nvPr/>
            </p:nvSpPr>
            <p:spPr bwMode="auto">
              <a:xfrm flipV="1">
                <a:off x="3294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6" name="Arc 126"/>
              <p:cNvSpPr>
                <a:spLocks/>
              </p:cNvSpPr>
              <p:nvPr/>
            </p:nvSpPr>
            <p:spPr bwMode="auto">
              <a:xfrm>
                <a:off x="3081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7" name="Arc 127"/>
              <p:cNvSpPr>
                <a:spLocks/>
              </p:cNvSpPr>
              <p:nvPr/>
            </p:nvSpPr>
            <p:spPr bwMode="auto">
              <a:xfrm flipV="1">
                <a:off x="3081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8" name="Arc 128"/>
              <p:cNvSpPr>
                <a:spLocks/>
              </p:cNvSpPr>
              <p:nvPr/>
            </p:nvSpPr>
            <p:spPr bwMode="auto">
              <a:xfrm>
                <a:off x="2868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29" name="Arc 129"/>
              <p:cNvSpPr>
                <a:spLocks/>
              </p:cNvSpPr>
              <p:nvPr/>
            </p:nvSpPr>
            <p:spPr bwMode="auto">
              <a:xfrm flipV="1">
                <a:off x="2868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0" name="Arc 130"/>
              <p:cNvSpPr>
                <a:spLocks/>
              </p:cNvSpPr>
              <p:nvPr/>
            </p:nvSpPr>
            <p:spPr bwMode="auto">
              <a:xfrm>
                <a:off x="2655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1" name="Arc 131"/>
              <p:cNvSpPr>
                <a:spLocks/>
              </p:cNvSpPr>
              <p:nvPr/>
            </p:nvSpPr>
            <p:spPr bwMode="auto">
              <a:xfrm flipV="1">
                <a:off x="2655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2" name="Arc 132"/>
              <p:cNvSpPr>
                <a:spLocks/>
              </p:cNvSpPr>
              <p:nvPr/>
            </p:nvSpPr>
            <p:spPr bwMode="auto">
              <a:xfrm>
                <a:off x="2442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33" name="Arc 133"/>
              <p:cNvSpPr>
                <a:spLocks/>
              </p:cNvSpPr>
              <p:nvPr/>
            </p:nvSpPr>
            <p:spPr bwMode="auto">
              <a:xfrm flipV="1">
                <a:off x="2442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69" name="Group 134"/>
            <p:cNvGrpSpPr>
              <a:grpSpLocks/>
            </p:cNvGrpSpPr>
            <p:nvPr/>
          </p:nvGrpSpPr>
          <p:grpSpPr bwMode="auto">
            <a:xfrm>
              <a:off x="2345" y="1626"/>
              <a:ext cx="70" cy="572"/>
              <a:chOff x="9355" y="8294"/>
              <a:chExt cx="120" cy="878"/>
            </a:xfrm>
          </p:grpSpPr>
          <p:sp>
            <p:nvSpPr>
              <p:cNvPr id="412" name="Freeform 135"/>
              <p:cNvSpPr>
                <a:spLocks/>
              </p:cNvSpPr>
              <p:nvPr/>
            </p:nvSpPr>
            <p:spPr bwMode="auto">
              <a:xfrm>
                <a:off x="9355" y="8932"/>
                <a:ext cx="120" cy="240"/>
              </a:xfrm>
              <a:custGeom>
                <a:avLst/>
                <a:gdLst>
                  <a:gd name="T0" fmla="*/ 60 w 120"/>
                  <a:gd name="T1" fmla="*/ 240 h 240"/>
                  <a:gd name="T2" fmla="*/ 0 w 120"/>
                  <a:gd name="T3" fmla="*/ 0 h 240"/>
                  <a:gd name="T4" fmla="*/ 60 w 120"/>
                  <a:gd name="T5" fmla="*/ 0 h 240"/>
                  <a:gd name="T6" fmla="*/ 120 w 120"/>
                  <a:gd name="T7" fmla="*/ 0 h 240"/>
                  <a:gd name="T8" fmla="*/ 60 w 120"/>
                  <a:gd name="T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240">
                    <a:moveTo>
                      <a:pt x="60" y="24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120" y="0"/>
                    </a:lnTo>
                    <a:lnTo>
                      <a:pt x="60" y="2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3" name="Line 136"/>
              <p:cNvSpPr>
                <a:spLocks noChangeShapeType="1"/>
              </p:cNvSpPr>
              <p:nvPr/>
            </p:nvSpPr>
            <p:spPr bwMode="auto">
              <a:xfrm>
                <a:off x="9415" y="8294"/>
                <a:ext cx="1" cy="6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0" name="Group 137"/>
            <p:cNvGrpSpPr>
              <a:grpSpLocks/>
            </p:cNvGrpSpPr>
            <p:nvPr/>
          </p:nvGrpSpPr>
          <p:grpSpPr bwMode="auto">
            <a:xfrm>
              <a:off x="3079" y="2682"/>
              <a:ext cx="150" cy="78"/>
              <a:chOff x="10796" y="10129"/>
              <a:chExt cx="260" cy="120"/>
            </a:xfrm>
          </p:grpSpPr>
          <p:sp>
            <p:nvSpPr>
              <p:cNvPr id="410" name="Freeform 138"/>
              <p:cNvSpPr>
                <a:spLocks/>
              </p:cNvSpPr>
              <p:nvPr/>
            </p:nvSpPr>
            <p:spPr bwMode="auto">
              <a:xfrm>
                <a:off x="10796" y="10129"/>
                <a:ext cx="260" cy="120"/>
              </a:xfrm>
              <a:custGeom>
                <a:avLst/>
                <a:gdLst>
                  <a:gd name="T0" fmla="*/ 0 w 260"/>
                  <a:gd name="T1" fmla="*/ 60 h 120"/>
                  <a:gd name="T2" fmla="*/ 260 w 260"/>
                  <a:gd name="T3" fmla="*/ 0 h 120"/>
                  <a:gd name="T4" fmla="*/ 260 w 260"/>
                  <a:gd name="T5" fmla="*/ 60 h 120"/>
                  <a:gd name="T6" fmla="*/ 260 w 260"/>
                  <a:gd name="T7" fmla="*/ 120 h 120"/>
                  <a:gd name="T8" fmla="*/ 0 w 260"/>
                  <a:gd name="T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120">
                    <a:moveTo>
                      <a:pt x="0" y="60"/>
                    </a:moveTo>
                    <a:lnTo>
                      <a:pt x="260" y="0"/>
                    </a:lnTo>
                    <a:lnTo>
                      <a:pt x="260" y="60"/>
                    </a:lnTo>
                    <a:lnTo>
                      <a:pt x="260" y="12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11" name="Line 139"/>
              <p:cNvSpPr>
                <a:spLocks noChangeShapeType="1"/>
              </p:cNvSpPr>
              <p:nvPr/>
            </p:nvSpPr>
            <p:spPr bwMode="auto">
              <a:xfrm>
                <a:off x="10996" y="10189"/>
                <a:ext cx="6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1" name="Group 140"/>
            <p:cNvGrpSpPr>
              <a:grpSpLocks/>
            </p:cNvGrpSpPr>
            <p:nvPr/>
          </p:nvGrpSpPr>
          <p:grpSpPr bwMode="auto">
            <a:xfrm rot="-5400000">
              <a:off x="2611" y="2719"/>
              <a:ext cx="77" cy="139"/>
              <a:chOff x="10296" y="10050"/>
              <a:chExt cx="120" cy="239"/>
            </a:xfrm>
          </p:grpSpPr>
          <p:sp>
            <p:nvSpPr>
              <p:cNvPr id="408" name="Freeform 141"/>
              <p:cNvSpPr>
                <a:spLocks/>
              </p:cNvSpPr>
              <p:nvPr/>
            </p:nvSpPr>
            <p:spPr bwMode="auto">
              <a:xfrm>
                <a:off x="10296" y="10050"/>
                <a:ext cx="120" cy="239"/>
              </a:xfrm>
              <a:custGeom>
                <a:avLst/>
                <a:gdLst>
                  <a:gd name="T0" fmla="*/ 60 w 120"/>
                  <a:gd name="T1" fmla="*/ 0 h 239"/>
                  <a:gd name="T2" fmla="*/ 120 w 120"/>
                  <a:gd name="T3" fmla="*/ 239 h 239"/>
                  <a:gd name="T4" fmla="*/ 60 w 120"/>
                  <a:gd name="T5" fmla="*/ 239 h 239"/>
                  <a:gd name="T6" fmla="*/ 0 w 120"/>
                  <a:gd name="T7" fmla="*/ 239 h 239"/>
                  <a:gd name="T8" fmla="*/ 60 w 120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239">
                    <a:moveTo>
                      <a:pt x="60" y="0"/>
                    </a:moveTo>
                    <a:lnTo>
                      <a:pt x="120" y="239"/>
                    </a:lnTo>
                    <a:lnTo>
                      <a:pt x="60" y="239"/>
                    </a:lnTo>
                    <a:lnTo>
                      <a:pt x="0" y="239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09" name="Line 142"/>
              <p:cNvSpPr>
                <a:spLocks noChangeShapeType="1"/>
              </p:cNvSpPr>
              <p:nvPr/>
            </p:nvSpPr>
            <p:spPr bwMode="auto">
              <a:xfrm>
                <a:off x="10356" y="10269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2" name="Group 143"/>
            <p:cNvGrpSpPr>
              <a:grpSpLocks/>
            </p:cNvGrpSpPr>
            <p:nvPr/>
          </p:nvGrpSpPr>
          <p:grpSpPr bwMode="auto">
            <a:xfrm>
              <a:off x="2174" y="2670"/>
              <a:ext cx="139" cy="78"/>
              <a:chOff x="9555" y="10089"/>
              <a:chExt cx="240" cy="120"/>
            </a:xfrm>
          </p:grpSpPr>
          <p:sp>
            <p:nvSpPr>
              <p:cNvPr id="406" name="Freeform 144"/>
              <p:cNvSpPr>
                <a:spLocks/>
              </p:cNvSpPr>
              <p:nvPr/>
            </p:nvSpPr>
            <p:spPr bwMode="auto">
              <a:xfrm>
                <a:off x="9555" y="10089"/>
                <a:ext cx="240" cy="120"/>
              </a:xfrm>
              <a:custGeom>
                <a:avLst/>
                <a:gdLst>
                  <a:gd name="T0" fmla="*/ 240 w 240"/>
                  <a:gd name="T1" fmla="*/ 60 h 120"/>
                  <a:gd name="T2" fmla="*/ 0 w 240"/>
                  <a:gd name="T3" fmla="*/ 120 h 120"/>
                  <a:gd name="T4" fmla="*/ 0 w 240"/>
                  <a:gd name="T5" fmla="*/ 60 h 120"/>
                  <a:gd name="T6" fmla="*/ 0 w 240"/>
                  <a:gd name="T7" fmla="*/ 0 h 120"/>
                  <a:gd name="T8" fmla="*/ 240 w 240"/>
                  <a:gd name="T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20">
                    <a:moveTo>
                      <a:pt x="240" y="60"/>
                    </a:moveTo>
                    <a:lnTo>
                      <a:pt x="0" y="12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240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07" name="Line 145"/>
              <p:cNvSpPr>
                <a:spLocks noChangeShapeType="1"/>
              </p:cNvSpPr>
              <p:nvPr/>
            </p:nvSpPr>
            <p:spPr bwMode="auto">
              <a:xfrm flipH="1">
                <a:off x="9555" y="10149"/>
                <a:ext cx="6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3" name="Group 146"/>
            <p:cNvGrpSpPr>
              <a:grpSpLocks/>
            </p:cNvGrpSpPr>
            <p:nvPr/>
          </p:nvGrpSpPr>
          <p:grpSpPr bwMode="auto">
            <a:xfrm>
              <a:off x="1867" y="2620"/>
              <a:ext cx="139" cy="77"/>
              <a:chOff x="9175" y="10010"/>
              <a:chExt cx="240" cy="119"/>
            </a:xfrm>
          </p:grpSpPr>
          <p:sp>
            <p:nvSpPr>
              <p:cNvPr id="404" name="Freeform 147"/>
              <p:cNvSpPr>
                <a:spLocks/>
              </p:cNvSpPr>
              <p:nvPr/>
            </p:nvSpPr>
            <p:spPr bwMode="auto">
              <a:xfrm>
                <a:off x="9175" y="10010"/>
                <a:ext cx="240" cy="119"/>
              </a:xfrm>
              <a:custGeom>
                <a:avLst/>
                <a:gdLst>
                  <a:gd name="T0" fmla="*/ 240 w 240"/>
                  <a:gd name="T1" fmla="*/ 60 h 119"/>
                  <a:gd name="T2" fmla="*/ 0 w 240"/>
                  <a:gd name="T3" fmla="*/ 119 h 119"/>
                  <a:gd name="T4" fmla="*/ 0 w 240"/>
                  <a:gd name="T5" fmla="*/ 60 h 119"/>
                  <a:gd name="T6" fmla="*/ 0 w 240"/>
                  <a:gd name="T7" fmla="*/ 0 h 119"/>
                  <a:gd name="T8" fmla="*/ 240 w 240"/>
                  <a:gd name="T9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19">
                    <a:moveTo>
                      <a:pt x="240" y="60"/>
                    </a:moveTo>
                    <a:lnTo>
                      <a:pt x="0" y="119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240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05" name="Line 148"/>
              <p:cNvSpPr>
                <a:spLocks noChangeShapeType="1"/>
              </p:cNvSpPr>
              <p:nvPr/>
            </p:nvSpPr>
            <p:spPr bwMode="auto">
              <a:xfrm flipH="1">
                <a:off x="9175" y="10070"/>
                <a:ext cx="8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4" name="Group 149"/>
            <p:cNvGrpSpPr>
              <a:grpSpLocks/>
            </p:cNvGrpSpPr>
            <p:nvPr/>
          </p:nvGrpSpPr>
          <p:grpSpPr bwMode="auto">
            <a:xfrm>
              <a:off x="4217" y="3766"/>
              <a:ext cx="70" cy="155"/>
              <a:chOff x="10796" y="11606"/>
              <a:chExt cx="120" cy="239"/>
            </a:xfrm>
          </p:grpSpPr>
          <p:sp>
            <p:nvSpPr>
              <p:cNvPr id="402" name="Freeform 150"/>
              <p:cNvSpPr>
                <a:spLocks/>
              </p:cNvSpPr>
              <p:nvPr/>
            </p:nvSpPr>
            <p:spPr bwMode="auto">
              <a:xfrm>
                <a:off x="10796" y="11606"/>
                <a:ext cx="120" cy="239"/>
              </a:xfrm>
              <a:custGeom>
                <a:avLst/>
                <a:gdLst>
                  <a:gd name="T0" fmla="*/ 60 w 120"/>
                  <a:gd name="T1" fmla="*/ 0 h 239"/>
                  <a:gd name="T2" fmla="*/ 120 w 120"/>
                  <a:gd name="T3" fmla="*/ 239 h 239"/>
                  <a:gd name="T4" fmla="*/ 60 w 120"/>
                  <a:gd name="T5" fmla="*/ 239 h 239"/>
                  <a:gd name="T6" fmla="*/ 0 w 120"/>
                  <a:gd name="T7" fmla="*/ 239 h 239"/>
                  <a:gd name="T8" fmla="*/ 60 w 120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239">
                    <a:moveTo>
                      <a:pt x="60" y="0"/>
                    </a:moveTo>
                    <a:lnTo>
                      <a:pt x="120" y="239"/>
                    </a:lnTo>
                    <a:lnTo>
                      <a:pt x="60" y="239"/>
                    </a:lnTo>
                    <a:lnTo>
                      <a:pt x="0" y="239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03" name="Line 151"/>
              <p:cNvSpPr>
                <a:spLocks noChangeShapeType="1"/>
              </p:cNvSpPr>
              <p:nvPr/>
            </p:nvSpPr>
            <p:spPr bwMode="auto">
              <a:xfrm>
                <a:off x="10856" y="11765"/>
                <a:ext cx="1" cy="8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5" name="Group 152"/>
            <p:cNvGrpSpPr>
              <a:grpSpLocks/>
            </p:cNvGrpSpPr>
            <p:nvPr/>
          </p:nvGrpSpPr>
          <p:grpSpPr bwMode="auto">
            <a:xfrm>
              <a:off x="355" y="3736"/>
              <a:ext cx="139" cy="77"/>
              <a:chOff x="6695" y="11646"/>
              <a:chExt cx="240" cy="119"/>
            </a:xfrm>
          </p:grpSpPr>
          <p:sp>
            <p:nvSpPr>
              <p:cNvPr id="400" name="Freeform 153"/>
              <p:cNvSpPr>
                <a:spLocks/>
              </p:cNvSpPr>
              <p:nvPr/>
            </p:nvSpPr>
            <p:spPr bwMode="auto">
              <a:xfrm>
                <a:off x="6695" y="11646"/>
                <a:ext cx="240" cy="119"/>
              </a:xfrm>
              <a:custGeom>
                <a:avLst/>
                <a:gdLst>
                  <a:gd name="T0" fmla="*/ 240 w 240"/>
                  <a:gd name="T1" fmla="*/ 60 h 119"/>
                  <a:gd name="T2" fmla="*/ 0 w 240"/>
                  <a:gd name="T3" fmla="*/ 119 h 119"/>
                  <a:gd name="T4" fmla="*/ 0 w 240"/>
                  <a:gd name="T5" fmla="*/ 60 h 119"/>
                  <a:gd name="T6" fmla="*/ 0 w 240"/>
                  <a:gd name="T7" fmla="*/ 0 h 119"/>
                  <a:gd name="T8" fmla="*/ 240 w 240"/>
                  <a:gd name="T9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19">
                    <a:moveTo>
                      <a:pt x="240" y="60"/>
                    </a:moveTo>
                    <a:lnTo>
                      <a:pt x="0" y="119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240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401" name="Line 154"/>
              <p:cNvSpPr>
                <a:spLocks noChangeShapeType="1"/>
              </p:cNvSpPr>
              <p:nvPr/>
            </p:nvSpPr>
            <p:spPr bwMode="auto">
              <a:xfrm flipH="1">
                <a:off x="6695" y="11706"/>
                <a:ext cx="2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76" name="Group 155"/>
            <p:cNvGrpSpPr>
              <a:grpSpLocks/>
            </p:cNvGrpSpPr>
            <p:nvPr/>
          </p:nvGrpSpPr>
          <p:grpSpPr bwMode="auto">
            <a:xfrm>
              <a:off x="1078" y="3807"/>
              <a:ext cx="163" cy="78"/>
              <a:chOff x="7815" y="11726"/>
              <a:chExt cx="280" cy="119"/>
            </a:xfrm>
          </p:grpSpPr>
          <p:sp>
            <p:nvSpPr>
              <p:cNvPr id="398" name="Freeform 156"/>
              <p:cNvSpPr>
                <a:spLocks/>
              </p:cNvSpPr>
              <p:nvPr/>
            </p:nvSpPr>
            <p:spPr bwMode="auto">
              <a:xfrm>
                <a:off x="7855" y="11726"/>
                <a:ext cx="240" cy="119"/>
              </a:xfrm>
              <a:custGeom>
                <a:avLst/>
                <a:gdLst>
                  <a:gd name="T0" fmla="*/ 240 w 240"/>
                  <a:gd name="T1" fmla="*/ 59 h 119"/>
                  <a:gd name="T2" fmla="*/ 0 w 240"/>
                  <a:gd name="T3" fmla="*/ 119 h 119"/>
                  <a:gd name="T4" fmla="*/ 0 w 240"/>
                  <a:gd name="T5" fmla="*/ 59 h 119"/>
                  <a:gd name="T6" fmla="*/ 0 w 240"/>
                  <a:gd name="T7" fmla="*/ 0 h 119"/>
                  <a:gd name="T8" fmla="*/ 240 w 240"/>
                  <a:gd name="T9" fmla="*/ 5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19">
                    <a:moveTo>
                      <a:pt x="240" y="59"/>
                    </a:moveTo>
                    <a:lnTo>
                      <a:pt x="0" y="11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240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399" name="Line 157"/>
              <p:cNvSpPr>
                <a:spLocks noChangeShapeType="1"/>
              </p:cNvSpPr>
              <p:nvPr/>
            </p:nvSpPr>
            <p:spPr bwMode="auto">
              <a:xfrm>
                <a:off x="7815" y="11785"/>
                <a:ext cx="4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177" name="Oval 160"/>
            <p:cNvSpPr>
              <a:spLocks noChangeArrowheads="1"/>
            </p:cNvSpPr>
            <p:nvPr/>
          </p:nvSpPr>
          <p:spPr bwMode="auto">
            <a:xfrm>
              <a:off x="284" y="3763"/>
              <a:ext cx="46" cy="3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78" name="Rectangle 161"/>
            <p:cNvSpPr>
              <a:spLocks noChangeArrowheads="1"/>
            </p:cNvSpPr>
            <p:nvPr/>
          </p:nvSpPr>
          <p:spPr bwMode="auto">
            <a:xfrm>
              <a:off x="1490" y="1706"/>
              <a:ext cx="702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altLang="en-US" sz="11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Cryogenic</a:t>
              </a:r>
            </a:p>
            <a:p>
              <a:r>
                <a:rPr lang="en-GB" altLang="en-US" sz="11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chimney</a:t>
              </a:r>
            </a:p>
          </p:txBody>
        </p:sp>
        <p:sp>
          <p:nvSpPr>
            <p:cNvPr id="179" name="Freeform 162"/>
            <p:cNvSpPr>
              <a:spLocks/>
            </p:cNvSpPr>
            <p:nvPr/>
          </p:nvSpPr>
          <p:spPr bwMode="auto">
            <a:xfrm>
              <a:off x="2593" y="1431"/>
              <a:ext cx="1395" cy="1429"/>
            </a:xfrm>
            <a:custGeom>
              <a:avLst/>
              <a:gdLst>
                <a:gd name="T0" fmla="*/ 1520 w 1520"/>
                <a:gd name="T1" fmla="*/ 2295 h 2295"/>
                <a:gd name="T2" fmla="*/ 1520 w 1520"/>
                <a:gd name="T3" fmla="*/ 2075 h 2295"/>
                <a:gd name="T4" fmla="*/ 0 w 1520"/>
                <a:gd name="T5" fmla="*/ 2075 h 2295"/>
                <a:gd name="T6" fmla="*/ 0 w 1520"/>
                <a:gd name="T7" fmla="*/ 0 h 2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0" h="2295">
                  <a:moveTo>
                    <a:pt x="1520" y="2295"/>
                  </a:moveTo>
                  <a:lnTo>
                    <a:pt x="1520" y="2075"/>
                  </a:lnTo>
                  <a:lnTo>
                    <a:pt x="0" y="2075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180" name="Group 163"/>
            <p:cNvGrpSpPr>
              <a:grpSpLocks/>
            </p:cNvGrpSpPr>
            <p:nvPr/>
          </p:nvGrpSpPr>
          <p:grpSpPr bwMode="auto">
            <a:xfrm>
              <a:off x="3607" y="2628"/>
              <a:ext cx="256" cy="78"/>
              <a:chOff x="11436" y="10030"/>
              <a:chExt cx="440" cy="119"/>
            </a:xfrm>
          </p:grpSpPr>
          <p:sp>
            <p:nvSpPr>
              <p:cNvPr id="396" name="Freeform 164"/>
              <p:cNvSpPr>
                <a:spLocks/>
              </p:cNvSpPr>
              <p:nvPr/>
            </p:nvSpPr>
            <p:spPr bwMode="auto">
              <a:xfrm>
                <a:off x="11436" y="10030"/>
                <a:ext cx="240" cy="119"/>
              </a:xfrm>
              <a:custGeom>
                <a:avLst/>
                <a:gdLst>
                  <a:gd name="T0" fmla="*/ 0 w 240"/>
                  <a:gd name="T1" fmla="*/ 59 h 119"/>
                  <a:gd name="T2" fmla="*/ 240 w 240"/>
                  <a:gd name="T3" fmla="*/ 0 h 119"/>
                  <a:gd name="T4" fmla="*/ 240 w 240"/>
                  <a:gd name="T5" fmla="*/ 59 h 119"/>
                  <a:gd name="T6" fmla="*/ 240 w 240"/>
                  <a:gd name="T7" fmla="*/ 119 h 119"/>
                  <a:gd name="T8" fmla="*/ 0 w 240"/>
                  <a:gd name="T9" fmla="*/ 5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19">
                    <a:moveTo>
                      <a:pt x="0" y="59"/>
                    </a:moveTo>
                    <a:lnTo>
                      <a:pt x="240" y="0"/>
                    </a:lnTo>
                    <a:lnTo>
                      <a:pt x="240" y="59"/>
                    </a:lnTo>
                    <a:lnTo>
                      <a:pt x="240" y="11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397" name="Line 165"/>
              <p:cNvSpPr>
                <a:spLocks noChangeShapeType="1"/>
              </p:cNvSpPr>
              <p:nvPr/>
            </p:nvSpPr>
            <p:spPr bwMode="auto">
              <a:xfrm flipH="1">
                <a:off x="11676" y="10089"/>
                <a:ext cx="2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181" name="Freeform 166"/>
            <p:cNvSpPr>
              <a:spLocks/>
            </p:cNvSpPr>
            <p:nvPr/>
          </p:nvSpPr>
          <p:spPr bwMode="auto">
            <a:xfrm>
              <a:off x="301" y="3682"/>
              <a:ext cx="1141" cy="169"/>
            </a:xfrm>
            <a:custGeom>
              <a:avLst/>
              <a:gdLst>
                <a:gd name="T0" fmla="*/ 0 w 1760"/>
                <a:gd name="T1" fmla="*/ 140 h 219"/>
                <a:gd name="T2" fmla="*/ 0 w 1760"/>
                <a:gd name="T3" fmla="*/ 219 h 219"/>
                <a:gd name="T4" fmla="*/ 1760 w 1760"/>
                <a:gd name="T5" fmla="*/ 219 h 219"/>
                <a:gd name="T6" fmla="*/ 1760 w 1760"/>
                <a:gd name="T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0" h="219">
                  <a:moveTo>
                    <a:pt x="0" y="140"/>
                  </a:moveTo>
                  <a:lnTo>
                    <a:pt x="0" y="219"/>
                  </a:lnTo>
                  <a:lnTo>
                    <a:pt x="1760" y="219"/>
                  </a:lnTo>
                  <a:lnTo>
                    <a:pt x="176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2" name="Freeform 167"/>
            <p:cNvSpPr>
              <a:spLocks/>
            </p:cNvSpPr>
            <p:nvPr/>
          </p:nvSpPr>
          <p:spPr bwMode="auto">
            <a:xfrm>
              <a:off x="301" y="3676"/>
              <a:ext cx="2100" cy="228"/>
            </a:xfrm>
            <a:custGeom>
              <a:avLst/>
              <a:gdLst>
                <a:gd name="T0" fmla="*/ 0 w 3040"/>
                <a:gd name="T1" fmla="*/ 219 h 299"/>
                <a:gd name="T2" fmla="*/ 0 w 3040"/>
                <a:gd name="T3" fmla="*/ 299 h 299"/>
                <a:gd name="T4" fmla="*/ 3040 w 3040"/>
                <a:gd name="T5" fmla="*/ 299 h 299"/>
                <a:gd name="T6" fmla="*/ 3040 w 3040"/>
                <a:gd name="T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40" h="299">
                  <a:moveTo>
                    <a:pt x="0" y="219"/>
                  </a:moveTo>
                  <a:lnTo>
                    <a:pt x="0" y="299"/>
                  </a:lnTo>
                  <a:lnTo>
                    <a:pt x="3040" y="299"/>
                  </a:lnTo>
                  <a:lnTo>
                    <a:pt x="304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3" name="Freeform 168"/>
            <p:cNvSpPr>
              <a:spLocks/>
            </p:cNvSpPr>
            <p:nvPr/>
          </p:nvSpPr>
          <p:spPr bwMode="auto">
            <a:xfrm>
              <a:off x="301" y="3676"/>
              <a:ext cx="3005" cy="285"/>
            </a:xfrm>
            <a:custGeom>
              <a:avLst/>
              <a:gdLst>
                <a:gd name="T0" fmla="*/ 0 w 4381"/>
                <a:gd name="T1" fmla="*/ 279 h 379"/>
                <a:gd name="T2" fmla="*/ 0 w 4381"/>
                <a:gd name="T3" fmla="*/ 379 h 379"/>
                <a:gd name="T4" fmla="*/ 4381 w 4381"/>
                <a:gd name="T5" fmla="*/ 379 h 379"/>
                <a:gd name="T6" fmla="*/ 4381 w 4381"/>
                <a:gd name="T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81" h="379">
                  <a:moveTo>
                    <a:pt x="0" y="279"/>
                  </a:moveTo>
                  <a:lnTo>
                    <a:pt x="0" y="379"/>
                  </a:lnTo>
                  <a:lnTo>
                    <a:pt x="4381" y="379"/>
                  </a:lnTo>
                  <a:lnTo>
                    <a:pt x="4381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4" name="Freeform 169"/>
            <p:cNvSpPr>
              <a:spLocks/>
            </p:cNvSpPr>
            <p:nvPr/>
          </p:nvSpPr>
          <p:spPr bwMode="auto">
            <a:xfrm>
              <a:off x="301" y="3676"/>
              <a:ext cx="3952" cy="347"/>
            </a:xfrm>
            <a:custGeom>
              <a:avLst/>
              <a:gdLst>
                <a:gd name="T0" fmla="*/ 0 w 5721"/>
                <a:gd name="T1" fmla="*/ 379 h 459"/>
                <a:gd name="T2" fmla="*/ 0 w 5721"/>
                <a:gd name="T3" fmla="*/ 459 h 459"/>
                <a:gd name="T4" fmla="*/ 5721 w 5721"/>
                <a:gd name="T5" fmla="*/ 459 h 459"/>
                <a:gd name="T6" fmla="*/ 5721 w 5721"/>
                <a:gd name="T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21" h="459">
                  <a:moveTo>
                    <a:pt x="0" y="379"/>
                  </a:moveTo>
                  <a:lnTo>
                    <a:pt x="0" y="459"/>
                  </a:lnTo>
                  <a:lnTo>
                    <a:pt x="5721" y="459"/>
                  </a:lnTo>
                  <a:lnTo>
                    <a:pt x="5721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5" name="Freeform 170"/>
            <p:cNvSpPr>
              <a:spLocks/>
            </p:cNvSpPr>
            <p:nvPr/>
          </p:nvSpPr>
          <p:spPr bwMode="auto">
            <a:xfrm>
              <a:off x="1179" y="1496"/>
              <a:ext cx="1303" cy="1374"/>
            </a:xfrm>
            <a:custGeom>
              <a:avLst/>
              <a:gdLst>
                <a:gd name="T0" fmla="*/ 0 w 2321"/>
                <a:gd name="T1" fmla="*/ 2195 h 2195"/>
                <a:gd name="T2" fmla="*/ 0 w 2321"/>
                <a:gd name="T3" fmla="*/ 1875 h 2195"/>
                <a:gd name="T4" fmla="*/ 0 w 2321"/>
                <a:gd name="T5" fmla="*/ 1856 h 2195"/>
                <a:gd name="T6" fmla="*/ 2321 w 2321"/>
                <a:gd name="T7" fmla="*/ 1856 h 2195"/>
                <a:gd name="T8" fmla="*/ 2321 w 2321"/>
                <a:gd name="T9" fmla="*/ 0 h 2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1" h="2195">
                  <a:moveTo>
                    <a:pt x="0" y="2195"/>
                  </a:moveTo>
                  <a:lnTo>
                    <a:pt x="0" y="1875"/>
                  </a:lnTo>
                  <a:lnTo>
                    <a:pt x="0" y="1856"/>
                  </a:lnTo>
                  <a:lnTo>
                    <a:pt x="2321" y="1856"/>
                  </a:lnTo>
                  <a:lnTo>
                    <a:pt x="2321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6" name="Freeform 171"/>
            <p:cNvSpPr>
              <a:spLocks/>
            </p:cNvSpPr>
            <p:nvPr/>
          </p:nvSpPr>
          <p:spPr bwMode="auto">
            <a:xfrm>
              <a:off x="2129" y="1483"/>
              <a:ext cx="388" cy="1377"/>
            </a:xfrm>
            <a:custGeom>
              <a:avLst/>
              <a:gdLst>
                <a:gd name="T0" fmla="*/ 0 w 1041"/>
                <a:gd name="T1" fmla="*/ 2215 h 2215"/>
                <a:gd name="T2" fmla="*/ 0 w 1041"/>
                <a:gd name="T3" fmla="*/ 1975 h 2215"/>
                <a:gd name="T4" fmla="*/ 1041 w 1041"/>
                <a:gd name="T5" fmla="*/ 1975 h 2215"/>
                <a:gd name="T6" fmla="*/ 1041 w 1041"/>
                <a:gd name="T7" fmla="*/ 0 h 2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1" h="2215">
                  <a:moveTo>
                    <a:pt x="0" y="2215"/>
                  </a:moveTo>
                  <a:lnTo>
                    <a:pt x="0" y="1975"/>
                  </a:lnTo>
                  <a:lnTo>
                    <a:pt x="1041" y="1975"/>
                  </a:lnTo>
                  <a:lnTo>
                    <a:pt x="1041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7" name="Line 172"/>
            <p:cNvSpPr>
              <a:spLocks noChangeShapeType="1"/>
            </p:cNvSpPr>
            <p:nvPr/>
          </p:nvSpPr>
          <p:spPr bwMode="auto">
            <a:xfrm>
              <a:off x="2826" y="1419"/>
              <a:ext cx="0" cy="76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188" name="Group 173"/>
            <p:cNvGrpSpPr>
              <a:grpSpLocks/>
            </p:cNvGrpSpPr>
            <p:nvPr/>
          </p:nvGrpSpPr>
          <p:grpSpPr bwMode="auto">
            <a:xfrm>
              <a:off x="402" y="2882"/>
              <a:ext cx="743" cy="815"/>
              <a:chOff x="2298" y="2994"/>
              <a:chExt cx="2082" cy="2052"/>
            </a:xfrm>
          </p:grpSpPr>
          <p:sp>
            <p:nvSpPr>
              <p:cNvPr id="367" name="Rectangle 174"/>
              <p:cNvSpPr>
                <a:spLocks noChangeArrowheads="1"/>
              </p:cNvSpPr>
              <p:nvPr/>
            </p:nvSpPr>
            <p:spPr bwMode="auto">
              <a:xfrm>
                <a:off x="2376" y="299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368" name="Rectangle 175"/>
              <p:cNvSpPr>
                <a:spLocks noChangeArrowheads="1"/>
              </p:cNvSpPr>
              <p:nvPr/>
            </p:nvSpPr>
            <p:spPr bwMode="auto">
              <a:xfrm>
                <a:off x="2382" y="490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grpSp>
            <p:nvGrpSpPr>
              <p:cNvPr id="369" name="Group 176"/>
              <p:cNvGrpSpPr>
                <a:grpSpLocks/>
              </p:cNvGrpSpPr>
              <p:nvPr/>
            </p:nvGrpSpPr>
            <p:grpSpPr bwMode="auto">
              <a:xfrm flipV="1">
                <a:off x="2298" y="3090"/>
                <a:ext cx="282" cy="1872"/>
                <a:chOff x="1278" y="3408"/>
                <a:chExt cx="642" cy="2274"/>
              </a:xfrm>
            </p:grpSpPr>
            <p:sp>
              <p:nvSpPr>
                <p:cNvPr id="394" name="Arc 177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95" name="Arc 178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0" name="Group 179"/>
              <p:cNvGrpSpPr>
                <a:grpSpLocks/>
              </p:cNvGrpSpPr>
              <p:nvPr/>
            </p:nvGrpSpPr>
            <p:grpSpPr bwMode="auto">
              <a:xfrm flipV="1">
                <a:off x="2511" y="3090"/>
                <a:ext cx="282" cy="1872"/>
                <a:chOff x="1278" y="3408"/>
                <a:chExt cx="642" cy="2274"/>
              </a:xfrm>
            </p:grpSpPr>
            <p:sp>
              <p:nvSpPr>
                <p:cNvPr id="392" name="Arc 180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93" name="Arc 181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1" name="Group 182"/>
              <p:cNvGrpSpPr>
                <a:grpSpLocks/>
              </p:cNvGrpSpPr>
              <p:nvPr/>
            </p:nvGrpSpPr>
            <p:grpSpPr bwMode="auto">
              <a:xfrm flipV="1">
                <a:off x="2724" y="3090"/>
                <a:ext cx="282" cy="1872"/>
                <a:chOff x="1278" y="3408"/>
                <a:chExt cx="642" cy="2274"/>
              </a:xfrm>
            </p:grpSpPr>
            <p:sp>
              <p:nvSpPr>
                <p:cNvPr id="390" name="Arc 183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91" name="Arc 184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2" name="Group 185"/>
              <p:cNvGrpSpPr>
                <a:grpSpLocks/>
              </p:cNvGrpSpPr>
              <p:nvPr/>
            </p:nvGrpSpPr>
            <p:grpSpPr bwMode="auto">
              <a:xfrm flipV="1">
                <a:off x="2937" y="3090"/>
                <a:ext cx="282" cy="1872"/>
                <a:chOff x="1278" y="3408"/>
                <a:chExt cx="642" cy="2274"/>
              </a:xfrm>
            </p:grpSpPr>
            <p:sp>
              <p:nvSpPr>
                <p:cNvPr id="388" name="Arc 186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89" name="Arc 187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3" name="Group 188"/>
              <p:cNvGrpSpPr>
                <a:grpSpLocks/>
              </p:cNvGrpSpPr>
              <p:nvPr/>
            </p:nvGrpSpPr>
            <p:grpSpPr bwMode="auto">
              <a:xfrm flipV="1">
                <a:off x="3150" y="3090"/>
                <a:ext cx="282" cy="1872"/>
                <a:chOff x="1278" y="3408"/>
                <a:chExt cx="642" cy="2274"/>
              </a:xfrm>
            </p:grpSpPr>
            <p:sp>
              <p:nvSpPr>
                <p:cNvPr id="386" name="Arc 189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87" name="Arc 190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4" name="Group 191"/>
              <p:cNvGrpSpPr>
                <a:grpSpLocks/>
              </p:cNvGrpSpPr>
              <p:nvPr/>
            </p:nvGrpSpPr>
            <p:grpSpPr bwMode="auto">
              <a:xfrm flipV="1">
                <a:off x="3363" y="3090"/>
                <a:ext cx="282" cy="1872"/>
                <a:chOff x="1278" y="3408"/>
                <a:chExt cx="642" cy="2274"/>
              </a:xfrm>
            </p:grpSpPr>
            <p:sp>
              <p:nvSpPr>
                <p:cNvPr id="384" name="Arc 192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85" name="Arc 193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5" name="Group 194"/>
              <p:cNvGrpSpPr>
                <a:grpSpLocks/>
              </p:cNvGrpSpPr>
              <p:nvPr/>
            </p:nvGrpSpPr>
            <p:grpSpPr bwMode="auto">
              <a:xfrm flipV="1">
                <a:off x="3576" y="3090"/>
                <a:ext cx="282" cy="1872"/>
                <a:chOff x="1278" y="3408"/>
                <a:chExt cx="642" cy="2274"/>
              </a:xfrm>
            </p:grpSpPr>
            <p:sp>
              <p:nvSpPr>
                <p:cNvPr id="382" name="Arc 195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83" name="Arc 196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6" name="Group 197"/>
              <p:cNvGrpSpPr>
                <a:grpSpLocks/>
              </p:cNvGrpSpPr>
              <p:nvPr/>
            </p:nvGrpSpPr>
            <p:grpSpPr bwMode="auto">
              <a:xfrm flipV="1">
                <a:off x="3789" y="3090"/>
                <a:ext cx="282" cy="1872"/>
                <a:chOff x="1278" y="3408"/>
                <a:chExt cx="642" cy="2274"/>
              </a:xfrm>
            </p:grpSpPr>
            <p:sp>
              <p:nvSpPr>
                <p:cNvPr id="380" name="Arc 198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81" name="Arc 199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77" name="Group 200"/>
              <p:cNvGrpSpPr>
                <a:grpSpLocks/>
              </p:cNvGrpSpPr>
              <p:nvPr/>
            </p:nvGrpSpPr>
            <p:grpSpPr bwMode="auto">
              <a:xfrm flipV="1">
                <a:off x="4002" y="3090"/>
                <a:ext cx="282" cy="1872"/>
                <a:chOff x="1278" y="3408"/>
                <a:chExt cx="642" cy="2274"/>
              </a:xfrm>
            </p:grpSpPr>
            <p:sp>
              <p:nvSpPr>
                <p:cNvPr id="378" name="Arc 201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79" name="Arc 202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</p:grpSp>
        <p:sp>
          <p:nvSpPr>
            <p:cNvPr id="189" name="Rectangle 203"/>
            <p:cNvSpPr>
              <a:spLocks noChangeArrowheads="1"/>
            </p:cNvSpPr>
            <p:nvPr/>
          </p:nvSpPr>
          <p:spPr bwMode="auto">
            <a:xfrm>
              <a:off x="631" y="3229"/>
              <a:ext cx="73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" b="1">
                  <a:solidFill>
                    <a:srgbClr val="000000"/>
                  </a:solidFill>
                  <a:latin typeface="Helvetica" pitchFamily="34" charset="0"/>
                  <a:ea typeface="ＭＳ Ｐゴシック" pitchFamily="1" charset="-128"/>
                </a:rPr>
                <a:t>CB-2</a:t>
              </a:r>
              <a:endParaRPr lang="en-GB" altLang="en-US" sz="300" b="1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grpSp>
          <p:nvGrpSpPr>
            <p:cNvPr id="190" name="Group 204"/>
            <p:cNvGrpSpPr>
              <a:grpSpLocks/>
            </p:cNvGrpSpPr>
            <p:nvPr/>
          </p:nvGrpSpPr>
          <p:grpSpPr bwMode="auto">
            <a:xfrm>
              <a:off x="1342" y="2882"/>
              <a:ext cx="742" cy="815"/>
              <a:chOff x="2298" y="2994"/>
              <a:chExt cx="2082" cy="2052"/>
            </a:xfrm>
          </p:grpSpPr>
          <p:sp>
            <p:nvSpPr>
              <p:cNvPr id="338" name="Rectangle 205"/>
              <p:cNvSpPr>
                <a:spLocks noChangeArrowheads="1"/>
              </p:cNvSpPr>
              <p:nvPr/>
            </p:nvSpPr>
            <p:spPr bwMode="auto">
              <a:xfrm>
                <a:off x="2376" y="299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339" name="Rectangle 206"/>
              <p:cNvSpPr>
                <a:spLocks noChangeArrowheads="1"/>
              </p:cNvSpPr>
              <p:nvPr/>
            </p:nvSpPr>
            <p:spPr bwMode="auto">
              <a:xfrm>
                <a:off x="2382" y="490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grpSp>
            <p:nvGrpSpPr>
              <p:cNvPr id="340" name="Group 207"/>
              <p:cNvGrpSpPr>
                <a:grpSpLocks/>
              </p:cNvGrpSpPr>
              <p:nvPr/>
            </p:nvGrpSpPr>
            <p:grpSpPr bwMode="auto">
              <a:xfrm flipV="1">
                <a:off x="2298" y="3090"/>
                <a:ext cx="282" cy="1872"/>
                <a:chOff x="1278" y="3408"/>
                <a:chExt cx="642" cy="2274"/>
              </a:xfrm>
            </p:grpSpPr>
            <p:sp>
              <p:nvSpPr>
                <p:cNvPr id="365" name="Arc 208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66" name="Arc 209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1" name="Group 210"/>
              <p:cNvGrpSpPr>
                <a:grpSpLocks/>
              </p:cNvGrpSpPr>
              <p:nvPr/>
            </p:nvGrpSpPr>
            <p:grpSpPr bwMode="auto">
              <a:xfrm flipV="1">
                <a:off x="2511" y="3090"/>
                <a:ext cx="282" cy="1872"/>
                <a:chOff x="1278" y="3408"/>
                <a:chExt cx="642" cy="2274"/>
              </a:xfrm>
            </p:grpSpPr>
            <p:sp>
              <p:nvSpPr>
                <p:cNvPr id="363" name="Arc 211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64" name="Arc 212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2" name="Group 213"/>
              <p:cNvGrpSpPr>
                <a:grpSpLocks/>
              </p:cNvGrpSpPr>
              <p:nvPr/>
            </p:nvGrpSpPr>
            <p:grpSpPr bwMode="auto">
              <a:xfrm flipV="1">
                <a:off x="2724" y="3090"/>
                <a:ext cx="282" cy="1872"/>
                <a:chOff x="1278" y="3408"/>
                <a:chExt cx="642" cy="2274"/>
              </a:xfrm>
            </p:grpSpPr>
            <p:sp>
              <p:nvSpPr>
                <p:cNvPr id="361" name="Arc 214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62" name="Arc 215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3" name="Group 216"/>
              <p:cNvGrpSpPr>
                <a:grpSpLocks/>
              </p:cNvGrpSpPr>
              <p:nvPr/>
            </p:nvGrpSpPr>
            <p:grpSpPr bwMode="auto">
              <a:xfrm flipV="1">
                <a:off x="2937" y="3090"/>
                <a:ext cx="282" cy="1872"/>
                <a:chOff x="1278" y="3408"/>
                <a:chExt cx="642" cy="2274"/>
              </a:xfrm>
            </p:grpSpPr>
            <p:sp>
              <p:nvSpPr>
                <p:cNvPr id="359" name="Arc 217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60" name="Arc 218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4" name="Group 219"/>
              <p:cNvGrpSpPr>
                <a:grpSpLocks/>
              </p:cNvGrpSpPr>
              <p:nvPr/>
            </p:nvGrpSpPr>
            <p:grpSpPr bwMode="auto">
              <a:xfrm flipV="1">
                <a:off x="3150" y="3090"/>
                <a:ext cx="282" cy="1872"/>
                <a:chOff x="1278" y="3408"/>
                <a:chExt cx="642" cy="2274"/>
              </a:xfrm>
            </p:grpSpPr>
            <p:sp>
              <p:nvSpPr>
                <p:cNvPr id="357" name="Arc 220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58" name="Arc 221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5" name="Group 222"/>
              <p:cNvGrpSpPr>
                <a:grpSpLocks/>
              </p:cNvGrpSpPr>
              <p:nvPr/>
            </p:nvGrpSpPr>
            <p:grpSpPr bwMode="auto">
              <a:xfrm flipV="1">
                <a:off x="3363" y="3090"/>
                <a:ext cx="282" cy="1872"/>
                <a:chOff x="1278" y="3408"/>
                <a:chExt cx="642" cy="2274"/>
              </a:xfrm>
            </p:grpSpPr>
            <p:sp>
              <p:nvSpPr>
                <p:cNvPr id="355" name="Arc 223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56" name="Arc 224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6" name="Group 225"/>
              <p:cNvGrpSpPr>
                <a:grpSpLocks/>
              </p:cNvGrpSpPr>
              <p:nvPr/>
            </p:nvGrpSpPr>
            <p:grpSpPr bwMode="auto">
              <a:xfrm flipV="1">
                <a:off x="3576" y="3090"/>
                <a:ext cx="282" cy="1872"/>
                <a:chOff x="1278" y="3408"/>
                <a:chExt cx="642" cy="2274"/>
              </a:xfrm>
            </p:grpSpPr>
            <p:sp>
              <p:nvSpPr>
                <p:cNvPr id="353" name="Arc 226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54" name="Arc 227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7" name="Group 228"/>
              <p:cNvGrpSpPr>
                <a:grpSpLocks/>
              </p:cNvGrpSpPr>
              <p:nvPr/>
            </p:nvGrpSpPr>
            <p:grpSpPr bwMode="auto">
              <a:xfrm flipV="1">
                <a:off x="3789" y="3090"/>
                <a:ext cx="282" cy="1872"/>
                <a:chOff x="1278" y="3408"/>
                <a:chExt cx="642" cy="2274"/>
              </a:xfrm>
            </p:grpSpPr>
            <p:sp>
              <p:nvSpPr>
                <p:cNvPr id="351" name="Arc 229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52" name="Arc 230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48" name="Group 231"/>
              <p:cNvGrpSpPr>
                <a:grpSpLocks/>
              </p:cNvGrpSpPr>
              <p:nvPr/>
            </p:nvGrpSpPr>
            <p:grpSpPr bwMode="auto">
              <a:xfrm flipV="1">
                <a:off x="4002" y="3090"/>
                <a:ext cx="282" cy="1872"/>
                <a:chOff x="1278" y="3408"/>
                <a:chExt cx="642" cy="2274"/>
              </a:xfrm>
            </p:grpSpPr>
            <p:sp>
              <p:nvSpPr>
                <p:cNvPr id="349" name="Arc 232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50" name="Arc 233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</p:grpSp>
        <p:grpSp>
          <p:nvGrpSpPr>
            <p:cNvPr id="191" name="Group 234"/>
            <p:cNvGrpSpPr>
              <a:grpSpLocks/>
            </p:cNvGrpSpPr>
            <p:nvPr/>
          </p:nvGrpSpPr>
          <p:grpSpPr bwMode="auto">
            <a:xfrm>
              <a:off x="2309" y="2882"/>
              <a:ext cx="714" cy="815"/>
              <a:chOff x="2309" y="2882"/>
              <a:chExt cx="714" cy="815"/>
            </a:xfrm>
          </p:grpSpPr>
          <p:sp>
            <p:nvSpPr>
              <p:cNvPr id="315" name="Rectangle 235"/>
              <p:cNvSpPr>
                <a:spLocks noChangeArrowheads="1"/>
              </p:cNvSpPr>
              <p:nvPr/>
            </p:nvSpPr>
            <p:spPr bwMode="auto">
              <a:xfrm>
                <a:off x="2309" y="2882"/>
                <a:ext cx="712" cy="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316" name="Rectangle 236"/>
              <p:cNvSpPr>
                <a:spLocks noChangeArrowheads="1"/>
              </p:cNvSpPr>
              <p:nvPr/>
            </p:nvSpPr>
            <p:spPr bwMode="auto">
              <a:xfrm>
                <a:off x="2311" y="3642"/>
                <a:ext cx="712" cy="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grpSp>
            <p:nvGrpSpPr>
              <p:cNvPr id="317" name="Group 237"/>
              <p:cNvGrpSpPr>
                <a:grpSpLocks/>
              </p:cNvGrpSpPr>
              <p:nvPr/>
            </p:nvGrpSpPr>
            <p:grpSpPr bwMode="auto">
              <a:xfrm flipV="1">
                <a:off x="2357" y="2920"/>
                <a:ext cx="100" cy="744"/>
                <a:chOff x="1278" y="3408"/>
                <a:chExt cx="642" cy="2274"/>
              </a:xfrm>
            </p:grpSpPr>
            <p:sp>
              <p:nvSpPr>
                <p:cNvPr id="336" name="Arc 238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37" name="Arc 239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18" name="Group 240"/>
              <p:cNvGrpSpPr>
                <a:grpSpLocks/>
              </p:cNvGrpSpPr>
              <p:nvPr/>
            </p:nvGrpSpPr>
            <p:grpSpPr bwMode="auto">
              <a:xfrm flipV="1">
                <a:off x="2433" y="2920"/>
                <a:ext cx="100" cy="744"/>
                <a:chOff x="1278" y="3408"/>
                <a:chExt cx="642" cy="2274"/>
              </a:xfrm>
            </p:grpSpPr>
            <p:sp>
              <p:nvSpPr>
                <p:cNvPr id="334" name="Arc 241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35" name="Arc 242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19" name="Group 243"/>
              <p:cNvGrpSpPr>
                <a:grpSpLocks/>
              </p:cNvGrpSpPr>
              <p:nvPr/>
            </p:nvGrpSpPr>
            <p:grpSpPr bwMode="auto">
              <a:xfrm flipV="1">
                <a:off x="2509" y="2920"/>
                <a:ext cx="100" cy="744"/>
                <a:chOff x="1278" y="3408"/>
                <a:chExt cx="642" cy="2274"/>
              </a:xfrm>
            </p:grpSpPr>
            <p:sp>
              <p:nvSpPr>
                <p:cNvPr id="332" name="Arc 244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33" name="Arc 245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20" name="Group 246"/>
              <p:cNvGrpSpPr>
                <a:grpSpLocks/>
              </p:cNvGrpSpPr>
              <p:nvPr/>
            </p:nvGrpSpPr>
            <p:grpSpPr bwMode="auto">
              <a:xfrm flipV="1">
                <a:off x="2585" y="2920"/>
                <a:ext cx="100" cy="744"/>
                <a:chOff x="1278" y="3408"/>
                <a:chExt cx="642" cy="2274"/>
              </a:xfrm>
            </p:grpSpPr>
            <p:sp>
              <p:nvSpPr>
                <p:cNvPr id="330" name="Arc 247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31" name="Arc 248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21" name="Group 249"/>
              <p:cNvGrpSpPr>
                <a:grpSpLocks/>
              </p:cNvGrpSpPr>
              <p:nvPr/>
            </p:nvGrpSpPr>
            <p:grpSpPr bwMode="auto">
              <a:xfrm flipV="1">
                <a:off x="2661" y="2920"/>
                <a:ext cx="100" cy="744"/>
                <a:chOff x="1278" y="3408"/>
                <a:chExt cx="642" cy="2274"/>
              </a:xfrm>
            </p:grpSpPr>
            <p:sp>
              <p:nvSpPr>
                <p:cNvPr id="328" name="Arc 250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29" name="Arc 251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22" name="Group 252"/>
              <p:cNvGrpSpPr>
                <a:grpSpLocks/>
              </p:cNvGrpSpPr>
              <p:nvPr/>
            </p:nvGrpSpPr>
            <p:grpSpPr bwMode="auto">
              <a:xfrm flipV="1">
                <a:off x="2736" y="2920"/>
                <a:ext cx="101" cy="744"/>
                <a:chOff x="1278" y="3408"/>
                <a:chExt cx="642" cy="2274"/>
              </a:xfrm>
            </p:grpSpPr>
            <p:sp>
              <p:nvSpPr>
                <p:cNvPr id="326" name="Arc 253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27" name="Arc 254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323" name="Group 255"/>
              <p:cNvGrpSpPr>
                <a:grpSpLocks/>
              </p:cNvGrpSpPr>
              <p:nvPr/>
            </p:nvGrpSpPr>
            <p:grpSpPr bwMode="auto">
              <a:xfrm flipV="1">
                <a:off x="2812" y="2920"/>
                <a:ext cx="101" cy="744"/>
                <a:chOff x="1278" y="3408"/>
                <a:chExt cx="642" cy="2274"/>
              </a:xfrm>
            </p:grpSpPr>
            <p:sp>
              <p:nvSpPr>
                <p:cNvPr id="324" name="Arc 256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25" name="Arc 257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</p:grpSp>
        <p:grpSp>
          <p:nvGrpSpPr>
            <p:cNvPr id="192" name="Group 258"/>
            <p:cNvGrpSpPr>
              <a:grpSpLocks/>
            </p:cNvGrpSpPr>
            <p:nvPr/>
          </p:nvGrpSpPr>
          <p:grpSpPr bwMode="auto">
            <a:xfrm>
              <a:off x="3205" y="2882"/>
              <a:ext cx="742" cy="815"/>
              <a:chOff x="2298" y="2994"/>
              <a:chExt cx="2082" cy="2052"/>
            </a:xfrm>
          </p:grpSpPr>
          <p:sp>
            <p:nvSpPr>
              <p:cNvPr id="286" name="Rectangle 259"/>
              <p:cNvSpPr>
                <a:spLocks noChangeArrowheads="1"/>
              </p:cNvSpPr>
              <p:nvPr/>
            </p:nvSpPr>
            <p:spPr bwMode="auto">
              <a:xfrm>
                <a:off x="2376" y="299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7" name="Rectangle 260"/>
              <p:cNvSpPr>
                <a:spLocks noChangeArrowheads="1"/>
              </p:cNvSpPr>
              <p:nvPr/>
            </p:nvSpPr>
            <p:spPr bwMode="auto">
              <a:xfrm>
                <a:off x="2382" y="490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grpSp>
            <p:nvGrpSpPr>
              <p:cNvPr id="288" name="Group 261"/>
              <p:cNvGrpSpPr>
                <a:grpSpLocks/>
              </p:cNvGrpSpPr>
              <p:nvPr/>
            </p:nvGrpSpPr>
            <p:grpSpPr bwMode="auto">
              <a:xfrm flipV="1">
                <a:off x="2298" y="3090"/>
                <a:ext cx="282" cy="1872"/>
                <a:chOff x="1278" y="3408"/>
                <a:chExt cx="642" cy="2274"/>
              </a:xfrm>
            </p:grpSpPr>
            <p:sp>
              <p:nvSpPr>
                <p:cNvPr id="313" name="Arc 262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14" name="Arc 263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89" name="Group 264"/>
              <p:cNvGrpSpPr>
                <a:grpSpLocks/>
              </p:cNvGrpSpPr>
              <p:nvPr/>
            </p:nvGrpSpPr>
            <p:grpSpPr bwMode="auto">
              <a:xfrm flipV="1">
                <a:off x="2511" y="3090"/>
                <a:ext cx="282" cy="1872"/>
                <a:chOff x="1278" y="3408"/>
                <a:chExt cx="642" cy="2274"/>
              </a:xfrm>
            </p:grpSpPr>
            <p:sp>
              <p:nvSpPr>
                <p:cNvPr id="311" name="Arc 265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12" name="Arc 266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0" name="Group 267"/>
              <p:cNvGrpSpPr>
                <a:grpSpLocks/>
              </p:cNvGrpSpPr>
              <p:nvPr/>
            </p:nvGrpSpPr>
            <p:grpSpPr bwMode="auto">
              <a:xfrm flipV="1">
                <a:off x="2724" y="3090"/>
                <a:ext cx="282" cy="1872"/>
                <a:chOff x="1278" y="3408"/>
                <a:chExt cx="642" cy="2274"/>
              </a:xfrm>
            </p:grpSpPr>
            <p:sp>
              <p:nvSpPr>
                <p:cNvPr id="309" name="Arc 268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10" name="Arc 269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1" name="Group 270"/>
              <p:cNvGrpSpPr>
                <a:grpSpLocks/>
              </p:cNvGrpSpPr>
              <p:nvPr/>
            </p:nvGrpSpPr>
            <p:grpSpPr bwMode="auto">
              <a:xfrm flipV="1">
                <a:off x="2937" y="3090"/>
                <a:ext cx="282" cy="1872"/>
                <a:chOff x="1278" y="3408"/>
                <a:chExt cx="642" cy="2274"/>
              </a:xfrm>
            </p:grpSpPr>
            <p:sp>
              <p:nvSpPr>
                <p:cNvPr id="307" name="Arc 271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08" name="Arc 272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2" name="Group 273"/>
              <p:cNvGrpSpPr>
                <a:grpSpLocks/>
              </p:cNvGrpSpPr>
              <p:nvPr/>
            </p:nvGrpSpPr>
            <p:grpSpPr bwMode="auto">
              <a:xfrm flipV="1">
                <a:off x="3150" y="3090"/>
                <a:ext cx="282" cy="1872"/>
                <a:chOff x="1278" y="3408"/>
                <a:chExt cx="642" cy="2274"/>
              </a:xfrm>
            </p:grpSpPr>
            <p:sp>
              <p:nvSpPr>
                <p:cNvPr id="305" name="Arc 274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06" name="Arc 275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3" name="Group 276"/>
              <p:cNvGrpSpPr>
                <a:grpSpLocks/>
              </p:cNvGrpSpPr>
              <p:nvPr/>
            </p:nvGrpSpPr>
            <p:grpSpPr bwMode="auto">
              <a:xfrm flipV="1">
                <a:off x="3363" y="3090"/>
                <a:ext cx="282" cy="1872"/>
                <a:chOff x="1278" y="3408"/>
                <a:chExt cx="642" cy="2274"/>
              </a:xfrm>
            </p:grpSpPr>
            <p:sp>
              <p:nvSpPr>
                <p:cNvPr id="303" name="Arc 277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04" name="Arc 278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4" name="Group 279"/>
              <p:cNvGrpSpPr>
                <a:grpSpLocks/>
              </p:cNvGrpSpPr>
              <p:nvPr/>
            </p:nvGrpSpPr>
            <p:grpSpPr bwMode="auto">
              <a:xfrm flipV="1">
                <a:off x="3576" y="3090"/>
                <a:ext cx="282" cy="1872"/>
                <a:chOff x="1278" y="3408"/>
                <a:chExt cx="642" cy="2274"/>
              </a:xfrm>
            </p:grpSpPr>
            <p:sp>
              <p:nvSpPr>
                <p:cNvPr id="301" name="Arc 280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02" name="Arc 281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5" name="Group 282"/>
              <p:cNvGrpSpPr>
                <a:grpSpLocks/>
              </p:cNvGrpSpPr>
              <p:nvPr/>
            </p:nvGrpSpPr>
            <p:grpSpPr bwMode="auto">
              <a:xfrm flipV="1">
                <a:off x="3789" y="3090"/>
                <a:ext cx="282" cy="1872"/>
                <a:chOff x="1278" y="3408"/>
                <a:chExt cx="642" cy="2274"/>
              </a:xfrm>
            </p:grpSpPr>
            <p:sp>
              <p:nvSpPr>
                <p:cNvPr id="299" name="Arc 283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300" name="Arc 284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96" name="Group 285"/>
              <p:cNvGrpSpPr>
                <a:grpSpLocks/>
              </p:cNvGrpSpPr>
              <p:nvPr/>
            </p:nvGrpSpPr>
            <p:grpSpPr bwMode="auto">
              <a:xfrm flipV="1">
                <a:off x="4002" y="3090"/>
                <a:ext cx="282" cy="1872"/>
                <a:chOff x="1278" y="3408"/>
                <a:chExt cx="642" cy="2274"/>
              </a:xfrm>
            </p:grpSpPr>
            <p:sp>
              <p:nvSpPr>
                <p:cNvPr id="297" name="Arc 286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98" name="Arc 287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</p:grpSp>
        <p:sp>
          <p:nvSpPr>
            <p:cNvPr id="193" name="Rectangle 288"/>
            <p:cNvSpPr>
              <a:spLocks noChangeArrowheads="1"/>
            </p:cNvSpPr>
            <p:nvPr/>
          </p:nvSpPr>
          <p:spPr bwMode="auto">
            <a:xfrm>
              <a:off x="3433" y="3249"/>
              <a:ext cx="81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" b="1">
                  <a:solidFill>
                    <a:srgbClr val="000000"/>
                  </a:solidFill>
                  <a:latin typeface="Helvetica" pitchFamily="34" charset="0"/>
                  <a:ea typeface="ＭＳ Ｐゴシック" pitchFamily="1" charset="-128"/>
                </a:rPr>
                <a:t>CB+1</a:t>
              </a:r>
              <a:endParaRPr lang="en-GB" altLang="en-US" sz="300" b="1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sp>
          <p:nvSpPr>
            <p:cNvPr id="194" name="Rectangle 289"/>
            <p:cNvSpPr>
              <a:spLocks noChangeArrowheads="1"/>
            </p:cNvSpPr>
            <p:nvPr/>
          </p:nvSpPr>
          <p:spPr bwMode="auto">
            <a:xfrm>
              <a:off x="2547" y="3248"/>
              <a:ext cx="63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" b="1">
                  <a:solidFill>
                    <a:srgbClr val="000000"/>
                  </a:solidFill>
                  <a:latin typeface="Helvetica" pitchFamily="34" charset="0"/>
                  <a:ea typeface="ＭＳ Ｐゴシック" pitchFamily="1" charset="-128"/>
                </a:rPr>
                <a:t>CB0</a:t>
              </a:r>
              <a:endParaRPr lang="en-GB" altLang="en-US" sz="300" b="1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sp>
          <p:nvSpPr>
            <p:cNvPr id="195" name="Rectangle 290"/>
            <p:cNvSpPr>
              <a:spLocks noChangeArrowheads="1"/>
            </p:cNvSpPr>
            <p:nvPr/>
          </p:nvSpPr>
          <p:spPr bwMode="auto">
            <a:xfrm>
              <a:off x="1579" y="3239"/>
              <a:ext cx="71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">
                  <a:solidFill>
                    <a:srgbClr val="000000"/>
                  </a:solidFill>
                  <a:latin typeface="Helvetica" pitchFamily="34" charset="0"/>
                  <a:ea typeface="ＭＳ Ｐゴシック" pitchFamily="1" charset="-128"/>
                </a:rPr>
                <a:t>CB-1</a:t>
              </a:r>
              <a:endParaRPr lang="en-GB" altLang="en-US" sz="300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sp>
          <p:nvSpPr>
            <p:cNvPr id="196" name="Line 291"/>
            <p:cNvSpPr>
              <a:spLocks noChangeShapeType="1"/>
            </p:cNvSpPr>
            <p:nvPr/>
          </p:nvSpPr>
          <p:spPr bwMode="auto">
            <a:xfrm>
              <a:off x="2236" y="1419"/>
              <a:ext cx="0" cy="93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197" name="Group 292"/>
            <p:cNvGrpSpPr>
              <a:grpSpLocks/>
            </p:cNvGrpSpPr>
            <p:nvPr/>
          </p:nvGrpSpPr>
          <p:grpSpPr bwMode="auto">
            <a:xfrm>
              <a:off x="4275" y="2813"/>
              <a:ext cx="742" cy="815"/>
              <a:chOff x="2346" y="2814"/>
              <a:chExt cx="2082" cy="2052"/>
            </a:xfrm>
          </p:grpSpPr>
          <p:sp>
            <p:nvSpPr>
              <p:cNvPr id="266" name="Rectangle 293"/>
              <p:cNvSpPr>
                <a:spLocks noChangeArrowheads="1"/>
              </p:cNvSpPr>
              <p:nvPr/>
            </p:nvSpPr>
            <p:spPr bwMode="auto">
              <a:xfrm flipH="1">
                <a:off x="2352" y="281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7" name="Rectangle 294"/>
              <p:cNvSpPr>
                <a:spLocks noChangeArrowheads="1"/>
              </p:cNvSpPr>
              <p:nvPr/>
            </p:nvSpPr>
            <p:spPr bwMode="auto">
              <a:xfrm flipH="1">
                <a:off x="2346" y="472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8" name="Arc 295"/>
              <p:cNvSpPr>
                <a:spLocks/>
              </p:cNvSpPr>
              <p:nvPr/>
            </p:nvSpPr>
            <p:spPr bwMode="auto">
              <a:xfrm>
                <a:off x="4146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9" name="Arc 296"/>
              <p:cNvSpPr>
                <a:spLocks/>
              </p:cNvSpPr>
              <p:nvPr/>
            </p:nvSpPr>
            <p:spPr bwMode="auto">
              <a:xfrm flipV="1">
                <a:off x="4146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0" name="Arc 297"/>
              <p:cNvSpPr>
                <a:spLocks/>
              </p:cNvSpPr>
              <p:nvPr/>
            </p:nvSpPr>
            <p:spPr bwMode="auto">
              <a:xfrm>
                <a:off x="3933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1" name="Arc 298"/>
              <p:cNvSpPr>
                <a:spLocks/>
              </p:cNvSpPr>
              <p:nvPr/>
            </p:nvSpPr>
            <p:spPr bwMode="auto">
              <a:xfrm flipV="1">
                <a:off x="3933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2" name="Arc 299"/>
              <p:cNvSpPr>
                <a:spLocks/>
              </p:cNvSpPr>
              <p:nvPr/>
            </p:nvSpPr>
            <p:spPr bwMode="auto">
              <a:xfrm>
                <a:off x="3720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3" name="Arc 300"/>
              <p:cNvSpPr>
                <a:spLocks/>
              </p:cNvSpPr>
              <p:nvPr/>
            </p:nvSpPr>
            <p:spPr bwMode="auto">
              <a:xfrm flipV="1">
                <a:off x="3720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4" name="Arc 301"/>
              <p:cNvSpPr>
                <a:spLocks/>
              </p:cNvSpPr>
              <p:nvPr/>
            </p:nvSpPr>
            <p:spPr bwMode="auto">
              <a:xfrm>
                <a:off x="3507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5" name="Arc 302"/>
              <p:cNvSpPr>
                <a:spLocks/>
              </p:cNvSpPr>
              <p:nvPr/>
            </p:nvSpPr>
            <p:spPr bwMode="auto">
              <a:xfrm flipV="1">
                <a:off x="3507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6" name="Arc 303"/>
              <p:cNvSpPr>
                <a:spLocks/>
              </p:cNvSpPr>
              <p:nvPr/>
            </p:nvSpPr>
            <p:spPr bwMode="auto">
              <a:xfrm>
                <a:off x="3294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7" name="Arc 304"/>
              <p:cNvSpPr>
                <a:spLocks/>
              </p:cNvSpPr>
              <p:nvPr/>
            </p:nvSpPr>
            <p:spPr bwMode="auto">
              <a:xfrm flipV="1">
                <a:off x="3294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8" name="Arc 305"/>
              <p:cNvSpPr>
                <a:spLocks/>
              </p:cNvSpPr>
              <p:nvPr/>
            </p:nvSpPr>
            <p:spPr bwMode="auto">
              <a:xfrm>
                <a:off x="3081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9" name="Arc 306"/>
              <p:cNvSpPr>
                <a:spLocks/>
              </p:cNvSpPr>
              <p:nvPr/>
            </p:nvSpPr>
            <p:spPr bwMode="auto">
              <a:xfrm flipV="1">
                <a:off x="3081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0" name="Arc 307"/>
              <p:cNvSpPr>
                <a:spLocks/>
              </p:cNvSpPr>
              <p:nvPr/>
            </p:nvSpPr>
            <p:spPr bwMode="auto">
              <a:xfrm>
                <a:off x="2868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1" name="Arc 308"/>
              <p:cNvSpPr>
                <a:spLocks/>
              </p:cNvSpPr>
              <p:nvPr/>
            </p:nvSpPr>
            <p:spPr bwMode="auto">
              <a:xfrm flipV="1">
                <a:off x="2868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2" name="Arc 309"/>
              <p:cNvSpPr>
                <a:spLocks/>
              </p:cNvSpPr>
              <p:nvPr/>
            </p:nvSpPr>
            <p:spPr bwMode="auto">
              <a:xfrm>
                <a:off x="2655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3" name="Arc 310"/>
              <p:cNvSpPr>
                <a:spLocks/>
              </p:cNvSpPr>
              <p:nvPr/>
            </p:nvSpPr>
            <p:spPr bwMode="auto">
              <a:xfrm flipV="1">
                <a:off x="2655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4" name="Arc 311"/>
              <p:cNvSpPr>
                <a:spLocks/>
              </p:cNvSpPr>
              <p:nvPr/>
            </p:nvSpPr>
            <p:spPr bwMode="auto">
              <a:xfrm>
                <a:off x="2442" y="2910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5" name="Arc 312"/>
              <p:cNvSpPr>
                <a:spLocks/>
              </p:cNvSpPr>
              <p:nvPr/>
            </p:nvSpPr>
            <p:spPr bwMode="auto">
              <a:xfrm flipV="1">
                <a:off x="2442" y="3844"/>
                <a:ext cx="282" cy="9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198" name="Line 313"/>
            <p:cNvSpPr>
              <a:spLocks noChangeShapeType="1"/>
            </p:cNvSpPr>
            <p:nvPr/>
          </p:nvSpPr>
          <p:spPr bwMode="auto">
            <a:xfrm flipV="1">
              <a:off x="1143" y="2839"/>
              <a:ext cx="85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99" name="Line 314"/>
            <p:cNvSpPr>
              <a:spLocks noChangeShapeType="1"/>
            </p:cNvSpPr>
            <p:nvPr/>
          </p:nvSpPr>
          <p:spPr bwMode="auto">
            <a:xfrm flipV="1">
              <a:off x="2082" y="2839"/>
              <a:ext cx="85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0" name="Line 315"/>
            <p:cNvSpPr>
              <a:spLocks noChangeShapeType="1"/>
            </p:cNvSpPr>
            <p:nvPr/>
          </p:nvSpPr>
          <p:spPr bwMode="auto">
            <a:xfrm flipV="1">
              <a:off x="3019" y="2839"/>
              <a:ext cx="85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1" name="Line 316"/>
            <p:cNvSpPr>
              <a:spLocks noChangeShapeType="1"/>
            </p:cNvSpPr>
            <p:nvPr/>
          </p:nvSpPr>
          <p:spPr bwMode="auto">
            <a:xfrm flipV="1">
              <a:off x="3950" y="2829"/>
              <a:ext cx="85" cy="6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2" name="Line 317"/>
            <p:cNvSpPr>
              <a:spLocks noChangeShapeType="1"/>
            </p:cNvSpPr>
            <p:nvPr/>
          </p:nvSpPr>
          <p:spPr bwMode="auto">
            <a:xfrm flipV="1">
              <a:off x="4878" y="2837"/>
              <a:ext cx="86" cy="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3" name="Freeform 318"/>
            <p:cNvSpPr>
              <a:spLocks/>
            </p:cNvSpPr>
            <p:nvPr/>
          </p:nvSpPr>
          <p:spPr bwMode="auto">
            <a:xfrm>
              <a:off x="2625" y="1350"/>
              <a:ext cx="2300" cy="1528"/>
            </a:xfrm>
            <a:custGeom>
              <a:avLst/>
              <a:gdLst>
                <a:gd name="T0" fmla="*/ 2760 w 2760"/>
                <a:gd name="T1" fmla="*/ 2315 h 2315"/>
                <a:gd name="T2" fmla="*/ 2760 w 2760"/>
                <a:gd name="T3" fmla="*/ 1995 h 2315"/>
                <a:gd name="T4" fmla="*/ 0 w 2760"/>
                <a:gd name="T5" fmla="*/ 1995 h 2315"/>
                <a:gd name="T6" fmla="*/ 0 w 2760"/>
                <a:gd name="T7" fmla="*/ 0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0" h="2315">
                  <a:moveTo>
                    <a:pt x="2760" y="2315"/>
                  </a:moveTo>
                  <a:lnTo>
                    <a:pt x="2760" y="1995"/>
                  </a:lnTo>
                  <a:lnTo>
                    <a:pt x="0" y="1995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4" name="Freeform 319"/>
            <p:cNvSpPr>
              <a:spLocks/>
            </p:cNvSpPr>
            <p:nvPr/>
          </p:nvSpPr>
          <p:spPr bwMode="auto">
            <a:xfrm>
              <a:off x="2552" y="1470"/>
              <a:ext cx="516" cy="1381"/>
            </a:xfrm>
            <a:custGeom>
              <a:avLst/>
              <a:gdLst>
                <a:gd name="T0" fmla="*/ 240 w 240"/>
                <a:gd name="T1" fmla="*/ 2235 h 2235"/>
                <a:gd name="T2" fmla="*/ 240 w 240"/>
                <a:gd name="T3" fmla="*/ 2135 h 2235"/>
                <a:gd name="T4" fmla="*/ 0 w 240"/>
                <a:gd name="T5" fmla="*/ 2135 h 2235"/>
                <a:gd name="T6" fmla="*/ 0 w 240"/>
                <a:gd name="T7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2235">
                  <a:moveTo>
                    <a:pt x="240" y="2235"/>
                  </a:moveTo>
                  <a:lnTo>
                    <a:pt x="240" y="2135"/>
                  </a:lnTo>
                  <a:lnTo>
                    <a:pt x="0" y="2135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5" name="Freeform 320"/>
            <p:cNvSpPr>
              <a:spLocks/>
            </p:cNvSpPr>
            <p:nvPr/>
          </p:nvSpPr>
          <p:spPr bwMode="auto">
            <a:xfrm>
              <a:off x="308" y="1178"/>
              <a:ext cx="2075" cy="2607"/>
            </a:xfrm>
            <a:custGeom>
              <a:avLst/>
              <a:gdLst>
                <a:gd name="T0" fmla="*/ 0 w 5820"/>
                <a:gd name="T1" fmla="*/ 6564 h 6564"/>
                <a:gd name="T2" fmla="*/ 0 w 5820"/>
                <a:gd name="T3" fmla="*/ 3504 h 6564"/>
                <a:gd name="T4" fmla="*/ 5820 w 5820"/>
                <a:gd name="T5" fmla="*/ 3504 h 6564"/>
                <a:gd name="T6" fmla="*/ 5820 w 5820"/>
                <a:gd name="T7" fmla="*/ 0 h 6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20" h="6564">
                  <a:moveTo>
                    <a:pt x="0" y="6564"/>
                  </a:moveTo>
                  <a:lnTo>
                    <a:pt x="0" y="3504"/>
                  </a:lnTo>
                  <a:lnTo>
                    <a:pt x="5820" y="3504"/>
                  </a:lnTo>
                  <a:lnTo>
                    <a:pt x="582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6" name="Freeform 321"/>
            <p:cNvSpPr>
              <a:spLocks/>
            </p:cNvSpPr>
            <p:nvPr/>
          </p:nvSpPr>
          <p:spPr bwMode="auto">
            <a:xfrm>
              <a:off x="308" y="3697"/>
              <a:ext cx="178" cy="78"/>
            </a:xfrm>
            <a:custGeom>
              <a:avLst/>
              <a:gdLst>
                <a:gd name="T0" fmla="*/ 0 w 498"/>
                <a:gd name="T1" fmla="*/ 198 h 198"/>
                <a:gd name="T2" fmla="*/ 498 w 498"/>
                <a:gd name="T3" fmla="*/ 198 h 198"/>
                <a:gd name="T4" fmla="*/ 498 w 498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8" h="198">
                  <a:moveTo>
                    <a:pt x="0" y="198"/>
                  </a:moveTo>
                  <a:lnTo>
                    <a:pt x="498" y="198"/>
                  </a:lnTo>
                  <a:lnTo>
                    <a:pt x="498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207" name="Group 322"/>
            <p:cNvGrpSpPr>
              <a:grpSpLocks/>
            </p:cNvGrpSpPr>
            <p:nvPr/>
          </p:nvGrpSpPr>
          <p:grpSpPr bwMode="auto">
            <a:xfrm>
              <a:off x="3281" y="3736"/>
              <a:ext cx="70" cy="155"/>
              <a:chOff x="10796" y="11606"/>
              <a:chExt cx="120" cy="239"/>
            </a:xfrm>
          </p:grpSpPr>
          <p:sp>
            <p:nvSpPr>
              <p:cNvPr id="264" name="Freeform 323"/>
              <p:cNvSpPr>
                <a:spLocks/>
              </p:cNvSpPr>
              <p:nvPr/>
            </p:nvSpPr>
            <p:spPr bwMode="auto">
              <a:xfrm>
                <a:off x="10796" y="11606"/>
                <a:ext cx="120" cy="239"/>
              </a:xfrm>
              <a:custGeom>
                <a:avLst/>
                <a:gdLst>
                  <a:gd name="T0" fmla="*/ 60 w 120"/>
                  <a:gd name="T1" fmla="*/ 0 h 239"/>
                  <a:gd name="T2" fmla="*/ 120 w 120"/>
                  <a:gd name="T3" fmla="*/ 239 h 239"/>
                  <a:gd name="T4" fmla="*/ 60 w 120"/>
                  <a:gd name="T5" fmla="*/ 239 h 239"/>
                  <a:gd name="T6" fmla="*/ 0 w 120"/>
                  <a:gd name="T7" fmla="*/ 239 h 239"/>
                  <a:gd name="T8" fmla="*/ 60 w 120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239">
                    <a:moveTo>
                      <a:pt x="60" y="0"/>
                    </a:moveTo>
                    <a:lnTo>
                      <a:pt x="120" y="239"/>
                    </a:lnTo>
                    <a:lnTo>
                      <a:pt x="60" y="239"/>
                    </a:lnTo>
                    <a:lnTo>
                      <a:pt x="0" y="239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5" name="Line 324"/>
              <p:cNvSpPr>
                <a:spLocks noChangeShapeType="1"/>
              </p:cNvSpPr>
              <p:nvPr/>
            </p:nvSpPr>
            <p:spPr bwMode="auto">
              <a:xfrm>
                <a:off x="10856" y="11765"/>
                <a:ext cx="1" cy="8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208" name="AutoShape 325"/>
            <p:cNvSpPr>
              <a:spLocks noChangeArrowheads="1"/>
            </p:cNvSpPr>
            <p:nvPr/>
          </p:nvSpPr>
          <p:spPr bwMode="auto">
            <a:xfrm>
              <a:off x="1684" y="785"/>
              <a:ext cx="1211" cy="389"/>
            </a:xfrm>
            <a:prstGeom prst="flowChartTerminator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209" name="Group 326"/>
            <p:cNvGrpSpPr>
              <a:grpSpLocks/>
            </p:cNvGrpSpPr>
            <p:nvPr/>
          </p:nvGrpSpPr>
          <p:grpSpPr bwMode="auto">
            <a:xfrm>
              <a:off x="2328" y="1228"/>
              <a:ext cx="100" cy="174"/>
              <a:chOff x="4098" y="2220"/>
              <a:chExt cx="1683" cy="2880"/>
            </a:xfrm>
          </p:grpSpPr>
          <p:sp>
            <p:nvSpPr>
              <p:cNvPr id="262" name="AutoShape 327"/>
              <p:cNvSpPr>
                <a:spLocks noChangeArrowheads="1"/>
              </p:cNvSpPr>
              <p:nvPr/>
            </p:nvSpPr>
            <p:spPr bwMode="auto">
              <a:xfrm>
                <a:off x="4098" y="3660"/>
                <a:ext cx="1665" cy="144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3" name="AutoShape 328"/>
              <p:cNvSpPr>
                <a:spLocks noChangeArrowheads="1"/>
              </p:cNvSpPr>
              <p:nvPr/>
            </p:nvSpPr>
            <p:spPr bwMode="auto">
              <a:xfrm flipV="1">
                <a:off x="4116" y="2220"/>
                <a:ext cx="1665" cy="144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210" name="Line 329"/>
            <p:cNvSpPr>
              <a:spLocks noChangeShapeType="1"/>
            </p:cNvSpPr>
            <p:nvPr/>
          </p:nvSpPr>
          <p:spPr bwMode="auto">
            <a:xfrm flipV="1">
              <a:off x="2484" y="1000"/>
              <a:ext cx="0" cy="5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1" name="Line 330"/>
            <p:cNvSpPr>
              <a:spLocks noChangeShapeType="1"/>
            </p:cNvSpPr>
            <p:nvPr/>
          </p:nvSpPr>
          <p:spPr bwMode="auto">
            <a:xfrm flipV="1">
              <a:off x="2514" y="1000"/>
              <a:ext cx="0" cy="5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2" name="Line 331"/>
            <p:cNvSpPr>
              <a:spLocks noChangeShapeType="1"/>
            </p:cNvSpPr>
            <p:nvPr/>
          </p:nvSpPr>
          <p:spPr bwMode="auto">
            <a:xfrm flipV="1">
              <a:off x="2552" y="997"/>
              <a:ext cx="0" cy="5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3" name="Line 332"/>
            <p:cNvSpPr>
              <a:spLocks noChangeShapeType="1"/>
            </p:cNvSpPr>
            <p:nvPr/>
          </p:nvSpPr>
          <p:spPr bwMode="auto">
            <a:xfrm flipV="1">
              <a:off x="2623" y="997"/>
              <a:ext cx="0" cy="5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4" name="Line 333"/>
            <p:cNvSpPr>
              <a:spLocks noChangeShapeType="1"/>
            </p:cNvSpPr>
            <p:nvPr/>
          </p:nvSpPr>
          <p:spPr bwMode="auto">
            <a:xfrm flipV="1">
              <a:off x="2592" y="1008"/>
              <a:ext cx="0" cy="5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5" name="Line 334"/>
            <p:cNvSpPr>
              <a:spLocks noChangeShapeType="1"/>
            </p:cNvSpPr>
            <p:nvPr/>
          </p:nvSpPr>
          <p:spPr bwMode="auto">
            <a:xfrm>
              <a:off x="1692" y="1021"/>
              <a:ext cx="11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grpSp>
          <p:nvGrpSpPr>
            <p:cNvPr id="216" name="Group 335"/>
            <p:cNvGrpSpPr>
              <a:grpSpLocks/>
            </p:cNvGrpSpPr>
            <p:nvPr/>
          </p:nvGrpSpPr>
          <p:grpSpPr bwMode="auto">
            <a:xfrm>
              <a:off x="1885" y="1038"/>
              <a:ext cx="184" cy="31"/>
              <a:chOff x="12282" y="2244"/>
              <a:chExt cx="516" cy="78"/>
            </a:xfrm>
          </p:grpSpPr>
          <p:sp>
            <p:nvSpPr>
              <p:cNvPr id="259" name="Line 336"/>
              <p:cNvSpPr>
                <a:spLocks noChangeShapeType="1"/>
              </p:cNvSpPr>
              <p:nvPr/>
            </p:nvSpPr>
            <p:spPr bwMode="auto">
              <a:xfrm>
                <a:off x="12282" y="2244"/>
                <a:ext cx="516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0" name="Line 337"/>
              <p:cNvSpPr>
                <a:spLocks noChangeShapeType="1"/>
              </p:cNvSpPr>
              <p:nvPr/>
            </p:nvSpPr>
            <p:spPr bwMode="auto">
              <a:xfrm>
                <a:off x="12366" y="2280"/>
                <a:ext cx="378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1" name="Line 338"/>
              <p:cNvSpPr>
                <a:spLocks noChangeShapeType="1"/>
              </p:cNvSpPr>
              <p:nvPr/>
            </p:nvSpPr>
            <p:spPr bwMode="auto">
              <a:xfrm>
                <a:off x="12444" y="2316"/>
                <a:ext cx="222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217" name="Text Box 339"/>
            <p:cNvSpPr txBox="1">
              <a:spLocks noChangeArrowheads="1"/>
            </p:cNvSpPr>
            <p:nvPr/>
          </p:nvSpPr>
          <p:spPr bwMode="auto">
            <a:xfrm>
              <a:off x="284" y="2210"/>
              <a:ext cx="1888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700" dirty="0" err="1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LHe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 supply pipe 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  <a:sym typeface="Symbol" pitchFamily="18" charset="2"/>
                </a:rPr>
                <a:t>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 60.3 x </a:t>
              </a:r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1.6</a:t>
              </a:r>
            </a:p>
            <a:p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Down-comer</a:t>
              </a:r>
              <a:endParaRPr lang="en-GB" altLang="en-US" sz="700" dirty="0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sp>
          <p:nvSpPr>
            <p:cNvPr id="218" name="AutoShape 340"/>
            <p:cNvSpPr>
              <a:spLocks noChangeArrowheads="1"/>
            </p:cNvSpPr>
            <p:nvPr/>
          </p:nvSpPr>
          <p:spPr bwMode="auto">
            <a:xfrm>
              <a:off x="1541" y="709"/>
              <a:ext cx="1589" cy="708"/>
            </a:xfrm>
            <a:prstGeom prst="flowChartTerminator">
              <a:avLst/>
            </a:prstGeom>
            <a:noFill/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19" name="Text Box 341"/>
            <p:cNvSpPr txBox="1">
              <a:spLocks noChangeArrowheads="1"/>
            </p:cNvSpPr>
            <p:nvPr/>
          </p:nvSpPr>
          <p:spPr bwMode="auto">
            <a:xfrm>
              <a:off x="2608" y="2261"/>
              <a:ext cx="1458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5 </a:t>
              </a:r>
              <a:r>
                <a:rPr lang="en-GB" altLang="en-US" sz="700" dirty="0" err="1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LHe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/</a:t>
              </a:r>
              <a:r>
                <a:rPr lang="en-GB" altLang="en-US" sz="700" dirty="0" err="1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GHe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 return pipes 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  <a:sym typeface="Symbol" pitchFamily="18" charset="2"/>
                </a:rPr>
                <a:t></a:t>
              </a:r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 48.3 x 1.6</a:t>
              </a:r>
            </a:p>
          </p:txBody>
        </p:sp>
        <p:sp>
          <p:nvSpPr>
            <p:cNvPr id="220" name="Text Box 342"/>
            <p:cNvSpPr txBox="1">
              <a:spLocks noChangeArrowheads="1"/>
            </p:cNvSpPr>
            <p:nvPr/>
          </p:nvSpPr>
          <p:spPr bwMode="auto">
            <a:xfrm>
              <a:off x="4896" y="3675"/>
              <a:ext cx="1074" cy="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Inlet </a:t>
              </a:r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manifolds</a:t>
              </a:r>
            </a:p>
            <a:p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(feeder)</a:t>
              </a:r>
              <a:endParaRPr lang="en-GB" altLang="en-US" sz="700" dirty="0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  <a:p>
              <a:r>
                <a:rPr lang="en-GB" altLang="en-US" sz="700" dirty="0">
                  <a:solidFill>
                    <a:srgbClr val="000000"/>
                  </a:solidFill>
                  <a:ea typeface="ＭＳ Ｐゴシック" pitchFamily="1" charset="-128"/>
                </a:rPr>
                <a:t>(</a:t>
              </a:r>
              <a:r>
                <a:rPr lang="en-GB" altLang="en-US" sz="700" dirty="0">
                  <a:solidFill>
                    <a:srgbClr val="000000"/>
                  </a:solidFill>
                  <a:ea typeface="ＭＳ Ｐゴシック" pitchFamily="1" charset="-128"/>
                  <a:sym typeface="Symbol" pitchFamily="18" charset="2"/>
                </a:rPr>
                <a:t> 45 x 2.5)</a:t>
              </a:r>
            </a:p>
          </p:txBody>
        </p:sp>
        <p:sp>
          <p:nvSpPr>
            <p:cNvPr id="221" name="Text Box 343"/>
            <p:cNvSpPr txBox="1">
              <a:spLocks noChangeArrowheads="1"/>
            </p:cNvSpPr>
            <p:nvPr/>
          </p:nvSpPr>
          <p:spPr bwMode="auto">
            <a:xfrm>
              <a:off x="4937" y="2296"/>
              <a:ext cx="983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7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Outlet </a:t>
              </a:r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manifolds</a:t>
              </a:r>
            </a:p>
            <a:p>
              <a:r>
                <a:rPr lang="en-GB" altLang="en-US" sz="700" dirty="0" smtClean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(collectors)</a:t>
              </a:r>
              <a:endParaRPr lang="en-GB" altLang="en-US" sz="700" dirty="0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  <a:p>
              <a:r>
                <a:rPr lang="en-GB" altLang="en-US" sz="700" dirty="0">
                  <a:solidFill>
                    <a:srgbClr val="000000"/>
                  </a:solidFill>
                  <a:ea typeface="ＭＳ Ｐゴシック" pitchFamily="1" charset="-128"/>
                </a:rPr>
                <a:t>(</a:t>
              </a:r>
              <a:r>
                <a:rPr lang="en-GB" altLang="en-US" sz="700" dirty="0">
                  <a:solidFill>
                    <a:srgbClr val="000000"/>
                  </a:solidFill>
                  <a:ea typeface="ＭＳ Ｐゴシック" pitchFamily="1" charset="-128"/>
                  <a:sym typeface="Symbol" pitchFamily="18" charset="2"/>
                </a:rPr>
                <a:t> 45 x 2.5)</a:t>
              </a:r>
            </a:p>
          </p:txBody>
        </p:sp>
        <p:grpSp>
          <p:nvGrpSpPr>
            <p:cNvPr id="222" name="Group 344"/>
            <p:cNvGrpSpPr>
              <a:grpSpLocks/>
            </p:cNvGrpSpPr>
            <p:nvPr/>
          </p:nvGrpSpPr>
          <p:grpSpPr bwMode="auto">
            <a:xfrm>
              <a:off x="4136" y="2882"/>
              <a:ext cx="742" cy="815"/>
              <a:chOff x="2298" y="2994"/>
              <a:chExt cx="2082" cy="2052"/>
            </a:xfrm>
          </p:grpSpPr>
          <p:sp>
            <p:nvSpPr>
              <p:cNvPr id="230" name="Rectangle 345"/>
              <p:cNvSpPr>
                <a:spLocks noChangeArrowheads="1"/>
              </p:cNvSpPr>
              <p:nvPr/>
            </p:nvSpPr>
            <p:spPr bwMode="auto">
              <a:xfrm>
                <a:off x="2376" y="2994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31" name="Rectangle 346"/>
              <p:cNvSpPr>
                <a:spLocks noChangeArrowheads="1"/>
              </p:cNvSpPr>
              <p:nvPr/>
            </p:nvSpPr>
            <p:spPr bwMode="auto">
              <a:xfrm>
                <a:off x="2382" y="4908"/>
                <a:ext cx="1998" cy="1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grpSp>
            <p:nvGrpSpPr>
              <p:cNvPr id="232" name="Group 347"/>
              <p:cNvGrpSpPr>
                <a:grpSpLocks/>
              </p:cNvGrpSpPr>
              <p:nvPr/>
            </p:nvGrpSpPr>
            <p:grpSpPr bwMode="auto">
              <a:xfrm flipV="1">
                <a:off x="2298" y="3090"/>
                <a:ext cx="282" cy="1872"/>
                <a:chOff x="1278" y="3408"/>
                <a:chExt cx="642" cy="2274"/>
              </a:xfrm>
            </p:grpSpPr>
            <p:sp>
              <p:nvSpPr>
                <p:cNvPr id="257" name="Arc 348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58" name="Arc 349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3" name="Group 350"/>
              <p:cNvGrpSpPr>
                <a:grpSpLocks/>
              </p:cNvGrpSpPr>
              <p:nvPr/>
            </p:nvGrpSpPr>
            <p:grpSpPr bwMode="auto">
              <a:xfrm flipV="1">
                <a:off x="2511" y="3090"/>
                <a:ext cx="282" cy="1872"/>
                <a:chOff x="1278" y="3408"/>
                <a:chExt cx="642" cy="2274"/>
              </a:xfrm>
            </p:grpSpPr>
            <p:sp>
              <p:nvSpPr>
                <p:cNvPr id="255" name="Arc 351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56" name="Arc 352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4" name="Group 353"/>
              <p:cNvGrpSpPr>
                <a:grpSpLocks/>
              </p:cNvGrpSpPr>
              <p:nvPr/>
            </p:nvGrpSpPr>
            <p:grpSpPr bwMode="auto">
              <a:xfrm flipV="1">
                <a:off x="2724" y="3090"/>
                <a:ext cx="282" cy="1872"/>
                <a:chOff x="1278" y="3408"/>
                <a:chExt cx="642" cy="2274"/>
              </a:xfrm>
            </p:grpSpPr>
            <p:sp>
              <p:nvSpPr>
                <p:cNvPr id="253" name="Arc 354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54" name="Arc 355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5" name="Group 356"/>
              <p:cNvGrpSpPr>
                <a:grpSpLocks/>
              </p:cNvGrpSpPr>
              <p:nvPr/>
            </p:nvGrpSpPr>
            <p:grpSpPr bwMode="auto">
              <a:xfrm flipV="1">
                <a:off x="2937" y="3090"/>
                <a:ext cx="282" cy="1872"/>
                <a:chOff x="1278" y="3408"/>
                <a:chExt cx="642" cy="2274"/>
              </a:xfrm>
            </p:grpSpPr>
            <p:sp>
              <p:nvSpPr>
                <p:cNvPr id="251" name="Arc 357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52" name="Arc 358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6" name="Group 359"/>
              <p:cNvGrpSpPr>
                <a:grpSpLocks/>
              </p:cNvGrpSpPr>
              <p:nvPr/>
            </p:nvGrpSpPr>
            <p:grpSpPr bwMode="auto">
              <a:xfrm flipV="1">
                <a:off x="3150" y="3090"/>
                <a:ext cx="282" cy="1872"/>
                <a:chOff x="1278" y="3408"/>
                <a:chExt cx="642" cy="2274"/>
              </a:xfrm>
            </p:grpSpPr>
            <p:sp>
              <p:nvSpPr>
                <p:cNvPr id="249" name="Arc 360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50" name="Arc 361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7" name="Group 362"/>
              <p:cNvGrpSpPr>
                <a:grpSpLocks/>
              </p:cNvGrpSpPr>
              <p:nvPr/>
            </p:nvGrpSpPr>
            <p:grpSpPr bwMode="auto">
              <a:xfrm flipV="1">
                <a:off x="3363" y="3090"/>
                <a:ext cx="282" cy="1872"/>
                <a:chOff x="1278" y="3408"/>
                <a:chExt cx="642" cy="2274"/>
              </a:xfrm>
            </p:grpSpPr>
            <p:sp>
              <p:nvSpPr>
                <p:cNvPr id="247" name="Arc 363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8" name="Arc 364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8" name="Group 365"/>
              <p:cNvGrpSpPr>
                <a:grpSpLocks/>
              </p:cNvGrpSpPr>
              <p:nvPr/>
            </p:nvGrpSpPr>
            <p:grpSpPr bwMode="auto">
              <a:xfrm flipV="1">
                <a:off x="3576" y="3090"/>
                <a:ext cx="282" cy="1872"/>
                <a:chOff x="1278" y="3408"/>
                <a:chExt cx="642" cy="2274"/>
              </a:xfrm>
            </p:grpSpPr>
            <p:sp>
              <p:nvSpPr>
                <p:cNvPr id="245" name="Arc 366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6" name="Arc 367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39" name="Group 368"/>
              <p:cNvGrpSpPr>
                <a:grpSpLocks/>
              </p:cNvGrpSpPr>
              <p:nvPr/>
            </p:nvGrpSpPr>
            <p:grpSpPr bwMode="auto">
              <a:xfrm flipV="1">
                <a:off x="3789" y="3090"/>
                <a:ext cx="282" cy="1872"/>
                <a:chOff x="1278" y="3408"/>
                <a:chExt cx="642" cy="2274"/>
              </a:xfrm>
            </p:grpSpPr>
            <p:sp>
              <p:nvSpPr>
                <p:cNvPr id="243" name="Arc 369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4" name="Arc 370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grpSp>
            <p:nvGrpSpPr>
              <p:cNvPr id="240" name="Group 371"/>
              <p:cNvGrpSpPr>
                <a:grpSpLocks/>
              </p:cNvGrpSpPr>
              <p:nvPr/>
            </p:nvGrpSpPr>
            <p:grpSpPr bwMode="auto">
              <a:xfrm flipV="1">
                <a:off x="4002" y="3090"/>
                <a:ext cx="282" cy="1872"/>
                <a:chOff x="1278" y="3408"/>
                <a:chExt cx="642" cy="2274"/>
              </a:xfrm>
            </p:grpSpPr>
            <p:sp>
              <p:nvSpPr>
                <p:cNvPr id="241" name="Arc 372"/>
                <p:cNvSpPr>
                  <a:spLocks/>
                </p:cNvSpPr>
                <p:nvPr/>
              </p:nvSpPr>
              <p:spPr bwMode="auto">
                <a:xfrm flipH="1" flipV="1">
                  <a:off x="1278" y="4542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2" name="Arc 373"/>
                <p:cNvSpPr>
                  <a:spLocks/>
                </p:cNvSpPr>
                <p:nvPr/>
              </p:nvSpPr>
              <p:spPr bwMode="auto">
                <a:xfrm flipH="1">
                  <a:off x="1278" y="3408"/>
                  <a:ext cx="642" cy="11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</p:grpSp>
        <p:sp>
          <p:nvSpPr>
            <p:cNvPr id="223" name="Rectangle 374"/>
            <p:cNvSpPr>
              <a:spLocks noChangeArrowheads="1"/>
            </p:cNvSpPr>
            <p:nvPr/>
          </p:nvSpPr>
          <p:spPr bwMode="auto">
            <a:xfrm>
              <a:off x="4335" y="3242"/>
              <a:ext cx="81" cy="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" b="1">
                  <a:solidFill>
                    <a:srgbClr val="000000"/>
                  </a:solidFill>
                  <a:latin typeface="Helvetica" pitchFamily="34" charset="0"/>
                  <a:ea typeface="ＭＳ Ｐゴシック" pitchFamily="1" charset="-128"/>
                </a:rPr>
                <a:t>CB+2</a:t>
              </a:r>
              <a:endParaRPr lang="en-GB" altLang="en-US" sz="300" b="1">
                <a:solidFill>
                  <a:srgbClr val="000000"/>
                </a:solidFill>
                <a:latin typeface="Times" pitchFamily="18" charset="0"/>
                <a:ea typeface="ＭＳ Ｐゴシック" pitchFamily="1" charset="-128"/>
              </a:endParaRPr>
            </a:p>
          </p:txBody>
        </p:sp>
        <p:sp>
          <p:nvSpPr>
            <p:cNvPr id="224" name="Text Box 375"/>
            <p:cNvSpPr txBox="1">
              <a:spLocks noChangeArrowheads="1"/>
            </p:cNvSpPr>
            <p:nvPr/>
          </p:nvSpPr>
          <p:spPr bwMode="auto">
            <a:xfrm>
              <a:off x="5081" y="2939"/>
              <a:ext cx="933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GB" altLang="en-US" sz="1000" dirty="0">
                  <a:solidFill>
                    <a:srgbClr val="000000"/>
                  </a:solidFill>
                  <a:latin typeface="Times" pitchFamily="18" charset="0"/>
                  <a:ea typeface="ＭＳ Ｐゴシック" pitchFamily="1" charset="-128"/>
                </a:rPr>
                <a:t>Heat exchangers</a:t>
              </a:r>
            </a:p>
            <a:p>
              <a:r>
                <a:rPr lang="en-GB" altLang="en-US" sz="1000" dirty="0">
                  <a:solidFill>
                    <a:srgbClr val="000000"/>
                  </a:solidFill>
                  <a:ea typeface="ＭＳ Ｐゴシック" pitchFamily="1" charset="-128"/>
                </a:rPr>
                <a:t>(</a:t>
              </a:r>
              <a:r>
                <a:rPr lang="en-GB" altLang="en-US" sz="1000" dirty="0">
                  <a:solidFill>
                    <a:srgbClr val="000000"/>
                  </a:solidFill>
                  <a:ea typeface="ＭＳ Ｐゴシック" pitchFamily="1" charset="-128"/>
                  <a:sym typeface="Symbol" pitchFamily="18" charset="2"/>
                </a:rPr>
                <a:t></a:t>
              </a:r>
              <a:r>
                <a:rPr lang="en-GB" altLang="en-US" sz="1000" dirty="0" err="1">
                  <a:solidFill>
                    <a:srgbClr val="000000"/>
                  </a:solidFill>
                  <a:ea typeface="ＭＳ Ｐゴシック" pitchFamily="1" charset="-128"/>
                  <a:sym typeface="Symbol" pitchFamily="18" charset="2"/>
                </a:rPr>
                <a:t>i</a:t>
              </a:r>
              <a:r>
                <a:rPr lang="en-GB" altLang="en-US" sz="1000" dirty="0">
                  <a:solidFill>
                    <a:srgbClr val="000000"/>
                  </a:solidFill>
                  <a:ea typeface="ＭＳ Ｐゴシック" pitchFamily="1" charset="-128"/>
                  <a:sym typeface="Symbol" pitchFamily="18" charset="2"/>
                </a:rPr>
                <a:t> 14)</a:t>
              </a:r>
            </a:p>
          </p:txBody>
        </p:sp>
        <p:sp>
          <p:nvSpPr>
            <p:cNvPr id="225" name="Line 377"/>
            <p:cNvSpPr>
              <a:spLocks noChangeShapeType="1"/>
            </p:cNvSpPr>
            <p:nvPr/>
          </p:nvSpPr>
          <p:spPr bwMode="auto">
            <a:xfrm flipV="1">
              <a:off x="2480" y="14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226" name="Line 378"/>
            <p:cNvSpPr>
              <a:spLocks noChangeShapeType="1"/>
            </p:cNvSpPr>
            <p:nvPr/>
          </p:nvSpPr>
          <p:spPr bwMode="auto">
            <a:xfrm flipV="1">
              <a:off x="2516" y="14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227" name="Line 379"/>
            <p:cNvSpPr>
              <a:spLocks noChangeShapeType="1"/>
            </p:cNvSpPr>
            <p:nvPr/>
          </p:nvSpPr>
          <p:spPr bwMode="auto">
            <a:xfrm flipV="1">
              <a:off x="2552" y="13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228" name="Line 380"/>
            <p:cNvSpPr>
              <a:spLocks noChangeShapeType="1"/>
            </p:cNvSpPr>
            <p:nvPr/>
          </p:nvSpPr>
          <p:spPr bwMode="auto">
            <a:xfrm flipV="1">
              <a:off x="2592" y="133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229" name="Line 381"/>
            <p:cNvSpPr>
              <a:spLocks noChangeShapeType="1"/>
            </p:cNvSpPr>
            <p:nvPr/>
          </p:nvSpPr>
          <p:spPr bwMode="auto">
            <a:xfrm flipV="1">
              <a:off x="2624" y="12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</p:grpSp>
      <p:sp>
        <p:nvSpPr>
          <p:cNvPr id="490" name="Flèche vers le bas 489"/>
          <p:cNvSpPr/>
          <p:nvPr/>
        </p:nvSpPr>
        <p:spPr>
          <a:xfrm rot="14924295">
            <a:off x="3893797" y="4300477"/>
            <a:ext cx="349474" cy="1164386"/>
          </a:xfrm>
          <a:prstGeom prst="downArrow">
            <a:avLst>
              <a:gd name="adj1" fmla="val 50000"/>
              <a:gd name="adj2" fmla="val 162219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Freeform 323"/>
          <p:cNvSpPr>
            <a:spLocks/>
          </p:cNvSpPr>
          <p:nvPr/>
        </p:nvSpPr>
        <p:spPr bwMode="auto">
          <a:xfrm>
            <a:off x="1849886" y="6334696"/>
            <a:ext cx="58504" cy="129544"/>
          </a:xfrm>
          <a:custGeom>
            <a:avLst/>
            <a:gdLst>
              <a:gd name="T0" fmla="*/ 60 w 120"/>
              <a:gd name="T1" fmla="*/ 0 h 239"/>
              <a:gd name="T2" fmla="*/ 120 w 120"/>
              <a:gd name="T3" fmla="*/ 239 h 239"/>
              <a:gd name="T4" fmla="*/ 60 w 120"/>
              <a:gd name="T5" fmla="*/ 239 h 239"/>
              <a:gd name="T6" fmla="*/ 0 w 120"/>
              <a:gd name="T7" fmla="*/ 239 h 239"/>
              <a:gd name="T8" fmla="*/ 60 w 120"/>
              <a:gd name="T9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" h="239">
                <a:moveTo>
                  <a:pt x="60" y="0"/>
                </a:moveTo>
                <a:lnTo>
                  <a:pt x="120" y="239"/>
                </a:lnTo>
                <a:lnTo>
                  <a:pt x="60" y="239"/>
                </a:lnTo>
                <a:lnTo>
                  <a:pt x="0" y="239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/>
          </a:p>
        </p:txBody>
      </p:sp>
      <p:sp>
        <p:nvSpPr>
          <p:cNvPr id="492" name="Titre 10"/>
          <p:cNvSpPr>
            <a:spLocks noGrp="1"/>
          </p:cNvSpPr>
          <p:nvPr>
            <p:ph type="title"/>
          </p:nvPr>
        </p:nvSpPr>
        <p:spPr>
          <a:xfrm>
            <a:off x="1512000" y="44624"/>
            <a:ext cx="7236464" cy="936104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Mon sujet de thèse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83428" y="6003716"/>
            <a:ext cx="203773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Le tout à 4,2K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512000" y="44624"/>
            <a:ext cx="7236464" cy="936104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</a:rPr>
              <a:t>Principales </a:t>
            </a: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é</a:t>
            </a: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</a:rPr>
              <a:t>tudes menées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Espace réservé du contenu 11"/>
          <p:cNvSpPr txBox="1">
            <a:spLocks/>
          </p:cNvSpPr>
          <p:nvPr/>
        </p:nvSpPr>
        <p:spPr>
          <a:xfrm>
            <a:off x="252412" y="864146"/>
            <a:ext cx="8928993" cy="5832648"/>
          </a:xfrm>
          <a:prstGeom prst="rect">
            <a:avLst/>
          </a:prstGeom>
        </p:spPr>
        <p:txBody>
          <a:bodyPr vert="horz" lIns="0" tIns="0" rIns="0" bIns="0" numCol="2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1525" lvl="3" indent="0">
              <a:buFontTx/>
              <a:buNone/>
            </a:pPr>
            <a:endParaRPr lang="en-US" sz="1400" dirty="0" smtClean="0">
              <a:latin typeface="Calibri" pitchFamily="34" charset="0"/>
            </a:endParaRP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lvl="1"/>
            <a:r>
              <a:rPr lang="fr-FR" b="1" dirty="0" smtClean="0">
                <a:latin typeface="Calibri" pitchFamily="34" charset="0"/>
              </a:rPr>
              <a:t>Crise d’ébullition en régime permanent</a:t>
            </a: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Limites de puissance (CHF, RHF)</a:t>
            </a:r>
            <a:endParaRPr lang="en-US" sz="1400" dirty="0" smtClean="0">
              <a:latin typeface="Calibri" pitchFamily="34" charset="0"/>
            </a:endParaRP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Effets hydrauliques (diminution du frottement)</a:t>
            </a: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lvl="1"/>
            <a:endParaRPr lang="fr-FR" sz="1400" dirty="0">
              <a:latin typeface="Calibri" pitchFamily="34" charset="0"/>
            </a:endParaRP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lvl="1"/>
            <a:endParaRPr lang="fr-FR" sz="1400" dirty="0">
              <a:latin typeface="Calibri" pitchFamily="34" charset="0"/>
            </a:endParaRP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lvl="1"/>
            <a:endParaRPr lang="fr-FR" sz="1400" dirty="0">
              <a:latin typeface="Calibri" pitchFamily="34" charset="0"/>
            </a:endParaRP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lvl="1"/>
            <a:endParaRPr lang="fr-FR" sz="1400" dirty="0">
              <a:latin typeface="Calibri" pitchFamily="34" charset="0"/>
            </a:endParaRPr>
          </a:p>
          <a:p>
            <a:pPr lvl="1"/>
            <a:endParaRPr lang="fr-FR" sz="1400" dirty="0" smtClean="0">
              <a:latin typeface="Calibri" pitchFamily="34" charset="0"/>
            </a:endParaRPr>
          </a:p>
          <a:p>
            <a:pPr marL="0" lvl="1" indent="0">
              <a:buNone/>
            </a:pPr>
            <a:endParaRPr lang="fr-FR" sz="1400" dirty="0" smtClean="0">
              <a:latin typeface="Calibri" pitchFamily="34" charset="0"/>
            </a:endParaRPr>
          </a:p>
          <a:p>
            <a:pPr marL="0" lvl="1" indent="0">
              <a:buNone/>
            </a:pPr>
            <a:endParaRPr lang="fr-FR" sz="1400" dirty="0" smtClean="0">
              <a:latin typeface="Calibri" pitchFamily="34" charset="0"/>
            </a:endParaRPr>
          </a:p>
          <a:p>
            <a:pPr lvl="1"/>
            <a:r>
              <a:rPr lang="fr-FR" b="1" dirty="0">
                <a:latin typeface="Calibri" pitchFamily="34" charset="0"/>
              </a:rPr>
              <a:t>Effets de la circulation initiale</a:t>
            </a:r>
            <a:endParaRPr lang="en-US" b="1" dirty="0">
              <a:latin typeface="Calibri" pitchFamily="34" charset="0"/>
            </a:endParaRP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Amoindrissement </a:t>
            </a:r>
            <a:r>
              <a:rPr lang="fr-FR" sz="1400" dirty="0">
                <a:latin typeface="Calibri" pitchFamily="34" charset="0"/>
              </a:rPr>
              <a:t>de la crise </a:t>
            </a:r>
            <a:r>
              <a:rPr lang="fr-FR" sz="1400" dirty="0" smtClean="0">
                <a:latin typeface="Calibri" pitchFamily="34" charset="0"/>
              </a:rPr>
              <a:t>prématurée</a:t>
            </a: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Cartes de comportement</a:t>
            </a:r>
          </a:p>
          <a:p>
            <a:pPr marL="53475" lvl="3" indent="0">
              <a:buNone/>
            </a:pPr>
            <a:endParaRPr lang="fr-FR" sz="1400" dirty="0">
              <a:latin typeface="Calibri" pitchFamily="34" charset="0"/>
            </a:endParaRPr>
          </a:p>
          <a:p>
            <a:pPr lvl="1"/>
            <a:r>
              <a:rPr lang="fr-FR" b="1" dirty="0">
                <a:latin typeface="Calibri" pitchFamily="34" charset="0"/>
              </a:rPr>
              <a:t>Modélisation</a:t>
            </a:r>
            <a:endParaRPr lang="en-US" b="1" dirty="0">
              <a:latin typeface="Calibri" pitchFamily="34" charset="0"/>
            </a:endParaRP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Codes commerciaux et </a:t>
            </a:r>
            <a:r>
              <a:rPr lang="fr-FR" sz="1400" dirty="0" smtClean="0">
                <a:latin typeface="Calibri" pitchFamily="34" charset="0"/>
              </a:rPr>
              <a:t>développement</a:t>
            </a:r>
            <a:endParaRPr lang="fr-FR" sz="1400" dirty="0">
              <a:latin typeface="Calibri" pitchFamily="34" charset="0"/>
            </a:endParaRPr>
          </a:p>
          <a:p>
            <a:pPr marL="291600" lvl="3"/>
            <a:r>
              <a:rPr lang="fr-FR" sz="1400" dirty="0">
                <a:latin typeface="Calibri" pitchFamily="34" charset="0"/>
              </a:rPr>
              <a:t>Prédiction de l’évolution </a:t>
            </a:r>
            <a:r>
              <a:rPr lang="fr-FR" sz="1400" dirty="0" err="1">
                <a:latin typeface="Calibri" pitchFamily="34" charset="0"/>
              </a:rPr>
              <a:t>thermohydraulique</a:t>
            </a:r>
            <a:endParaRPr lang="en-US" sz="1400" dirty="0">
              <a:latin typeface="Calibri" pitchFamily="34" charset="0"/>
            </a:endParaRPr>
          </a:p>
          <a:p>
            <a:pPr marL="0" lvl="1" indent="0">
              <a:buNone/>
            </a:pPr>
            <a:endParaRPr lang="fr-FR" sz="800" dirty="0" smtClean="0">
              <a:latin typeface="Calibri" pitchFamily="34" charset="0"/>
            </a:endParaRPr>
          </a:p>
          <a:p>
            <a:pPr lvl="1"/>
            <a:r>
              <a:rPr lang="fr-FR" b="1" dirty="0" smtClean="0">
                <a:latin typeface="Calibri" pitchFamily="34" charset="0"/>
              </a:rPr>
              <a:t>Evolution transitoire condition initial en repos</a:t>
            </a:r>
            <a:endParaRPr lang="en-US" b="1" dirty="0" smtClean="0">
              <a:latin typeface="Calibri" pitchFamily="34" charset="0"/>
            </a:endParaRP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La mise en place de la circulation (débit)</a:t>
            </a:r>
            <a:endParaRPr lang="en-US" sz="1400" dirty="0" smtClean="0">
              <a:latin typeface="Calibri" pitchFamily="34" charset="0"/>
            </a:endParaRPr>
          </a:p>
          <a:p>
            <a:pPr marL="291600" lvl="3"/>
            <a:r>
              <a:rPr lang="en-US" sz="1400" dirty="0" smtClean="0">
                <a:latin typeface="Calibri" pitchFamily="34" charset="0"/>
              </a:rPr>
              <a:t>La </a:t>
            </a:r>
            <a:r>
              <a:rPr lang="en-US" sz="1400" dirty="0" err="1" smtClean="0">
                <a:latin typeface="Calibri" pitchFamily="34" charset="0"/>
              </a:rPr>
              <a:t>mise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en</a:t>
            </a:r>
            <a:r>
              <a:rPr lang="en-US" sz="1400" dirty="0" smtClean="0">
                <a:latin typeface="Calibri" pitchFamily="34" charset="0"/>
              </a:rPr>
              <a:t> place de l</a:t>
            </a:r>
            <a:r>
              <a:rPr lang="fr-FR" sz="1400" dirty="0">
                <a:latin typeface="Calibri" pitchFamily="34" charset="0"/>
              </a:rPr>
              <a:t>’ébullition</a:t>
            </a:r>
            <a:endParaRPr lang="en-US" sz="1400" dirty="0" smtClean="0">
              <a:latin typeface="Calibri" pitchFamily="34" charset="0"/>
            </a:endParaRPr>
          </a:p>
          <a:p>
            <a:pPr marL="291600" lvl="3"/>
            <a:r>
              <a:rPr lang="fr-FR" sz="1400" dirty="0" smtClean="0">
                <a:latin typeface="Calibri" pitchFamily="34" charset="0"/>
              </a:rPr>
              <a:t>La crise d’ébullition en transitoire</a:t>
            </a:r>
          </a:p>
          <a:p>
            <a:pPr marL="415425" lvl="4"/>
            <a:r>
              <a:rPr lang="fr-FR" sz="1400" dirty="0" smtClean="0">
                <a:latin typeface="Calibri" pitchFamily="34" charset="0"/>
              </a:rPr>
              <a:t>Paramètres temporels</a:t>
            </a:r>
          </a:p>
          <a:p>
            <a:pPr marL="415425" lvl="4"/>
            <a:r>
              <a:rPr lang="fr-FR" sz="1400" dirty="0" smtClean="0">
                <a:latin typeface="Calibri" pitchFamily="34" charset="0"/>
              </a:rPr>
              <a:t>Différentiation des mécanismes</a:t>
            </a:r>
            <a:endParaRPr lang="en-US" sz="1400" dirty="0" smtClean="0">
              <a:latin typeface="Calibri" pitchFamily="34" charset="0"/>
            </a:endParaRPr>
          </a:p>
          <a:p>
            <a:pPr marL="0" lvl="1" indent="0">
              <a:buNone/>
            </a:pPr>
            <a:endParaRPr lang="fr-FR" sz="1400" dirty="0" smtClean="0">
              <a:latin typeface="Calibri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6389" y="1890054"/>
            <a:ext cx="3384376" cy="3176516"/>
            <a:chOff x="3347864" y="692696"/>
            <a:chExt cx="3384376" cy="3024336"/>
          </a:xfrm>
        </p:grpSpPr>
        <p:grpSp>
          <p:nvGrpSpPr>
            <p:cNvPr id="6" name="Groupe 5"/>
            <p:cNvGrpSpPr/>
            <p:nvPr/>
          </p:nvGrpSpPr>
          <p:grpSpPr>
            <a:xfrm>
              <a:off x="3347864" y="692696"/>
              <a:ext cx="3384376" cy="3024336"/>
              <a:chOff x="-415925" y="-694890"/>
              <a:chExt cx="9577064" cy="7820608"/>
            </a:xfrm>
          </p:grpSpPr>
          <p:grpSp>
            <p:nvGrpSpPr>
              <p:cNvPr id="163" name="Groupe 162"/>
              <p:cNvGrpSpPr/>
              <p:nvPr/>
            </p:nvGrpSpPr>
            <p:grpSpPr>
              <a:xfrm>
                <a:off x="4039046" y="365031"/>
                <a:ext cx="1080000" cy="5197791"/>
                <a:chOff x="4092004" y="368722"/>
                <a:chExt cx="1086316" cy="5257725"/>
              </a:xfrm>
            </p:grpSpPr>
            <p:cxnSp>
              <p:nvCxnSpPr>
                <p:cNvPr id="167" name="Connecteur droit 166"/>
                <p:cNvCxnSpPr/>
                <p:nvPr/>
              </p:nvCxnSpPr>
              <p:spPr>
                <a:xfrm flipV="1">
                  <a:off x="4092004" y="368722"/>
                  <a:ext cx="0" cy="5256584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8" name="Rectangle 167"/>
                <p:cNvSpPr/>
                <p:nvPr/>
              </p:nvSpPr>
              <p:spPr>
                <a:xfrm>
                  <a:off x="4350320" y="368722"/>
                  <a:ext cx="828000" cy="525658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/>
                </a:p>
              </p:txBody>
            </p:sp>
            <p:cxnSp>
              <p:nvCxnSpPr>
                <p:cNvPr id="169" name="Connecteur droit 168"/>
                <p:cNvCxnSpPr/>
                <p:nvPr/>
              </p:nvCxnSpPr>
              <p:spPr>
                <a:xfrm flipV="1">
                  <a:off x="4408611" y="368722"/>
                  <a:ext cx="0" cy="5256584"/>
                </a:xfrm>
                <a:prstGeom prst="line">
                  <a:avLst/>
                </a:prstGeom>
                <a:ln w="19050">
                  <a:solidFill>
                    <a:srgbClr val="FF00FF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>
                <a:xfrm flipV="1">
                  <a:off x="4734743" y="368722"/>
                  <a:ext cx="0" cy="5256584"/>
                </a:xfrm>
                <a:prstGeom prst="line">
                  <a:avLst/>
                </a:prstGeom>
                <a:ln w="19050">
                  <a:solidFill>
                    <a:srgbClr val="0000FF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Connecteur droit 170"/>
                <p:cNvCxnSpPr/>
                <p:nvPr/>
              </p:nvCxnSpPr>
              <p:spPr>
                <a:xfrm flipV="1">
                  <a:off x="5032300" y="369863"/>
                  <a:ext cx="0" cy="5256584"/>
                </a:xfrm>
                <a:prstGeom prst="line">
                  <a:avLst/>
                </a:prstGeom>
                <a:ln w="19050">
                  <a:solidFill>
                    <a:srgbClr val="00FF00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Connecteur droit 171"/>
                <p:cNvCxnSpPr/>
                <p:nvPr/>
              </p:nvCxnSpPr>
              <p:spPr>
                <a:xfrm flipV="1">
                  <a:off x="5157266" y="368722"/>
                  <a:ext cx="0" cy="5256584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64" name="Objet 16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6248490"/>
                  </p:ext>
                </p:extLst>
              </p:nvPr>
            </p:nvGraphicFramePr>
            <p:xfrm>
              <a:off x="-415925" y="-694890"/>
              <a:ext cx="9577064" cy="78206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9" r:id="rId5" imgW="3826080" imgH="3124800" progId="">
                      <p:embed/>
                    </p:oleObj>
                  </mc:Choice>
                  <mc:Fallback>
                    <p:oleObj r:id="rId5" imgW="3826080" imgH="3124800" progId="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-415925" y="-694890"/>
                            <a:ext cx="9577064" cy="78206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5" name="ZoneTexte 164"/>
              <p:cNvSpPr txBox="1"/>
              <p:nvPr/>
            </p:nvSpPr>
            <p:spPr>
              <a:xfrm>
                <a:off x="3348269" y="450255"/>
                <a:ext cx="787994" cy="1492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RHF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6" name="ZoneTexte 165"/>
              <p:cNvSpPr txBox="1"/>
              <p:nvPr/>
            </p:nvSpPr>
            <p:spPr>
              <a:xfrm>
                <a:off x="5052421" y="450255"/>
                <a:ext cx="740770" cy="1492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CHF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3961875" y="1239143"/>
              <a:ext cx="2346481" cy="1652749"/>
              <a:chOff x="1415140" y="2245608"/>
              <a:chExt cx="5024599" cy="3539087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1631151" y="3329810"/>
                <a:ext cx="717870" cy="2286271"/>
                <a:chOff x="1295636" y="725069"/>
                <a:chExt cx="1458929" cy="4646395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2408294" y="725069"/>
                  <a:ext cx="342538" cy="464473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2412027" y="1126943"/>
                  <a:ext cx="342538" cy="3888432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1295636" y="726732"/>
                  <a:ext cx="1152128" cy="464473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7" name="Forme libre 86"/>
                <p:cNvSpPr/>
                <p:nvPr/>
              </p:nvSpPr>
              <p:spPr>
                <a:xfrm>
                  <a:off x="1988296" y="4747899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8" name="Forme libre 87"/>
                <p:cNvSpPr/>
                <p:nvPr/>
              </p:nvSpPr>
              <p:spPr>
                <a:xfrm>
                  <a:off x="1988808" y="4171835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9" name="Forme libre 88"/>
                <p:cNvSpPr/>
                <p:nvPr/>
              </p:nvSpPr>
              <p:spPr>
                <a:xfrm>
                  <a:off x="1982716" y="3619708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0" name="Forme libre 89"/>
                <p:cNvSpPr/>
                <p:nvPr/>
              </p:nvSpPr>
              <p:spPr>
                <a:xfrm>
                  <a:off x="2021888" y="2057344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1" name="Forme libre 90"/>
                <p:cNvSpPr/>
                <p:nvPr/>
              </p:nvSpPr>
              <p:spPr>
                <a:xfrm>
                  <a:off x="1977502" y="3142140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2" name="Forme libre 91"/>
                <p:cNvSpPr/>
                <p:nvPr/>
              </p:nvSpPr>
              <p:spPr>
                <a:xfrm>
                  <a:off x="1886693" y="1527949"/>
                  <a:ext cx="368300" cy="527049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3" name="Forme libre 92"/>
                <p:cNvSpPr/>
                <p:nvPr/>
              </p:nvSpPr>
              <p:spPr>
                <a:xfrm>
                  <a:off x="1990056" y="2555152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94" name="Connecteur droit 93"/>
                <p:cNvCxnSpPr/>
                <p:nvPr/>
              </p:nvCxnSpPr>
              <p:spPr>
                <a:xfrm flipH="1">
                  <a:off x="2447764" y="726732"/>
                  <a:ext cx="1133" cy="464473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Ellipse 94"/>
                <p:cNvSpPr/>
                <p:nvPr/>
              </p:nvSpPr>
              <p:spPr>
                <a:xfrm>
                  <a:off x="2030309" y="320101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Ellipse 95"/>
                <p:cNvSpPr/>
                <p:nvPr/>
              </p:nvSpPr>
              <p:spPr>
                <a:xfrm>
                  <a:off x="2231740" y="455175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7" name="Ellipse 96"/>
                <p:cNvSpPr/>
                <p:nvPr/>
              </p:nvSpPr>
              <p:spPr>
                <a:xfrm>
                  <a:off x="2343396" y="45002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Ellipse 97"/>
                <p:cNvSpPr/>
                <p:nvPr/>
              </p:nvSpPr>
              <p:spPr>
                <a:xfrm>
                  <a:off x="2351016" y="42545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9" name="Ellipse 98"/>
                <p:cNvSpPr/>
                <p:nvPr/>
              </p:nvSpPr>
              <p:spPr>
                <a:xfrm>
                  <a:off x="2286348" y="379211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0" name="Ellipse 99"/>
                <p:cNvSpPr/>
                <p:nvPr/>
              </p:nvSpPr>
              <p:spPr>
                <a:xfrm>
                  <a:off x="2343396" y="479540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1" name="Ellipse 100"/>
                <p:cNvSpPr/>
                <p:nvPr/>
              </p:nvSpPr>
              <p:spPr>
                <a:xfrm>
                  <a:off x="2238584" y="414675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2" name="Ellipse 101"/>
                <p:cNvSpPr/>
                <p:nvPr/>
              </p:nvSpPr>
              <p:spPr>
                <a:xfrm>
                  <a:off x="2147548" y="397970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3" name="Ellipse 102"/>
                <p:cNvSpPr/>
                <p:nvPr/>
              </p:nvSpPr>
              <p:spPr>
                <a:xfrm>
                  <a:off x="2376889" y="397970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4" name="Ellipse 103"/>
                <p:cNvSpPr/>
                <p:nvPr/>
              </p:nvSpPr>
              <p:spPr>
                <a:xfrm>
                  <a:off x="2167497" y="372010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Ellipse 104"/>
                <p:cNvSpPr/>
                <p:nvPr/>
              </p:nvSpPr>
              <p:spPr>
                <a:xfrm>
                  <a:off x="2165249" y="243285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6" name="Ellipse 105"/>
                <p:cNvSpPr/>
                <p:nvPr/>
              </p:nvSpPr>
              <p:spPr>
                <a:xfrm>
                  <a:off x="2159732" y="434682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7" name="Ellipse 106"/>
                <p:cNvSpPr/>
                <p:nvPr/>
              </p:nvSpPr>
              <p:spPr>
                <a:xfrm>
                  <a:off x="2356246" y="364809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8" name="Ellipse 107"/>
                <p:cNvSpPr/>
                <p:nvPr/>
              </p:nvSpPr>
              <p:spPr>
                <a:xfrm>
                  <a:off x="2269031" y="323701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9" name="Ellipse 108"/>
                <p:cNvSpPr/>
                <p:nvPr/>
              </p:nvSpPr>
              <p:spPr>
                <a:xfrm>
                  <a:off x="2198830" y="215812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0" name="Ellipse 109"/>
                <p:cNvSpPr/>
                <p:nvPr/>
              </p:nvSpPr>
              <p:spPr>
                <a:xfrm>
                  <a:off x="2315878" y="33966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1" name="Ellipse 110"/>
                <p:cNvSpPr/>
                <p:nvPr/>
              </p:nvSpPr>
              <p:spPr>
                <a:xfrm>
                  <a:off x="2190752" y="30825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2" name="Ellipse 111"/>
                <p:cNvSpPr/>
                <p:nvPr/>
              </p:nvSpPr>
              <p:spPr>
                <a:xfrm>
                  <a:off x="2307149" y="29573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3" name="Ellipse 112"/>
                <p:cNvSpPr/>
                <p:nvPr/>
              </p:nvSpPr>
              <p:spPr>
                <a:xfrm>
                  <a:off x="2075540" y="33966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4" name="Ellipse 113"/>
                <p:cNvSpPr/>
                <p:nvPr/>
              </p:nvSpPr>
              <p:spPr>
                <a:xfrm>
                  <a:off x="2187979" y="289265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5" name="Ellipse 114"/>
                <p:cNvSpPr/>
                <p:nvPr/>
              </p:nvSpPr>
              <p:spPr>
                <a:xfrm>
                  <a:off x="2280604" y="274860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6" name="Ellipse 115"/>
                <p:cNvSpPr/>
                <p:nvPr/>
              </p:nvSpPr>
              <p:spPr>
                <a:xfrm>
                  <a:off x="2264030" y="235868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7" name="Ellipse 116"/>
                <p:cNvSpPr/>
                <p:nvPr/>
              </p:nvSpPr>
              <p:spPr>
                <a:xfrm>
                  <a:off x="2073335" y="22426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Ellipse 117"/>
                <p:cNvSpPr/>
                <p:nvPr/>
              </p:nvSpPr>
              <p:spPr>
                <a:xfrm>
                  <a:off x="2366515" y="256140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9" name="Ellipse 118"/>
                <p:cNvSpPr/>
                <p:nvPr/>
              </p:nvSpPr>
              <p:spPr>
                <a:xfrm>
                  <a:off x="2237257" y="18602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0" name="Ellipse 119"/>
                <p:cNvSpPr/>
                <p:nvPr/>
              </p:nvSpPr>
              <p:spPr>
                <a:xfrm>
                  <a:off x="2327631" y="212989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1" name="Ellipse 120"/>
                <p:cNvSpPr/>
                <p:nvPr/>
              </p:nvSpPr>
              <p:spPr>
                <a:xfrm>
                  <a:off x="2096022" y="25691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2" name="Ellipse 121"/>
                <p:cNvSpPr/>
                <p:nvPr/>
              </p:nvSpPr>
              <p:spPr>
                <a:xfrm>
                  <a:off x="1980845" y="18636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Ellipse 122"/>
                <p:cNvSpPr/>
                <p:nvPr/>
              </p:nvSpPr>
              <p:spPr>
                <a:xfrm>
                  <a:off x="2040889" y="149169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4" name="Ellipse 123"/>
                <p:cNvSpPr/>
                <p:nvPr/>
              </p:nvSpPr>
              <p:spPr>
                <a:xfrm>
                  <a:off x="2237637" y="12508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5" name="Ellipse 124"/>
                <p:cNvSpPr/>
                <p:nvPr/>
              </p:nvSpPr>
              <p:spPr>
                <a:xfrm>
                  <a:off x="2113219" y="170219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6" name="Ellipse 125"/>
                <p:cNvSpPr/>
                <p:nvPr/>
              </p:nvSpPr>
              <p:spPr>
                <a:xfrm>
                  <a:off x="2324496" y="84144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7" name="Ellipse 126"/>
                <p:cNvSpPr/>
                <p:nvPr/>
              </p:nvSpPr>
              <p:spPr>
                <a:xfrm>
                  <a:off x="2087724" y="10509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8" name="Ellipse 127"/>
                <p:cNvSpPr/>
                <p:nvPr/>
              </p:nvSpPr>
              <p:spPr>
                <a:xfrm>
                  <a:off x="2300515" y="151739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9" name="Ellipse 128"/>
                <p:cNvSpPr/>
                <p:nvPr/>
              </p:nvSpPr>
              <p:spPr>
                <a:xfrm>
                  <a:off x="1996949" y="82440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0" name="Ellipse 129"/>
                <p:cNvSpPr/>
                <p:nvPr/>
              </p:nvSpPr>
              <p:spPr>
                <a:xfrm>
                  <a:off x="2151553" y="96351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1" name="Ellipse 130"/>
                <p:cNvSpPr/>
                <p:nvPr/>
              </p:nvSpPr>
              <p:spPr>
                <a:xfrm>
                  <a:off x="2230817" y="7883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2" name="Ellipse 131"/>
                <p:cNvSpPr/>
                <p:nvPr/>
              </p:nvSpPr>
              <p:spPr>
                <a:xfrm>
                  <a:off x="1978215" y="103552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3" name="Ellipse 132"/>
                <p:cNvSpPr/>
                <p:nvPr/>
              </p:nvSpPr>
              <p:spPr>
                <a:xfrm>
                  <a:off x="2288492" y="108698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4" name="Ellipse 133"/>
                <p:cNvSpPr/>
                <p:nvPr/>
              </p:nvSpPr>
              <p:spPr>
                <a:xfrm>
                  <a:off x="2028744" y="20343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5" name="Ellipse 134"/>
                <p:cNvSpPr/>
                <p:nvPr/>
              </p:nvSpPr>
              <p:spPr>
                <a:xfrm>
                  <a:off x="2051431" y="236085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6" name="Ellipse 135"/>
                <p:cNvSpPr/>
                <p:nvPr/>
              </p:nvSpPr>
              <p:spPr>
                <a:xfrm>
                  <a:off x="2340042" y="12414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7" name="Ellipse 136"/>
                <p:cNvSpPr/>
                <p:nvPr/>
              </p:nvSpPr>
              <p:spPr>
                <a:xfrm>
                  <a:off x="2149347" y="112542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8" name="Ellipse 137"/>
                <p:cNvSpPr/>
                <p:nvPr/>
              </p:nvSpPr>
              <p:spPr>
                <a:xfrm>
                  <a:off x="2172034" y="145193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9" name="Ellipse 138"/>
                <p:cNvSpPr/>
                <p:nvPr/>
              </p:nvSpPr>
              <p:spPr>
                <a:xfrm>
                  <a:off x="2189530" y="136267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0" name="Ellipse 139"/>
                <p:cNvSpPr/>
                <p:nvPr/>
              </p:nvSpPr>
              <p:spPr>
                <a:xfrm>
                  <a:off x="1998835" y="124666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1" name="Ellipse 140"/>
                <p:cNvSpPr/>
                <p:nvPr/>
              </p:nvSpPr>
              <p:spPr>
                <a:xfrm>
                  <a:off x="2021522" y="157316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2" name="Ellipse 141"/>
                <p:cNvSpPr/>
                <p:nvPr/>
              </p:nvSpPr>
              <p:spPr>
                <a:xfrm>
                  <a:off x="2358725" y="174307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Ellipse 142"/>
                <p:cNvSpPr/>
                <p:nvPr/>
              </p:nvSpPr>
              <p:spPr>
                <a:xfrm>
                  <a:off x="2168030" y="162707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4" name="Ellipse 143"/>
                <p:cNvSpPr/>
                <p:nvPr/>
              </p:nvSpPr>
              <p:spPr>
                <a:xfrm>
                  <a:off x="2190717" y="195357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5" name="Ellipse 144"/>
                <p:cNvSpPr/>
                <p:nvPr/>
              </p:nvSpPr>
              <p:spPr>
                <a:xfrm>
                  <a:off x="2367299" y="195357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6" name="Ellipse 145"/>
                <p:cNvSpPr/>
                <p:nvPr/>
              </p:nvSpPr>
              <p:spPr>
                <a:xfrm>
                  <a:off x="2100950" y="9065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7" name="Ellipse 146"/>
                <p:cNvSpPr/>
                <p:nvPr/>
              </p:nvSpPr>
              <p:spPr>
                <a:xfrm>
                  <a:off x="1977502" y="171726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8" name="Ellipse 147"/>
                <p:cNvSpPr/>
                <p:nvPr/>
              </p:nvSpPr>
              <p:spPr>
                <a:xfrm>
                  <a:off x="2225534" y="256212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9" name="Ellipse 148"/>
                <p:cNvSpPr/>
                <p:nvPr/>
              </p:nvSpPr>
              <p:spPr>
                <a:xfrm>
                  <a:off x="2057526" y="277262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0" name="Ellipse 149"/>
                <p:cNvSpPr/>
                <p:nvPr/>
              </p:nvSpPr>
              <p:spPr>
                <a:xfrm>
                  <a:off x="1924483" y="231469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1" name="Ellipse 150"/>
                <p:cNvSpPr/>
                <p:nvPr/>
              </p:nvSpPr>
              <p:spPr>
                <a:xfrm>
                  <a:off x="1798122" y="146895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2" name="Ellipse 151"/>
                <p:cNvSpPr/>
                <p:nvPr/>
              </p:nvSpPr>
              <p:spPr>
                <a:xfrm>
                  <a:off x="1870452" y="16794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3" name="Ellipse 152"/>
                <p:cNvSpPr/>
                <p:nvPr/>
              </p:nvSpPr>
              <p:spPr>
                <a:xfrm>
                  <a:off x="1844957" y="102824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4" name="Ellipse 153"/>
                <p:cNvSpPr/>
                <p:nvPr/>
              </p:nvSpPr>
              <p:spPr>
                <a:xfrm>
                  <a:off x="1754182" y="80165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5" name="Ellipse 154"/>
                <p:cNvSpPr/>
                <p:nvPr/>
              </p:nvSpPr>
              <p:spPr>
                <a:xfrm>
                  <a:off x="1583668" y="76565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6" name="Ellipse 155"/>
                <p:cNvSpPr/>
                <p:nvPr/>
              </p:nvSpPr>
              <p:spPr>
                <a:xfrm>
                  <a:off x="1735448" y="101277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7" name="Ellipse 156"/>
                <p:cNvSpPr/>
                <p:nvPr/>
              </p:nvSpPr>
              <p:spPr>
                <a:xfrm>
                  <a:off x="1785977" y="201160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8" name="Ellipse 157"/>
                <p:cNvSpPr/>
                <p:nvPr/>
              </p:nvSpPr>
              <p:spPr>
                <a:xfrm>
                  <a:off x="1906580" y="110268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9" name="Ellipse 158"/>
                <p:cNvSpPr/>
                <p:nvPr/>
              </p:nvSpPr>
              <p:spPr>
                <a:xfrm>
                  <a:off x="1756068" y="122392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0" name="Ellipse 159"/>
                <p:cNvSpPr/>
                <p:nvPr/>
              </p:nvSpPr>
              <p:spPr>
                <a:xfrm>
                  <a:off x="1778755" y="155042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1" name="Ellipse 160"/>
                <p:cNvSpPr/>
                <p:nvPr/>
              </p:nvSpPr>
              <p:spPr>
                <a:xfrm>
                  <a:off x="1894187" y="132834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2" name="Ellipse 161"/>
                <p:cNvSpPr/>
                <p:nvPr/>
              </p:nvSpPr>
              <p:spPr>
                <a:xfrm>
                  <a:off x="1921140" y="216826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0" name="ZoneTexte 9"/>
              <p:cNvSpPr txBox="1"/>
              <p:nvPr/>
            </p:nvSpPr>
            <p:spPr>
              <a:xfrm>
                <a:off x="1415140" y="2245608"/>
                <a:ext cx="1614868" cy="9885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</a:rPr>
                  <a:t>Nucleate</a:t>
                </a:r>
                <a:r>
                  <a:rPr lang="fr-FR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fr-FR" sz="12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</a:rPr>
                  <a:t>Boiling</a:t>
                </a:r>
                <a:r>
                  <a:rPr lang="fr-FR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</a:rPr>
                  <a:t> </a:t>
                </a:r>
                <a:endPara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>
                <a:off x="5652120" y="3517833"/>
                <a:ext cx="738014" cy="2266862"/>
                <a:chOff x="6498714" y="1700808"/>
                <a:chExt cx="1512168" cy="4644732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6498714" y="1700808"/>
                  <a:ext cx="1152128" cy="464473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Forme libre 13"/>
                <p:cNvSpPr/>
                <p:nvPr/>
              </p:nvSpPr>
              <p:spPr>
                <a:xfrm>
                  <a:off x="7191374" y="5721975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Forme libre 14"/>
                <p:cNvSpPr/>
                <p:nvPr/>
              </p:nvSpPr>
              <p:spPr>
                <a:xfrm>
                  <a:off x="7090554" y="5192842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Forme libre 15"/>
                <p:cNvSpPr/>
                <p:nvPr/>
              </p:nvSpPr>
              <p:spPr>
                <a:xfrm>
                  <a:off x="7045875" y="4686402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Forme libre 16"/>
                <p:cNvSpPr/>
                <p:nvPr/>
              </p:nvSpPr>
              <p:spPr>
                <a:xfrm>
                  <a:off x="6919189" y="3879664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Forme libre 17"/>
                <p:cNvSpPr/>
                <p:nvPr/>
              </p:nvSpPr>
              <p:spPr>
                <a:xfrm>
                  <a:off x="6956595" y="4296132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Forme libre 18"/>
                <p:cNvSpPr/>
                <p:nvPr/>
              </p:nvSpPr>
              <p:spPr>
                <a:xfrm>
                  <a:off x="6823652" y="2760665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" name="Forme libre 19"/>
                <p:cNvSpPr/>
                <p:nvPr/>
              </p:nvSpPr>
              <p:spPr>
                <a:xfrm>
                  <a:off x="6906169" y="3280990"/>
                  <a:ext cx="368300" cy="527050"/>
                </a:xfrm>
                <a:custGeom>
                  <a:avLst/>
                  <a:gdLst>
                    <a:gd name="connsiteX0" fmla="*/ 0 w 368300"/>
                    <a:gd name="connsiteY0" fmla="*/ 527050 h 527050"/>
                    <a:gd name="connsiteX1" fmla="*/ 234950 w 368300"/>
                    <a:gd name="connsiteY1" fmla="*/ 400050 h 527050"/>
                    <a:gd name="connsiteX2" fmla="*/ 342900 w 368300"/>
                    <a:gd name="connsiteY2" fmla="*/ 165100 h 527050"/>
                    <a:gd name="connsiteX3" fmla="*/ 368300 w 368300"/>
                    <a:gd name="connsiteY3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00" h="527050">
                      <a:moveTo>
                        <a:pt x="0" y="527050"/>
                      </a:moveTo>
                      <a:cubicBezTo>
                        <a:pt x="88900" y="493712"/>
                        <a:pt x="177800" y="460375"/>
                        <a:pt x="234950" y="400050"/>
                      </a:cubicBezTo>
                      <a:cubicBezTo>
                        <a:pt x="292100" y="339725"/>
                        <a:pt x="320675" y="231775"/>
                        <a:pt x="342900" y="165100"/>
                      </a:cubicBezTo>
                      <a:cubicBezTo>
                        <a:pt x="365125" y="98425"/>
                        <a:pt x="366712" y="49212"/>
                        <a:pt x="368300" y="0"/>
                      </a:cubicBezTo>
                    </a:path>
                  </a:pathLst>
                </a:custGeom>
                <a:noFill/>
                <a:ln w="6350">
                  <a:solidFill>
                    <a:schemeClr val="accent4">
                      <a:lumMod val="75000"/>
                    </a:schemeClr>
                  </a:solidFill>
                  <a:tailEnd type="stealth" w="med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Forme libre 20"/>
                <p:cNvSpPr/>
                <p:nvPr/>
              </p:nvSpPr>
              <p:spPr>
                <a:xfrm>
                  <a:off x="7242918" y="2097068"/>
                  <a:ext cx="407924" cy="3124200"/>
                </a:xfrm>
                <a:custGeom>
                  <a:avLst/>
                  <a:gdLst>
                    <a:gd name="connsiteX0" fmla="*/ 407924 w 407924"/>
                    <a:gd name="connsiteY0" fmla="*/ 3131820 h 3131820"/>
                    <a:gd name="connsiteX1" fmla="*/ 324104 w 407924"/>
                    <a:gd name="connsiteY1" fmla="*/ 2933700 h 3131820"/>
                    <a:gd name="connsiteX2" fmla="*/ 263144 w 407924"/>
                    <a:gd name="connsiteY2" fmla="*/ 2613660 h 3131820"/>
                    <a:gd name="connsiteX3" fmla="*/ 232664 w 407924"/>
                    <a:gd name="connsiteY3" fmla="*/ 2354580 h 3131820"/>
                    <a:gd name="connsiteX4" fmla="*/ 247904 w 407924"/>
                    <a:gd name="connsiteY4" fmla="*/ 2080260 h 3131820"/>
                    <a:gd name="connsiteX5" fmla="*/ 286004 w 407924"/>
                    <a:gd name="connsiteY5" fmla="*/ 1973580 h 3131820"/>
                    <a:gd name="connsiteX6" fmla="*/ 209804 w 407924"/>
                    <a:gd name="connsiteY6" fmla="*/ 1828800 h 3131820"/>
                    <a:gd name="connsiteX7" fmla="*/ 286004 w 407924"/>
                    <a:gd name="connsiteY7" fmla="*/ 1691640 h 3131820"/>
                    <a:gd name="connsiteX8" fmla="*/ 186944 w 407924"/>
                    <a:gd name="connsiteY8" fmla="*/ 1539240 h 3131820"/>
                    <a:gd name="connsiteX9" fmla="*/ 263144 w 407924"/>
                    <a:gd name="connsiteY9" fmla="*/ 1264920 h 3131820"/>
                    <a:gd name="connsiteX10" fmla="*/ 133604 w 407924"/>
                    <a:gd name="connsiteY10" fmla="*/ 1219200 h 3131820"/>
                    <a:gd name="connsiteX11" fmla="*/ 186944 w 407924"/>
                    <a:gd name="connsiteY11" fmla="*/ 1127760 h 3131820"/>
                    <a:gd name="connsiteX12" fmla="*/ 286004 w 407924"/>
                    <a:gd name="connsiteY12" fmla="*/ 1066800 h 3131820"/>
                    <a:gd name="connsiteX13" fmla="*/ 156464 w 407924"/>
                    <a:gd name="connsiteY13" fmla="*/ 1051560 h 3131820"/>
                    <a:gd name="connsiteX14" fmla="*/ 179324 w 407924"/>
                    <a:gd name="connsiteY14" fmla="*/ 960120 h 3131820"/>
                    <a:gd name="connsiteX15" fmla="*/ 263144 w 407924"/>
                    <a:gd name="connsiteY15" fmla="*/ 922020 h 3131820"/>
                    <a:gd name="connsiteX16" fmla="*/ 194564 w 407924"/>
                    <a:gd name="connsiteY16" fmla="*/ 861060 h 3131820"/>
                    <a:gd name="connsiteX17" fmla="*/ 263144 w 407924"/>
                    <a:gd name="connsiteY17" fmla="*/ 792480 h 3131820"/>
                    <a:gd name="connsiteX18" fmla="*/ 19304 w 407924"/>
                    <a:gd name="connsiteY18" fmla="*/ 716280 h 3131820"/>
                    <a:gd name="connsiteX19" fmla="*/ 34544 w 407924"/>
                    <a:gd name="connsiteY19" fmla="*/ 640080 h 3131820"/>
                    <a:gd name="connsiteX20" fmla="*/ 186944 w 407924"/>
                    <a:gd name="connsiteY20" fmla="*/ 647700 h 3131820"/>
                    <a:gd name="connsiteX21" fmla="*/ 87884 w 407924"/>
                    <a:gd name="connsiteY21" fmla="*/ 518160 h 3131820"/>
                    <a:gd name="connsiteX22" fmla="*/ 209804 w 407924"/>
                    <a:gd name="connsiteY22" fmla="*/ 441960 h 3131820"/>
                    <a:gd name="connsiteX23" fmla="*/ 308864 w 407924"/>
                    <a:gd name="connsiteY23" fmla="*/ 411480 h 3131820"/>
                    <a:gd name="connsiteX24" fmla="*/ 217424 w 407924"/>
                    <a:gd name="connsiteY24" fmla="*/ 327660 h 3131820"/>
                    <a:gd name="connsiteX25" fmla="*/ 49784 w 407924"/>
                    <a:gd name="connsiteY25" fmla="*/ 228600 h 3131820"/>
                    <a:gd name="connsiteX26" fmla="*/ 156464 w 407924"/>
                    <a:gd name="connsiteY26" fmla="*/ 152400 h 3131820"/>
                    <a:gd name="connsiteX27" fmla="*/ 209804 w 407924"/>
                    <a:gd name="connsiteY27" fmla="*/ 91440 h 3131820"/>
                    <a:gd name="connsiteX28" fmla="*/ 141224 w 407924"/>
                    <a:gd name="connsiteY28" fmla="*/ 0 h 3131820"/>
                    <a:gd name="connsiteX0" fmla="*/ 407924 w 407924"/>
                    <a:gd name="connsiteY0" fmla="*/ 3116580 h 3116580"/>
                    <a:gd name="connsiteX1" fmla="*/ 324104 w 407924"/>
                    <a:gd name="connsiteY1" fmla="*/ 2918460 h 3116580"/>
                    <a:gd name="connsiteX2" fmla="*/ 263144 w 407924"/>
                    <a:gd name="connsiteY2" fmla="*/ 2598420 h 3116580"/>
                    <a:gd name="connsiteX3" fmla="*/ 232664 w 407924"/>
                    <a:gd name="connsiteY3" fmla="*/ 2339340 h 3116580"/>
                    <a:gd name="connsiteX4" fmla="*/ 247904 w 407924"/>
                    <a:gd name="connsiteY4" fmla="*/ 2065020 h 3116580"/>
                    <a:gd name="connsiteX5" fmla="*/ 286004 w 407924"/>
                    <a:gd name="connsiteY5" fmla="*/ 1958340 h 3116580"/>
                    <a:gd name="connsiteX6" fmla="*/ 209804 w 407924"/>
                    <a:gd name="connsiteY6" fmla="*/ 1813560 h 3116580"/>
                    <a:gd name="connsiteX7" fmla="*/ 286004 w 407924"/>
                    <a:gd name="connsiteY7" fmla="*/ 1676400 h 3116580"/>
                    <a:gd name="connsiteX8" fmla="*/ 186944 w 407924"/>
                    <a:gd name="connsiteY8" fmla="*/ 1524000 h 3116580"/>
                    <a:gd name="connsiteX9" fmla="*/ 263144 w 407924"/>
                    <a:gd name="connsiteY9" fmla="*/ 1249680 h 3116580"/>
                    <a:gd name="connsiteX10" fmla="*/ 133604 w 407924"/>
                    <a:gd name="connsiteY10" fmla="*/ 1203960 h 3116580"/>
                    <a:gd name="connsiteX11" fmla="*/ 186944 w 407924"/>
                    <a:gd name="connsiteY11" fmla="*/ 1112520 h 3116580"/>
                    <a:gd name="connsiteX12" fmla="*/ 286004 w 407924"/>
                    <a:gd name="connsiteY12" fmla="*/ 1051560 h 3116580"/>
                    <a:gd name="connsiteX13" fmla="*/ 156464 w 407924"/>
                    <a:gd name="connsiteY13" fmla="*/ 1036320 h 3116580"/>
                    <a:gd name="connsiteX14" fmla="*/ 179324 w 407924"/>
                    <a:gd name="connsiteY14" fmla="*/ 944880 h 3116580"/>
                    <a:gd name="connsiteX15" fmla="*/ 263144 w 407924"/>
                    <a:gd name="connsiteY15" fmla="*/ 906780 h 3116580"/>
                    <a:gd name="connsiteX16" fmla="*/ 194564 w 407924"/>
                    <a:gd name="connsiteY16" fmla="*/ 845820 h 3116580"/>
                    <a:gd name="connsiteX17" fmla="*/ 263144 w 407924"/>
                    <a:gd name="connsiteY17" fmla="*/ 777240 h 3116580"/>
                    <a:gd name="connsiteX18" fmla="*/ 19304 w 407924"/>
                    <a:gd name="connsiteY18" fmla="*/ 701040 h 3116580"/>
                    <a:gd name="connsiteX19" fmla="*/ 34544 w 407924"/>
                    <a:gd name="connsiteY19" fmla="*/ 624840 h 3116580"/>
                    <a:gd name="connsiteX20" fmla="*/ 186944 w 407924"/>
                    <a:gd name="connsiteY20" fmla="*/ 632460 h 3116580"/>
                    <a:gd name="connsiteX21" fmla="*/ 87884 w 407924"/>
                    <a:gd name="connsiteY21" fmla="*/ 502920 h 3116580"/>
                    <a:gd name="connsiteX22" fmla="*/ 209804 w 407924"/>
                    <a:gd name="connsiteY22" fmla="*/ 426720 h 3116580"/>
                    <a:gd name="connsiteX23" fmla="*/ 308864 w 407924"/>
                    <a:gd name="connsiteY23" fmla="*/ 396240 h 3116580"/>
                    <a:gd name="connsiteX24" fmla="*/ 217424 w 407924"/>
                    <a:gd name="connsiteY24" fmla="*/ 312420 h 3116580"/>
                    <a:gd name="connsiteX25" fmla="*/ 49784 w 407924"/>
                    <a:gd name="connsiteY25" fmla="*/ 213360 h 3116580"/>
                    <a:gd name="connsiteX26" fmla="*/ 156464 w 407924"/>
                    <a:gd name="connsiteY26" fmla="*/ 137160 h 3116580"/>
                    <a:gd name="connsiteX27" fmla="*/ 209804 w 407924"/>
                    <a:gd name="connsiteY27" fmla="*/ 76200 h 3116580"/>
                    <a:gd name="connsiteX28" fmla="*/ 354584 w 407924"/>
                    <a:gd name="connsiteY28" fmla="*/ 0 h 3116580"/>
                    <a:gd name="connsiteX0" fmla="*/ 407924 w 407924"/>
                    <a:gd name="connsiteY0" fmla="*/ 3124200 h 3124200"/>
                    <a:gd name="connsiteX1" fmla="*/ 324104 w 407924"/>
                    <a:gd name="connsiteY1" fmla="*/ 2926080 h 3124200"/>
                    <a:gd name="connsiteX2" fmla="*/ 263144 w 407924"/>
                    <a:gd name="connsiteY2" fmla="*/ 2606040 h 3124200"/>
                    <a:gd name="connsiteX3" fmla="*/ 232664 w 407924"/>
                    <a:gd name="connsiteY3" fmla="*/ 2346960 h 3124200"/>
                    <a:gd name="connsiteX4" fmla="*/ 247904 w 407924"/>
                    <a:gd name="connsiteY4" fmla="*/ 2072640 h 3124200"/>
                    <a:gd name="connsiteX5" fmla="*/ 286004 w 407924"/>
                    <a:gd name="connsiteY5" fmla="*/ 1965960 h 3124200"/>
                    <a:gd name="connsiteX6" fmla="*/ 209804 w 407924"/>
                    <a:gd name="connsiteY6" fmla="*/ 1821180 h 3124200"/>
                    <a:gd name="connsiteX7" fmla="*/ 286004 w 407924"/>
                    <a:gd name="connsiteY7" fmla="*/ 1684020 h 3124200"/>
                    <a:gd name="connsiteX8" fmla="*/ 186944 w 407924"/>
                    <a:gd name="connsiteY8" fmla="*/ 1531620 h 3124200"/>
                    <a:gd name="connsiteX9" fmla="*/ 263144 w 407924"/>
                    <a:gd name="connsiteY9" fmla="*/ 1257300 h 3124200"/>
                    <a:gd name="connsiteX10" fmla="*/ 133604 w 407924"/>
                    <a:gd name="connsiteY10" fmla="*/ 1211580 h 3124200"/>
                    <a:gd name="connsiteX11" fmla="*/ 186944 w 407924"/>
                    <a:gd name="connsiteY11" fmla="*/ 1120140 h 3124200"/>
                    <a:gd name="connsiteX12" fmla="*/ 286004 w 407924"/>
                    <a:gd name="connsiteY12" fmla="*/ 1059180 h 3124200"/>
                    <a:gd name="connsiteX13" fmla="*/ 156464 w 407924"/>
                    <a:gd name="connsiteY13" fmla="*/ 1043940 h 3124200"/>
                    <a:gd name="connsiteX14" fmla="*/ 179324 w 407924"/>
                    <a:gd name="connsiteY14" fmla="*/ 952500 h 3124200"/>
                    <a:gd name="connsiteX15" fmla="*/ 263144 w 407924"/>
                    <a:gd name="connsiteY15" fmla="*/ 914400 h 3124200"/>
                    <a:gd name="connsiteX16" fmla="*/ 194564 w 407924"/>
                    <a:gd name="connsiteY16" fmla="*/ 853440 h 3124200"/>
                    <a:gd name="connsiteX17" fmla="*/ 263144 w 407924"/>
                    <a:gd name="connsiteY17" fmla="*/ 784860 h 3124200"/>
                    <a:gd name="connsiteX18" fmla="*/ 19304 w 407924"/>
                    <a:gd name="connsiteY18" fmla="*/ 708660 h 3124200"/>
                    <a:gd name="connsiteX19" fmla="*/ 34544 w 407924"/>
                    <a:gd name="connsiteY19" fmla="*/ 632460 h 3124200"/>
                    <a:gd name="connsiteX20" fmla="*/ 186944 w 407924"/>
                    <a:gd name="connsiteY20" fmla="*/ 640080 h 3124200"/>
                    <a:gd name="connsiteX21" fmla="*/ 87884 w 407924"/>
                    <a:gd name="connsiteY21" fmla="*/ 510540 h 3124200"/>
                    <a:gd name="connsiteX22" fmla="*/ 209804 w 407924"/>
                    <a:gd name="connsiteY22" fmla="*/ 434340 h 3124200"/>
                    <a:gd name="connsiteX23" fmla="*/ 308864 w 407924"/>
                    <a:gd name="connsiteY23" fmla="*/ 403860 h 3124200"/>
                    <a:gd name="connsiteX24" fmla="*/ 217424 w 407924"/>
                    <a:gd name="connsiteY24" fmla="*/ 320040 h 3124200"/>
                    <a:gd name="connsiteX25" fmla="*/ 49784 w 407924"/>
                    <a:gd name="connsiteY25" fmla="*/ 220980 h 3124200"/>
                    <a:gd name="connsiteX26" fmla="*/ 156464 w 407924"/>
                    <a:gd name="connsiteY26" fmla="*/ 144780 h 3124200"/>
                    <a:gd name="connsiteX27" fmla="*/ 209804 w 407924"/>
                    <a:gd name="connsiteY27" fmla="*/ 83820 h 3124200"/>
                    <a:gd name="connsiteX28" fmla="*/ 385064 w 407924"/>
                    <a:gd name="connsiteY28" fmla="*/ 0 h 3124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07924" h="3124200">
                      <a:moveTo>
                        <a:pt x="407924" y="3124200"/>
                      </a:moveTo>
                      <a:cubicBezTo>
                        <a:pt x="378079" y="3068320"/>
                        <a:pt x="348234" y="3012440"/>
                        <a:pt x="324104" y="2926080"/>
                      </a:cubicBezTo>
                      <a:cubicBezTo>
                        <a:pt x="299974" y="2839720"/>
                        <a:pt x="278384" y="2702560"/>
                        <a:pt x="263144" y="2606040"/>
                      </a:cubicBezTo>
                      <a:cubicBezTo>
                        <a:pt x="247904" y="2509520"/>
                        <a:pt x="235204" y="2435860"/>
                        <a:pt x="232664" y="2346960"/>
                      </a:cubicBezTo>
                      <a:cubicBezTo>
                        <a:pt x="230124" y="2258060"/>
                        <a:pt x="239014" y="2136140"/>
                        <a:pt x="247904" y="2072640"/>
                      </a:cubicBezTo>
                      <a:cubicBezTo>
                        <a:pt x="256794" y="2009140"/>
                        <a:pt x="292354" y="2007870"/>
                        <a:pt x="286004" y="1965960"/>
                      </a:cubicBezTo>
                      <a:cubicBezTo>
                        <a:pt x="279654" y="1924050"/>
                        <a:pt x="209804" y="1868170"/>
                        <a:pt x="209804" y="1821180"/>
                      </a:cubicBezTo>
                      <a:cubicBezTo>
                        <a:pt x="209804" y="1774190"/>
                        <a:pt x="289814" y="1732280"/>
                        <a:pt x="286004" y="1684020"/>
                      </a:cubicBezTo>
                      <a:cubicBezTo>
                        <a:pt x="282194" y="1635760"/>
                        <a:pt x="190754" y="1602740"/>
                        <a:pt x="186944" y="1531620"/>
                      </a:cubicBezTo>
                      <a:cubicBezTo>
                        <a:pt x="183134" y="1460500"/>
                        <a:pt x="272034" y="1310640"/>
                        <a:pt x="263144" y="1257300"/>
                      </a:cubicBezTo>
                      <a:cubicBezTo>
                        <a:pt x="254254" y="1203960"/>
                        <a:pt x="146304" y="1234440"/>
                        <a:pt x="133604" y="1211580"/>
                      </a:cubicBezTo>
                      <a:cubicBezTo>
                        <a:pt x="120904" y="1188720"/>
                        <a:pt x="161544" y="1145540"/>
                        <a:pt x="186944" y="1120140"/>
                      </a:cubicBezTo>
                      <a:cubicBezTo>
                        <a:pt x="212344" y="1094740"/>
                        <a:pt x="291084" y="1071880"/>
                        <a:pt x="286004" y="1059180"/>
                      </a:cubicBezTo>
                      <a:cubicBezTo>
                        <a:pt x="280924" y="1046480"/>
                        <a:pt x="174244" y="1061720"/>
                        <a:pt x="156464" y="1043940"/>
                      </a:cubicBezTo>
                      <a:cubicBezTo>
                        <a:pt x="138684" y="1026160"/>
                        <a:pt x="161544" y="974090"/>
                        <a:pt x="179324" y="952500"/>
                      </a:cubicBezTo>
                      <a:cubicBezTo>
                        <a:pt x="197104" y="930910"/>
                        <a:pt x="260604" y="930910"/>
                        <a:pt x="263144" y="914400"/>
                      </a:cubicBezTo>
                      <a:cubicBezTo>
                        <a:pt x="265684" y="897890"/>
                        <a:pt x="194564" y="875030"/>
                        <a:pt x="194564" y="853440"/>
                      </a:cubicBezTo>
                      <a:cubicBezTo>
                        <a:pt x="194564" y="831850"/>
                        <a:pt x="292354" y="808990"/>
                        <a:pt x="263144" y="784860"/>
                      </a:cubicBezTo>
                      <a:cubicBezTo>
                        <a:pt x="233934" y="760730"/>
                        <a:pt x="57404" y="734060"/>
                        <a:pt x="19304" y="708660"/>
                      </a:cubicBezTo>
                      <a:cubicBezTo>
                        <a:pt x="-18796" y="683260"/>
                        <a:pt x="6604" y="643890"/>
                        <a:pt x="34544" y="632460"/>
                      </a:cubicBezTo>
                      <a:cubicBezTo>
                        <a:pt x="62484" y="621030"/>
                        <a:pt x="178054" y="660400"/>
                        <a:pt x="186944" y="640080"/>
                      </a:cubicBezTo>
                      <a:cubicBezTo>
                        <a:pt x="195834" y="619760"/>
                        <a:pt x="84074" y="544830"/>
                        <a:pt x="87884" y="510540"/>
                      </a:cubicBezTo>
                      <a:cubicBezTo>
                        <a:pt x="91694" y="476250"/>
                        <a:pt x="172974" y="452120"/>
                        <a:pt x="209804" y="434340"/>
                      </a:cubicBezTo>
                      <a:cubicBezTo>
                        <a:pt x="246634" y="416560"/>
                        <a:pt x="307594" y="422910"/>
                        <a:pt x="308864" y="403860"/>
                      </a:cubicBezTo>
                      <a:cubicBezTo>
                        <a:pt x="310134" y="384810"/>
                        <a:pt x="260604" y="350520"/>
                        <a:pt x="217424" y="320040"/>
                      </a:cubicBezTo>
                      <a:cubicBezTo>
                        <a:pt x="174244" y="289560"/>
                        <a:pt x="59944" y="250190"/>
                        <a:pt x="49784" y="220980"/>
                      </a:cubicBezTo>
                      <a:cubicBezTo>
                        <a:pt x="39624" y="191770"/>
                        <a:pt x="129794" y="167640"/>
                        <a:pt x="156464" y="144780"/>
                      </a:cubicBezTo>
                      <a:cubicBezTo>
                        <a:pt x="183134" y="121920"/>
                        <a:pt x="171704" y="107950"/>
                        <a:pt x="209804" y="83820"/>
                      </a:cubicBezTo>
                      <a:cubicBezTo>
                        <a:pt x="247904" y="59690"/>
                        <a:pt x="418084" y="33020"/>
                        <a:pt x="385064" y="0"/>
                      </a:cubicBezTo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2" name="Connecteur droit 21"/>
                <p:cNvCxnSpPr/>
                <p:nvPr/>
              </p:nvCxnSpPr>
              <p:spPr>
                <a:xfrm flipH="1">
                  <a:off x="7650842" y="1700808"/>
                  <a:ext cx="2644" cy="464473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7668344" y="1700808"/>
                  <a:ext cx="342538" cy="464473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Ellipse 23"/>
                <p:cNvSpPr/>
                <p:nvPr/>
              </p:nvSpPr>
              <p:spPr>
                <a:xfrm>
                  <a:off x="7506826" y="533742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Ellipse 24"/>
                <p:cNvSpPr/>
                <p:nvPr/>
              </p:nvSpPr>
              <p:spPr>
                <a:xfrm>
                  <a:off x="7434818" y="552583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" name="Ellipse 25"/>
                <p:cNvSpPr/>
                <p:nvPr/>
              </p:nvSpPr>
              <p:spPr>
                <a:xfrm>
                  <a:off x="7191270" y="447857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Ellipse 26"/>
                <p:cNvSpPr/>
                <p:nvPr/>
              </p:nvSpPr>
              <p:spPr>
                <a:xfrm>
                  <a:off x="7110782" y="331021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Ellipse 27"/>
                <p:cNvSpPr/>
                <p:nvPr/>
              </p:nvSpPr>
              <p:spPr>
                <a:xfrm>
                  <a:off x="7546474" y="560524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" name="Ellipse 28"/>
                <p:cNvSpPr/>
                <p:nvPr/>
              </p:nvSpPr>
              <p:spPr>
                <a:xfrm>
                  <a:off x="7546474" y="576947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0" name="Ellipse 29"/>
                <p:cNvSpPr/>
                <p:nvPr/>
              </p:nvSpPr>
              <p:spPr>
                <a:xfrm>
                  <a:off x="7441662" y="51208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1" name="Ellipse 30"/>
                <p:cNvSpPr/>
                <p:nvPr/>
              </p:nvSpPr>
              <p:spPr>
                <a:xfrm>
                  <a:off x="7133469" y="49537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2" name="Ellipse 31"/>
                <p:cNvSpPr/>
                <p:nvPr/>
              </p:nvSpPr>
              <p:spPr>
                <a:xfrm>
                  <a:off x="7362810" y="49537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Ellipse 32"/>
                <p:cNvSpPr/>
                <p:nvPr/>
              </p:nvSpPr>
              <p:spPr>
                <a:xfrm>
                  <a:off x="7153418" y="469417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Ellipse 33"/>
                <p:cNvSpPr/>
                <p:nvPr/>
              </p:nvSpPr>
              <p:spPr>
                <a:xfrm>
                  <a:off x="7080356" y="4215051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Ellipse 34"/>
                <p:cNvSpPr/>
                <p:nvPr/>
              </p:nvSpPr>
              <p:spPr>
                <a:xfrm>
                  <a:off x="7362810" y="53208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Ellipse 35"/>
                <p:cNvSpPr/>
                <p:nvPr/>
              </p:nvSpPr>
              <p:spPr>
                <a:xfrm>
                  <a:off x="7342167" y="462217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" name="Ellipse 36"/>
                <p:cNvSpPr/>
                <p:nvPr/>
              </p:nvSpPr>
              <p:spPr>
                <a:xfrm>
                  <a:off x="7254952" y="421109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" name="Ellipse 37"/>
                <p:cNvSpPr/>
                <p:nvPr/>
              </p:nvSpPr>
              <p:spPr>
                <a:xfrm>
                  <a:off x="7038774" y="404420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9" name="Ellipse 38"/>
                <p:cNvSpPr/>
                <p:nvPr/>
              </p:nvSpPr>
              <p:spPr>
                <a:xfrm>
                  <a:off x="7301799" y="437071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Ellipse 39"/>
                <p:cNvSpPr/>
                <p:nvPr/>
              </p:nvSpPr>
              <p:spPr>
                <a:xfrm>
                  <a:off x="7081410" y="367641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" name="Ellipse 40"/>
                <p:cNvSpPr/>
                <p:nvPr/>
              </p:nvSpPr>
              <p:spPr>
                <a:xfrm>
                  <a:off x="7293070" y="393142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Ellipse 41"/>
                <p:cNvSpPr/>
                <p:nvPr/>
              </p:nvSpPr>
              <p:spPr>
                <a:xfrm>
                  <a:off x="7061461" y="437071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Ellipse 42"/>
                <p:cNvSpPr/>
                <p:nvPr/>
              </p:nvSpPr>
              <p:spPr>
                <a:xfrm>
                  <a:off x="7090319" y="385895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4" name="Ellipse 43"/>
                <p:cNvSpPr/>
                <p:nvPr/>
              </p:nvSpPr>
              <p:spPr>
                <a:xfrm>
                  <a:off x="7182944" y="371490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" name="Ellipse 44"/>
                <p:cNvSpPr/>
                <p:nvPr/>
              </p:nvSpPr>
              <p:spPr>
                <a:xfrm>
                  <a:off x="7097465" y="310397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" name="Ellipse 45"/>
                <p:cNvSpPr/>
                <p:nvPr/>
              </p:nvSpPr>
              <p:spPr>
                <a:xfrm>
                  <a:off x="6975675" y="32089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7" name="Ellipse 46"/>
                <p:cNvSpPr/>
                <p:nvPr/>
              </p:nvSpPr>
              <p:spPr>
                <a:xfrm>
                  <a:off x="7252635" y="290199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8" name="Ellipse 47"/>
                <p:cNvSpPr/>
                <p:nvPr/>
              </p:nvSpPr>
              <p:spPr>
                <a:xfrm>
                  <a:off x="7139597" y="282659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9" name="Ellipse 48"/>
                <p:cNvSpPr/>
                <p:nvPr/>
              </p:nvSpPr>
              <p:spPr>
                <a:xfrm>
                  <a:off x="7229971" y="309619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0" name="Ellipse 49"/>
                <p:cNvSpPr/>
                <p:nvPr/>
              </p:nvSpPr>
              <p:spPr>
                <a:xfrm>
                  <a:off x="6998362" y="35354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7662188" y="2097068"/>
                  <a:ext cx="342538" cy="3888432"/>
                </a:xfrm>
                <a:prstGeom prst="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Ellipse 51"/>
                <p:cNvSpPr/>
                <p:nvPr/>
              </p:nvSpPr>
              <p:spPr>
                <a:xfrm>
                  <a:off x="6883185" y="282998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Ellipse 52"/>
                <p:cNvSpPr/>
                <p:nvPr/>
              </p:nvSpPr>
              <p:spPr>
                <a:xfrm>
                  <a:off x="6866611" y="244006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Ellipse 53"/>
                <p:cNvSpPr/>
                <p:nvPr/>
              </p:nvSpPr>
              <p:spPr>
                <a:xfrm>
                  <a:off x="7146940" y="22069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Ellipse 54"/>
                <p:cNvSpPr/>
                <p:nvPr/>
              </p:nvSpPr>
              <p:spPr>
                <a:xfrm>
                  <a:off x="6980549" y="274827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" name="Ellipse 55"/>
                <p:cNvSpPr/>
                <p:nvPr/>
              </p:nvSpPr>
              <p:spPr>
                <a:xfrm>
                  <a:off x="7310417" y="196415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7" name="Ellipse 56"/>
                <p:cNvSpPr/>
                <p:nvPr/>
              </p:nvSpPr>
              <p:spPr>
                <a:xfrm>
                  <a:off x="6908541" y="225151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8" name="Ellipse 57"/>
                <p:cNvSpPr/>
                <p:nvPr/>
              </p:nvSpPr>
              <p:spPr>
                <a:xfrm>
                  <a:off x="7126237" y="246577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Ellipse 58"/>
                <p:cNvSpPr/>
                <p:nvPr/>
              </p:nvSpPr>
              <p:spPr>
                <a:xfrm>
                  <a:off x="6855267" y="179847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0" name="Ellipse 59"/>
                <p:cNvSpPr/>
                <p:nvPr/>
              </p:nvSpPr>
              <p:spPr>
                <a:xfrm>
                  <a:off x="7009871" y="193758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Ellipse 60"/>
                <p:cNvSpPr/>
                <p:nvPr/>
              </p:nvSpPr>
              <p:spPr>
                <a:xfrm>
                  <a:off x="7216738" y="176247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2" name="Ellipse 61"/>
                <p:cNvSpPr/>
                <p:nvPr/>
              </p:nvSpPr>
              <p:spPr>
                <a:xfrm>
                  <a:off x="6906490" y="207316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Ellipse 62"/>
                <p:cNvSpPr/>
                <p:nvPr/>
              </p:nvSpPr>
              <p:spPr>
                <a:xfrm>
                  <a:off x="7159111" y="265685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4" name="Ellipse 63"/>
                <p:cNvSpPr/>
                <p:nvPr/>
              </p:nvSpPr>
              <p:spPr>
                <a:xfrm>
                  <a:off x="6956360" y="25843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5" name="Ellipse 64"/>
                <p:cNvSpPr/>
                <p:nvPr/>
              </p:nvSpPr>
              <p:spPr>
                <a:xfrm>
                  <a:off x="7048985" y="244033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6" name="Ellipse 65"/>
                <p:cNvSpPr/>
                <p:nvPr/>
              </p:nvSpPr>
              <p:spPr>
                <a:xfrm>
                  <a:off x="7032411" y="205041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" name="Ellipse 66"/>
                <p:cNvSpPr/>
                <p:nvPr/>
              </p:nvSpPr>
              <p:spPr>
                <a:xfrm>
                  <a:off x="6841716" y="193441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8" name="Ellipse 67"/>
                <p:cNvSpPr/>
                <p:nvPr/>
              </p:nvSpPr>
              <p:spPr>
                <a:xfrm>
                  <a:off x="7104741" y="226091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9" name="Ellipse 68"/>
                <p:cNvSpPr/>
                <p:nvPr/>
              </p:nvSpPr>
              <p:spPr>
                <a:xfrm>
                  <a:off x="7153418" y="195036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" name="Ellipse 69"/>
                <p:cNvSpPr/>
                <p:nvPr/>
              </p:nvSpPr>
              <p:spPr>
                <a:xfrm>
                  <a:off x="6978498" y="23367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" name="Ellipse 70"/>
                <p:cNvSpPr/>
                <p:nvPr/>
              </p:nvSpPr>
              <p:spPr>
                <a:xfrm>
                  <a:off x="7032733" y="302419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" name="Ellipse 71"/>
                <p:cNvSpPr/>
                <p:nvPr/>
              </p:nvSpPr>
              <p:spPr>
                <a:xfrm>
                  <a:off x="7247070" y="3463476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3" name="Ellipse 72"/>
                <p:cNvSpPr/>
                <p:nvPr/>
              </p:nvSpPr>
              <p:spPr>
                <a:xfrm>
                  <a:off x="7461952" y="17757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4" name="Ellipse 73"/>
                <p:cNvSpPr/>
                <p:nvPr/>
              </p:nvSpPr>
              <p:spPr>
                <a:xfrm>
                  <a:off x="7448401" y="191167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5" name="Ellipse 74"/>
                <p:cNvSpPr/>
                <p:nvPr/>
              </p:nvSpPr>
              <p:spPr>
                <a:xfrm>
                  <a:off x="7014125" y="176557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Ellipse 75"/>
                <p:cNvSpPr/>
                <p:nvPr/>
              </p:nvSpPr>
              <p:spPr>
                <a:xfrm>
                  <a:off x="7000574" y="190151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7" name="Ellipse 76"/>
                <p:cNvSpPr/>
                <p:nvPr/>
              </p:nvSpPr>
              <p:spPr>
                <a:xfrm>
                  <a:off x="7267814" y="237895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8" name="Ellipse 77"/>
                <p:cNvSpPr/>
                <p:nvPr/>
              </p:nvSpPr>
              <p:spPr>
                <a:xfrm>
                  <a:off x="7254263" y="2514890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Ellipse 78"/>
                <p:cNvSpPr/>
                <p:nvPr/>
              </p:nvSpPr>
              <p:spPr>
                <a:xfrm>
                  <a:off x="7311889" y="358556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0" name="Ellipse 79"/>
                <p:cNvSpPr/>
                <p:nvPr/>
              </p:nvSpPr>
              <p:spPr>
                <a:xfrm>
                  <a:off x="7298338" y="372149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1" name="Ellipse 80"/>
                <p:cNvSpPr/>
                <p:nvPr/>
              </p:nvSpPr>
              <p:spPr>
                <a:xfrm>
                  <a:off x="7149624" y="2148734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2" name="Ellipse 81"/>
                <p:cNvSpPr/>
                <p:nvPr/>
              </p:nvSpPr>
              <p:spPr>
                <a:xfrm>
                  <a:off x="6981469" y="214555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3" name="Ellipse 82"/>
                <p:cNvSpPr/>
                <p:nvPr/>
              </p:nvSpPr>
              <p:spPr>
                <a:xfrm>
                  <a:off x="7293171" y="216150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>
                <a:off x="5084125" y="2428257"/>
                <a:ext cx="1355614" cy="9885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 dirty="0" smtClean="0">
                    <a:solidFill>
                      <a:schemeClr val="tx2"/>
                    </a:solidFill>
                    <a:latin typeface="Calibri" panose="020F0502020204030204" pitchFamily="34" charset="0"/>
                  </a:rPr>
                  <a:t>Film </a:t>
                </a:r>
                <a:r>
                  <a:rPr lang="fr-FR" sz="1200" dirty="0" err="1" smtClean="0">
                    <a:solidFill>
                      <a:schemeClr val="tx2"/>
                    </a:solidFill>
                    <a:latin typeface="Calibri" panose="020F0502020204030204" pitchFamily="34" charset="0"/>
                  </a:rPr>
                  <a:t>Boiling</a:t>
                </a:r>
                <a:r>
                  <a:rPr lang="fr-FR" sz="1200" dirty="0" smtClean="0">
                    <a:solidFill>
                      <a:schemeClr val="tx2"/>
                    </a:solidFill>
                    <a:latin typeface="Calibri" panose="020F0502020204030204" pitchFamily="34" charset="0"/>
                  </a:rPr>
                  <a:t> </a:t>
                </a:r>
                <a:endParaRPr lang="fr-FR" sz="1200" dirty="0">
                  <a:solidFill>
                    <a:schemeClr val="tx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73" name="Groupe 172"/>
          <p:cNvGrpSpPr/>
          <p:nvPr/>
        </p:nvGrpSpPr>
        <p:grpSpPr>
          <a:xfrm>
            <a:off x="3354618" y="2322102"/>
            <a:ext cx="4602651" cy="2717355"/>
            <a:chOff x="6092332" y="702530"/>
            <a:chExt cx="4608512" cy="2933379"/>
          </a:xfrm>
        </p:grpSpPr>
        <p:graphicFrame>
          <p:nvGraphicFramePr>
            <p:cNvPr id="174" name="Objet 1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0962812"/>
                </p:ext>
              </p:extLst>
            </p:nvPr>
          </p:nvGraphicFramePr>
          <p:xfrm>
            <a:off x="6092332" y="702530"/>
            <a:ext cx="4608512" cy="2933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r:id="rId7" imgW="3938400" imgH="2491200" progId="">
                    <p:embed/>
                  </p:oleObj>
                </mc:Choice>
                <mc:Fallback>
                  <p:oleObj r:id="rId7" imgW="3938400" imgH="24912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092332" y="702530"/>
                          <a:ext cx="4608512" cy="29333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5" name="Rectangle 174"/>
            <p:cNvSpPr/>
            <p:nvPr/>
          </p:nvSpPr>
          <p:spPr>
            <a:xfrm>
              <a:off x="8994314" y="1052736"/>
              <a:ext cx="1512168" cy="2232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6" name="Connecteur droit 175"/>
            <p:cNvCxnSpPr/>
            <p:nvPr/>
          </p:nvCxnSpPr>
          <p:spPr>
            <a:xfrm>
              <a:off x="8989551" y="1140302"/>
              <a:ext cx="0" cy="1866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Forme libre 176"/>
            <p:cNvSpPr/>
            <p:nvPr/>
          </p:nvSpPr>
          <p:spPr>
            <a:xfrm>
              <a:off x="7300913" y="1595438"/>
              <a:ext cx="633412" cy="585787"/>
            </a:xfrm>
            <a:custGeom>
              <a:avLst/>
              <a:gdLst>
                <a:gd name="connsiteX0" fmla="*/ 633412 w 633412"/>
                <a:gd name="connsiteY0" fmla="*/ 585787 h 585787"/>
                <a:gd name="connsiteX1" fmla="*/ 490537 w 633412"/>
                <a:gd name="connsiteY1" fmla="*/ 209550 h 585787"/>
                <a:gd name="connsiteX2" fmla="*/ 261937 w 633412"/>
                <a:gd name="connsiteY2" fmla="*/ 47625 h 585787"/>
                <a:gd name="connsiteX3" fmla="*/ 0 w 633412"/>
                <a:gd name="connsiteY3" fmla="*/ 0 h 585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412" h="585787">
                  <a:moveTo>
                    <a:pt x="633412" y="585787"/>
                  </a:moveTo>
                  <a:cubicBezTo>
                    <a:pt x="592930" y="442515"/>
                    <a:pt x="552449" y="299244"/>
                    <a:pt x="490537" y="209550"/>
                  </a:cubicBezTo>
                  <a:cubicBezTo>
                    <a:pt x="428625" y="119856"/>
                    <a:pt x="343693" y="82550"/>
                    <a:pt x="261937" y="47625"/>
                  </a:cubicBezTo>
                  <a:cubicBezTo>
                    <a:pt x="180181" y="12700"/>
                    <a:pt x="90090" y="6350"/>
                    <a:pt x="0" y="0"/>
                  </a:cubicBezTo>
                </a:path>
              </a:pathLst>
            </a:custGeom>
            <a:noFill/>
            <a:ln w="9525">
              <a:solidFill>
                <a:schemeClr val="tx2"/>
              </a:solidFill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7849694" y="1773977"/>
              <a:ext cx="9707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Calibri" panose="020F0502020204030204" pitchFamily="34" charset="0"/>
                </a:rPr>
                <a:t>Puissance croissante</a:t>
              </a:r>
              <a:endParaRPr lang="en-US" sz="1100" dirty="0">
                <a:latin typeface="Calibri" panose="020F0502020204030204" pitchFamily="34" charset="0"/>
              </a:endParaRP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948264" y="3169789"/>
              <a:ext cx="204128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smtClean="0">
                  <a:latin typeface="Times" pitchFamily="18" charset="0"/>
                </a:rPr>
                <a:t>Time (s)</a:t>
              </a:r>
              <a:endParaRPr lang="en-US" sz="1000" dirty="0">
                <a:latin typeface="Times" pitchFamily="18" charset="0"/>
              </a:endParaRPr>
            </a:p>
          </p:txBody>
        </p:sp>
      </p:grpSp>
      <p:grpSp>
        <p:nvGrpSpPr>
          <p:cNvPr id="180" name="Groupe 179"/>
          <p:cNvGrpSpPr/>
          <p:nvPr/>
        </p:nvGrpSpPr>
        <p:grpSpPr>
          <a:xfrm>
            <a:off x="6173867" y="2335809"/>
            <a:ext cx="3799626" cy="2664296"/>
            <a:chOff x="3212161" y="3212976"/>
            <a:chExt cx="4570708" cy="3096344"/>
          </a:xfrm>
        </p:grpSpPr>
        <p:graphicFrame>
          <p:nvGraphicFramePr>
            <p:cNvPr id="181" name="Objet 18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3725263"/>
                </p:ext>
              </p:extLst>
            </p:nvPr>
          </p:nvGraphicFramePr>
          <p:xfrm>
            <a:off x="3212161" y="3212976"/>
            <a:ext cx="4570708" cy="3096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r:id="rId9" imgW="3761280" imgH="2473920" progId="">
                    <p:embed/>
                  </p:oleObj>
                </mc:Choice>
                <mc:Fallback>
                  <p:oleObj r:id="rId9" imgW="3761280" imgH="247392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212161" y="3212976"/>
                          <a:ext cx="4570708" cy="309634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2" name="Forme libre 181"/>
            <p:cNvSpPr/>
            <p:nvPr/>
          </p:nvSpPr>
          <p:spPr>
            <a:xfrm flipH="1">
              <a:off x="4213766" y="4293096"/>
              <a:ext cx="1510362" cy="1233859"/>
            </a:xfrm>
            <a:custGeom>
              <a:avLst/>
              <a:gdLst>
                <a:gd name="connsiteX0" fmla="*/ 633412 w 633412"/>
                <a:gd name="connsiteY0" fmla="*/ 585787 h 585787"/>
                <a:gd name="connsiteX1" fmla="*/ 490537 w 633412"/>
                <a:gd name="connsiteY1" fmla="*/ 209550 h 585787"/>
                <a:gd name="connsiteX2" fmla="*/ 261937 w 633412"/>
                <a:gd name="connsiteY2" fmla="*/ 47625 h 585787"/>
                <a:gd name="connsiteX3" fmla="*/ 0 w 633412"/>
                <a:gd name="connsiteY3" fmla="*/ 0 h 585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412" h="585787">
                  <a:moveTo>
                    <a:pt x="633412" y="585787"/>
                  </a:moveTo>
                  <a:cubicBezTo>
                    <a:pt x="592930" y="442515"/>
                    <a:pt x="552449" y="299244"/>
                    <a:pt x="490537" y="209550"/>
                  </a:cubicBezTo>
                  <a:cubicBezTo>
                    <a:pt x="428625" y="119856"/>
                    <a:pt x="343693" y="82550"/>
                    <a:pt x="261937" y="47625"/>
                  </a:cubicBezTo>
                  <a:cubicBezTo>
                    <a:pt x="180181" y="12700"/>
                    <a:pt x="90090" y="6350"/>
                    <a:pt x="0" y="0"/>
                  </a:cubicBezTo>
                </a:path>
              </a:pathLst>
            </a:custGeom>
            <a:noFill/>
            <a:ln w="9525">
              <a:solidFill>
                <a:schemeClr val="tx2"/>
              </a:solidFill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4788023" y="4437112"/>
              <a:ext cx="1902361" cy="751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Calibri" panose="020F0502020204030204" pitchFamily="34" charset="0"/>
                </a:rPr>
                <a:t>Puissance croissante</a:t>
              </a:r>
            </a:p>
            <a:p>
              <a:r>
                <a:rPr lang="fr-FR" sz="1100" dirty="0" smtClean="0">
                  <a:latin typeface="Calibri" panose="020F0502020204030204" pitchFamily="34" charset="0"/>
                </a:rPr>
                <a:t>Plus basse que le CHF</a:t>
              </a:r>
            </a:p>
            <a:p>
              <a:r>
                <a:rPr lang="fr-FR" sz="1400" b="1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Crise prématurée</a:t>
              </a:r>
              <a:endParaRPr lang="en-US" sz="14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84" name="Groupe 183"/>
          <p:cNvGrpSpPr/>
          <p:nvPr/>
        </p:nvGrpSpPr>
        <p:grpSpPr>
          <a:xfrm>
            <a:off x="6775291" y="4718586"/>
            <a:ext cx="3126194" cy="2419888"/>
            <a:chOff x="-197275" y="2238339"/>
            <a:chExt cx="4294412" cy="3324168"/>
          </a:xfrm>
        </p:grpSpPr>
        <p:sp>
          <p:nvSpPr>
            <p:cNvPr id="185" name="Rectangle 184"/>
            <p:cNvSpPr/>
            <p:nvPr/>
          </p:nvSpPr>
          <p:spPr>
            <a:xfrm>
              <a:off x="882407" y="2684159"/>
              <a:ext cx="2124000" cy="2185200"/>
            </a:xfrm>
            <a:prstGeom prst="rect">
              <a:avLst/>
            </a:prstGeom>
            <a:solidFill>
              <a:srgbClr val="F7EA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86" name="Objet 18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19027774"/>
                    </p:ext>
                  </p:extLst>
                </p:nvPr>
              </p:nvGraphicFramePr>
              <p:xfrm>
                <a:off x="-197275" y="2238339"/>
                <a:ext cx="4294412" cy="332416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3112" r:id="rId11" imgW="4089600" imgH="3165120" progId="">
                        <p:embed/>
                      </p:oleObj>
                    </mc:Choice>
                    <mc:Fallback>
                      <p:oleObj r:id="rId11" imgW="4089600" imgH="3165120" progId="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-197275" y="2238339"/>
                              <a:ext cx="4294412" cy="332416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8" name="Objet 1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63236244"/>
                    </p:ext>
                  </p:extLst>
                </p:nvPr>
              </p:nvGraphicFramePr>
              <p:xfrm>
                <a:off x="-197274" y="2238339"/>
                <a:ext cx="4294412" cy="332416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312" r:id="rId17" imgW="4089600" imgH="3165120" progId="">
                        <p:embed/>
                      </p:oleObj>
                    </mc:Choice>
                    <mc:Fallback>
                      <p:oleObj r:id="rId17" imgW="4089600" imgH="3165120" progId="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-197274" y="2238339"/>
                              <a:ext cx="4294412" cy="332416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ZoneTexte 186"/>
                <p:cNvSpPr txBox="1"/>
                <p:nvPr/>
              </p:nvSpPr>
              <p:spPr>
                <a:xfrm>
                  <a:off x="806465" y="2786558"/>
                  <a:ext cx="1581563" cy="5864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fr-FR" sz="1200" b="0" i="1" smtClean="0">
                          <a:latin typeface="Cambria Math"/>
                        </a:rPr>
                        <m:t>=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500</m:t>
                      </m:r>
                    </m:oMath>
                  </a14:m>
                  <a:r>
                    <a:rPr lang="en-US" sz="1200" dirty="0" smtClean="0"/>
                    <a:t> </a:t>
                  </a:r>
                  <a:r>
                    <a:rPr lang="en-US" sz="12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W/m</a:t>
                  </a:r>
                  <a:r>
                    <a:rPr lang="en-US" sz="1200" baseline="300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2</a:t>
                  </a:r>
                  <a:r>
                    <a:rPr lang="en-US" sz="1200" dirty="0" smtClean="0"/>
                    <a:t> </a:t>
                  </a:r>
                </a:p>
                <a:p>
                  <a14:m>
                    <m:oMath xmlns:m="http://schemas.openxmlformats.org/officeDocument/2006/math">
                      <m:r>
                        <a:rPr lang="fr-F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fr-FR" sz="1200" i="1">
                          <a:latin typeface="Cambria Math"/>
                        </a:rPr>
                        <m:t>=200</m:t>
                      </m:r>
                    </m:oMath>
                  </a14:m>
                  <a:r>
                    <a:rPr lang="en-US" sz="1200" dirty="0" smtClean="0"/>
                    <a:t> </a:t>
                  </a:r>
                  <a:r>
                    <a:rPr lang="en-US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ms</a:t>
                  </a:r>
                  <a:r>
                    <a:rPr lang="en-US" sz="1200" dirty="0" smtClean="0"/>
                    <a:t> </a:t>
                  </a:r>
                  <a:endParaRPr lang="en-US" sz="1200" dirty="0"/>
                </a:p>
              </p:txBody>
            </p:sp>
          </mc:Choice>
          <mc:Fallback xmlns="">
            <p:sp>
              <p:nvSpPr>
                <p:cNvPr id="19" name="ZoneTexte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465" y="2786558"/>
                  <a:ext cx="1447640" cy="540469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t="-3371" b="-898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8" name="Groupe 187"/>
          <p:cNvGrpSpPr/>
          <p:nvPr/>
        </p:nvGrpSpPr>
        <p:grpSpPr>
          <a:xfrm>
            <a:off x="3590323" y="4536554"/>
            <a:ext cx="3545007" cy="2723159"/>
            <a:chOff x="3043216" y="4355472"/>
            <a:chExt cx="3545007" cy="2723159"/>
          </a:xfrm>
        </p:grpSpPr>
        <p:graphicFrame>
          <p:nvGraphicFramePr>
            <p:cNvPr id="189" name="Objet 18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1852372"/>
                </p:ext>
              </p:extLst>
            </p:nvPr>
          </p:nvGraphicFramePr>
          <p:xfrm>
            <a:off x="3043216" y="4355472"/>
            <a:ext cx="3545007" cy="2723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3" r:id="rId20" imgW="3719520" imgH="2403360" progId="">
                    <p:embed/>
                  </p:oleObj>
                </mc:Choice>
                <mc:Fallback>
                  <p:oleObj r:id="rId20" imgW="3719520" imgH="24033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216" y="4355472"/>
                          <a:ext cx="3545007" cy="2723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0" name="Forme libre 189"/>
            <p:cNvSpPr/>
            <p:nvPr/>
          </p:nvSpPr>
          <p:spPr>
            <a:xfrm rot="5400000" flipH="1" flipV="1">
              <a:off x="4376237" y="4854063"/>
              <a:ext cx="1116770" cy="1867045"/>
            </a:xfrm>
            <a:custGeom>
              <a:avLst/>
              <a:gdLst>
                <a:gd name="connsiteX0" fmla="*/ 633412 w 633412"/>
                <a:gd name="connsiteY0" fmla="*/ 585787 h 585787"/>
                <a:gd name="connsiteX1" fmla="*/ 490537 w 633412"/>
                <a:gd name="connsiteY1" fmla="*/ 209550 h 585787"/>
                <a:gd name="connsiteX2" fmla="*/ 261937 w 633412"/>
                <a:gd name="connsiteY2" fmla="*/ 47625 h 585787"/>
                <a:gd name="connsiteX3" fmla="*/ 0 w 633412"/>
                <a:gd name="connsiteY3" fmla="*/ 0 h 585787"/>
                <a:gd name="connsiteX0" fmla="*/ 633412 w 633412"/>
                <a:gd name="connsiteY0" fmla="*/ 585787 h 585787"/>
                <a:gd name="connsiteX1" fmla="*/ 507012 w 633412"/>
                <a:gd name="connsiteY1" fmla="*/ 309451 h 585787"/>
                <a:gd name="connsiteX2" fmla="*/ 261937 w 633412"/>
                <a:gd name="connsiteY2" fmla="*/ 47625 h 585787"/>
                <a:gd name="connsiteX3" fmla="*/ 0 w 633412"/>
                <a:gd name="connsiteY3" fmla="*/ 0 h 585787"/>
                <a:gd name="connsiteX0" fmla="*/ 633412 w 633412"/>
                <a:gd name="connsiteY0" fmla="*/ 585787 h 585787"/>
                <a:gd name="connsiteX1" fmla="*/ 507012 w 633412"/>
                <a:gd name="connsiteY1" fmla="*/ 309451 h 585787"/>
                <a:gd name="connsiteX2" fmla="*/ 331955 w 633412"/>
                <a:gd name="connsiteY2" fmla="*/ 121910 h 585787"/>
                <a:gd name="connsiteX3" fmla="*/ 0 w 633412"/>
                <a:gd name="connsiteY3" fmla="*/ 0 h 585787"/>
                <a:gd name="connsiteX0" fmla="*/ 563393 w 563393"/>
                <a:gd name="connsiteY0" fmla="*/ 585787 h 585787"/>
                <a:gd name="connsiteX1" fmla="*/ 436993 w 563393"/>
                <a:gd name="connsiteY1" fmla="*/ 309451 h 585787"/>
                <a:gd name="connsiteX2" fmla="*/ 261936 w 563393"/>
                <a:gd name="connsiteY2" fmla="*/ 121910 h 585787"/>
                <a:gd name="connsiteX3" fmla="*/ 0 w 563393"/>
                <a:gd name="connsiteY3" fmla="*/ 0 h 585787"/>
                <a:gd name="connsiteX0" fmla="*/ 563393 w 563393"/>
                <a:gd name="connsiteY0" fmla="*/ 585787 h 585787"/>
                <a:gd name="connsiteX1" fmla="*/ 436993 w 563393"/>
                <a:gd name="connsiteY1" fmla="*/ 309451 h 585787"/>
                <a:gd name="connsiteX2" fmla="*/ 261936 w 563393"/>
                <a:gd name="connsiteY2" fmla="*/ 121910 h 585787"/>
                <a:gd name="connsiteX3" fmla="*/ 0 w 563393"/>
                <a:gd name="connsiteY3" fmla="*/ 0 h 585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393" h="585787">
                  <a:moveTo>
                    <a:pt x="563393" y="585787"/>
                  </a:moveTo>
                  <a:cubicBezTo>
                    <a:pt x="522911" y="442515"/>
                    <a:pt x="487236" y="386764"/>
                    <a:pt x="436993" y="309451"/>
                  </a:cubicBezTo>
                  <a:cubicBezTo>
                    <a:pt x="386750" y="232138"/>
                    <a:pt x="334768" y="173485"/>
                    <a:pt x="261936" y="121910"/>
                  </a:cubicBezTo>
                  <a:cubicBezTo>
                    <a:pt x="189104" y="70335"/>
                    <a:pt x="123039" y="39651"/>
                    <a:pt x="0" y="0"/>
                  </a:cubicBezTo>
                </a:path>
              </a:pathLst>
            </a:custGeom>
            <a:noFill/>
            <a:ln w="9525">
              <a:solidFill>
                <a:schemeClr val="tx2"/>
              </a:solidFill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4355976" y="5733256"/>
              <a:ext cx="186036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Calibri" panose="020F0502020204030204" pitchFamily="34" charset="0"/>
                </a:rPr>
                <a:t>Puissance initiale croissante</a:t>
              </a:r>
            </a:p>
            <a:p>
              <a:r>
                <a:rPr lang="fr-FR" sz="1400" b="1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Atténuation de la crise</a:t>
              </a:r>
              <a:endParaRPr lang="en-US" sz="14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94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</a:rPr>
              <a:t>Pour en savoir plus…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0856" y="1080170"/>
            <a:ext cx="9350589" cy="518097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fr-FR" sz="1800" dirty="0" smtClean="0"/>
              <a:t>Travaux publiés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 smtClean="0">
                <a:latin typeface="Calibri" pitchFamily="34" charset="0"/>
              </a:rPr>
              <a:t>B. </a:t>
            </a:r>
            <a:r>
              <a:rPr lang="fr-FR" sz="1100" dirty="0" err="1" smtClean="0">
                <a:latin typeface="Calibri" pitchFamily="34" charset="0"/>
              </a:rPr>
              <a:t>Baudouy</a:t>
            </a:r>
            <a:r>
              <a:rPr lang="fr-FR" sz="1100" dirty="0" smtClean="0">
                <a:latin typeface="Calibri" pitchFamily="34" charset="0"/>
              </a:rPr>
              <a:t>. </a:t>
            </a:r>
            <a:r>
              <a:rPr lang="fr-FR" sz="1100" i="1" dirty="0" err="1" smtClean="0">
                <a:latin typeface="Calibri" pitchFamily="34" charset="0"/>
              </a:rPr>
              <a:t>Heat</a:t>
            </a:r>
            <a:r>
              <a:rPr lang="fr-FR" sz="1100" i="1" dirty="0" smtClean="0">
                <a:latin typeface="Calibri" pitchFamily="34" charset="0"/>
              </a:rPr>
              <a:t> and mass </a:t>
            </a:r>
            <a:r>
              <a:rPr lang="fr-FR" sz="1100" i="1" dirty="0" err="1" smtClean="0">
                <a:latin typeface="Calibri" pitchFamily="34" charset="0"/>
              </a:rPr>
              <a:t>transfer</a:t>
            </a:r>
            <a:r>
              <a:rPr lang="fr-FR" sz="1100" i="1" dirty="0" smtClean="0">
                <a:latin typeface="Calibri" pitchFamily="34" charset="0"/>
              </a:rPr>
              <a:t> in </a:t>
            </a:r>
            <a:r>
              <a:rPr lang="fr-FR" sz="1100" i="1" dirty="0" err="1" smtClean="0">
                <a:latin typeface="Calibri" pitchFamily="34" charset="0"/>
              </a:rPr>
              <a:t>two</a:t>
            </a:r>
            <a:r>
              <a:rPr lang="fr-FR" sz="1100" i="1" dirty="0" smtClean="0">
                <a:latin typeface="Calibri" pitchFamily="34" charset="0"/>
              </a:rPr>
              <a:t>-phase </a:t>
            </a:r>
            <a:r>
              <a:rPr lang="fr-FR" sz="1100" i="1" dirty="0" err="1" smtClean="0">
                <a:latin typeface="Calibri" pitchFamily="34" charset="0"/>
              </a:rPr>
              <a:t>HeI</a:t>
            </a:r>
            <a:r>
              <a:rPr lang="fr-FR" sz="1100" i="1" dirty="0" smtClean="0">
                <a:latin typeface="Calibri" pitchFamily="34" charset="0"/>
              </a:rPr>
              <a:t> thermosiphon flow</a:t>
            </a:r>
            <a:r>
              <a:rPr lang="fr-FR" sz="1100" dirty="0" smtClean="0">
                <a:latin typeface="Calibri" pitchFamily="34" charset="0"/>
              </a:rPr>
              <a:t>. In </a:t>
            </a:r>
            <a:r>
              <a:rPr lang="fr-FR" sz="1100" dirty="0" err="1" smtClean="0">
                <a:latin typeface="Calibri" pitchFamily="34" charset="0"/>
              </a:rPr>
              <a:t>Advances</a:t>
            </a:r>
            <a:r>
              <a:rPr lang="fr-FR" sz="1100" dirty="0" smtClean="0">
                <a:latin typeface="Calibri" pitchFamily="34" charset="0"/>
              </a:rPr>
              <a:t> in </a:t>
            </a:r>
            <a:r>
              <a:rPr lang="fr-FR" sz="1100" dirty="0" err="1" smtClean="0">
                <a:latin typeface="Calibri" pitchFamily="34" charset="0"/>
              </a:rPr>
              <a:t>Cryogenic</a:t>
            </a:r>
            <a:r>
              <a:rPr lang="fr-FR" sz="1100" dirty="0" smtClean="0">
                <a:latin typeface="Calibri" pitchFamily="34" charset="0"/>
              </a:rPr>
              <a:t> Engineering </a:t>
            </a:r>
            <a:r>
              <a:rPr lang="fr-FR" sz="1100" b="1" dirty="0" smtClean="0">
                <a:latin typeface="Calibri" pitchFamily="34" charset="0"/>
              </a:rPr>
              <a:t>47</a:t>
            </a:r>
            <a:r>
              <a:rPr lang="fr-FR" sz="1100" dirty="0" smtClean="0">
                <a:latin typeface="Calibri" pitchFamily="34" charset="0"/>
              </a:rPr>
              <a:t>, pages 1514-1521, 2002.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 smtClean="0">
                <a:latin typeface="Calibri" pitchFamily="34" charset="0"/>
              </a:rPr>
              <a:t>B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>
                <a:latin typeface="Calibri" pitchFamily="34" charset="0"/>
              </a:rPr>
              <a:t>Pressure drop in </a:t>
            </a:r>
            <a:r>
              <a:rPr lang="fr-FR" sz="1100" i="1" dirty="0" err="1">
                <a:latin typeface="Calibri" pitchFamily="34" charset="0"/>
              </a:rPr>
              <a:t>two</a:t>
            </a:r>
            <a:r>
              <a:rPr lang="fr-FR" sz="1100" i="1" dirty="0">
                <a:latin typeface="Calibri" pitchFamily="34" charset="0"/>
              </a:rPr>
              <a:t>-phase He I </a:t>
            </a:r>
            <a:r>
              <a:rPr lang="fr-FR" sz="1100" i="1" dirty="0" err="1">
                <a:latin typeface="Calibri" pitchFamily="34" charset="0"/>
              </a:rPr>
              <a:t>natural</a:t>
            </a:r>
            <a:r>
              <a:rPr lang="fr-FR" sz="1100" i="1" dirty="0">
                <a:latin typeface="Calibri" pitchFamily="34" charset="0"/>
              </a:rPr>
              <a:t> circulation </a:t>
            </a:r>
            <a:r>
              <a:rPr lang="fr-FR" sz="1100" i="1" dirty="0" err="1">
                <a:latin typeface="Calibri" pitchFamily="34" charset="0"/>
              </a:rPr>
              <a:t>loop</a:t>
            </a:r>
            <a:r>
              <a:rPr lang="fr-FR" sz="1100" i="1" dirty="0">
                <a:latin typeface="Calibri" pitchFamily="34" charset="0"/>
              </a:rPr>
              <a:t> at </a:t>
            </a:r>
            <a:r>
              <a:rPr lang="fr-FR" sz="1100" i="1" dirty="0" err="1">
                <a:latin typeface="Calibri" pitchFamily="34" charset="0"/>
              </a:rPr>
              <a:t>low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vapor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quality</a:t>
            </a:r>
            <a:r>
              <a:rPr lang="fr-FR" sz="1100" dirty="0">
                <a:latin typeface="Calibri" pitchFamily="34" charset="0"/>
              </a:rPr>
              <a:t>. In </a:t>
            </a:r>
            <a:r>
              <a:rPr lang="fr-FR" sz="1100" dirty="0" err="1">
                <a:latin typeface="Calibri" pitchFamily="34" charset="0"/>
              </a:rPr>
              <a:t>Proceedings</a:t>
            </a:r>
            <a:r>
              <a:rPr lang="fr-FR" sz="1100" dirty="0">
                <a:latin typeface="Calibri" pitchFamily="34" charset="0"/>
              </a:rPr>
              <a:t> of the </a:t>
            </a:r>
            <a:r>
              <a:rPr lang="fr-FR" sz="1100" dirty="0" smtClean="0">
                <a:latin typeface="Calibri" pitchFamily="34" charset="0"/>
              </a:rPr>
              <a:t>ICEC 19</a:t>
            </a:r>
            <a:r>
              <a:rPr lang="fr-FR" sz="1100" dirty="0">
                <a:latin typeface="Calibri" pitchFamily="34" charset="0"/>
              </a:rPr>
              <a:t>, pages 817-820, 2002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 err="1">
                <a:latin typeface="Calibri" pitchFamily="34" charset="0"/>
              </a:rPr>
              <a:t>Heat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transfer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near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critical</a:t>
            </a:r>
            <a:r>
              <a:rPr lang="fr-FR" sz="1100" i="1" dirty="0">
                <a:latin typeface="Calibri" pitchFamily="34" charset="0"/>
              </a:rPr>
              <a:t> condition in </a:t>
            </a:r>
            <a:r>
              <a:rPr lang="fr-FR" sz="1100" i="1" dirty="0" err="1">
                <a:latin typeface="Calibri" pitchFamily="34" charset="0"/>
              </a:rPr>
              <a:t>two</a:t>
            </a:r>
            <a:r>
              <a:rPr lang="fr-FR" sz="1100" i="1" dirty="0">
                <a:latin typeface="Calibri" pitchFamily="34" charset="0"/>
              </a:rPr>
              <a:t>-phase He I thermosiphon flow at </a:t>
            </a:r>
            <a:r>
              <a:rPr lang="fr-FR" sz="1100" i="1" dirty="0" err="1">
                <a:latin typeface="Calibri" pitchFamily="34" charset="0"/>
              </a:rPr>
              <a:t>low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vapor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quality</a:t>
            </a:r>
            <a:r>
              <a:rPr lang="fr-FR" sz="1100" dirty="0">
                <a:latin typeface="Calibri" pitchFamily="34" charset="0"/>
              </a:rPr>
              <a:t>. In </a:t>
            </a:r>
            <a:r>
              <a:rPr lang="fr-FR" sz="1100" dirty="0" err="1">
                <a:latin typeface="Calibri" pitchFamily="34" charset="0"/>
              </a:rPr>
              <a:t>Advances</a:t>
            </a:r>
            <a:r>
              <a:rPr lang="fr-FR" sz="1100" dirty="0">
                <a:latin typeface="Calibri" pitchFamily="34" charset="0"/>
              </a:rPr>
              <a:t> in </a:t>
            </a:r>
            <a:r>
              <a:rPr lang="fr-FR" sz="1100" dirty="0" err="1">
                <a:latin typeface="Calibri" pitchFamily="34" charset="0"/>
              </a:rPr>
              <a:t>Cryogenic</a:t>
            </a:r>
            <a:r>
              <a:rPr lang="fr-FR" sz="1100" dirty="0">
                <a:latin typeface="Calibri" pitchFamily="34" charset="0"/>
              </a:rPr>
              <a:t> Engineering </a:t>
            </a:r>
            <a:r>
              <a:rPr lang="fr-FR" sz="1100" b="1" dirty="0" smtClean="0">
                <a:latin typeface="Calibri" pitchFamily="34" charset="0"/>
              </a:rPr>
              <a:t>49</a:t>
            </a:r>
            <a:r>
              <a:rPr lang="fr-FR" sz="1100" dirty="0" smtClean="0">
                <a:latin typeface="Calibri" pitchFamily="34" charset="0"/>
              </a:rPr>
              <a:t>, </a:t>
            </a:r>
            <a:r>
              <a:rPr lang="fr-FR" sz="1100" dirty="0">
                <a:latin typeface="Calibri" pitchFamily="34" charset="0"/>
              </a:rPr>
              <a:t>pages 1107-1114, 2004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 err="1">
                <a:latin typeface="Calibri" pitchFamily="34" charset="0"/>
              </a:rPr>
              <a:t>Modeling</a:t>
            </a:r>
            <a:r>
              <a:rPr lang="fr-FR" sz="1100" i="1" dirty="0">
                <a:latin typeface="Calibri" pitchFamily="34" charset="0"/>
              </a:rPr>
              <a:t> of a vertical circulation </a:t>
            </a:r>
            <a:r>
              <a:rPr lang="fr-FR" sz="1100" i="1" dirty="0" err="1">
                <a:latin typeface="Calibri" pitchFamily="34" charset="0"/>
              </a:rPr>
              <a:t>loop</a:t>
            </a:r>
            <a:r>
              <a:rPr lang="fr-FR" sz="1100" i="1" dirty="0">
                <a:latin typeface="Calibri" pitchFamily="34" charset="0"/>
              </a:rPr>
              <a:t> in </a:t>
            </a:r>
            <a:r>
              <a:rPr lang="fr-FR" sz="1100" i="1" dirty="0" err="1">
                <a:latin typeface="Calibri" pitchFamily="34" charset="0"/>
              </a:rPr>
              <a:t>two</a:t>
            </a:r>
            <a:r>
              <a:rPr lang="fr-FR" sz="1100" i="1" dirty="0">
                <a:latin typeface="Calibri" pitchFamily="34" charset="0"/>
              </a:rPr>
              <a:t>-phase </a:t>
            </a:r>
            <a:r>
              <a:rPr lang="fr-FR" sz="1100" i="1" dirty="0" err="1">
                <a:latin typeface="Calibri" pitchFamily="34" charset="0"/>
              </a:rPr>
              <a:t>helium</a:t>
            </a:r>
            <a:r>
              <a:rPr lang="fr-FR" sz="1100" dirty="0">
                <a:latin typeface="Calibri" pitchFamily="34" charset="0"/>
              </a:rPr>
              <a:t>. In </a:t>
            </a:r>
            <a:r>
              <a:rPr lang="fr-FR" sz="1100" dirty="0" err="1">
                <a:latin typeface="Calibri" pitchFamily="34" charset="0"/>
              </a:rPr>
              <a:t>Advances</a:t>
            </a:r>
            <a:r>
              <a:rPr lang="fr-FR" sz="1100" dirty="0">
                <a:latin typeface="Calibri" pitchFamily="34" charset="0"/>
              </a:rPr>
              <a:t> in </a:t>
            </a:r>
            <a:r>
              <a:rPr lang="fr-FR" sz="1100" dirty="0" err="1">
                <a:latin typeface="Calibri" pitchFamily="34" charset="0"/>
              </a:rPr>
              <a:t>Cryogenic</a:t>
            </a:r>
            <a:r>
              <a:rPr lang="fr-FR" sz="1100" dirty="0">
                <a:latin typeface="Calibri" pitchFamily="34" charset="0"/>
              </a:rPr>
              <a:t> Engineering </a:t>
            </a:r>
            <a:r>
              <a:rPr lang="fr-FR" sz="1100" b="1" dirty="0">
                <a:latin typeface="Calibri" pitchFamily="34" charset="0"/>
              </a:rPr>
              <a:t>57</a:t>
            </a:r>
            <a:r>
              <a:rPr lang="fr-FR" sz="1100" dirty="0">
                <a:latin typeface="Calibri" pitchFamily="34" charset="0"/>
              </a:rPr>
              <a:t>, pages 717-723, 2012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, A. Bessette, and A. Four. </a:t>
            </a:r>
            <a:r>
              <a:rPr lang="fr-FR" sz="1100" i="1" dirty="0" err="1">
                <a:latin typeface="Calibri" pitchFamily="34" charset="0"/>
              </a:rPr>
              <a:t>Modeling</a:t>
            </a:r>
            <a:r>
              <a:rPr lang="fr-FR" sz="1100" i="1" dirty="0">
                <a:latin typeface="Calibri" pitchFamily="34" charset="0"/>
              </a:rPr>
              <a:t> of a horizontal circulation open </a:t>
            </a:r>
            <a:r>
              <a:rPr lang="fr-FR" sz="1100" i="1" dirty="0" err="1">
                <a:latin typeface="Calibri" pitchFamily="34" charset="0"/>
              </a:rPr>
              <a:t>loop</a:t>
            </a:r>
            <a:r>
              <a:rPr lang="fr-FR" sz="1100" i="1" dirty="0">
                <a:latin typeface="Calibri" pitchFamily="34" charset="0"/>
              </a:rPr>
              <a:t> in </a:t>
            </a:r>
            <a:r>
              <a:rPr lang="fr-FR" sz="1100" i="1" dirty="0" err="1">
                <a:latin typeface="Calibri" pitchFamily="34" charset="0"/>
              </a:rPr>
              <a:t>two</a:t>
            </a:r>
            <a:r>
              <a:rPr lang="fr-FR" sz="1100" i="1" dirty="0">
                <a:latin typeface="Calibri" pitchFamily="34" charset="0"/>
              </a:rPr>
              <a:t>-phase </a:t>
            </a:r>
            <a:r>
              <a:rPr lang="fr-FR" sz="1100" i="1" dirty="0" err="1">
                <a:latin typeface="Calibri" pitchFamily="34" charset="0"/>
              </a:rPr>
              <a:t>helium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dirty="0" err="1">
                <a:latin typeface="Calibri" pitchFamily="34" charset="0"/>
              </a:rPr>
              <a:t>Cryogenics</a:t>
            </a:r>
            <a:r>
              <a:rPr lang="fr-FR" sz="1100" dirty="0">
                <a:latin typeface="Calibri" pitchFamily="34" charset="0"/>
              </a:rPr>
              <a:t> </a:t>
            </a:r>
            <a:r>
              <a:rPr lang="fr-FR" sz="1100" b="1" dirty="0">
                <a:latin typeface="Calibri" pitchFamily="34" charset="0"/>
              </a:rPr>
              <a:t>53</a:t>
            </a:r>
            <a:r>
              <a:rPr lang="fr-FR" sz="1100" dirty="0">
                <a:latin typeface="Calibri" pitchFamily="34" charset="0"/>
              </a:rPr>
              <a:t>, pages 2-6, 2013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 and </a:t>
            </a:r>
            <a:r>
              <a:rPr lang="fr-FR" sz="1100" dirty="0" err="1">
                <a:latin typeface="Calibri" pitchFamily="34" charset="0"/>
              </a:rPr>
              <a:t>Cozeret</a:t>
            </a:r>
            <a:r>
              <a:rPr lang="fr-FR" sz="1100" dirty="0">
                <a:latin typeface="Calibri" pitchFamily="34" charset="0"/>
              </a:rPr>
              <a:t> R. </a:t>
            </a:r>
            <a:r>
              <a:rPr lang="fr-FR" sz="1100" i="1" dirty="0" err="1">
                <a:latin typeface="Calibri" pitchFamily="34" charset="0"/>
              </a:rPr>
              <a:t>Experimental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study</a:t>
            </a:r>
            <a:r>
              <a:rPr lang="fr-FR" sz="1100" i="1" dirty="0">
                <a:latin typeface="Calibri" pitchFamily="34" charset="0"/>
              </a:rPr>
              <a:t> of film </a:t>
            </a:r>
            <a:r>
              <a:rPr lang="fr-FR" sz="1100" i="1" dirty="0" err="1">
                <a:latin typeface="Calibri" pitchFamily="34" charset="0"/>
              </a:rPr>
              <a:t>boiling</a:t>
            </a:r>
            <a:r>
              <a:rPr lang="fr-FR" sz="1100" i="1" dirty="0">
                <a:latin typeface="Calibri" pitchFamily="34" charset="0"/>
              </a:rPr>
              <a:t> in </a:t>
            </a:r>
            <a:r>
              <a:rPr lang="fr-FR" sz="1100" i="1" dirty="0" err="1">
                <a:latin typeface="Calibri" pitchFamily="34" charset="0"/>
              </a:rPr>
              <a:t>helium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natural</a:t>
            </a:r>
            <a:r>
              <a:rPr lang="fr-FR" sz="1100" i="1" dirty="0">
                <a:latin typeface="Calibri" pitchFamily="34" charset="0"/>
              </a:rPr>
              <a:t> convection </a:t>
            </a:r>
            <a:r>
              <a:rPr lang="fr-FR" sz="1100" i="1" dirty="0" err="1">
                <a:latin typeface="Calibri" pitchFamily="34" charset="0"/>
              </a:rPr>
              <a:t>boiling</a:t>
            </a:r>
            <a:r>
              <a:rPr lang="fr-FR" sz="1100" i="1" dirty="0">
                <a:latin typeface="Calibri" pitchFamily="34" charset="0"/>
              </a:rPr>
              <a:t> flow</a:t>
            </a:r>
            <a:r>
              <a:rPr lang="fr-FR" sz="1100" dirty="0">
                <a:latin typeface="Calibri" pitchFamily="34" charset="0"/>
              </a:rPr>
              <a:t>. In </a:t>
            </a:r>
            <a:r>
              <a:rPr lang="fr-FR" sz="1100" dirty="0" err="1">
                <a:latin typeface="Calibri" pitchFamily="34" charset="0"/>
              </a:rPr>
              <a:t>Proceedings</a:t>
            </a:r>
            <a:r>
              <a:rPr lang="fr-FR" sz="1100" dirty="0">
                <a:latin typeface="Calibri" pitchFamily="34" charset="0"/>
              </a:rPr>
              <a:t> of the ICEC 22, pages 323-327, 2008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L. </a:t>
            </a:r>
            <a:r>
              <a:rPr lang="fr-FR" sz="1100" dirty="0" err="1">
                <a:latin typeface="Calibri" pitchFamily="34" charset="0"/>
              </a:rPr>
              <a:t>Benkheira</a:t>
            </a:r>
            <a:r>
              <a:rPr lang="fr-FR" sz="1100" dirty="0">
                <a:latin typeface="Calibri" pitchFamily="34" charset="0"/>
              </a:rPr>
              <a:t>, 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, and M. </a:t>
            </a:r>
            <a:r>
              <a:rPr lang="fr-FR" sz="1100" dirty="0" err="1">
                <a:latin typeface="Calibri" pitchFamily="34" charset="0"/>
              </a:rPr>
              <a:t>Souhar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 err="1">
                <a:latin typeface="Calibri" pitchFamily="34" charset="0"/>
              </a:rPr>
              <a:t>Heat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transfer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characteristics</a:t>
            </a:r>
            <a:r>
              <a:rPr lang="fr-FR" sz="1100" i="1" dirty="0">
                <a:latin typeface="Calibri" pitchFamily="34" charset="0"/>
              </a:rPr>
              <a:t> of </a:t>
            </a:r>
            <a:r>
              <a:rPr lang="fr-FR" sz="1100" i="1" dirty="0" err="1">
                <a:latin typeface="Calibri" pitchFamily="34" charset="0"/>
              </a:rPr>
              <a:t>two</a:t>
            </a:r>
            <a:r>
              <a:rPr lang="fr-FR" sz="1100" i="1" dirty="0">
                <a:latin typeface="Calibri" pitchFamily="34" charset="0"/>
              </a:rPr>
              <a:t>-phase </a:t>
            </a:r>
            <a:r>
              <a:rPr lang="fr-FR" sz="1100" i="1" dirty="0" err="1">
                <a:latin typeface="Calibri" pitchFamily="34" charset="0"/>
              </a:rPr>
              <a:t>HeI</a:t>
            </a:r>
            <a:r>
              <a:rPr lang="fr-FR" sz="1100" i="1" dirty="0">
                <a:latin typeface="Calibri" pitchFamily="34" charset="0"/>
              </a:rPr>
              <a:t> (4.2 K) thermosiphon flow</a:t>
            </a:r>
            <a:r>
              <a:rPr lang="fr-FR" sz="1100" dirty="0">
                <a:latin typeface="Calibri" pitchFamily="34" charset="0"/>
              </a:rPr>
              <a:t>. International Journal of </a:t>
            </a:r>
            <a:r>
              <a:rPr lang="fr-FR" sz="1100" dirty="0" err="1">
                <a:latin typeface="Calibri" pitchFamily="34" charset="0"/>
              </a:rPr>
              <a:t>Heat</a:t>
            </a:r>
            <a:r>
              <a:rPr lang="fr-FR" sz="1100" dirty="0">
                <a:latin typeface="Calibri" pitchFamily="34" charset="0"/>
              </a:rPr>
              <a:t> and Mass Transfer </a:t>
            </a:r>
            <a:r>
              <a:rPr lang="fr-FR" sz="1100" b="1" dirty="0">
                <a:latin typeface="Calibri" pitchFamily="34" charset="0"/>
              </a:rPr>
              <a:t>50</a:t>
            </a:r>
            <a:r>
              <a:rPr lang="fr-FR" sz="1100" dirty="0">
                <a:latin typeface="Calibri" pitchFamily="34" charset="0"/>
              </a:rPr>
              <a:t>, pages 3534-3544, 2007</a:t>
            </a:r>
            <a:r>
              <a:rPr lang="fr-FR" sz="1100" dirty="0" smtClean="0">
                <a:latin typeface="Calibri" pitchFamily="34" charset="0"/>
              </a:rPr>
              <a:t>.</a:t>
            </a:r>
            <a:endParaRPr lang="fr-FR" sz="11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>
                <a:latin typeface="Calibri" pitchFamily="34" charset="0"/>
              </a:rPr>
              <a:t>L. </a:t>
            </a:r>
            <a:r>
              <a:rPr lang="fr-FR" sz="1100" dirty="0" err="1">
                <a:latin typeface="Calibri" pitchFamily="34" charset="0"/>
              </a:rPr>
              <a:t>Benkheira</a:t>
            </a:r>
            <a:r>
              <a:rPr lang="fr-FR" sz="1100" dirty="0">
                <a:latin typeface="Calibri" pitchFamily="34" charset="0"/>
              </a:rPr>
              <a:t>, M. </a:t>
            </a:r>
            <a:r>
              <a:rPr lang="fr-FR" sz="1100" dirty="0" err="1">
                <a:latin typeface="Calibri" pitchFamily="34" charset="0"/>
              </a:rPr>
              <a:t>Souhar</a:t>
            </a:r>
            <a:r>
              <a:rPr lang="fr-FR" sz="1100" dirty="0">
                <a:latin typeface="Calibri" pitchFamily="34" charset="0"/>
              </a:rPr>
              <a:t>, and B. </a:t>
            </a:r>
            <a:r>
              <a:rPr lang="fr-FR" sz="1100" dirty="0" err="1">
                <a:latin typeface="Calibri" pitchFamily="34" charset="0"/>
              </a:rPr>
              <a:t>Baudouy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 err="1">
                <a:latin typeface="Calibri" pitchFamily="34" charset="0"/>
              </a:rPr>
              <a:t>Heat</a:t>
            </a:r>
            <a:r>
              <a:rPr lang="fr-FR" sz="1100" i="1" dirty="0">
                <a:latin typeface="Calibri" pitchFamily="34" charset="0"/>
              </a:rPr>
              <a:t> and mass </a:t>
            </a:r>
            <a:r>
              <a:rPr lang="fr-FR" sz="1100" i="1" dirty="0" err="1">
                <a:latin typeface="Calibri" pitchFamily="34" charset="0"/>
              </a:rPr>
              <a:t>transfer</a:t>
            </a:r>
            <a:r>
              <a:rPr lang="fr-FR" sz="1100" i="1" dirty="0">
                <a:latin typeface="Calibri" pitchFamily="34" charset="0"/>
              </a:rPr>
              <a:t> in </a:t>
            </a:r>
            <a:r>
              <a:rPr lang="fr-FR" sz="1100" i="1" dirty="0" err="1">
                <a:latin typeface="Calibri" pitchFamily="34" charset="0"/>
              </a:rPr>
              <a:t>nucleate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boiling</a:t>
            </a:r>
            <a:r>
              <a:rPr lang="fr-FR" sz="1100" i="1" dirty="0">
                <a:latin typeface="Calibri" pitchFamily="34" charset="0"/>
              </a:rPr>
              <a:t> </a:t>
            </a:r>
            <a:r>
              <a:rPr lang="fr-FR" sz="1100" i="1" dirty="0" err="1">
                <a:latin typeface="Calibri" pitchFamily="34" charset="0"/>
              </a:rPr>
              <a:t>regime</a:t>
            </a:r>
            <a:r>
              <a:rPr lang="fr-FR" sz="1100" i="1" dirty="0">
                <a:latin typeface="Calibri" pitchFamily="34" charset="0"/>
              </a:rPr>
              <a:t> of </a:t>
            </a:r>
            <a:r>
              <a:rPr lang="fr-FR" sz="1100" i="1" dirty="0" err="1">
                <a:latin typeface="Calibri" pitchFamily="34" charset="0"/>
              </a:rPr>
              <a:t>HeI</a:t>
            </a:r>
            <a:r>
              <a:rPr lang="fr-FR" sz="1100" i="1" dirty="0">
                <a:latin typeface="Calibri" pitchFamily="34" charset="0"/>
              </a:rPr>
              <a:t> in a </a:t>
            </a:r>
            <a:r>
              <a:rPr lang="fr-FR" sz="1100" i="1" dirty="0" err="1">
                <a:latin typeface="Calibri" pitchFamily="34" charset="0"/>
              </a:rPr>
              <a:t>natural</a:t>
            </a:r>
            <a:r>
              <a:rPr lang="fr-FR" sz="1100" i="1" dirty="0">
                <a:latin typeface="Calibri" pitchFamily="34" charset="0"/>
              </a:rPr>
              <a:t> circulation </a:t>
            </a:r>
            <a:r>
              <a:rPr lang="fr-FR" sz="1100" i="1" dirty="0" err="1">
                <a:latin typeface="Calibri" pitchFamily="34" charset="0"/>
              </a:rPr>
              <a:t>loop</a:t>
            </a:r>
            <a:r>
              <a:rPr lang="fr-FR" sz="1100" dirty="0">
                <a:latin typeface="Calibri" pitchFamily="34" charset="0"/>
              </a:rPr>
              <a:t>. In </a:t>
            </a:r>
            <a:r>
              <a:rPr lang="fr-FR" sz="1100" dirty="0" err="1">
                <a:latin typeface="Calibri" pitchFamily="34" charset="0"/>
              </a:rPr>
              <a:t>Advances</a:t>
            </a:r>
            <a:r>
              <a:rPr lang="fr-FR" sz="1100" dirty="0">
                <a:latin typeface="Calibri" pitchFamily="34" charset="0"/>
              </a:rPr>
              <a:t> in </a:t>
            </a:r>
            <a:r>
              <a:rPr lang="fr-FR" sz="1100" dirty="0" err="1">
                <a:latin typeface="Calibri" pitchFamily="34" charset="0"/>
              </a:rPr>
              <a:t>Cryogenic</a:t>
            </a:r>
            <a:r>
              <a:rPr lang="fr-FR" sz="1100" dirty="0">
                <a:latin typeface="Calibri" pitchFamily="34" charset="0"/>
              </a:rPr>
              <a:t> Engineering </a:t>
            </a:r>
            <a:r>
              <a:rPr lang="fr-FR" sz="1100" b="1" dirty="0">
                <a:latin typeface="Calibri" pitchFamily="34" charset="0"/>
              </a:rPr>
              <a:t>51</a:t>
            </a:r>
            <a:r>
              <a:rPr lang="fr-FR" sz="1100" dirty="0">
                <a:latin typeface="Calibri" pitchFamily="34" charset="0"/>
              </a:rPr>
              <a:t>, pages 871-878, 2006.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100" dirty="0" err="1">
                <a:latin typeface="Calibri" pitchFamily="34" charset="0"/>
              </a:rPr>
              <a:t>Benkheira</a:t>
            </a:r>
            <a:r>
              <a:rPr lang="fr-FR" sz="1100" dirty="0">
                <a:latin typeface="Calibri" pitchFamily="34" charset="0"/>
              </a:rPr>
              <a:t>, </a:t>
            </a:r>
            <a:r>
              <a:rPr lang="fr-FR" sz="1100" dirty="0" err="1">
                <a:latin typeface="Calibri" pitchFamily="34" charset="0"/>
              </a:rPr>
              <a:t>Lahcene</a:t>
            </a:r>
            <a:r>
              <a:rPr lang="fr-FR" sz="1100" dirty="0">
                <a:latin typeface="Calibri" pitchFamily="34" charset="0"/>
              </a:rPr>
              <a:t>. </a:t>
            </a:r>
            <a:r>
              <a:rPr lang="fr-FR" sz="1100" i="1" dirty="0">
                <a:latin typeface="Calibri" pitchFamily="34" charset="0"/>
              </a:rPr>
              <a:t>Contribution a </a:t>
            </a:r>
            <a:r>
              <a:rPr lang="fr-FR" sz="1100" i="1" dirty="0" smtClean="0">
                <a:latin typeface="Calibri" pitchFamily="34" charset="0"/>
              </a:rPr>
              <a:t>l‘étude </a:t>
            </a:r>
            <a:r>
              <a:rPr lang="fr-FR" sz="1100" i="1" dirty="0">
                <a:latin typeface="Calibri" pitchFamily="34" charset="0"/>
              </a:rPr>
              <a:t>des </a:t>
            </a:r>
            <a:r>
              <a:rPr lang="fr-FR" sz="1100" i="1" dirty="0" smtClean="0">
                <a:latin typeface="Calibri" pitchFamily="34" charset="0"/>
              </a:rPr>
              <a:t>propriétés </a:t>
            </a:r>
            <a:r>
              <a:rPr lang="fr-FR" sz="1100" i="1" dirty="0">
                <a:latin typeface="Calibri" pitchFamily="34" charset="0"/>
              </a:rPr>
              <a:t>thermiques et hydrodynamiques d'un </a:t>
            </a:r>
            <a:r>
              <a:rPr lang="fr-FR" sz="1100" i="1" dirty="0" smtClean="0">
                <a:latin typeface="Calibri" pitchFamily="34" charset="0"/>
              </a:rPr>
              <a:t>écoulement d'hélium </a:t>
            </a:r>
            <a:r>
              <a:rPr lang="fr-FR" sz="1100" i="1" dirty="0">
                <a:latin typeface="Calibri" pitchFamily="34" charset="0"/>
              </a:rPr>
              <a:t>normal (He I) diphasique en circulation naturelle pour le refroidissement des aimants supraconducteurs</a:t>
            </a:r>
            <a:r>
              <a:rPr lang="fr-FR" sz="1100" dirty="0">
                <a:latin typeface="Calibri" pitchFamily="34" charset="0"/>
              </a:rPr>
              <a:t>. Thèse doctorale, Ecole Doctorale </a:t>
            </a:r>
            <a:r>
              <a:rPr lang="fr-FR" sz="1100" dirty="0" smtClean="0">
                <a:latin typeface="Calibri" pitchFamily="34" charset="0"/>
              </a:rPr>
              <a:t>Energie Mécanique Matériaux </a:t>
            </a:r>
            <a:r>
              <a:rPr lang="fr-FR" sz="1100" dirty="0">
                <a:latin typeface="Calibri" pitchFamily="34" charset="0"/>
              </a:rPr>
              <a:t>de l'Institut National </a:t>
            </a:r>
            <a:r>
              <a:rPr lang="fr-FR" sz="1100" dirty="0" smtClean="0">
                <a:latin typeface="Calibri" pitchFamily="34" charset="0"/>
              </a:rPr>
              <a:t>Polytechnique </a:t>
            </a:r>
            <a:r>
              <a:rPr lang="fr-FR" sz="1100" dirty="0">
                <a:latin typeface="Calibri" pitchFamily="34" charset="0"/>
              </a:rPr>
              <a:t>de Lorraine, </a:t>
            </a:r>
            <a:r>
              <a:rPr lang="fr-FR" sz="1100" dirty="0" smtClean="0">
                <a:latin typeface="Calibri" pitchFamily="34" charset="0"/>
              </a:rPr>
              <a:t>2007.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100" dirty="0">
                <a:latin typeface="Calibri" panose="020F0502020204030204" pitchFamily="34" charset="0"/>
              </a:rPr>
              <a:t>H. </a:t>
            </a:r>
            <a:r>
              <a:rPr lang="en-US" sz="1100" dirty="0" err="1">
                <a:latin typeface="Calibri" panose="020F0502020204030204" pitchFamily="34" charset="0"/>
              </a:rPr>
              <a:t>Furci</a:t>
            </a:r>
            <a:r>
              <a:rPr lang="en-US" sz="1100" dirty="0">
                <a:latin typeface="Calibri" panose="020F0502020204030204" pitchFamily="34" charset="0"/>
              </a:rPr>
              <a:t>, Four A., and B. </a:t>
            </a:r>
            <a:r>
              <a:rPr lang="en-US" sz="1100" dirty="0" err="1">
                <a:latin typeface="Calibri" panose="020F0502020204030204" pitchFamily="34" charset="0"/>
              </a:rPr>
              <a:t>Baudouy</a:t>
            </a:r>
            <a:r>
              <a:rPr lang="en-US" sz="1100" dirty="0">
                <a:latin typeface="Calibri" panose="020F0502020204030204" pitchFamily="34" charset="0"/>
              </a:rPr>
              <a:t>. </a:t>
            </a:r>
            <a:r>
              <a:rPr lang="en-US" sz="1100" i="1" dirty="0">
                <a:latin typeface="Calibri" panose="020F0502020204030204" pitchFamily="34" charset="0"/>
              </a:rPr>
              <a:t>Experimental study of stability and transients in a horizontally heated boiling helium thermosyphon</a:t>
            </a:r>
            <a:r>
              <a:rPr lang="en-US" sz="1100" dirty="0">
                <a:latin typeface="Calibri" panose="020F0502020204030204" pitchFamily="34" charset="0"/>
              </a:rPr>
              <a:t>. In IOP Conference Series: Materials Science and Engineering (MSE), In press. Proceedings of the Cryogenic Engineering Conference (CEC), Tucson, AZ, 2015</a:t>
            </a:r>
            <a:r>
              <a:rPr lang="en-US" sz="1100" dirty="0" smtClean="0">
                <a:latin typeface="Calibri" panose="020F0502020204030204" pitchFamily="34" charset="0"/>
              </a:rPr>
              <a:t>.</a:t>
            </a:r>
            <a:endParaRPr lang="en-US" sz="1400" dirty="0" smtClean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100" dirty="0">
                <a:latin typeface="Calibri" panose="020F0502020204030204" pitchFamily="34" charset="0"/>
              </a:rPr>
              <a:t>H. </a:t>
            </a:r>
            <a:r>
              <a:rPr lang="en-US" sz="1100" dirty="0" err="1">
                <a:latin typeface="Calibri" panose="020F0502020204030204" pitchFamily="34" charset="0"/>
              </a:rPr>
              <a:t>Furci</a:t>
            </a:r>
            <a:r>
              <a:rPr lang="en-US" sz="1100" dirty="0">
                <a:latin typeface="Calibri" panose="020F0502020204030204" pitchFamily="34" charset="0"/>
              </a:rPr>
              <a:t>, B. </a:t>
            </a:r>
            <a:r>
              <a:rPr lang="en-US" sz="1100" dirty="0" err="1">
                <a:latin typeface="Calibri" panose="020F0502020204030204" pitchFamily="34" charset="0"/>
              </a:rPr>
              <a:t>Baudouy</a:t>
            </a:r>
            <a:r>
              <a:rPr lang="en-US" sz="1100" dirty="0">
                <a:latin typeface="Calibri" panose="020F0502020204030204" pitchFamily="34" charset="0"/>
              </a:rPr>
              <a:t>, A. Four, C. Meuris. </a:t>
            </a:r>
            <a:r>
              <a:rPr lang="en-US" sz="1100" i="1" dirty="0">
                <a:latin typeface="Calibri" panose="020F0502020204030204" pitchFamily="34" charset="0"/>
              </a:rPr>
              <a:t>Transient Boiling in Two-Phase Helium Natural Circulation Loops</a:t>
            </a:r>
            <a:r>
              <a:rPr lang="en-US" sz="1100" dirty="0">
                <a:latin typeface="Calibri" panose="020F0502020204030204" pitchFamily="34" charset="0"/>
              </a:rPr>
              <a:t>. Advances in Cryogenic Engineering </a:t>
            </a:r>
            <a:r>
              <a:rPr lang="en-US" sz="1100" b="1" dirty="0">
                <a:latin typeface="Calibri" panose="020F0502020204030204" pitchFamily="34" charset="0"/>
              </a:rPr>
              <a:t>59</a:t>
            </a:r>
            <a:r>
              <a:rPr lang="en-US" sz="1100" dirty="0">
                <a:latin typeface="Calibri" panose="020F0502020204030204" pitchFamily="34" charset="0"/>
              </a:rPr>
              <a:t>, pages 1490-1497, 2014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100" dirty="0">
                <a:latin typeface="Calibri" panose="020F0502020204030204" pitchFamily="34" charset="0"/>
              </a:rPr>
              <a:t>H. </a:t>
            </a:r>
            <a:r>
              <a:rPr lang="en-US" sz="1100" dirty="0" err="1">
                <a:latin typeface="Calibri" panose="020F0502020204030204" pitchFamily="34" charset="0"/>
              </a:rPr>
              <a:t>Furci</a:t>
            </a:r>
            <a:r>
              <a:rPr lang="en-US" sz="1100" dirty="0">
                <a:latin typeface="Calibri" panose="020F0502020204030204" pitchFamily="34" charset="0"/>
              </a:rPr>
              <a:t>, B. </a:t>
            </a:r>
            <a:r>
              <a:rPr lang="en-US" sz="1100" dirty="0" err="1">
                <a:latin typeface="Calibri" panose="020F0502020204030204" pitchFamily="34" charset="0"/>
              </a:rPr>
              <a:t>Baudouy</a:t>
            </a:r>
            <a:r>
              <a:rPr lang="en-US" sz="1100" dirty="0">
                <a:latin typeface="Calibri" panose="020F0502020204030204" pitchFamily="34" charset="0"/>
              </a:rPr>
              <a:t>, A. Four, C. Meuris. </a:t>
            </a:r>
            <a:r>
              <a:rPr lang="en-US" sz="1100" i="1" dirty="0">
                <a:latin typeface="Calibri" panose="020F0502020204030204" pitchFamily="34" charset="0"/>
              </a:rPr>
              <a:t>Steady state boiling crisis in a helium vertically heated natural circulation loop – Part 1: critical heat flux, boiling crisis onset and </a:t>
            </a:r>
            <a:r>
              <a:rPr lang="en-US" sz="1100" i="1" dirty="0" smtClean="0">
                <a:latin typeface="Calibri" panose="020F0502020204030204" pitchFamily="34" charset="0"/>
              </a:rPr>
              <a:t>hysteresis</a:t>
            </a:r>
            <a:r>
              <a:rPr lang="en-US" sz="1100" dirty="0" smtClean="0">
                <a:latin typeface="Calibri" panose="020F0502020204030204" pitchFamily="34" charset="0"/>
              </a:rPr>
              <a:t>. Cryogenics</a:t>
            </a:r>
            <a:r>
              <a:rPr lang="en-US" sz="1100" dirty="0">
                <a:latin typeface="Calibri" panose="020F0502020204030204" pitchFamily="34" charset="0"/>
              </a:rPr>
              <a:t>, In press, available online, </a:t>
            </a:r>
            <a:r>
              <a:rPr lang="en-US" sz="1100" dirty="0" smtClean="0">
                <a:latin typeface="Calibri" panose="020F0502020204030204" pitchFamily="34" charset="0"/>
              </a:rPr>
              <a:t>2015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1100" dirty="0">
                <a:latin typeface="Calibri" panose="020F0502020204030204" pitchFamily="34" charset="0"/>
              </a:rPr>
              <a:t>H. </a:t>
            </a:r>
            <a:r>
              <a:rPr lang="en-US" sz="1100" dirty="0" err="1">
                <a:latin typeface="Calibri" panose="020F0502020204030204" pitchFamily="34" charset="0"/>
              </a:rPr>
              <a:t>Furci</a:t>
            </a:r>
            <a:r>
              <a:rPr lang="en-US" sz="1100" dirty="0">
                <a:latin typeface="Calibri" panose="020F0502020204030204" pitchFamily="34" charset="0"/>
              </a:rPr>
              <a:t>, B. </a:t>
            </a:r>
            <a:r>
              <a:rPr lang="en-US" sz="1100" dirty="0" err="1">
                <a:latin typeface="Calibri" panose="020F0502020204030204" pitchFamily="34" charset="0"/>
              </a:rPr>
              <a:t>Baudouy</a:t>
            </a:r>
            <a:r>
              <a:rPr lang="en-US" sz="1100" dirty="0">
                <a:latin typeface="Calibri" panose="020F0502020204030204" pitchFamily="34" charset="0"/>
              </a:rPr>
              <a:t>, A. Four, C. Meuris. </a:t>
            </a:r>
            <a:r>
              <a:rPr lang="en-US" sz="1100" i="1" dirty="0">
                <a:latin typeface="Calibri" panose="020F0502020204030204" pitchFamily="34" charset="0"/>
              </a:rPr>
              <a:t>Steady state boiling crisis in a helium vertically heated natural circulation loop – Part 2: friction pressure drop lessening. Cryogenics</a:t>
            </a:r>
            <a:r>
              <a:rPr lang="en-US" sz="1100" dirty="0">
                <a:latin typeface="Calibri" panose="020F0502020204030204" pitchFamily="34" charset="0"/>
              </a:rPr>
              <a:t>, In press, available online, </a:t>
            </a:r>
            <a:r>
              <a:rPr lang="en-US" sz="1100" dirty="0" smtClean="0">
                <a:latin typeface="Calibri" panose="020F0502020204030204" pitchFamily="34" charset="0"/>
              </a:rPr>
              <a:t>2015</a:t>
            </a:r>
            <a:endParaRPr lang="en-US" sz="11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Contacts</a:t>
            </a:r>
            <a:endParaRPr lang="fr-FR" sz="2400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 smtClean="0">
                <a:latin typeface="Calibri" pitchFamily="34" charset="0"/>
              </a:rPr>
              <a:t>Bertrand </a:t>
            </a:r>
            <a:r>
              <a:rPr lang="fr-FR" sz="1600" dirty="0" err="1" smtClean="0">
                <a:latin typeface="Calibri" pitchFamily="34" charset="0"/>
              </a:rPr>
              <a:t>Baudouy</a:t>
            </a:r>
            <a:r>
              <a:rPr lang="fr-FR" sz="1600" dirty="0">
                <a:latin typeface="Calibri" pitchFamily="34" charset="0"/>
              </a:rPr>
              <a:t> </a:t>
            </a:r>
            <a:r>
              <a:rPr lang="fr-FR" sz="1600" dirty="0" smtClean="0">
                <a:latin typeface="Calibri" pitchFamily="34" charset="0"/>
              </a:rPr>
              <a:t>    </a:t>
            </a:r>
            <a:r>
              <a:rPr lang="fr-FR" sz="1600" dirty="0" smtClean="0">
                <a:latin typeface="Calibri" pitchFamily="34" charset="0"/>
                <a:hlinkClick r:id="rId2"/>
              </a:rPr>
              <a:t>bertrand.baudouy@cea.fr</a:t>
            </a:r>
            <a:r>
              <a:rPr lang="fr-FR" sz="1600" dirty="0" smtClean="0">
                <a:latin typeface="Calibri" pitchFamily="34" charset="0"/>
              </a:rPr>
              <a:t>     +33 (0)1 69 08 42 07</a:t>
            </a:r>
            <a:endParaRPr lang="fr-FR" sz="1600" dirty="0">
              <a:latin typeface="Calibri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 smtClean="0">
                <a:latin typeface="Calibri" pitchFamily="34" charset="0"/>
              </a:rPr>
              <a:t>Hern</a:t>
            </a:r>
            <a:r>
              <a:rPr lang="es-ES_tradnl" sz="1600" dirty="0">
                <a:latin typeface="Calibri" pitchFamily="34" charset="0"/>
              </a:rPr>
              <a:t>á</a:t>
            </a:r>
            <a:r>
              <a:rPr lang="fr-FR" sz="1600" dirty="0" smtClean="0">
                <a:latin typeface="Calibri" pitchFamily="34" charset="0"/>
              </a:rPr>
              <a:t>n </a:t>
            </a:r>
            <a:r>
              <a:rPr lang="fr-FR" sz="1600" dirty="0" err="1" smtClean="0">
                <a:latin typeface="Calibri" pitchFamily="34" charset="0"/>
              </a:rPr>
              <a:t>Furci</a:t>
            </a:r>
            <a:r>
              <a:rPr lang="fr-FR" sz="1600" dirty="0" smtClean="0">
                <a:latin typeface="Calibri" pitchFamily="34" charset="0"/>
              </a:rPr>
              <a:t>               </a:t>
            </a:r>
            <a:r>
              <a:rPr lang="fr-FR" sz="1600" dirty="0" smtClean="0">
                <a:latin typeface="Calibri" pitchFamily="34" charset="0"/>
                <a:hlinkClick r:id="rId3"/>
              </a:rPr>
              <a:t>hernanfurci@gmail.com</a:t>
            </a:r>
            <a:endParaRPr lang="en-US" sz="1600" dirty="0">
              <a:latin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endParaRPr lang="en-US" sz="1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561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5"/>
          <p:cNvSpPr txBox="1">
            <a:spLocks/>
          </p:cNvSpPr>
          <p:nvPr/>
        </p:nvSpPr>
        <p:spPr>
          <a:xfrm>
            <a:off x="7234239" y="6171136"/>
            <a:ext cx="2372786" cy="8331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2800" b="0" kern="1200" cap="all" baseline="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fr-FR" sz="1000" dirty="0"/>
          </a:p>
        </p:txBody>
      </p:sp>
      <p:sp>
        <p:nvSpPr>
          <p:cNvPr id="11" name="Espace réservé du contenu 6"/>
          <p:cNvSpPr txBox="1">
            <a:spLocks/>
          </p:cNvSpPr>
          <p:nvPr/>
        </p:nvSpPr>
        <p:spPr>
          <a:xfrm>
            <a:off x="3559431" y="6171136"/>
            <a:ext cx="6162419" cy="68792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1550" kern="1200" cap="all" baseline="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00" dirty="0">
                <a:solidFill>
                  <a:schemeClr val="bg1">
                    <a:lumMod val="95000"/>
                  </a:schemeClr>
                </a:solidFill>
              </a:rPr>
              <a:t>Commissariat à l’énergie atomique et aux énergies alternatives</a:t>
            </a:r>
          </a:p>
          <a:p>
            <a:pPr algn="ctr"/>
            <a:r>
              <a:rPr lang="fr-FR" sz="800" dirty="0">
                <a:solidFill>
                  <a:schemeClr val="bg1">
                    <a:lumMod val="95000"/>
                  </a:schemeClr>
                </a:solidFill>
              </a:rPr>
              <a:t>DSM/IRFU/SACM</a:t>
            </a:r>
          </a:p>
          <a:p>
            <a:pPr algn="ctr"/>
            <a:r>
              <a:rPr lang="fr-FR" sz="800" dirty="0">
                <a:solidFill>
                  <a:schemeClr val="bg1">
                    <a:lumMod val="95000"/>
                  </a:schemeClr>
                </a:solidFill>
              </a:rPr>
              <a:t>Centre de Saclay</a:t>
            </a:r>
            <a:r>
              <a:rPr lang="fr-FR" sz="300" b="1" dirty="0">
                <a:solidFill>
                  <a:schemeClr val="bg1">
                    <a:lumMod val="95000"/>
                  </a:schemeClr>
                </a:solidFill>
              </a:rPr>
              <a:t> | </a:t>
            </a:r>
            <a:r>
              <a:rPr lang="fr-FR" sz="800" dirty="0">
                <a:solidFill>
                  <a:schemeClr val="bg1">
                    <a:lumMod val="95000"/>
                  </a:schemeClr>
                </a:solidFill>
              </a:rPr>
              <a:t>91191 Gif-sur-Yvette Cedex</a:t>
            </a:r>
          </a:p>
          <a:p>
            <a:pPr algn="ctr"/>
            <a:r>
              <a:rPr lang="fr-FR" sz="800" cap="none" dirty="0">
                <a:solidFill>
                  <a:schemeClr val="bg1">
                    <a:lumMod val="95000"/>
                  </a:schemeClr>
                </a:solidFill>
              </a:rPr>
              <a:t>Etablissement public à caractère industriel et commercial </a:t>
            </a:r>
            <a:r>
              <a:rPr lang="fr-FR" sz="300" b="1" cap="none" dirty="0">
                <a:solidFill>
                  <a:schemeClr val="bg1">
                    <a:lumMod val="95000"/>
                  </a:schemeClr>
                </a:solidFill>
              </a:rPr>
              <a:t>|</a:t>
            </a:r>
            <a:r>
              <a:rPr lang="fr-FR" sz="800" cap="none" dirty="0">
                <a:solidFill>
                  <a:schemeClr val="bg1">
                    <a:lumMod val="95000"/>
                  </a:schemeClr>
                </a:solidFill>
              </a:rPr>
              <a:t> RCS paris B 775 685 019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559431" y="954156"/>
            <a:ext cx="6162419" cy="620862"/>
          </a:xfrm>
          <a:prstGeom prst="rect">
            <a:avLst/>
          </a:prstGeom>
          <a:noFill/>
        </p:spPr>
        <p:txBody>
          <a:bodyPr wrap="square" lIns="96698" tIns="48349" rIns="96698" bIns="48349" rtlCol="0">
            <a:spAutoFit/>
          </a:bodyPr>
          <a:lstStyle/>
          <a:p>
            <a:pPr algn="ctr"/>
            <a:r>
              <a:rPr lang="fr-FR" sz="3400" dirty="0">
                <a:solidFill>
                  <a:schemeClr val="bg1"/>
                </a:solidFill>
              </a:rPr>
              <a:t>Merci de votre attention!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16" name="Émoticône 15"/>
          <p:cNvSpPr/>
          <p:nvPr/>
        </p:nvSpPr>
        <p:spPr>
          <a:xfrm>
            <a:off x="5032911" y="1634632"/>
            <a:ext cx="3215457" cy="3175553"/>
          </a:xfrm>
          <a:prstGeom prst="smileyFace">
            <a:avLst>
              <a:gd name="adj" fmla="val 4653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98" tIns="48349" rIns="96698" bIns="48349" spcCol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29215</TotalTime>
  <Words>997</Words>
  <Application>Microsoft Office PowerPoint</Application>
  <PresentationFormat>Personnalisé</PresentationFormat>
  <Paragraphs>143</Paragraphs>
  <Slides>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cea</vt:lpstr>
      <vt:lpstr>Transitoires thermohydrauliques  dans une boucle d’hélium diphasique  en régime transitoire</vt:lpstr>
      <vt:lpstr>CONTEXTe: Les aimants supraconducteurs</vt:lpstr>
      <vt:lpstr>CONTEXTe: Les aimants supraconducteurs</vt:lpstr>
      <vt:lpstr>Mon sujet de thèse</vt:lpstr>
      <vt:lpstr>Principales études menées</vt:lpstr>
      <vt:lpstr>Pour en savoir plus…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 </cp:lastModifiedBy>
  <cp:revision>670</cp:revision>
  <cp:lastPrinted>2014-03-17T06:59:56Z</cp:lastPrinted>
  <dcterms:created xsi:type="dcterms:W3CDTF">2002-09-25T12:10:24Z</dcterms:created>
  <dcterms:modified xsi:type="dcterms:W3CDTF">2015-10-06T11:50:40Z</dcterms:modified>
</cp:coreProperties>
</file>