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mov" ContentType="video/unknown"/>
  <Default Extension="emf" ContentType="image/x-emf"/>
  <Default Extension="rels" ContentType="application/vnd.openxmlformats-package.relationships+xml"/>
  <Default Extension="xml" ContentType="application/xml"/>
  <Default Extension="m4v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  <p:sldMasterId id="2147483653" r:id="rId2"/>
    <p:sldMasterId id="2147483682" r:id="rId3"/>
  </p:sldMasterIdLst>
  <p:notesMasterIdLst>
    <p:notesMasterId r:id="rId8"/>
  </p:notesMasterIdLst>
  <p:handoutMasterIdLst>
    <p:handoutMasterId r:id="rId9"/>
  </p:handoutMasterIdLst>
  <p:sldIdLst>
    <p:sldId id="860" r:id="rId4"/>
    <p:sldId id="862" r:id="rId5"/>
    <p:sldId id="864" r:id="rId6"/>
    <p:sldId id="868" r:id="rId7"/>
  </p:sldIdLst>
  <p:sldSz cx="9144000" cy="6858000" type="screen4x3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7C6A"/>
    <a:srgbClr val="BA7350"/>
    <a:srgbClr val="53EFCE"/>
    <a:srgbClr val="1D3F13"/>
    <a:srgbClr val="000066"/>
    <a:srgbClr val="660033"/>
    <a:srgbClr val="6600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05" autoAdjust="0"/>
    <p:restoredTop sz="96860" autoAdjust="0"/>
  </p:normalViewPr>
  <p:slideViewPr>
    <p:cSldViewPr>
      <p:cViewPr>
        <p:scale>
          <a:sx n="100" d="100"/>
          <a:sy n="100" d="100"/>
        </p:scale>
        <p:origin x="-234" y="-162"/>
      </p:cViewPr>
      <p:guideLst>
        <p:guide orient="horz" pos="2160"/>
        <p:guide pos="288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60"/>
    </p:cViewPr>
  </p:sorterViewPr>
  <p:notesViewPr>
    <p:cSldViewPr>
      <p:cViewPr varScale="1">
        <p:scale>
          <a:sx n="74" d="100"/>
          <a:sy n="74" d="100"/>
        </p:scale>
        <p:origin x="-2256" y="-96"/>
      </p:cViewPr>
      <p:guideLst>
        <p:guide orient="horz" pos="3126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CYCLOPE 13 mars 2002</a:t>
            </a:r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F2E6F7B1-CC76-4EBE-9357-E8615AE5B4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8648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CYCLOPE 13 mars 2002</a:t>
            </a:r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90288F9B-DC74-423B-8935-86D5FA14DE9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803775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8528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7522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2665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7446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9728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8317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0524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0456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02107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6283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26213" y="188913"/>
            <a:ext cx="2160587" cy="593725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9688" y="188913"/>
            <a:ext cx="6334125" cy="59372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39820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688" y="188913"/>
            <a:ext cx="6657975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1985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688" y="188913"/>
            <a:ext cx="6657975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3741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39688" y="188913"/>
            <a:ext cx="6657975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21179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39688" y="188913"/>
            <a:ext cx="8647112" cy="5937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029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73740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8707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677237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13898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55978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16586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21284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143425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866003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36985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24625" y="188913"/>
            <a:ext cx="2162175" cy="593725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8100" y="188913"/>
            <a:ext cx="6334125" cy="59372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45779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38100" y="188913"/>
            <a:ext cx="6626225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30358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" y="188913"/>
            <a:ext cx="6626225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92478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11970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809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122758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96317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2215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33427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83776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43336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296622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91064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26213" y="188913"/>
            <a:ext cx="2160587" cy="593725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9688" y="188913"/>
            <a:ext cx="6334125" cy="59372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09113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688" y="188913"/>
            <a:ext cx="6657975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11844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688" y="188913"/>
            <a:ext cx="6657975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50056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39688" y="188913"/>
            <a:ext cx="6657975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0410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39688" y="188913"/>
            <a:ext cx="8647112" cy="5937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46095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" y="185738"/>
            <a:ext cx="6694488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 smtClean="0"/>
          </a:p>
        </p:txBody>
      </p:sp>
    </p:spTree>
    <p:extLst>
      <p:ext uri="{BB962C8B-B14F-4D97-AF65-F5344CB8AC3E}">
        <p14:creationId xmlns:p14="http://schemas.microsoft.com/office/powerpoint/2010/main" val="42614489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688" y="188913"/>
            <a:ext cx="6657975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184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 descr="Fd-diapo-4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688" y="188913"/>
            <a:ext cx="66579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  <p:sldLayoutId id="2147483668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333333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333333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333333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333333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333333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500" b="1">
          <a:solidFill>
            <a:srgbClr val="135A17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500" b="1">
          <a:solidFill>
            <a:srgbClr val="135A17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500" b="1">
          <a:solidFill>
            <a:srgbClr val="135A17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500" b="1">
          <a:solidFill>
            <a:srgbClr val="135A17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Fd-diapo-5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" y="188913"/>
            <a:ext cx="66262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333333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333333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333333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333333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333333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500" b="1">
          <a:solidFill>
            <a:srgbClr val="135A17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500" b="1">
          <a:solidFill>
            <a:srgbClr val="135A17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500" b="1">
          <a:solidFill>
            <a:srgbClr val="135A17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500" b="1">
          <a:solidFill>
            <a:srgbClr val="135A17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Fd-diapo-4"/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688" y="188913"/>
            <a:ext cx="66579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622840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333333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333333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333333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333333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333333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500" b="1">
          <a:solidFill>
            <a:srgbClr val="135A17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500" b="1">
          <a:solidFill>
            <a:srgbClr val="135A17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500" b="1">
          <a:solidFill>
            <a:srgbClr val="135A17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500" b="1">
          <a:solidFill>
            <a:srgbClr val="135A17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4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jpeg"/><Relationship Id="rId2" Type="http://schemas.microsoft.com/office/2007/relationships/media" Target="../media/media1.m4v"/><Relationship Id="rId1" Type="http://schemas.openxmlformats.org/officeDocument/2006/relationships/video" Target="NULL" TargetMode="Externa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4.jpg"/><Relationship Id="rId4" Type="http://schemas.openxmlformats.org/officeDocument/2006/relationships/image" Target="../media/image10.pn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4.jpg"/><Relationship Id="rId2" Type="http://schemas.microsoft.com/office/2007/relationships/media" Target="../media/media2.mov"/><Relationship Id="rId1" Type="http://schemas.openxmlformats.org/officeDocument/2006/relationships/video" Target="NULL" TargetMode="External"/><Relationship Id="rId6" Type="http://schemas.openxmlformats.org/officeDocument/2006/relationships/image" Target="../media/image9.jpeg"/><Relationship Id="rId11" Type="http://schemas.openxmlformats.org/officeDocument/2006/relationships/image" Target="../media/image20.jpeg"/><Relationship Id="rId5" Type="http://schemas.openxmlformats.org/officeDocument/2006/relationships/image" Target="../media/image16.png"/><Relationship Id="rId10" Type="http://schemas.openxmlformats.org/officeDocument/2006/relationships/image" Target="../media/image19.png"/><Relationship Id="rId4" Type="http://schemas.openxmlformats.org/officeDocument/2006/relationships/image" Target="../media/image15.emf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310946" y="6494759"/>
            <a:ext cx="45221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b="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Forum </a:t>
            </a:r>
            <a:r>
              <a:rPr lang="en-US" sz="1600" b="0" i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Recherche-Industrie</a:t>
            </a:r>
            <a:r>
              <a:rPr lang="en-US" sz="1600" b="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- SOLEIL </a:t>
            </a:r>
            <a:r>
              <a:rPr lang="en-US" sz="1600" b="0" i="1" dirty="0">
                <a:solidFill>
                  <a:srgbClr val="000000"/>
                </a:solidFill>
                <a:latin typeface="Calibri" panose="020F0502020204030204" pitchFamily="34" charset="0"/>
              </a:rPr>
              <a:t>– 8</a:t>
            </a:r>
            <a:r>
              <a:rPr lang="en-US" sz="1600" b="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600" b="0" i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octobre</a:t>
            </a:r>
            <a:r>
              <a:rPr lang="en-US" sz="1600" b="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600" b="0" i="1" dirty="0">
                <a:solidFill>
                  <a:srgbClr val="000000"/>
                </a:solidFill>
                <a:latin typeface="Calibri" panose="020F0502020204030204" pitchFamily="34" charset="0"/>
              </a:rPr>
              <a:t>2015</a:t>
            </a:r>
          </a:p>
        </p:txBody>
      </p:sp>
      <p:sp>
        <p:nvSpPr>
          <p:cNvPr id="5" name="Rectangle 4"/>
          <p:cNvSpPr/>
          <p:nvPr/>
        </p:nvSpPr>
        <p:spPr>
          <a:xfrm>
            <a:off x="1442048" y="4293096"/>
            <a:ext cx="6210036" cy="617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Camille La 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Fontaine</a:t>
            </a:r>
          </a:p>
          <a:p>
            <a:pPr algn="ctr" fontAlgn="auto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Post-</a:t>
            </a:r>
            <a:r>
              <a:rPr lang="en-US" sz="1600" b="0" i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Doctorant</a:t>
            </a:r>
            <a:r>
              <a:rPr lang="en-US" sz="1600" b="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n-US" sz="1600" b="0" i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Ligne</a:t>
            </a:r>
            <a:r>
              <a:rPr lang="en-US" sz="1600" b="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ROCK</a:t>
            </a:r>
            <a:endParaRPr lang="en-US" sz="1600" b="0" i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744" y="62482"/>
            <a:ext cx="2142512" cy="151177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4806" y="200491"/>
            <a:ext cx="1369194" cy="1235756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665756" y="2780928"/>
            <a:ext cx="7762638" cy="1078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fr-FR" sz="2400" dirty="0">
                <a:solidFill>
                  <a:srgbClr val="FF6600"/>
                </a:solidFill>
                <a:latin typeface="Calibri" panose="020F0502020204030204" pitchFamily="34" charset="0"/>
              </a:rPr>
              <a:t>Monochromateur Quick-EXAFS et cellules spectroscopiques</a:t>
            </a:r>
            <a:br>
              <a:rPr lang="fr-FR" sz="2400" dirty="0">
                <a:solidFill>
                  <a:srgbClr val="FF6600"/>
                </a:solidFill>
                <a:latin typeface="Calibri" panose="020F0502020204030204" pitchFamily="34" charset="0"/>
              </a:rPr>
            </a:br>
            <a:r>
              <a:rPr lang="fr-FR" sz="2400" dirty="0">
                <a:solidFill>
                  <a:srgbClr val="FF6600"/>
                </a:solidFill>
                <a:latin typeface="Calibri" panose="020F0502020204030204" pitchFamily="34" charset="0"/>
              </a:rPr>
              <a:t>pour la catalyse et les batteries</a:t>
            </a:r>
          </a:p>
        </p:txBody>
      </p:sp>
    </p:spTree>
    <p:extLst>
      <p:ext uri="{BB962C8B-B14F-4D97-AF65-F5344CB8AC3E}">
        <p14:creationId xmlns:p14="http://schemas.microsoft.com/office/powerpoint/2010/main" val="270345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106" y="1028579"/>
            <a:ext cx="2008902" cy="1810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e 7"/>
          <p:cNvGrpSpPr/>
          <p:nvPr/>
        </p:nvGrpSpPr>
        <p:grpSpPr>
          <a:xfrm>
            <a:off x="5490620" y="2762342"/>
            <a:ext cx="3161414" cy="1810810"/>
            <a:chOff x="4644008" y="2420888"/>
            <a:chExt cx="3161414" cy="1810810"/>
          </a:xfrm>
        </p:grpSpPr>
        <p:pic>
          <p:nvPicPr>
            <p:cNvPr id="6" name="Picture 4" descr="http://www.oneclickroot.com/wp-content/uploads/2013/05/Screenshot_19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2420888"/>
              <a:ext cx="3161414" cy="18108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ZoneTexte 6"/>
            <p:cNvSpPr txBox="1"/>
            <p:nvPr/>
          </p:nvSpPr>
          <p:spPr>
            <a:xfrm>
              <a:off x="4644008" y="2420888"/>
              <a:ext cx="21514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fr-FR" sz="1400" i="1" dirty="0" smtClean="0">
                  <a:solidFill>
                    <a:prstClr val="white"/>
                  </a:solidFill>
                  <a:latin typeface="Calibri"/>
                </a:rPr>
                <a:t>Cycle de vie d’une batterie</a:t>
              </a:r>
              <a:endParaRPr lang="fr-FR" sz="1400" i="1" dirty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5496804" y="829106"/>
            <a:ext cx="2977803" cy="1790486"/>
            <a:chOff x="14453493" y="22440900"/>
            <a:chExt cx="5679792" cy="3415130"/>
          </a:xfrm>
        </p:grpSpPr>
        <p:sp>
          <p:nvSpPr>
            <p:cNvPr id="10" name="Parallélogramme 9"/>
            <p:cNvSpPr/>
            <p:nvPr/>
          </p:nvSpPr>
          <p:spPr bwMode="auto">
            <a:xfrm>
              <a:off x="18102262" y="25171418"/>
              <a:ext cx="1685925" cy="371475"/>
            </a:xfrm>
            <a:prstGeom prst="parallelogram">
              <a:avLst>
                <a:gd name="adj" fmla="val 114464"/>
              </a:avLst>
            </a:prstGeom>
            <a:solidFill>
              <a:srgbClr val="EEECE1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1719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cs typeface="Arial" charset="0"/>
              </a:endParaRPr>
            </a:p>
          </p:txBody>
        </p:sp>
        <p:grpSp>
          <p:nvGrpSpPr>
            <p:cNvPr id="11" name="Groupe 10"/>
            <p:cNvGrpSpPr/>
            <p:nvPr/>
          </p:nvGrpSpPr>
          <p:grpSpPr>
            <a:xfrm>
              <a:off x="14992351" y="24252254"/>
              <a:ext cx="1447800" cy="1466850"/>
              <a:chOff x="14992351" y="24252254"/>
              <a:chExt cx="1447800" cy="1466850"/>
            </a:xfrm>
          </p:grpSpPr>
          <p:sp>
            <p:nvSpPr>
              <p:cNvPr id="37" name="Cube 36"/>
              <p:cNvSpPr/>
              <p:nvPr/>
            </p:nvSpPr>
            <p:spPr bwMode="auto">
              <a:xfrm>
                <a:off x="14992351" y="24252254"/>
                <a:ext cx="1447800" cy="1466850"/>
              </a:xfrm>
              <a:prstGeom prst="cube">
                <a:avLst>
                  <a:gd name="adj" fmla="val 21315"/>
                </a:avLst>
              </a:prstGeom>
              <a:solidFill>
                <a:srgbClr val="C0504D">
                  <a:lumMod val="60000"/>
                  <a:lumOff val="40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38" name="Ellipse 37"/>
              <p:cNvSpPr/>
              <p:nvPr/>
            </p:nvSpPr>
            <p:spPr bwMode="auto">
              <a:xfrm>
                <a:off x="15054030" y="24642300"/>
                <a:ext cx="144000" cy="144000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39" name="Ellipse 38"/>
              <p:cNvSpPr/>
              <p:nvPr/>
            </p:nvSpPr>
            <p:spPr bwMode="auto">
              <a:xfrm>
                <a:off x="15338725" y="24642300"/>
                <a:ext cx="144000" cy="144000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40" name="Ellipse 39"/>
              <p:cNvSpPr/>
              <p:nvPr/>
            </p:nvSpPr>
            <p:spPr bwMode="auto">
              <a:xfrm>
                <a:off x="15640290" y="24642300"/>
                <a:ext cx="144000" cy="144000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41" name="Ellipse 40"/>
              <p:cNvSpPr/>
              <p:nvPr/>
            </p:nvSpPr>
            <p:spPr bwMode="auto">
              <a:xfrm>
                <a:off x="15928290" y="24642300"/>
                <a:ext cx="144000" cy="144000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42" name="Ellipse 41"/>
              <p:cNvSpPr/>
              <p:nvPr/>
            </p:nvSpPr>
            <p:spPr bwMode="auto">
              <a:xfrm>
                <a:off x="15198030" y="24786300"/>
                <a:ext cx="144000" cy="144000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43" name="Ellipse 42"/>
              <p:cNvSpPr/>
              <p:nvPr/>
            </p:nvSpPr>
            <p:spPr bwMode="auto">
              <a:xfrm>
                <a:off x="15496290" y="24786300"/>
                <a:ext cx="144000" cy="144000"/>
              </a:xfrm>
              <a:prstGeom prst="ellipse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44" name="Ellipse 43"/>
              <p:cNvSpPr/>
              <p:nvPr/>
            </p:nvSpPr>
            <p:spPr bwMode="auto">
              <a:xfrm>
                <a:off x="15784290" y="24786300"/>
                <a:ext cx="144000" cy="144000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45" name="Ellipse 44"/>
              <p:cNvSpPr/>
              <p:nvPr/>
            </p:nvSpPr>
            <p:spPr bwMode="auto">
              <a:xfrm>
                <a:off x="15054030" y="24930300"/>
                <a:ext cx="144000" cy="144000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46" name="Ellipse 45"/>
              <p:cNvSpPr/>
              <p:nvPr/>
            </p:nvSpPr>
            <p:spPr bwMode="auto">
              <a:xfrm>
                <a:off x="15338725" y="24930300"/>
                <a:ext cx="144000" cy="144000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47" name="Ellipse 46"/>
              <p:cNvSpPr/>
              <p:nvPr/>
            </p:nvSpPr>
            <p:spPr bwMode="auto">
              <a:xfrm>
                <a:off x="15640290" y="24930300"/>
                <a:ext cx="144000" cy="144000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48" name="Ellipse 47"/>
              <p:cNvSpPr/>
              <p:nvPr/>
            </p:nvSpPr>
            <p:spPr bwMode="auto">
              <a:xfrm>
                <a:off x="15928290" y="24930300"/>
                <a:ext cx="144000" cy="144000"/>
              </a:xfrm>
              <a:prstGeom prst="ellipse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49" name="Ellipse 48"/>
              <p:cNvSpPr/>
              <p:nvPr/>
            </p:nvSpPr>
            <p:spPr bwMode="auto">
              <a:xfrm>
                <a:off x="15198030" y="25074300"/>
                <a:ext cx="144000" cy="144000"/>
              </a:xfrm>
              <a:prstGeom prst="ellipse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50" name="Ellipse 49"/>
              <p:cNvSpPr/>
              <p:nvPr/>
            </p:nvSpPr>
            <p:spPr bwMode="auto">
              <a:xfrm>
                <a:off x="15496290" y="25074300"/>
                <a:ext cx="144000" cy="144000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51" name="Ellipse 50"/>
              <p:cNvSpPr/>
              <p:nvPr/>
            </p:nvSpPr>
            <p:spPr bwMode="auto">
              <a:xfrm>
                <a:off x="15784290" y="25074300"/>
                <a:ext cx="144000" cy="144000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52" name="Ellipse 51"/>
              <p:cNvSpPr/>
              <p:nvPr/>
            </p:nvSpPr>
            <p:spPr bwMode="auto">
              <a:xfrm>
                <a:off x="15054030" y="25213155"/>
                <a:ext cx="144000" cy="144000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53" name="Ellipse 52"/>
              <p:cNvSpPr/>
              <p:nvPr/>
            </p:nvSpPr>
            <p:spPr bwMode="auto">
              <a:xfrm>
                <a:off x="15338725" y="25213155"/>
                <a:ext cx="144000" cy="144000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54" name="Ellipse 53"/>
              <p:cNvSpPr/>
              <p:nvPr/>
            </p:nvSpPr>
            <p:spPr bwMode="auto">
              <a:xfrm>
                <a:off x="15640290" y="25213155"/>
                <a:ext cx="144000" cy="144000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55" name="Ellipse 54"/>
              <p:cNvSpPr/>
              <p:nvPr/>
            </p:nvSpPr>
            <p:spPr bwMode="auto">
              <a:xfrm>
                <a:off x="15928290" y="25213155"/>
                <a:ext cx="144000" cy="144000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56" name="Ellipse 55"/>
              <p:cNvSpPr/>
              <p:nvPr/>
            </p:nvSpPr>
            <p:spPr bwMode="auto">
              <a:xfrm>
                <a:off x="15198030" y="25339147"/>
                <a:ext cx="144000" cy="144000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57" name="Ellipse 56"/>
              <p:cNvSpPr/>
              <p:nvPr/>
            </p:nvSpPr>
            <p:spPr bwMode="auto">
              <a:xfrm>
                <a:off x="15496290" y="25339147"/>
                <a:ext cx="144000" cy="144000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58" name="Ellipse 57"/>
              <p:cNvSpPr/>
              <p:nvPr/>
            </p:nvSpPr>
            <p:spPr bwMode="auto">
              <a:xfrm>
                <a:off x="15784290" y="25339147"/>
                <a:ext cx="144000" cy="144000"/>
              </a:xfrm>
              <a:prstGeom prst="ellipse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59" name="Ellipse 58"/>
              <p:cNvSpPr/>
              <p:nvPr/>
            </p:nvSpPr>
            <p:spPr bwMode="auto">
              <a:xfrm>
                <a:off x="15054030" y="25483147"/>
                <a:ext cx="144000" cy="144000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60" name="Ellipse 59"/>
              <p:cNvSpPr/>
              <p:nvPr/>
            </p:nvSpPr>
            <p:spPr bwMode="auto">
              <a:xfrm>
                <a:off x="15338725" y="25483147"/>
                <a:ext cx="144000" cy="144000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61" name="Ellipse 60"/>
              <p:cNvSpPr/>
              <p:nvPr/>
            </p:nvSpPr>
            <p:spPr bwMode="auto">
              <a:xfrm>
                <a:off x="15640290" y="25483147"/>
                <a:ext cx="144000" cy="144000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62" name="Ellipse 61"/>
              <p:cNvSpPr/>
              <p:nvPr/>
            </p:nvSpPr>
            <p:spPr bwMode="auto">
              <a:xfrm>
                <a:off x="15928290" y="25483147"/>
                <a:ext cx="144000" cy="144000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63" name="Ellipse 62"/>
              <p:cNvSpPr/>
              <p:nvPr/>
            </p:nvSpPr>
            <p:spPr bwMode="auto">
              <a:xfrm>
                <a:off x="15238555" y="24490747"/>
                <a:ext cx="144000" cy="45719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64" name="Ellipse 63"/>
              <p:cNvSpPr/>
              <p:nvPr/>
            </p:nvSpPr>
            <p:spPr bwMode="auto">
              <a:xfrm>
                <a:off x="15526811" y="24490747"/>
                <a:ext cx="144000" cy="45719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65" name="Ellipse 64"/>
              <p:cNvSpPr/>
              <p:nvPr/>
            </p:nvSpPr>
            <p:spPr bwMode="auto">
              <a:xfrm>
                <a:off x="15811412" y="24490747"/>
                <a:ext cx="144000" cy="45719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66" name="Ellipse 65"/>
              <p:cNvSpPr/>
              <p:nvPr/>
            </p:nvSpPr>
            <p:spPr bwMode="auto">
              <a:xfrm>
                <a:off x="15151388" y="24445028"/>
                <a:ext cx="144000" cy="45719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67" name="Ellipse 66"/>
              <p:cNvSpPr/>
              <p:nvPr/>
            </p:nvSpPr>
            <p:spPr bwMode="auto">
              <a:xfrm>
                <a:off x="15439388" y="24445028"/>
                <a:ext cx="144000" cy="45719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68" name="Ellipse 67"/>
              <p:cNvSpPr/>
              <p:nvPr/>
            </p:nvSpPr>
            <p:spPr bwMode="auto">
              <a:xfrm>
                <a:off x="15727644" y="24445028"/>
                <a:ext cx="144000" cy="45719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69" name="Ellipse 68"/>
              <p:cNvSpPr/>
              <p:nvPr/>
            </p:nvSpPr>
            <p:spPr bwMode="auto">
              <a:xfrm>
                <a:off x="16012245" y="24445028"/>
                <a:ext cx="144000" cy="45719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70" name="Ellipse 69"/>
              <p:cNvSpPr/>
              <p:nvPr/>
            </p:nvSpPr>
            <p:spPr bwMode="auto">
              <a:xfrm>
                <a:off x="15344192" y="24399852"/>
                <a:ext cx="144000" cy="45719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71" name="Ellipse 70"/>
              <p:cNvSpPr/>
              <p:nvPr/>
            </p:nvSpPr>
            <p:spPr bwMode="auto">
              <a:xfrm>
                <a:off x="15632448" y="24399852"/>
                <a:ext cx="144000" cy="45719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72" name="Ellipse 71"/>
              <p:cNvSpPr/>
              <p:nvPr/>
            </p:nvSpPr>
            <p:spPr bwMode="auto">
              <a:xfrm>
                <a:off x="15917049" y="24399852"/>
                <a:ext cx="144000" cy="45719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73" name="Ellipse 72"/>
              <p:cNvSpPr/>
              <p:nvPr/>
            </p:nvSpPr>
            <p:spPr bwMode="auto">
              <a:xfrm>
                <a:off x="15257025" y="24354133"/>
                <a:ext cx="144000" cy="45719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74" name="Ellipse 73"/>
              <p:cNvSpPr/>
              <p:nvPr/>
            </p:nvSpPr>
            <p:spPr bwMode="auto">
              <a:xfrm>
                <a:off x="15545025" y="24354133"/>
                <a:ext cx="144000" cy="45719"/>
              </a:xfrm>
              <a:prstGeom prst="ellipse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75" name="Ellipse 74"/>
              <p:cNvSpPr/>
              <p:nvPr/>
            </p:nvSpPr>
            <p:spPr bwMode="auto">
              <a:xfrm>
                <a:off x="15833281" y="24354133"/>
                <a:ext cx="144000" cy="45719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76" name="Ellipse 75"/>
              <p:cNvSpPr/>
              <p:nvPr/>
            </p:nvSpPr>
            <p:spPr bwMode="auto">
              <a:xfrm>
                <a:off x="16117882" y="24354133"/>
                <a:ext cx="144000" cy="45719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77" name="Ellipse 76"/>
              <p:cNvSpPr/>
              <p:nvPr/>
            </p:nvSpPr>
            <p:spPr bwMode="auto">
              <a:xfrm>
                <a:off x="15444793" y="24307634"/>
                <a:ext cx="144000" cy="45719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78" name="Ellipse 77"/>
              <p:cNvSpPr/>
              <p:nvPr/>
            </p:nvSpPr>
            <p:spPr bwMode="auto">
              <a:xfrm>
                <a:off x="15733049" y="24307634"/>
                <a:ext cx="144000" cy="45719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79" name="Ellipse 78"/>
              <p:cNvSpPr/>
              <p:nvPr/>
            </p:nvSpPr>
            <p:spPr bwMode="auto">
              <a:xfrm>
                <a:off x="16017650" y="24307634"/>
                <a:ext cx="144000" cy="45719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80" name="Ellipse 79"/>
              <p:cNvSpPr/>
              <p:nvPr/>
            </p:nvSpPr>
            <p:spPr bwMode="auto">
              <a:xfrm>
                <a:off x="15357626" y="24261915"/>
                <a:ext cx="144000" cy="45719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81" name="Ellipse 80"/>
              <p:cNvSpPr/>
              <p:nvPr/>
            </p:nvSpPr>
            <p:spPr bwMode="auto">
              <a:xfrm>
                <a:off x="15645626" y="24261915"/>
                <a:ext cx="144000" cy="45719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82" name="Ellipse 81"/>
              <p:cNvSpPr/>
              <p:nvPr/>
            </p:nvSpPr>
            <p:spPr bwMode="auto">
              <a:xfrm>
                <a:off x="15933882" y="24261915"/>
                <a:ext cx="144000" cy="45719"/>
              </a:xfrm>
              <a:prstGeom prst="ellipse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83" name="Ellipse 82"/>
              <p:cNvSpPr/>
              <p:nvPr/>
            </p:nvSpPr>
            <p:spPr bwMode="auto">
              <a:xfrm>
                <a:off x="16218483" y="24261915"/>
                <a:ext cx="144000" cy="45719"/>
              </a:xfrm>
              <a:prstGeom prst="ellipse">
                <a:avLst/>
              </a:prstGeom>
              <a:solidFill>
                <a:srgbClr val="9BBB59">
                  <a:lumMod val="8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84" name="Ellipse 83"/>
              <p:cNvSpPr/>
              <p:nvPr/>
            </p:nvSpPr>
            <p:spPr bwMode="auto">
              <a:xfrm>
                <a:off x="16204777" y="24548316"/>
                <a:ext cx="46800" cy="142264"/>
              </a:xfrm>
              <a:prstGeom prst="ellipse">
                <a:avLst/>
              </a:prstGeom>
              <a:solidFill>
                <a:srgbClr val="9BBB59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85" name="Ellipse 84"/>
              <p:cNvSpPr/>
              <p:nvPr/>
            </p:nvSpPr>
            <p:spPr bwMode="auto">
              <a:xfrm>
                <a:off x="16296497" y="24443190"/>
                <a:ext cx="46800" cy="142264"/>
              </a:xfrm>
              <a:prstGeom prst="ellipse">
                <a:avLst/>
              </a:prstGeom>
              <a:solidFill>
                <a:srgbClr val="9BBB59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86" name="Ellipse 85"/>
              <p:cNvSpPr/>
              <p:nvPr/>
            </p:nvSpPr>
            <p:spPr bwMode="auto">
              <a:xfrm>
                <a:off x="16385017" y="24341647"/>
                <a:ext cx="46800" cy="142264"/>
              </a:xfrm>
              <a:prstGeom prst="ellipse">
                <a:avLst/>
              </a:prstGeom>
              <a:solidFill>
                <a:srgbClr val="9BBB59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87" name="Ellipse 86"/>
              <p:cNvSpPr/>
              <p:nvPr/>
            </p:nvSpPr>
            <p:spPr bwMode="auto">
              <a:xfrm>
                <a:off x="16155833" y="24746535"/>
                <a:ext cx="46800" cy="142264"/>
              </a:xfrm>
              <a:prstGeom prst="ellipse">
                <a:avLst/>
              </a:prstGeom>
              <a:solidFill>
                <a:srgbClr val="9BBB59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88" name="Ellipse 87"/>
              <p:cNvSpPr/>
              <p:nvPr/>
            </p:nvSpPr>
            <p:spPr bwMode="auto">
              <a:xfrm>
                <a:off x="16252315" y="24641409"/>
                <a:ext cx="46800" cy="142264"/>
              </a:xfrm>
              <a:prstGeom prst="ellipse">
                <a:avLst/>
              </a:prstGeom>
              <a:solidFill>
                <a:srgbClr val="9BBB59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89" name="Ellipse 88"/>
              <p:cNvSpPr/>
              <p:nvPr/>
            </p:nvSpPr>
            <p:spPr bwMode="auto">
              <a:xfrm>
                <a:off x="16340835" y="24539866"/>
                <a:ext cx="46800" cy="142264"/>
              </a:xfrm>
              <a:prstGeom prst="ellipse">
                <a:avLst/>
              </a:prstGeom>
              <a:solidFill>
                <a:srgbClr val="9BBB59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90" name="Ellipse 89"/>
              <p:cNvSpPr/>
              <p:nvPr/>
            </p:nvSpPr>
            <p:spPr bwMode="auto">
              <a:xfrm>
                <a:off x="16204777" y="24826117"/>
                <a:ext cx="46800" cy="142264"/>
              </a:xfrm>
              <a:prstGeom prst="ellipse">
                <a:avLst/>
              </a:prstGeom>
              <a:solidFill>
                <a:srgbClr val="9BBB59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91" name="Ellipse 90"/>
              <p:cNvSpPr/>
              <p:nvPr/>
            </p:nvSpPr>
            <p:spPr bwMode="auto">
              <a:xfrm>
                <a:off x="16296497" y="24720991"/>
                <a:ext cx="46800" cy="142264"/>
              </a:xfrm>
              <a:prstGeom prst="ellipse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92" name="Ellipse 91"/>
              <p:cNvSpPr/>
              <p:nvPr/>
            </p:nvSpPr>
            <p:spPr bwMode="auto">
              <a:xfrm>
                <a:off x="16385017" y="24619448"/>
                <a:ext cx="46800" cy="142264"/>
              </a:xfrm>
              <a:prstGeom prst="ellipse">
                <a:avLst/>
              </a:prstGeom>
              <a:solidFill>
                <a:srgbClr val="9BBB59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93" name="Ellipse 92"/>
              <p:cNvSpPr/>
              <p:nvPr/>
            </p:nvSpPr>
            <p:spPr bwMode="auto">
              <a:xfrm>
                <a:off x="16204777" y="25380859"/>
                <a:ext cx="46800" cy="142264"/>
              </a:xfrm>
              <a:prstGeom prst="ellipse">
                <a:avLst/>
              </a:prstGeom>
              <a:solidFill>
                <a:srgbClr val="9BBB59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94" name="Ellipse 93"/>
              <p:cNvSpPr/>
              <p:nvPr/>
            </p:nvSpPr>
            <p:spPr bwMode="auto">
              <a:xfrm>
                <a:off x="16296497" y="25278114"/>
                <a:ext cx="46800" cy="142264"/>
              </a:xfrm>
              <a:prstGeom prst="ellipse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95" name="Ellipse 94"/>
              <p:cNvSpPr/>
              <p:nvPr/>
            </p:nvSpPr>
            <p:spPr bwMode="auto">
              <a:xfrm>
                <a:off x="16385017" y="25181333"/>
                <a:ext cx="46800" cy="142264"/>
              </a:xfrm>
              <a:prstGeom prst="ellipse">
                <a:avLst/>
              </a:prstGeom>
              <a:solidFill>
                <a:srgbClr val="9BBB59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96" name="Ellipse 95"/>
              <p:cNvSpPr/>
              <p:nvPr/>
            </p:nvSpPr>
            <p:spPr bwMode="auto">
              <a:xfrm>
                <a:off x="16155833" y="25290978"/>
                <a:ext cx="46800" cy="142264"/>
              </a:xfrm>
              <a:prstGeom prst="ellipse">
                <a:avLst/>
              </a:prstGeom>
              <a:solidFill>
                <a:srgbClr val="9BBB59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97" name="Ellipse 96"/>
              <p:cNvSpPr/>
              <p:nvPr/>
            </p:nvSpPr>
            <p:spPr bwMode="auto">
              <a:xfrm>
                <a:off x="16252315" y="25185852"/>
                <a:ext cx="46800" cy="142264"/>
              </a:xfrm>
              <a:prstGeom prst="ellipse">
                <a:avLst/>
              </a:prstGeom>
              <a:solidFill>
                <a:srgbClr val="9BBB59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98" name="Ellipse 97"/>
              <p:cNvSpPr/>
              <p:nvPr/>
            </p:nvSpPr>
            <p:spPr bwMode="auto">
              <a:xfrm>
                <a:off x="16340835" y="25089071"/>
                <a:ext cx="46800" cy="142264"/>
              </a:xfrm>
              <a:prstGeom prst="ellipse">
                <a:avLst/>
              </a:prstGeom>
              <a:solidFill>
                <a:srgbClr val="9BBB59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99" name="Ellipse 98"/>
              <p:cNvSpPr/>
              <p:nvPr/>
            </p:nvSpPr>
            <p:spPr bwMode="auto">
              <a:xfrm>
                <a:off x="16204777" y="25093801"/>
                <a:ext cx="46800" cy="142264"/>
              </a:xfrm>
              <a:prstGeom prst="ellipse">
                <a:avLst/>
              </a:prstGeom>
              <a:solidFill>
                <a:srgbClr val="9BBB59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100" name="Ellipse 99"/>
              <p:cNvSpPr/>
              <p:nvPr/>
            </p:nvSpPr>
            <p:spPr bwMode="auto">
              <a:xfrm>
                <a:off x="16296497" y="24991056"/>
                <a:ext cx="46800" cy="142264"/>
              </a:xfrm>
              <a:prstGeom prst="ellipse">
                <a:avLst/>
              </a:prstGeom>
              <a:solidFill>
                <a:srgbClr val="9BBB59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101" name="Ellipse 100"/>
              <p:cNvSpPr/>
              <p:nvPr/>
            </p:nvSpPr>
            <p:spPr bwMode="auto">
              <a:xfrm>
                <a:off x="16385017" y="24894275"/>
                <a:ext cx="46800" cy="142264"/>
              </a:xfrm>
              <a:prstGeom prst="ellipse">
                <a:avLst/>
              </a:prstGeom>
              <a:solidFill>
                <a:srgbClr val="9BBB59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102" name="Ellipse 101"/>
              <p:cNvSpPr/>
              <p:nvPr/>
            </p:nvSpPr>
            <p:spPr bwMode="auto">
              <a:xfrm>
                <a:off x="16155833" y="25010173"/>
                <a:ext cx="46800" cy="142264"/>
              </a:xfrm>
              <a:prstGeom prst="ellipse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103" name="Ellipse 102"/>
              <p:cNvSpPr/>
              <p:nvPr/>
            </p:nvSpPr>
            <p:spPr bwMode="auto">
              <a:xfrm>
                <a:off x="16252315" y="24905047"/>
                <a:ext cx="46800" cy="142264"/>
              </a:xfrm>
              <a:prstGeom prst="ellipse">
                <a:avLst/>
              </a:prstGeom>
              <a:solidFill>
                <a:srgbClr val="9BBB59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  <p:sp>
            <p:nvSpPr>
              <p:cNvPr id="104" name="Ellipse 103"/>
              <p:cNvSpPr/>
              <p:nvPr/>
            </p:nvSpPr>
            <p:spPr bwMode="auto">
              <a:xfrm>
                <a:off x="16340835" y="24808266"/>
                <a:ext cx="46800" cy="142264"/>
              </a:xfrm>
              <a:prstGeom prst="ellipse">
                <a:avLst/>
              </a:prstGeom>
              <a:solidFill>
                <a:srgbClr val="9BBB59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17195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mic Sans MS" pitchFamily="66" charset="0"/>
                  <a:cs typeface="Arial" charset="0"/>
                </a:endParaRPr>
              </a:p>
            </p:txBody>
          </p:sp>
        </p:grpSp>
        <p:sp>
          <p:nvSpPr>
            <p:cNvPr id="12" name="Ellipse 11"/>
            <p:cNvSpPr/>
            <p:nvPr/>
          </p:nvSpPr>
          <p:spPr bwMode="auto">
            <a:xfrm>
              <a:off x="18371452" y="25305208"/>
              <a:ext cx="144000" cy="144000"/>
            </a:xfrm>
            <a:prstGeom prst="ellipse">
              <a:avLst/>
            </a:prstGeom>
            <a:solidFill>
              <a:srgbClr val="9BBB59">
                <a:lumMod val="8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1719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cs typeface="Arial" charset="0"/>
              </a:endParaRPr>
            </a:p>
          </p:txBody>
        </p:sp>
        <p:sp>
          <p:nvSpPr>
            <p:cNvPr id="13" name="Ellipse 12"/>
            <p:cNvSpPr/>
            <p:nvPr/>
          </p:nvSpPr>
          <p:spPr bwMode="auto">
            <a:xfrm>
              <a:off x="17302380" y="25206114"/>
              <a:ext cx="144000" cy="144000"/>
            </a:xfrm>
            <a:prstGeom prst="ellipse">
              <a:avLst/>
            </a:prstGeom>
            <a:solidFill>
              <a:srgbClr val="9BBB59">
                <a:lumMod val="8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1719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cs typeface="Arial" charset="0"/>
              </a:endParaRPr>
            </a:p>
          </p:txBody>
        </p:sp>
        <p:sp>
          <p:nvSpPr>
            <p:cNvPr id="14" name="Parallélogramme 13"/>
            <p:cNvSpPr/>
            <p:nvPr/>
          </p:nvSpPr>
          <p:spPr bwMode="auto">
            <a:xfrm>
              <a:off x="18102261" y="24985680"/>
              <a:ext cx="1685925" cy="371475"/>
            </a:xfrm>
            <a:prstGeom prst="parallelogram">
              <a:avLst>
                <a:gd name="adj" fmla="val 114464"/>
              </a:avLst>
            </a:prstGeom>
            <a:solidFill>
              <a:srgbClr val="EEECE1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1719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cs typeface="Arial" charset="0"/>
              </a:endParaRPr>
            </a:p>
          </p:txBody>
        </p:sp>
        <p:sp>
          <p:nvSpPr>
            <p:cNvPr id="15" name="Ellipse 14"/>
            <p:cNvSpPr/>
            <p:nvPr/>
          </p:nvSpPr>
          <p:spPr bwMode="auto">
            <a:xfrm>
              <a:off x="18945224" y="25108465"/>
              <a:ext cx="144000" cy="144000"/>
            </a:xfrm>
            <a:prstGeom prst="ellipse">
              <a:avLst/>
            </a:prstGeom>
            <a:solidFill>
              <a:srgbClr val="9BBB59">
                <a:lumMod val="8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1719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cs typeface="Arial" charset="0"/>
              </a:endParaRPr>
            </a:p>
          </p:txBody>
        </p:sp>
        <p:sp>
          <p:nvSpPr>
            <p:cNvPr id="16" name="Parallélogramme 15"/>
            <p:cNvSpPr/>
            <p:nvPr/>
          </p:nvSpPr>
          <p:spPr bwMode="auto">
            <a:xfrm>
              <a:off x="18102261" y="24799942"/>
              <a:ext cx="1685925" cy="371475"/>
            </a:xfrm>
            <a:prstGeom prst="parallelogram">
              <a:avLst>
                <a:gd name="adj" fmla="val 114464"/>
              </a:avLst>
            </a:prstGeom>
            <a:solidFill>
              <a:srgbClr val="EEECE1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1719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cs typeface="Arial" charset="0"/>
              </a:endParaRPr>
            </a:p>
          </p:txBody>
        </p:sp>
        <p:sp>
          <p:nvSpPr>
            <p:cNvPr id="17" name="Ellipse 16"/>
            <p:cNvSpPr/>
            <p:nvPr/>
          </p:nvSpPr>
          <p:spPr bwMode="auto">
            <a:xfrm>
              <a:off x="18589955" y="24930300"/>
              <a:ext cx="144000" cy="144000"/>
            </a:xfrm>
            <a:prstGeom prst="ellipse">
              <a:avLst/>
            </a:prstGeom>
            <a:solidFill>
              <a:srgbClr val="9BBB59">
                <a:lumMod val="8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1719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cs typeface="Arial" charset="0"/>
              </a:endParaRPr>
            </a:p>
          </p:txBody>
        </p:sp>
        <p:sp>
          <p:nvSpPr>
            <p:cNvPr id="18" name="Ellipse 17"/>
            <p:cNvSpPr/>
            <p:nvPr/>
          </p:nvSpPr>
          <p:spPr bwMode="auto">
            <a:xfrm>
              <a:off x="18944637" y="24927789"/>
              <a:ext cx="144000" cy="144000"/>
            </a:xfrm>
            <a:prstGeom prst="ellipse">
              <a:avLst/>
            </a:prstGeom>
            <a:solidFill>
              <a:srgbClr val="9BBB59">
                <a:lumMod val="8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1719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cs typeface="Arial" charset="0"/>
              </a:endParaRPr>
            </a:p>
          </p:txBody>
        </p:sp>
        <p:sp>
          <p:nvSpPr>
            <p:cNvPr id="19" name="Parallélogramme 18"/>
            <p:cNvSpPr/>
            <p:nvPr/>
          </p:nvSpPr>
          <p:spPr bwMode="auto">
            <a:xfrm>
              <a:off x="18102261" y="24614204"/>
              <a:ext cx="1685925" cy="371475"/>
            </a:xfrm>
            <a:prstGeom prst="parallelogram">
              <a:avLst>
                <a:gd name="adj" fmla="val 114464"/>
              </a:avLst>
            </a:prstGeom>
            <a:solidFill>
              <a:srgbClr val="EEECE1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1719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cs typeface="Arial" charset="0"/>
              </a:endParaRPr>
            </a:p>
          </p:txBody>
        </p:sp>
        <p:sp>
          <p:nvSpPr>
            <p:cNvPr id="20" name="Ellipse 19"/>
            <p:cNvSpPr/>
            <p:nvPr/>
          </p:nvSpPr>
          <p:spPr bwMode="auto">
            <a:xfrm>
              <a:off x="18582910" y="24736433"/>
              <a:ext cx="144000" cy="144000"/>
            </a:xfrm>
            <a:prstGeom prst="ellipse">
              <a:avLst/>
            </a:prstGeom>
            <a:solidFill>
              <a:srgbClr val="9BBB59">
                <a:lumMod val="8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1719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cs typeface="Arial" charset="0"/>
              </a:endParaRPr>
            </a:p>
          </p:txBody>
        </p:sp>
        <p:sp>
          <p:nvSpPr>
            <p:cNvPr id="21" name="Parallélogramme 20"/>
            <p:cNvSpPr/>
            <p:nvPr/>
          </p:nvSpPr>
          <p:spPr bwMode="auto">
            <a:xfrm>
              <a:off x="18102261" y="24428467"/>
              <a:ext cx="1685925" cy="371475"/>
            </a:xfrm>
            <a:prstGeom prst="parallelogram">
              <a:avLst>
                <a:gd name="adj" fmla="val 114464"/>
              </a:avLst>
            </a:prstGeom>
            <a:solidFill>
              <a:srgbClr val="EEECE1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1719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cs typeface="Arial" charset="0"/>
              </a:endParaRPr>
            </a:p>
          </p:txBody>
        </p:sp>
        <p:cxnSp>
          <p:nvCxnSpPr>
            <p:cNvPr id="22" name="Connecteur droit 21"/>
            <p:cNvCxnSpPr/>
            <p:nvPr/>
          </p:nvCxnSpPr>
          <p:spPr bwMode="auto">
            <a:xfrm flipH="1">
              <a:off x="17548860" y="25228445"/>
              <a:ext cx="553402" cy="42049"/>
            </a:xfrm>
            <a:prstGeom prst="line">
              <a:avLst/>
            </a:prstGeom>
            <a:solidFill>
              <a:srgbClr val="4F81BD"/>
            </a:solidFill>
            <a:ln w="19050" cap="flat" cmpd="sng" algn="ctr">
              <a:solidFill>
                <a:sysClr val="windowText" lastClr="00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Connecteur droit 22"/>
            <p:cNvCxnSpPr/>
            <p:nvPr/>
          </p:nvCxnSpPr>
          <p:spPr bwMode="auto">
            <a:xfrm flipH="1">
              <a:off x="16385017" y="25293215"/>
              <a:ext cx="838673" cy="63725"/>
            </a:xfrm>
            <a:prstGeom prst="line">
              <a:avLst/>
            </a:prstGeom>
            <a:solidFill>
              <a:srgbClr val="4F81BD"/>
            </a:solidFill>
            <a:ln w="19050" cap="flat" cmpd="sng" algn="ctr">
              <a:solidFill>
                <a:sysClr val="windowText" lastClr="000000"/>
              </a:solidFill>
              <a:prstDash val="dash"/>
              <a:round/>
              <a:headEnd type="none" w="med" len="med"/>
              <a:tailEnd type="stealth" w="lg" len="lg"/>
            </a:ln>
            <a:effectLst/>
          </p:spPr>
        </p:cxnSp>
        <p:sp>
          <p:nvSpPr>
            <p:cNvPr id="24" name="ZoneTexte 23"/>
            <p:cNvSpPr txBox="1"/>
            <p:nvPr/>
          </p:nvSpPr>
          <p:spPr>
            <a:xfrm>
              <a:off x="16538170" y="24278804"/>
              <a:ext cx="1526319" cy="821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/>
              </a:r>
              <a:br>
                <a:rPr kumimoji="0" lang="fr-FR" sz="11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</a:rPr>
              </a:br>
              <a:r>
                <a:rPr kumimoji="0" lang="fr-FR" sz="1100" b="0" i="0" u="none" strike="noStrike" kern="0" cap="none" spc="0" normalizeH="0" baseline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electrolyte</a:t>
              </a:r>
              <a:endParaRPr kumimoji="0" lang="fr-FR" sz="1100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19068652" y="23746050"/>
              <a:ext cx="1064633" cy="498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Anode</a:t>
              </a: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14453493" y="23746050"/>
              <a:ext cx="1269487" cy="498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Cathode</a:t>
              </a:r>
            </a:p>
          </p:txBody>
        </p:sp>
        <p:grpSp>
          <p:nvGrpSpPr>
            <p:cNvPr id="27" name="Groupe 26"/>
            <p:cNvGrpSpPr/>
            <p:nvPr/>
          </p:nvGrpSpPr>
          <p:grpSpPr>
            <a:xfrm>
              <a:off x="15928290" y="23253701"/>
              <a:ext cx="1446089" cy="1031074"/>
              <a:chOff x="15928290" y="23253700"/>
              <a:chExt cx="1446089" cy="1100433"/>
            </a:xfrm>
          </p:grpSpPr>
          <p:cxnSp>
            <p:nvCxnSpPr>
              <p:cNvPr id="35" name="Connecteur droit 34"/>
              <p:cNvCxnSpPr/>
              <p:nvPr/>
            </p:nvCxnSpPr>
            <p:spPr bwMode="auto">
              <a:xfrm>
                <a:off x="15928290" y="23253700"/>
                <a:ext cx="1446089" cy="0"/>
              </a:xfrm>
              <a:prstGeom prst="line">
                <a:avLst/>
              </a:prstGeom>
              <a:solidFill>
                <a:srgbClr val="4F81BD"/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" name="Connecteur droit 35"/>
              <p:cNvCxnSpPr/>
              <p:nvPr/>
            </p:nvCxnSpPr>
            <p:spPr bwMode="auto">
              <a:xfrm flipH="1">
                <a:off x="15937031" y="23253700"/>
                <a:ext cx="0" cy="1100433"/>
              </a:xfrm>
              <a:prstGeom prst="line">
                <a:avLst/>
              </a:prstGeom>
              <a:solidFill>
                <a:srgbClr val="4F81BD"/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8" name="Groupe 27"/>
            <p:cNvGrpSpPr/>
            <p:nvPr/>
          </p:nvGrpSpPr>
          <p:grpSpPr>
            <a:xfrm flipH="1">
              <a:off x="17457531" y="23253700"/>
              <a:ext cx="1484527" cy="1237047"/>
              <a:chOff x="15928290" y="23253700"/>
              <a:chExt cx="1446089" cy="1100433"/>
            </a:xfrm>
          </p:grpSpPr>
          <p:cxnSp>
            <p:nvCxnSpPr>
              <p:cNvPr id="33" name="Connecteur droit 32"/>
              <p:cNvCxnSpPr/>
              <p:nvPr/>
            </p:nvCxnSpPr>
            <p:spPr bwMode="auto">
              <a:xfrm>
                <a:off x="15928290" y="23253700"/>
                <a:ext cx="1446089" cy="0"/>
              </a:xfrm>
              <a:prstGeom prst="line">
                <a:avLst/>
              </a:prstGeom>
              <a:solidFill>
                <a:srgbClr val="4F81BD"/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" name="Connecteur droit 33"/>
              <p:cNvCxnSpPr/>
              <p:nvPr/>
            </p:nvCxnSpPr>
            <p:spPr bwMode="auto">
              <a:xfrm flipH="1">
                <a:off x="15931961" y="23253700"/>
                <a:ext cx="0" cy="1100433"/>
              </a:xfrm>
              <a:prstGeom prst="line">
                <a:avLst/>
              </a:prstGeom>
              <a:solidFill>
                <a:srgbClr val="4F81BD"/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pic>
          <p:nvPicPr>
            <p:cNvPr id="29" name="Picture 5" descr="C:\Users\lafontaine\AppData\Local\Microsoft\Windows\Temporary Internet Files\Content.IE5\QKZXJNJJ\MC900426072[1].wmf"/>
            <p:cNvPicPr>
              <a:picLocks noChangeAspect="1" noChangeArrowheads="1"/>
            </p:cNvPicPr>
            <p:nvPr/>
          </p:nvPicPr>
          <p:blipFill>
            <a:blip r:embed="rId4" cstate="print">
              <a:lum bright="-20000" contras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56079" y="22440900"/>
              <a:ext cx="636601" cy="10167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ZoneTexte 29"/>
            <p:cNvSpPr txBox="1"/>
            <p:nvPr/>
          </p:nvSpPr>
          <p:spPr>
            <a:xfrm>
              <a:off x="15303340" y="22983981"/>
              <a:ext cx="645750" cy="8805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18938754" y="22983981"/>
              <a:ext cx="532623" cy="8805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-</a:t>
              </a: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16828318" y="25357041"/>
              <a:ext cx="1134956" cy="498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Li</a:t>
              </a:r>
              <a:r>
                <a:rPr kumimoji="0" lang="fr-FR" sz="1100" b="0" i="0" u="none" strike="noStrike" kern="0" cap="none" spc="0" normalizeH="0" baseline="3000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+</a:t>
              </a:r>
              <a:r>
                <a:rPr kumimoji="0" lang="fr-FR" sz="1100" b="0" i="0" u="none" strike="noStrike" kern="0" cap="none" spc="0" normalizeH="0" baseline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, Na</a:t>
              </a:r>
              <a:r>
                <a:rPr kumimoji="0" lang="fr-FR" sz="1100" b="0" i="0" u="none" strike="noStrike" kern="0" cap="none" spc="0" normalizeH="0" baseline="3000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+</a:t>
              </a:r>
            </a:p>
          </p:txBody>
        </p:sp>
      </p:grpSp>
      <p:grpSp>
        <p:nvGrpSpPr>
          <p:cNvPr id="124" name="Groupe 123"/>
          <p:cNvGrpSpPr/>
          <p:nvPr/>
        </p:nvGrpSpPr>
        <p:grpSpPr>
          <a:xfrm>
            <a:off x="464139" y="3028393"/>
            <a:ext cx="4236835" cy="1277026"/>
            <a:chOff x="860306" y="4736784"/>
            <a:chExt cx="4236835" cy="1277026"/>
          </a:xfrm>
        </p:grpSpPr>
        <p:sp>
          <p:nvSpPr>
            <p:cNvPr id="110" name="Line 19"/>
            <p:cNvSpPr>
              <a:spLocks noChangeShapeType="1"/>
            </p:cNvSpPr>
            <p:nvPr/>
          </p:nvSpPr>
          <p:spPr bwMode="auto">
            <a:xfrm>
              <a:off x="1704747" y="5582010"/>
              <a:ext cx="576433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112" name="Text Box 21"/>
            <p:cNvSpPr txBox="1">
              <a:spLocks noChangeArrowheads="1"/>
            </p:cNvSpPr>
            <p:nvPr/>
          </p:nvSpPr>
          <p:spPr bwMode="auto">
            <a:xfrm>
              <a:off x="860306" y="5073988"/>
              <a:ext cx="83227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400" b="0" i="1" u="sng" strike="noStrike" kern="0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Réactifs</a:t>
              </a:r>
            </a:p>
          </p:txBody>
        </p:sp>
        <p:sp>
          <p:nvSpPr>
            <p:cNvPr id="113" name="Text Box 22"/>
            <p:cNvSpPr txBox="1">
              <a:spLocks noChangeArrowheads="1"/>
            </p:cNvSpPr>
            <p:nvPr/>
          </p:nvSpPr>
          <p:spPr bwMode="auto">
            <a:xfrm>
              <a:off x="4255244" y="4736784"/>
              <a:ext cx="84189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400" b="0" i="1" u="sng" strike="noStrike" kern="0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Produits</a:t>
              </a:r>
            </a:p>
          </p:txBody>
        </p:sp>
        <p:grpSp>
          <p:nvGrpSpPr>
            <p:cNvPr id="114" name="Groupe 113"/>
            <p:cNvGrpSpPr/>
            <p:nvPr/>
          </p:nvGrpSpPr>
          <p:grpSpPr>
            <a:xfrm>
              <a:off x="2424056" y="5005748"/>
              <a:ext cx="1232925" cy="1008062"/>
              <a:chOff x="2424056" y="5005748"/>
              <a:chExt cx="1232925" cy="1008062"/>
            </a:xfrm>
          </p:grpSpPr>
          <p:sp>
            <p:nvSpPr>
              <p:cNvPr id="115" name="AutoShape 14"/>
              <p:cNvSpPr>
                <a:spLocks noChangeArrowheads="1"/>
              </p:cNvSpPr>
              <p:nvPr/>
            </p:nvSpPr>
            <p:spPr bwMode="auto">
              <a:xfrm>
                <a:off x="2424056" y="5005748"/>
                <a:ext cx="1232925" cy="1008062"/>
              </a:xfrm>
              <a:prstGeom prst="cube">
                <a:avLst>
                  <a:gd name="adj" fmla="val 25000"/>
                </a:avLst>
              </a:prstGeom>
              <a:solidFill>
                <a:srgbClr val="4D4D4D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pic>
            <p:nvPicPr>
              <p:cNvPr id="116" name="Picture 40" descr="Titanium_dioxide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33717" y="5348265"/>
                <a:ext cx="767035" cy="57832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23" name="Groupe 122"/>
            <p:cNvGrpSpPr/>
            <p:nvPr/>
          </p:nvGrpSpPr>
          <p:grpSpPr>
            <a:xfrm>
              <a:off x="3897221" y="5173220"/>
              <a:ext cx="396081" cy="632044"/>
              <a:chOff x="3641598" y="5137102"/>
              <a:chExt cx="792162" cy="876707"/>
            </a:xfrm>
          </p:grpSpPr>
          <p:sp>
            <p:nvSpPr>
              <p:cNvPr id="111" name="Line 20"/>
              <p:cNvSpPr>
                <a:spLocks noChangeShapeType="1"/>
              </p:cNvSpPr>
              <p:nvPr/>
            </p:nvSpPr>
            <p:spPr bwMode="auto">
              <a:xfrm>
                <a:off x="3641598" y="5582010"/>
                <a:ext cx="792162" cy="0"/>
              </a:xfrm>
              <a:prstGeom prst="line">
                <a:avLst/>
              </a:prstGeom>
              <a:noFill/>
              <a:ln w="38100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17" name="Line 20"/>
              <p:cNvSpPr>
                <a:spLocks noChangeShapeType="1"/>
              </p:cNvSpPr>
              <p:nvPr/>
            </p:nvSpPr>
            <p:spPr bwMode="auto">
              <a:xfrm flipV="1">
                <a:off x="3641598" y="5137102"/>
                <a:ext cx="792162" cy="281467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18" name="Line 20"/>
              <p:cNvSpPr>
                <a:spLocks noChangeShapeType="1"/>
              </p:cNvSpPr>
              <p:nvPr/>
            </p:nvSpPr>
            <p:spPr bwMode="auto">
              <a:xfrm>
                <a:off x="3641598" y="5791245"/>
                <a:ext cx="792162" cy="222564"/>
              </a:xfrm>
              <a:prstGeom prst="line">
                <a:avLst/>
              </a:prstGeom>
              <a:noFill/>
              <a:ln w="38100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</p:grpSp>
        <p:sp>
          <p:nvSpPr>
            <p:cNvPr id="119" name="Text Box 22"/>
            <p:cNvSpPr txBox="1">
              <a:spLocks noChangeArrowheads="1"/>
            </p:cNvSpPr>
            <p:nvPr/>
          </p:nvSpPr>
          <p:spPr bwMode="auto">
            <a:xfrm>
              <a:off x="4499992" y="5029435"/>
              <a:ext cx="31450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400" i="0" u="none" strike="noStrike" kern="0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C</a:t>
              </a:r>
            </a:p>
          </p:txBody>
        </p:sp>
        <p:sp>
          <p:nvSpPr>
            <p:cNvPr id="120" name="Text Box 22"/>
            <p:cNvSpPr txBox="1">
              <a:spLocks noChangeArrowheads="1"/>
            </p:cNvSpPr>
            <p:nvPr/>
          </p:nvSpPr>
          <p:spPr bwMode="auto">
            <a:xfrm>
              <a:off x="4499992" y="5353471"/>
              <a:ext cx="31450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400" b="0" i="0" u="none" strike="noStrike" kern="0" cap="none" spc="0" normalizeH="0" baseline="0" dirty="0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" pitchFamily="34" charset="0"/>
                </a:rPr>
                <a:t>D</a:t>
              </a:r>
            </a:p>
          </p:txBody>
        </p:sp>
        <p:sp>
          <p:nvSpPr>
            <p:cNvPr id="121" name="Text Box 22"/>
            <p:cNvSpPr txBox="1">
              <a:spLocks noChangeArrowheads="1"/>
            </p:cNvSpPr>
            <p:nvPr/>
          </p:nvSpPr>
          <p:spPr bwMode="auto">
            <a:xfrm>
              <a:off x="4348509" y="5661248"/>
              <a:ext cx="61747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400" b="0" i="0" u="none" strike="noStrike" kern="0" cap="none" spc="0" normalizeH="0" baseline="0" dirty="0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" pitchFamily="34" charset="0"/>
                </a:rPr>
                <a:t>E + F</a:t>
              </a:r>
            </a:p>
          </p:txBody>
        </p:sp>
        <p:sp>
          <p:nvSpPr>
            <p:cNvPr id="122" name="Text Box 21"/>
            <p:cNvSpPr txBox="1">
              <a:spLocks noChangeArrowheads="1"/>
            </p:cNvSpPr>
            <p:nvPr/>
          </p:nvSpPr>
          <p:spPr bwMode="auto">
            <a:xfrm>
              <a:off x="962098" y="5415323"/>
              <a:ext cx="62869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400" b="0" i="0" u="none" strike="noStrike" kern="0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A + B</a:t>
              </a:r>
            </a:p>
          </p:txBody>
        </p:sp>
      </p:grpSp>
      <p:grpSp>
        <p:nvGrpSpPr>
          <p:cNvPr id="125" name="Groupe 124"/>
          <p:cNvGrpSpPr/>
          <p:nvPr/>
        </p:nvGrpSpPr>
        <p:grpSpPr>
          <a:xfrm>
            <a:off x="1373628" y="4746630"/>
            <a:ext cx="6320539" cy="749116"/>
            <a:chOff x="1850451" y="2358173"/>
            <a:chExt cx="6320539" cy="749116"/>
          </a:xfrm>
        </p:grpSpPr>
        <p:sp>
          <p:nvSpPr>
            <p:cNvPr id="126" name="Flèche vers le bas 125"/>
            <p:cNvSpPr/>
            <p:nvPr/>
          </p:nvSpPr>
          <p:spPr bwMode="auto">
            <a:xfrm rot="16200000">
              <a:off x="2702401" y="2739990"/>
              <a:ext cx="216024" cy="396044"/>
            </a:xfrm>
            <a:prstGeom prst="downArrow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b="1" dirty="0" smtClean="0">
                <a:solidFill>
                  <a:srgbClr val="000000"/>
                </a:solidFill>
              </a:endParaRPr>
            </a:p>
          </p:txBody>
        </p:sp>
        <p:sp>
          <p:nvSpPr>
            <p:cNvPr id="127" name="ZoneTexte 126"/>
            <p:cNvSpPr txBox="1"/>
            <p:nvPr/>
          </p:nvSpPr>
          <p:spPr>
            <a:xfrm>
              <a:off x="1850451" y="2358173"/>
              <a:ext cx="6320539" cy="338554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fr-FR" sz="1600" b="1" dirty="0" smtClean="0">
                  <a:solidFill>
                    <a:srgbClr val="000000"/>
                  </a:solidFill>
                  <a:latin typeface="Calibri" panose="020F0502020204030204" pitchFamily="34" charset="0"/>
                </a:rPr>
                <a:t>Besoin de caractérisations en conditions réelles (approche </a:t>
              </a:r>
              <a:r>
                <a:rPr lang="fr-FR" sz="1600" b="1" i="1" dirty="0" err="1" smtClean="0">
                  <a:solidFill>
                    <a:srgbClr val="000000"/>
                  </a:solidFill>
                  <a:latin typeface="Calibri" panose="020F0502020204030204" pitchFamily="34" charset="0"/>
                </a:rPr>
                <a:t>operando</a:t>
              </a:r>
              <a:r>
                <a:rPr lang="fr-FR" sz="1600" b="1" dirty="0" smtClean="0">
                  <a:solidFill>
                    <a:srgbClr val="000000"/>
                  </a:solidFill>
                  <a:latin typeface="Calibri" panose="020F0502020204030204" pitchFamily="34" charset="0"/>
                </a:rPr>
                <a:t>)</a:t>
              </a:r>
              <a:endParaRPr lang="fr-FR" sz="1600" b="1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8" name="ZoneTexte 127"/>
            <p:cNvSpPr txBox="1"/>
            <p:nvPr/>
          </p:nvSpPr>
          <p:spPr>
            <a:xfrm>
              <a:off x="3075734" y="2768735"/>
              <a:ext cx="50431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600" b="1" dirty="0" smtClean="0">
                  <a:solidFill>
                    <a:srgbClr val="000000"/>
                  </a:solidFill>
                  <a:latin typeface="Calibri" panose="020F0502020204030204" pitchFamily="34" charset="0"/>
                </a:rPr>
                <a:t>Cellules spectroscopiques et résolution temporelle</a:t>
              </a:r>
              <a:endParaRPr lang="fr-FR" sz="1600" b="1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pic>
        <p:nvPicPr>
          <p:cNvPr id="129" name="Image 1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120" y="62483"/>
            <a:ext cx="1071269" cy="755896"/>
          </a:xfrm>
          <a:prstGeom prst="rect">
            <a:avLst/>
          </a:prstGeom>
        </p:spPr>
      </p:pic>
      <p:pic>
        <p:nvPicPr>
          <p:cNvPr id="130" name="Image 12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4408" y="34471"/>
            <a:ext cx="899592" cy="811920"/>
          </a:xfrm>
          <a:prstGeom prst="rect">
            <a:avLst/>
          </a:prstGeom>
        </p:spPr>
      </p:pic>
      <p:grpSp>
        <p:nvGrpSpPr>
          <p:cNvPr id="136" name="Groupe 135"/>
          <p:cNvGrpSpPr/>
          <p:nvPr/>
        </p:nvGrpSpPr>
        <p:grpSpPr>
          <a:xfrm>
            <a:off x="251520" y="224644"/>
            <a:ext cx="6820242" cy="468052"/>
            <a:chOff x="251520" y="224644"/>
            <a:chExt cx="6820242" cy="468052"/>
          </a:xfrm>
        </p:grpSpPr>
        <p:cxnSp>
          <p:nvCxnSpPr>
            <p:cNvPr id="137" name="Connecteur droit 136"/>
            <p:cNvCxnSpPr/>
            <p:nvPr/>
          </p:nvCxnSpPr>
          <p:spPr>
            <a:xfrm>
              <a:off x="251520" y="692696"/>
              <a:ext cx="6820242" cy="0"/>
            </a:xfrm>
            <a:prstGeom prst="line">
              <a:avLst/>
            </a:prstGeom>
            <a:noFill/>
            <a:ln w="57150" cap="flat" cmpd="sng" algn="ctr">
              <a:solidFill>
                <a:srgbClr val="FF6600"/>
              </a:solidFill>
              <a:prstDash val="solid"/>
            </a:ln>
            <a:effectLst/>
          </p:spPr>
        </p:cxnSp>
        <p:sp>
          <p:nvSpPr>
            <p:cNvPr id="138" name="ZoneTexte 137"/>
            <p:cNvSpPr txBox="1"/>
            <p:nvPr/>
          </p:nvSpPr>
          <p:spPr>
            <a:xfrm>
              <a:off x="251520" y="224644"/>
              <a:ext cx="625523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fr-FR" b="1" kern="0" dirty="0" smtClean="0">
                  <a:solidFill>
                    <a:srgbClr val="FF6600"/>
                  </a:solidFill>
                  <a:latin typeface="Calibri"/>
                </a:rPr>
                <a:t>Comprendre le fonctionnement des catalyseurs et des batteries</a:t>
              </a:r>
              <a:endParaRPr lang="fr-FR" b="1" kern="0" dirty="0">
                <a:solidFill>
                  <a:srgbClr val="FF6600"/>
                </a:solidFill>
                <a:latin typeface="Calibri"/>
              </a:endParaRPr>
            </a:p>
          </p:txBody>
        </p:sp>
      </p:grpSp>
      <p:sp>
        <p:nvSpPr>
          <p:cNvPr id="141" name="ZoneTexte 140"/>
          <p:cNvSpPr txBox="1"/>
          <p:nvPr/>
        </p:nvSpPr>
        <p:spPr>
          <a:xfrm>
            <a:off x="2143345" y="6582093"/>
            <a:ext cx="48573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 i="1" dirty="0">
                <a:solidFill>
                  <a:srgbClr val="000000"/>
                </a:solidFill>
                <a:latin typeface="Calibri" panose="020F0502020204030204" pitchFamily="34" charset="0"/>
              </a:rPr>
              <a:t>Camille La Fontaine – </a:t>
            </a:r>
            <a:r>
              <a:rPr lang="en-US" sz="1200" b="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Forum </a:t>
            </a:r>
            <a:r>
              <a:rPr lang="en-US" sz="1200" b="0" i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Recherche-Industrie</a:t>
            </a:r>
            <a:r>
              <a:rPr lang="en-US" sz="1200" b="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– SOLEIL </a:t>
            </a:r>
            <a:r>
              <a:rPr lang="en-US" sz="1200" b="0" i="1" dirty="0">
                <a:solidFill>
                  <a:srgbClr val="000000"/>
                </a:solidFill>
                <a:latin typeface="Calibri" panose="020F0502020204030204" pitchFamily="34" charset="0"/>
              </a:rPr>
              <a:t>– </a:t>
            </a:r>
            <a:r>
              <a:rPr lang="en-US" sz="1200" b="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8 </a:t>
            </a:r>
            <a:r>
              <a:rPr lang="en-US" sz="1200" b="0" i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octobre</a:t>
            </a:r>
            <a:r>
              <a:rPr lang="en-US" sz="1200" b="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b="0" i="1" dirty="0">
                <a:solidFill>
                  <a:srgbClr val="000000"/>
                </a:solidFill>
                <a:latin typeface="Calibri" panose="020F0502020204030204" pitchFamily="34" charset="0"/>
              </a:rPr>
              <a:t>2015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4674844" y="5697252"/>
            <a:ext cx="3948489" cy="7386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fr-FR" altLang="fr-FR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Détermination des distances interatomiques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fr-FR" altLang="fr-FR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Nature et nombre de voisins 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fr-FR" altLang="fr-FR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Structure électronique</a:t>
            </a:r>
            <a:endParaRPr lang="fr-FR" altLang="fr-FR" sz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3" name="ZoneTexte 142"/>
          <p:cNvSpPr txBox="1"/>
          <p:nvPr/>
        </p:nvSpPr>
        <p:spPr>
          <a:xfrm>
            <a:off x="1439652" y="5768099"/>
            <a:ext cx="31782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 smtClean="0">
                <a:latin typeface="Calibri" panose="020F0502020204030204" pitchFamily="34" charset="0"/>
              </a:rPr>
              <a:t>Spectroscopie d’absorption des rayons X</a:t>
            </a:r>
            <a:endParaRPr lang="fr-FR" sz="1400" i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88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animBg="1"/>
      <p:bldP spid="1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e 45"/>
          <p:cNvGrpSpPr/>
          <p:nvPr/>
        </p:nvGrpSpPr>
        <p:grpSpPr>
          <a:xfrm>
            <a:off x="251520" y="224644"/>
            <a:ext cx="6820242" cy="468052"/>
            <a:chOff x="251520" y="224644"/>
            <a:chExt cx="6820242" cy="468052"/>
          </a:xfrm>
        </p:grpSpPr>
        <p:cxnSp>
          <p:nvCxnSpPr>
            <p:cNvPr id="47" name="Connecteur droit 46"/>
            <p:cNvCxnSpPr/>
            <p:nvPr/>
          </p:nvCxnSpPr>
          <p:spPr>
            <a:xfrm>
              <a:off x="251520" y="692696"/>
              <a:ext cx="6820242" cy="0"/>
            </a:xfrm>
            <a:prstGeom prst="line">
              <a:avLst/>
            </a:prstGeom>
            <a:noFill/>
            <a:ln w="57150" cap="flat" cmpd="sng" algn="ctr">
              <a:solidFill>
                <a:srgbClr val="FF6600"/>
              </a:solidFill>
              <a:prstDash val="solid"/>
            </a:ln>
            <a:effectLst/>
          </p:spPr>
        </p:cxnSp>
        <p:sp>
          <p:nvSpPr>
            <p:cNvPr id="48" name="ZoneTexte 47"/>
            <p:cNvSpPr txBox="1"/>
            <p:nvPr/>
          </p:nvSpPr>
          <p:spPr>
            <a:xfrm>
              <a:off x="251520" y="224644"/>
              <a:ext cx="629210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fr-FR" b="1" kern="0" dirty="0" smtClean="0">
                  <a:solidFill>
                    <a:srgbClr val="FF6600"/>
                  </a:solidFill>
                  <a:latin typeface="Calibri"/>
                </a:rPr>
                <a:t>Développements pour des caractérisations en conditions réelles</a:t>
              </a:r>
              <a:endParaRPr lang="fr-FR" b="1" kern="0" dirty="0">
                <a:solidFill>
                  <a:srgbClr val="FF6600"/>
                </a:solidFill>
                <a:latin typeface="Calibri"/>
              </a:endParaRPr>
            </a:p>
          </p:txBody>
        </p:sp>
      </p:grpSp>
      <p:pic>
        <p:nvPicPr>
          <p:cNvPr id="2" name="ROCK_mute.m4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000" end="708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9512" y="1988840"/>
            <a:ext cx="4056112" cy="3042084"/>
          </a:xfrm>
          <a:prstGeom prst="rect">
            <a:avLst/>
          </a:prstGeom>
        </p:spPr>
      </p:pic>
      <p:grpSp>
        <p:nvGrpSpPr>
          <p:cNvPr id="33" name="Groupe 32"/>
          <p:cNvGrpSpPr/>
          <p:nvPr/>
        </p:nvGrpSpPr>
        <p:grpSpPr>
          <a:xfrm>
            <a:off x="5472100" y="575657"/>
            <a:ext cx="2870172" cy="2241275"/>
            <a:chOff x="5472100" y="440668"/>
            <a:chExt cx="2870172" cy="2241275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472100" y="1295737"/>
              <a:ext cx="1052358" cy="1386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5717" y="1295737"/>
              <a:ext cx="1726555" cy="13862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Ellipse 14"/>
            <p:cNvSpPr/>
            <p:nvPr/>
          </p:nvSpPr>
          <p:spPr bwMode="auto">
            <a:xfrm>
              <a:off x="6385979" y="440668"/>
              <a:ext cx="792088" cy="590364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rPr>
                <a:t>I, E</a:t>
              </a:r>
            </a:p>
          </p:txBody>
        </p:sp>
        <p:cxnSp>
          <p:nvCxnSpPr>
            <p:cNvPr id="22" name="Connecteur droit 21"/>
            <p:cNvCxnSpPr>
              <a:stCxn id="15" idx="2"/>
            </p:cNvCxnSpPr>
            <p:nvPr/>
          </p:nvCxnSpPr>
          <p:spPr bwMode="auto">
            <a:xfrm flipH="1">
              <a:off x="5998279" y="735850"/>
              <a:ext cx="38770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Connecteur droit 24"/>
            <p:cNvCxnSpPr/>
            <p:nvPr/>
          </p:nvCxnSpPr>
          <p:spPr bwMode="auto">
            <a:xfrm>
              <a:off x="6007804" y="735850"/>
              <a:ext cx="0" cy="559887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7" name="Ellipse 26"/>
            <p:cNvSpPr/>
            <p:nvPr/>
          </p:nvSpPr>
          <p:spPr bwMode="auto">
            <a:xfrm>
              <a:off x="5968225" y="1268760"/>
              <a:ext cx="79158" cy="79158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34" name="Groupe 33"/>
          <p:cNvGrpSpPr/>
          <p:nvPr/>
        </p:nvGrpSpPr>
        <p:grpSpPr>
          <a:xfrm>
            <a:off x="5962316" y="3356992"/>
            <a:ext cx="2894160" cy="2129143"/>
            <a:chOff x="5962316" y="3498019"/>
            <a:chExt cx="2894160" cy="2129143"/>
          </a:xfrm>
        </p:grpSpPr>
        <p:pic>
          <p:nvPicPr>
            <p:cNvPr id="6" name="Picture 4" descr="photos 228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0252" y="3498019"/>
              <a:ext cx="970263" cy="2128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Image 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33" t="24147" r="26900" b="14990"/>
            <a:stretch/>
          </p:blipFill>
          <p:spPr>
            <a:xfrm>
              <a:off x="5962316" y="3498435"/>
              <a:ext cx="836183" cy="2128727"/>
            </a:xfrm>
            <a:prstGeom prst="rect">
              <a:avLst/>
            </a:prstGeom>
          </p:spPr>
        </p:pic>
        <p:sp>
          <p:nvSpPr>
            <p:cNvPr id="14" name="Ellipse 13"/>
            <p:cNvSpPr/>
            <p:nvPr/>
          </p:nvSpPr>
          <p:spPr bwMode="auto">
            <a:xfrm>
              <a:off x="8064388" y="3498019"/>
              <a:ext cx="792088" cy="590364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rPr>
                <a:t>T, P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FR" sz="1400" dirty="0" smtClean="0"/>
                <a:t>gaz</a:t>
              </a:r>
              <a:endPara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cxnSp>
          <p:nvCxnSpPr>
            <p:cNvPr id="29" name="Connecteur droit 28"/>
            <p:cNvCxnSpPr>
              <a:stCxn id="14" idx="4"/>
            </p:cNvCxnSpPr>
            <p:nvPr/>
          </p:nvCxnSpPr>
          <p:spPr bwMode="auto">
            <a:xfrm>
              <a:off x="8460432" y="4088383"/>
              <a:ext cx="0" cy="128483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Connecteur droit 30"/>
            <p:cNvCxnSpPr/>
            <p:nvPr/>
          </p:nvCxnSpPr>
          <p:spPr bwMode="auto">
            <a:xfrm flipH="1">
              <a:off x="7325383" y="5373216"/>
              <a:ext cx="1135049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2" name="Ellipse 31"/>
            <p:cNvSpPr/>
            <p:nvPr/>
          </p:nvSpPr>
          <p:spPr bwMode="auto">
            <a:xfrm>
              <a:off x="7309450" y="5333637"/>
              <a:ext cx="79158" cy="79158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36" name="ZoneTexte 35"/>
          <p:cNvSpPr txBox="1"/>
          <p:nvPr/>
        </p:nvSpPr>
        <p:spPr>
          <a:xfrm>
            <a:off x="5704309" y="2888940"/>
            <a:ext cx="23644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Cellules spectroscopiques</a:t>
            </a:r>
            <a:endParaRPr lang="fr-FR" sz="16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798371" y="1430861"/>
            <a:ext cx="28184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Monochromateur Quick-EXAFS</a:t>
            </a:r>
            <a:endParaRPr lang="fr-FR" sz="16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40" name="Groupe 39"/>
          <p:cNvGrpSpPr/>
          <p:nvPr/>
        </p:nvGrpSpPr>
        <p:grpSpPr>
          <a:xfrm>
            <a:off x="917344" y="5383959"/>
            <a:ext cx="2580448" cy="338554"/>
            <a:chOff x="2135568" y="5553236"/>
            <a:chExt cx="2580448" cy="338554"/>
          </a:xfrm>
        </p:grpSpPr>
        <p:sp>
          <p:nvSpPr>
            <p:cNvPr id="38" name="Flèche vers le bas 37"/>
            <p:cNvSpPr/>
            <p:nvPr/>
          </p:nvSpPr>
          <p:spPr bwMode="auto">
            <a:xfrm rot="16200000">
              <a:off x="2225578" y="5524491"/>
              <a:ext cx="216024" cy="396044"/>
            </a:xfrm>
            <a:prstGeom prst="downArrow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b="1" dirty="0" smtClean="0">
                <a:solidFill>
                  <a:srgbClr val="000000"/>
                </a:solidFill>
              </a:endParaRPr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2598911" y="5553236"/>
              <a:ext cx="211710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600" b="1" dirty="0" smtClean="0">
                  <a:solidFill>
                    <a:srgbClr val="000000"/>
                  </a:solidFill>
                  <a:latin typeface="Calibri" panose="020F0502020204030204" pitchFamily="34" charset="0"/>
                </a:rPr>
                <a:t>Résolution temporelle</a:t>
              </a:r>
              <a:endParaRPr lang="fr-FR" sz="1600" b="1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1" name="Groupe 40"/>
          <p:cNvGrpSpPr/>
          <p:nvPr/>
        </p:nvGrpSpPr>
        <p:grpSpPr>
          <a:xfrm>
            <a:off x="5733144" y="5625244"/>
            <a:ext cx="2214216" cy="338554"/>
            <a:chOff x="2135568" y="5553236"/>
            <a:chExt cx="2214216" cy="338554"/>
          </a:xfrm>
        </p:grpSpPr>
        <p:sp>
          <p:nvSpPr>
            <p:cNvPr id="42" name="Flèche vers le bas 41"/>
            <p:cNvSpPr/>
            <p:nvPr/>
          </p:nvSpPr>
          <p:spPr bwMode="auto">
            <a:xfrm rot="16200000">
              <a:off x="2225578" y="5524491"/>
              <a:ext cx="216024" cy="396044"/>
            </a:xfrm>
            <a:prstGeom prst="downArrow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b="1" dirty="0" smtClean="0">
                <a:solidFill>
                  <a:srgbClr val="000000"/>
                </a:solidFill>
              </a:endParaRPr>
            </a:p>
          </p:txBody>
        </p:sp>
        <p:sp>
          <p:nvSpPr>
            <p:cNvPr id="43" name="ZoneTexte 42"/>
            <p:cNvSpPr txBox="1"/>
            <p:nvPr/>
          </p:nvSpPr>
          <p:spPr>
            <a:xfrm>
              <a:off x="2598912" y="5553236"/>
              <a:ext cx="17508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600" b="1" dirty="0" smtClean="0">
                  <a:solidFill>
                    <a:srgbClr val="000000"/>
                  </a:solidFill>
                  <a:latin typeface="Calibri" panose="020F0502020204030204" pitchFamily="34" charset="0"/>
                </a:rPr>
                <a:t>Conditions réelles</a:t>
              </a:r>
              <a:endParaRPr lang="fr-FR" sz="1600" b="1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pic>
        <p:nvPicPr>
          <p:cNvPr id="44" name="Image 4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120" y="62483"/>
            <a:ext cx="1071269" cy="755896"/>
          </a:xfrm>
          <a:prstGeom prst="rect">
            <a:avLst/>
          </a:prstGeom>
        </p:spPr>
      </p:pic>
      <p:pic>
        <p:nvPicPr>
          <p:cNvPr id="45" name="Image 4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4408" y="34471"/>
            <a:ext cx="899592" cy="811920"/>
          </a:xfrm>
          <a:prstGeom prst="rect">
            <a:avLst/>
          </a:prstGeom>
        </p:spPr>
      </p:pic>
      <p:sp>
        <p:nvSpPr>
          <p:cNvPr id="49" name="ZoneTexte 48"/>
          <p:cNvSpPr txBox="1"/>
          <p:nvPr/>
        </p:nvSpPr>
        <p:spPr>
          <a:xfrm>
            <a:off x="2143345" y="6582093"/>
            <a:ext cx="48573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 i="1" dirty="0">
                <a:solidFill>
                  <a:srgbClr val="000000"/>
                </a:solidFill>
                <a:latin typeface="Calibri" panose="020F0502020204030204" pitchFamily="34" charset="0"/>
              </a:rPr>
              <a:t>Camille La Fontaine – </a:t>
            </a:r>
            <a:r>
              <a:rPr lang="en-US" sz="1200" b="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Forum </a:t>
            </a:r>
            <a:r>
              <a:rPr lang="en-US" sz="1200" b="0" i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Recherche-Industrie</a:t>
            </a:r>
            <a:r>
              <a:rPr lang="en-US" sz="1200" b="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– SOLEIL </a:t>
            </a:r>
            <a:r>
              <a:rPr lang="en-US" sz="1200" b="0" i="1" dirty="0">
                <a:solidFill>
                  <a:srgbClr val="000000"/>
                </a:solidFill>
                <a:latin typeface="Calibri" panose="020F0502020204030204" pitchFamily="34" charset="0"/>
              </a:rPr>
              <a:t>– </a:t>
            </a:r>
            <a:r>
              <a:rPr lang="en-US" sz="1200" b="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8 </a:t>
            </a:r>
            <a:r>
              <a:rPr lang="en-US" sz="1200" b="0" i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octobre</a:t>
            </a:r>
            <a:r>
              <a:rPr lang="en-US" sz="1200" b="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b="0" i="1" dirty="0">
                <a:solidFill>
                  <a:srgbClr val="000000"/>
                </a:solidFill>
                <a:latin typeface="Calibri" panose="020F0502020204030204" pitchFamily="34" charset="0"/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val="1395383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153207" y="763389"/>
            <a:ext cx="2423164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Caractérisations </a:t>
            </a:r>
            <a:r>
              <a:rPr lang="fr-FR" sz="1600" b="1" i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operando</a:t>
            </a:r>
            <a:r>
              <a:rPr lang="fr-FR" sz="16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/>
            </a:r>
            <a:br>
              <a:rPr lang="fr-FR" sz="1600" b="1" dirty="0" smtClean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fr-FR" sz="16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multi-seuils</a:t>
            </a:r>
            <a:endParaRPr lang="fr-FR" sz="16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260461" y="766743"/>
            <a:ext cx="2757935" cy="1779151"/>
            <a:chOff x="919131" y="1020395"/>
            <a:chExt cx="2757935" cy="1779151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 rotWithShape="1">
            <a:blip r:embed="rId4"/>
            <a:srcRect r="8561"/>
            <a:stretch/>
          </p:blipFill>
          <p:spPr>
            <a:xfrm>
              <a:off x="1635936" y="1503402"/>
              <a:ext cx="1210950" cy="1296144"/>
            </a:xfrm>
            <a:prstGeom prst="rect">
              <a:avLst/>
            </a:prstGeom>
          </p:spPr>
        </p:pic>
        <p:sp>
          <p:nvSpPr>
            <p:cNvPr id="5" name="ZoneTexte 4"/>
            <p:cNvSpPr txBox="1"/>
            <p:nvPr/>
          </p:nvSpPr>
          <p:spPr>
            <a:xfrm>
              <a:off x="919131" y="1020395"/>
              <a:ext cx="27579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b="1" dirty="0" smtClean="0">
                  <a:solidFill>
                    <a:srgbClr val="000000"/>
                  </a:solidFill>
                  <a:latin typeface="Calibri" panose="020F0502020204030204" pitchFamily="34" charset="0"/>
                </a:rPr>
                <a:t>Catalyseurs bimétalliques</a:t>
              </a:r>
            </a:p>
            <a:p>
              <a:pPr algn="ctr"/>
              <a:r>
                <a:rPr lang="fr-FR" sz="1600" i="1" dirty="0" smtClean="0">
                  <a:solidFill>
                    <a:srgbClr val="000000"/>
                  </a:solidFill>
                  <a:latin typeface="Calibri" panose="020F0502020204030204" pitchFamily="34" charset="0"/>
                </a:rPr>
                <a:t>(ex : catalyseurs </a:t>
              </a:r>
              <a:r>
                <a:rPr lang="fr-FR" sz="1600" i="1" dirty="0" smtClean="0">
                  <a:solidFill>
                    <a:srgbClr val="000000"/>
                  </a:solidFill>
                  <a:latin typeface="Calibri" panose="020F0502020204030204" pitchFamily="34" charset="0"/>
                </a:rPr>
                <a:t>3 voies Pt-Rh)</a:t>
              </a:r>
              <a:endParaRPr lang="fr-FR" sz="1600" b="1" i="1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5576371" y="766743"/>
            <a:ext cx="3317319" cy="1677207"/>
            <a:chOff x="5255628" y="1020395"/>
            <a:chExt cx="3317319" cy="1677207"/>
          </a:xfrm>
        </p:grpSpPr>
        <p:sp>
          <p:nvSpPr>
            <p:cNvPr id="2" name="Oval 10" descr="image collecteur"/>
            <p:cNvSpPr>
              <a:spLocks noChangeArrowheads="1"/>
            </p:cNvSpPr>
            <p:nvPr/>
          </p:nvSpPr>
          <p:spPr bwMode="auto">
            <a:xfrm>
              <a:off x="6331565" y="1605347"/>
              <a:ext cx="1165187" cy="1092255"/>
            </a:xfrm>
            <a:prstGeom prst="ellipse">
              <a:avLst/>
            </a:prstGeom>
            <a:blipFill dpi="0" rotWithShape="0">
              <a:blip r:embed="rId5"/>
              <a:srcRect/>
              <a:stretch>
                <a:fillRect/>
              </a:stretch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5255628" y="1020395"/>
              <a:ext cx="33173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 smtClean="0">
                  <a:solidFill>
                    <a:srgbClr val="000000"/>
                  </a:solidFill>
                  <a:latin typeface="Calibri" panose="020F0502020204030204" pitchFamily="34" charset="0"/>
                </a:rPr>
                <a:t>Electrodes composites</a:t>
              </a:r>
              <a:endParaRPr lang="fr-FR" sz="1600" b="1" dirty="0" smtClean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fr-FR" sz="1600" i="1" dirty="0" smtClean="0">
                  <a:solidFill>
                    <a:srgbClr val="000000"/>
                  </a:solidFill>
                  <a:latin typeface="Calibri" panose="020F0502020204030204" pitchFamily="34" charset="0"/>
                </a:rPr>
                <a:t>(ex : matériau actif à base de Mn, Ni)</a:t>
              </a:r>
              <a:endParaRPr lang="fr-FR" sz="1600" b="1" i="1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pic>
        <p:nvPicPr>
          <p:cNvPr id="7" name="Imag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120" y="62483"/>
            <a:ext cx="1071269" cy="75589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4408" y="34471"/>
            <a:ext cx="899592" cy="811920"/>
          </a:xfrm>
          <a:prstGeom prst="rect">
            <a:avLst/>
          </a:prstGeom>
        </p:spPr>
      </p:pic>
      <p:grpSp>
        <p:nvGrpSpPr>
          <p:cNvPr id="33" name="Groupe 32"/>
          <p:cNvGrpSpPr/>
          <p:nvPr/>
        </p:nvGrpSpPr>
        <p:grpSpPr>
          <a:xfrm>
            <a:off x="287524" y="3481263"/>
            <a:ext cx="3235803" cy="2585540"/>
            <a:chOff x="287524" y="3481263"/>
            <a:chExt cx="3235803" cy="2585540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23" b="2206"/>
            <a:stretch/>
          </p:blipFill>
          <p:spPr>
            <a:xfrm>
              <a:off x="287524" y="3789040"/>
              <a:ext cx="3235803" cy="2277763"/>
            </a:xfrm>
            <a:prstGeom prst="rect">
              <a:avLst/>
            </a:prstGeom>
          </p:spPr>
        </p:pic>
        <p:sp>
          <p:nvSpPr>
            <p:cNvPr id="19" name="ZoneTexte 18"/>
            <p:cNvSpPr txBox="1"/>
            <p:nvPr/>
          </p:nvSpPr>
          <p:spPr>
            <a:xfrm>
              <a:off x="1058974" y="3481263"/>
              <a:ext cx="16928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 smtClean="0">
                  <a:solidFill>
                    <a:srgbClr val="000000"/>
                  </a:solidFill>
                  <a:latin typeface="Calibri" panose="020F0502020204030204" pitchFamily="34" charset="0"/>
                </a:rPr>
                <a:t>2 monochromateurs</a:t>
              </a:r>
              <a:endParaRPr lang="fr-FR" sz="1400" b="1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31" name="Groupe 30"/>
          <p:cNvGrpSpPr/>
          <p:nvPr/>
        </p:nvGrpSpPr>
        <p:grpSpPr>
          <a:xfrm>
            <a:off x="3134324" y="1550485"/>
            <a:ext cx="2460930" cy="2154740"/>
            <a:chOff x="3249682" y="1550485"/>
            <a:chExt cx="2460930" cy="2154740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32" t="7067" r="9141" b="44898"/>
            <a:stretch/>
          </p:blipFill>
          <p:spPr bwMode="auto">
            <a:xfrm>
              <a:off x="3383868" y="2060848"/>
              <a:ext cx="2192503" cy="16443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ZoneTexte 19"/>
            <p:cNvSpPr txBox="1"/>
            <p:nvPr/>
          </p:nvSpPr>
          <p:spPr>
            <a:xfrm>
              <a:off x="3249682" y="1550485"/>
              <a:ext cx="24609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 smtClean="0">
                  <a:solidFill>
                    <a:srgbClr val="000000"/>
                  </a:solidFill>
                  <a:latin typeface="Calibri" panose="020F0502020204030204" pitchFamily="34" charset="0"/>
                </a:rPr>
                <a:t>Optimisation facile des miroirs</a:t>
              </a:r>
            </a:p>
            <a:p>
              <a:pPr algn="ctr"/>
              <a:r>
                <a:rPr lang="fr-FR" sz="1400" b="1" dirty="0" smtClean="0">
                  <a:solidFill>
                    <a:srgbClr val="000000"/>
                  </a:solidFill>
                  <a:latin typeface="Calibri" panose="020F0502020204030204" pitchFamily="34" charset="0"/>
                </a:rPr>
                <a:t>de rejection des harmoniques</a:t>
              </a:r>
              <a:endParaRPr lang="fr-FR" sz="1400" b="1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5" name="Groupe 24"/>
          <p:cNvGrpSpPr/>
          <p:nvPr/>
        </p:nvGrpSpPr>
        <p:grpSpPr>
          <a:xfrm>
            <a:off x="2188215" y="6186790"/>
            <a:ext cx="4767570" cy="338554"/>
            <a:chOff x="2135568" y="5553236"/>
            <a:chExt cx="4767570" cy="338554"/>
          </a:xfrm>
        </p:grpSpPr>
        <p:sp>
          <p:nvSpPr>
            <p:cNvPr id="26" name="Flèche vers le bas 25"/>
            <p:cNvSpPr/>
            <p:nvPr/>
          </p:nvSpPr>
          <p:spPr bwMode="auto">
            <a:xfrm rot="16200000">
              <a:off x="2225578" y="5524491"/>
              <a:ext cx="216024" cy="396044"/>
            </a:xfrm>
            <a:prstGeom prst="downArrow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b="1" dirty="0" smtClean="0">
                <a:solidFill>
                  <a:srgbClr val="000000"/>
                </a:solidFill>
              </a:endParaRP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2598911" y="5553236"/>
              <a:ext cx="43042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600" b="1" dirty="0" smtClean="0">
                  <a:solidFill>
                    <a:srgbClr val="000000"/>
                  </a:solidFill>
                  <a:latin typeface="Calibri" panose="020F0502020204030204" pitchFamily="34" charset="0"/>
                </a:rPr>
                <a:t>Passage rapide d’un élément à un autre (&lt; 1 min)</a:t>
              </a:r>
              <a:endParaRPr lang="fr-FR" sz="1600" b="1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8" name="Groupe 27"/>
          <p:cNvGrpSpPr/>
          <p:nvPr/>
        </p:nvGrpSpPr>
        <p:grpSpPr>
          <a:xfrm>
            <a:off x="251520" y="224644"/>
            <a:ext cx="6820242" cy="468052"/>
            <a:chOff x="251520" y="224644"/>
            <a:chExt cx="6820242" cy="468052"/>
          </a:xfrm>
        </p:grpSpPr>
        <p:cxnSp>
          <p:nvCxnSpPr>
            <p:cNvPr id="29" name="Connecteur droit 28"/>
            <p:cNvCxnSpPr/>
            <p:nvPr/>
          </p:nvCxnSpPr>
          <p:spPr>
            <a:xfrm>
              <a:off x="251520" y="692696"/>
              <a:ext cx="6820242" cy="0"/>
            </a:xfrm>
            <a:prstGeom prst="line">
              <a:avLst/>
            </a:prstGeom>
            <a:noFill/>
            <a:ln w="57150" cap="flat" cmpd="sng" algn="ctr">
              <a:solidFill>
                <a:srgbClr val="FF6600"/>
              </a:solidFill>
              <a:prstDash val="solid"/>
            </a:ln>
            <a:effectLst/>
          </p:spPr>
        </p:cxnSp>
        <p:sp>
          <p:nvSpPr>
            <p:cNvPr id="30" name="ZoneTexte 29"/>
            <p:cNvSpPr txBox="1"/>
            <p:nvPr/>
          </p:nvSpPr>
          <p:spPr>
            <a:xfrm>
              <a:off x="251520" y="224644"/>
              <a:ext cx="44726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fr-FR" b="1" kern="0" dirty="0" smtClean="0">
                  <a:solidFill>
                    <a:srgbClr val="FF6600"/>
                  </a:solidFill>
                  <a:latin typeface="Calibri"/>
                </a:rPr>
                <a:t>Vers des systè</a:t>
              </a:r>
              <a:r>
                <a:rPr lang="fr-FR" kern="0" dirty="0" smtClean="0">
                  <a:solidFill>
                    <a:srgbClr val="FF6600"/>
                  </a:solidFill>
                  <a:latin typeface="Calibri"/>
                </a:rPr>
                <a:t>mes de plus en plus complexes</a:t>
              </a:r>
              <a:endParaRPr lang="fr-FR" b="1" kern="0" dirty="0">
                <a:solidFill>
                  <a:srgbClr val="FF6600"/>
                </a:solidFill>
                <a:latin typeface="Calibri"/>
              </a:endParaRPr>
            </a:p>
          </p:txBody>
        </p:sp>
      </p:grpSp>
      <p:sp>
        <p:nvSpPr>
          <p:cNvPr id="34" name="ZoneTexte 33"/>
          <p:cNvSpPr txBox="1"/>
          <p:nvPr/>
        </p:nvSpPr>
        <p:spPr>
          <a:xfrm>
            <a:off x="2143345" y="6582093"/>
            <a:ext cx="48573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 i="1" dirty="0">
                <a:solidFill>
                  <a:srgbClr val="000000"/>
                </a:solidFill>
                <a:latin typeface="Calibri" panose="020F0502020204030204" pitchFamily="34" charset="0"/>
              </a:rPr>
              <a:t>Camille La Fontaine – </a:t>
            </a:r>
            <a:r>
              <a:rPr lang="en-US" sz="1200" b="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Forum </a:t>
            </a:r>
            <a:r>
              <a:rPr lang="en-US" sz="1200" b="0" i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Recherche-Industrie</a:t>
            </a:r>
            <a:r>
              <a:rPr lang="en-US" sz="1200" b="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– SOLEIL </a:t>
            </a:r>
            <a:r>
              <a:rPr lang="en-US" sz="1200" b="0" i="1" dirty="0">
                <a:solidFill>
                  <a:srgbClr val="000000"/>
                </a:solidFill>
                <a:latin typeface="Calibri" panose="020F0502020204030204" pitchFamily="34" charset="0"/>
              </a:rPr>
              <a:t>– </a:t>
            </a:r>
            <a:r>
              <a:rPr lang="en-US" sz="1200" b="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8 </a:t>
            </a:r>
            <a:r>
              <a:rPr lang="en-US" sz="1200" b="0" i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octobre</a:t>
            </a:r>
            <a:r>
              <a:rPr lang="en-US" sz="1200" b="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b="0" i="1" dirty="0">
                <a:solidFill>
                  <a:srgbClr val="000000"/>
                </a:solidFill>
                <a:latin typeface="Calibri" panose="020F0502020204030204" pitchFamily="34" charset="0"/>
              </a:rPr>
              <a:t>2015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3923928" y="3481263"/>
            <a:ext cx="5045305" cy="2598240"/>
            <a:chOff x="3923928" y="3481263"/>
            <a:chExt cx="5045305" cy="2598240"/>
          </a:xfrm>
        </p:grpSpPr>
        <p:sp>
          <p:nvSpPr>
            <p:cNvPr id="21" name="ZoneTexte 20"/>
            <p:cNvSpPr txBox="1"/>
            <p:nvPr/>
          </p:nvSpPr>
          <p:spPr>
            <a:xfrm>
              <a:off x="5603111" y="3481263"/>
              <a:ext cx="16869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 smtClean="0">
                  <a:solidFill>
                    <a:srgbClr val="000000"/>
                  </a:solidFill>
                  <a:latin typeface="Calibri" panose="020F0502020204030204" pitchFamily="34" charset="0"/>
                </a:rPr>
                <a:t>2 jeux de détecteurs</a:t>
              </a:r>
              <a:endParaRPr lang="fr-FR" sz="1400" b="1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15" name="Groupe 14"/>
            <p:cNvGrpSpPr/>
            <p:nvPr/>
          </p:nvGrpSpPr>
          <p:grpSpPr>
            <a:xfrm>
              <a:off x="3923928" y="3789040"/>
              <a:ext cx="5045305" cy="2290463"/>
              <a:chOff x="3923928" y="3789040"/>
              <a:chExt cx="5045305" cy="2290463"/>
            </a:xfrm>
          </p:grpSpPr>
          <p:pic>
            <p:nvPicPr>
              <p:cNvPr id="35" name="CHambres.mov">
                <a:hlinkClick r:id="" action="ppaction://media"/>
              </p:cNvPr>
              <p:cNvPicPr>
                <a:picLocks noChangeAspect="1"/>
              </p:cNvPicPr>
              <p:nvPr>
                <a:videoFile r:link="rId1"/>
                <p:extLst>
                  <p:ext uri="{DAA4B4D4-6D71-4841-9C94-3DE7FCFB9230}">
                    <p14:media xmlns:p14="http://schemas.microsoft.com/office/powerpoint/2010/main" r:embed="rId2">
                      <p14:trim end="11315"/>
                    </p14:media>
                  </p:ext>
                </p:extLst>
              </p:nvPr>
            </p:nvPicPr>
            <p:blipFill rotWithShape="1">
              <a:blip r:embed="rId10"/>
              <a:srcRect t="10844" b="8895"/>
              <a:stretch>
                <a:fillRect/>
              </a:stretch>
            </p:blipFill>
            <p:spPr>
              <a:xfrm>
                <a:off x="3923928" y="3789040"/>
                <a:ext cx="5045305" cy="2277763"/>
              </a:xfrm>
              <a:prstGeom prst="rect">
                <a:avLst/>
              </a:prstGeom>
            </p:spPr>
          </p:pic>
          <p:cxnSp>
            <p:nvCxnSpPr>
              <p:cNvPr id="23" name="Connecteur droit avec flèche 22"/>
              <p:cNvCxnSpPr/>
              <p:nvPr/>
            </p:nvCxnSpPr>
            <p:spPr bwMode="auto">
              <a:xfrm>
                <a:off x="4247964" y="4228517"/>
                <a:ext cx="4068452" cy="242792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pic>
            <p:nvPicPr>
              <p:cNvPr id="36" name="Image 35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73105" y="5466715"/>
                <a:ext cx="868455" cy="61278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993014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35"/>
                </p:tgtEl>
              </p:cMediaNode>
            </p:video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2_Conception personnalisée">
  <a:themeElements>
    <a:clrScheme name="2_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onception personnalisée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nception personnalisée">
  <a:themeElements>
    <a:clrScheme name="1_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onception personnalisée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Conception personnalisée">
  <a:themeElements>
    <a:clrScheme name="2_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onception personnalisée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9631</TotalTime>
  <Words>198</Words>
  <Application>Microsoft Office PowerPoint</Application>
  <PresentationFormat>Affichage à l'écran (4:3)</PresentationFormat>
  <Paragraphs>46</Paragraphs>
  <Slides>4</Slides>
  <Notes>0</Notes>
  <HiddenSlides>0</HiddenSlides>
  <MMClips>2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4</vt:i4>
      </vt:variant>
    </vt:vector>
  </HeadingPairs>
  <TitlesOfParts>
    <vt:vector size="7" baseType="lpstr">
      <vt:lpstr>2_Conception personnalisée</vt:lpstr>
      <vt:lpstr>1_Conception personnalisée</vt:lpstr>
      <vt:lpstr>3_Conception personnalisée</vt:lpstr>
      <vt:lpstr>Présentation PowerPoint</vt:lpstr>
      <vt:lpstr>Présentation PowerPoint</vt:lpstr>
      <vt:lpstr>Présentation PowerPoint</vt:lpstr>
      <vt:lpstr>Présentation PowerPoint</vt:lpstr>
    </vt:vector>
  </TitlesOfParts>
  <Company>SOLEIL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raoux</dc:creator>
  <cp:lastModifiedBy>La Fontaine</cp:lastModifiedBy>
  <cp:revision>1141</cp:revision>
  <dcterms:created xsi:type="dcterms:W3CDTF">2003-03-05T11:00:53Z</dcterms:created>
  <dcterms:modified xsi:type="dcterms:W3CDTF">2015-10-05T07:43:49Z</dcterms:modified>
</cp:coreProperties>
</file>