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4" r:id="rId2"/>
    <p:sldId id="304" r:id="rId3"/>
    <p:sldId id="302" r:id="rId4"/>
    <p:sldId id="285" r:id="rId5"/>
    <p:sldId id="305" r:id="rId6"/>
    <p:sldId id="289" r:id="rId7"/>
    <p:sldId id="303" r:id="rId8"/>
    <p:sldId id="298" r:id="rId9"/>
    <p:sldId id="306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808080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8" y="-8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100"/>
            </a:pPr>
            <a:r>
              <a:rPr lang="fr-FR" sz="1100"/>
              <a:t>I = f(E)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6795972632397599"/>
          <c:y val="0.21677147974567401"/>
          <c:w val="0.72908666057096405"/>
          <c:h val="0.58639146514639995"/>
        </c:manualLayout>
      </c:layout>
      <c:scatterChart>
        <c:scatterStyle val="smoothMarker"/>
        <c:varyColors val="0"/>
        <c:ser>
          <c:idx val="0"/>
          <c:order val="0"/>
          <c:trendline>
            <c:trendlineType val="log"/>
            <c:dispRSqr val="0"/>
            <c:dispEq val="0"/>
          </c:trendline>
          <c:trendline>
            <c:trendlineType val="log"/>
            <c:dispRSqr val="0"/>
            <c:dispEq val="0"/>
          </c:trendline>
          <c:trendline>
            <c:trendlineType val="log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Feuil1!$L$5:$L$46</c:f>
                <c:numCache>
                  <c:formatCode>General</c:formatCode>
                  <c:ptCount val="42"/>
                  <c:pt idx="0">
                    <c:v>7.3484692283495354</c:v>
                  </c:pt>
                  <c:pt idx="3">
                    <c:v>2.4494897427831779</c:v>
                  </c:pt>
                  <c:pt idx="6">
                    <c:v>2.9999999999999991</c:v>
                  </c:pt>
                  <c:pt idx="9">
                    <c:v>3.872983346207417</c:v>
                  </c:pt>
                  <c:pt idx="12">
                    <c:v>3.4641016151377548</c:v>
                  </c:pt>
                  <c:pt idx="15">
                    <c:v>3.872983346207417</c:v>
                  </c:pt>
                  <c:pt idx="18">
                    <c:v>3.872983346207417</c:v>
                  </c:pt>
                  <c:pt idx="21">
                    <c:v>7.937253933193773</c:v>
                  </c:pt>
                  <c:pt idx="24">
                    <c:v>9.1651513899116779</c:v>
                  </c:pt>
                  <c:pt idx="27">
                    <c:v>15</c:v>
                  </c:pt>
                  <c:pt idx="30">
                    <c:v>24.494897427831791</c:v>
                  </c:pt>
                  <c:pt idx="33">
                    <c:v>19.364916731037081</c:v>
                  </c:pt>
                  <c:pt idx="36">
                    <c:v>17.320508075688771</c:v>
                  </c:pt>
                  <c:pt idx="39">
                    <c:v>17.320508075688771</c:v>
                  </c:pt>
                </c:numCache>
              </c:numRef>
            </c:plus>
            <c:minus>
              <c:numRef>
                <c:f>Feuil1!$L$5:$L$46</c:f>
                <c:numCache>
                  <c:formatCode>General</c:formatCode>
                  <c:ptCount val="42"/>
                  <c:pt idx="0">
                    <c:v>7.3484692283495354</c:v>
                  </c:pt>
                  <c:pt idx="3">
                    <c:v>2.4494897427831779</c:v>
                  </c:pt>
                  <c:pt idx="6">
                    <c:v>2.9999999999999991</c:v>
                  </c:pt>
                  <c:pt idx="9">
                    <c:v>3.872983346207417</c:v>
                  </c:pt>
                  <c:pt idx="12">
                    <c:v>3.4641016151377548</c:v>
                  </c:pt>
                  <c:pt idx="15">
                    <c:v>3.872983346207417</c:v>
                  </c:pt>
                  <c:pt idx="18">
                    <c:v>3.872983346207417</c:v>
                  </c:pt>
                  <c:pt idx="21">
                    <c:v>7.937253933193773</c:v>
                  </c:pt>
                  <c:pt idx="24">
                    <c:v>9.1651513899116779</c:v>
                  </c:pt>
                  <c:pt idx="27">
                    <c:v>15</c:v>
                  </c:pt>
                  <c:pt idx="30">
                    <c:v>24.494897427831791</c:v>
                  </c:pt>
                  <c:pt idx="33">
                    <c:v>19.364916731037081</c:v>
                  </c:pt>
                  <c:pt idx="36">
                    <c:v>17.320508075688771</c:v>
                  </c:pt>
                  <c:pt idx="39">
                    <c:v>17.320508075688771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Feuil1!$A$5:$A$46</c:f>
              <c:numCache>
                <c:formatCode>General</c:formatCode>
                <c:ptCount val="42"/>
                <c:pt idx="0">
                  <c:v>0</c:v>
                </c:pt>
                <c:pt idx="3">
                  <c:v>16</c:v>
                </c:pt>
                <c:pt idx="6">
                  <c:v>100</c:v>
                </c:pt>
                <c:pt idx="9">
                  <c:v>200</c:v>
                </c:pt>
                <c:pt idx="12">
                  <c:v>350</c:v>
                </c:pt>
                <c:pt idx="15">
                  <c:v>500</c:v>
                </c:pt>
                <c:pt idx="18">
                  <c:v>750</c:v>
                </c:pt>
                <c:pt idx="21">
                  <c:v>1000</c:v>
                </c:pt>
                <c:pt idx="24">
                  <c:v>1500</c:v>
                </c:pt>
                <c:pt idx="27">
                  <c:v>2000</c:v>
                </c:pt>
                <c:pt idx="30">
                  <c:v>2500</c:v>
                </c:pt>
                <c:pt idx="33">
                  <c:v>3000</c:v>
                </c:pt>
                <c:pt idx="36">
                  <c:v>3500</c:v>
                </c:pt>
                <c:pt idx="39">
                  <c:v>4000</c:v>
                </c:pt>
              </c:numCache>
            </c:numRef>
          </c:xVal>
          <c:yVal>
            <c:numRef>
              <c:f>Feuil1!$K$5:$K$46</c:f>
              <c:numCache>
                <c:formatCode>General</c:formatCode>
                <c:ptCount val="42"/>
                <c:pt idx="0">
                  <c:v>34</c:v>
                </c:pt>
                <c:pt idx="3">
                  <c:v>40</c:v>
                </c:pt>
                <c:pt idx="6">
                  <c:v>106.6666666666666</c:v>
                </c:pt>
                <c:pt idx="9">
                  <c:v>148</c:v>
                </c:pt>
                <c:pt idx="12">
                  <c:v>163.66666666666671</c:v>
                </c:pt>
                <c:pt idx="15">
                  <c:v>172</c:v>
                </c:pt>
                <c:pt idx="18">
                  <c:v>176.99999999999989</c:v>
                </c:pt>
                <c:pt idx="21">
                  <c:v>175.66666666666671</c:v>
                </c:pt>
                <c:pt idx="24">
                  <c:v>175.66666666666671</c:v>
                </c:pt>
                <c:pt idx="27">
                  <c:v>185</c:v>
                </c:pt>
                <c:pt idx="30">
                  <c:v>186.66666666666671</c:v>
                </c:pt>
                <c:pt idx="33">
                  <c:v>198.33333333333351</c:v>
                </c:pt>
                <c:pt idx="36">
                  <c:v>200</c:v>
                </c:pt>
                <c:pt idx="39">
                  <c:v>193.33333333333329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6782336"/>
        <c:axId val="172148224"/>
      </c:scatterChart>
      <c:valAx>
        <c:axId val="326782336"/>
        <c:scaling>
          <c:orientation val="minMax"/>
          <c:max val="5000"/>
          <c:min val="0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/>
                </a:pPr>
                <a:r>
                  <a:rPr lang="fr-FR" sz="800"/>
                  <a:t>E (V/cm)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72148224"/>
        <c:crosses val="autoZero"/>
        <c:crossBetween val="midCat"/>
        <c:majorUnit val="1000"/>
      </c:valAx>
      <c:valAx>
        <c:axId val="17214822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800"/>
                </a:pPr>
                <a:r>
                  <a:rPr lang="fr-FR" sz="800"/>
                  <a:t>- I (fA)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326782336"/>
        <c:crosses val="autoZero"/>
        <c:crossBetween val="midCat"/>
        <c:majorUnit val="50"/>
      </c:valAx>
    </c:plotArea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C3DA1-9BFE-4D5D-B25D-7CC592D9C3C5}" type="datetimeFigureOut">
              <a:rPr lang="fr-FR" smtClean="0"/>
              <a:t>01/10/2015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21956D-7473-4ACD-A8EB-84381C2C4B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77152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3AFE2C-5007-4057-8DFB-EC24DF7E4136}" type="datetimeFigureOut">
              <a:rPr lang="fr-FR" smtClean="0"/>
              <a:pPr/>
              <a:t>01/10/2015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5FE0B-B3A6-4AF6-B265-A109385ED23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8974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2653832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3060272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0" y="4509120"/>
            <a:ext cx="4788464" cy="1224136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pic>
        <p:nvPicPr>
          <p:cNvPr id="1027" name="Picture 3" descr="C:\Users\eb137366\Downloads\logoirfu02quadri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886" y="6008003"/>
            <a:ext cx="1305570" cy="58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1429696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0" y="5445224"/>
            <a:ext cx="4788464" cy="288032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sp>
        <p:nvSpPr>
          <p:cNvPr id="11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3060272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pic>
        <p:nvPicPr>
          <p:cNvPr id="16" name="Picture 3" descr="C:\Users\eb137366\Downloads\logoirfu02quadri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886" y="6008003"/>
            <a:ext cx="1305570" cy="58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19"/>
          <p:cNvGrpSpPr>
            <a:grpSpLocks/>
          </p:cNvGrpSpPr>
          <p:nvPr userDrawn="1"/>
        </p:nvGrpSpPr>
        <p:grpSpPr bwMode="auto">
          <a:xfrm>
            <a:off x="977897" y="3356992"/>
            <a:ext cx="8166103" cy="2117727"/>
            <a:chOff x="528" y="2578"/>
            <a:chExt cx="5144" cy="1334"/>
          </a:xfrm>
        </p:grpSpPr>
        <p:pic>
          <p:nvPicPr>
            <p:cNvPr id="13" name="Picture 5" descr="solenoide_at_100K"/>
            <p:cNvPicPr preferRelativeResize="0"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17" y="2578"/>
              <a:ext cx="883" cy="1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4" name="Picture 6" descr="Edelweiss2"/>
            <p:cNvPicPr>
              <a:picLocks noChangeAspect="1" noChangeArrowheads="1"/>
            </p:cNvPicPr>
            <p:nvPr userDrawn="1"/>
          </p:nvPicPr>
          <p:blipFill>
            <a:blip r:embed="rId5" cstate="print"/>
            <a:srcRect l="24377" r="34030"/>
            <a:stretch>
              <a:fillRect/>
            </a:stretch>
          </p:blipFill>
          <p:spPr bwMode="auto">
            <a:xfrm>
              <a:off x="2228" y="2578"/>
              <a:ext cx="836" cy="1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5" name="Text Box 7"/>
            <p:cNvSpPr txBox="1">
              <a:spLocks noChangeArrowheads="1"/>
            </p:cNvSpPr>
            <p:nvPr userDrawn="1"/>
          </p:nvSpPr>
          <p:spPr bwMode="auto">
            <a:xfrm>
              <a:off x="4798" y="3640"/>
              <a:ext cx="32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>
                  <a:solidFill>
                    <a:schemeClr val="bg1"/>
                  </a:solidFill>
                </a:rPr>
                <a:t>CMS</a:t>
              </a:r>
            </a:p>
          </p:txBody>
        </p:sp>
        <p:pic>
          <p:nvPicPr>
            <p:cNvPr id="17" name="Picture 8" descr="DoubleChooz"/>
            <p:cNvPicPr>
              <a:picLocks noChangeAspect="1" noChangeArrowheads="1"/>
            </p:cNvPicPr>
            <p:nvPr userDrawn="1"/>
          </p:nvPicPr>
          <p:blipFill>
            <a:blip r:embed="rId6" cstate="print"/>
            <a:srcRect l="36795" t="28792" r="37286" b="15375"/>
            <a:stretch>
              <a:fillRect/>
            </a:stretch>
          </p:blipFill>
          <p:spPr bwMode="auto">
            <a:xfrm>
              <a:off x="528" y="2579"/>
              <a:ext cx="845" cy="12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8" name="Text Box 9"/>
            <p:cNvSpPr txBox="1">
              <a:spLocks noChangeArrowheads="1"/>
            </p:cNvSpPr>
            <p:nvPr userDrawn="1"/>
          </p:nvSpPr>
          <p:spPr bwMode="auto">
            <a:xfrm>
              <a:off x="533" y="3642"/>
              <a:ext cx="76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>
                  <a:solidFill>
                    <a:schemeClr val="bg1"/>
                  </a:solidFill>
                </a:rPr>
                <a:t>Double Chooz</a:t>
              </a:r>
            </a:p>
          </p:txBody>
        </p:sp>
        <p:pic>
          <p:nvPicPr>
            <p:cNvPr id="19" name="Picture 10"/>
            <p:cNvPicPr>
              <a:picLocks noChangeAspect="1" noChangeArrowheads="1"/>
            </p:cNvPicPr>
            <p:nvPr userDrawn="1"/>
          </p:nvPicPr>
          <p:blipFill>
            <a:blip r:embed="rId7" cstate="print"/>
            <a:srcRect l="8026" r="7692" b="3709"/>
            <a:stretch>
              <a:fillRect/>
            </a:stretch>
          </p:blipFill>
          <p:spPr bwMode="auto">
            <a:xfrm>
              <a:off x="3912" y="2578"/>
              <a:ext cx="845" cy="1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0" name="Picture 11" descr="hess-new-small"/>
            <p:cNvPicPr>
              <a:picLocks noChangeAspect="1" noChangeArrowheads="1"/>
            </p:cNvPicPr>
            <p:nvPr userDrawn="1"/>
          </p:nvPicPr>
          <p:blipFill>
            <a:blip r:embed="rId8" cstate="print"/>
            <a:srcRect l="22726" r="29546"/>
            <a:stretch>
              <a:fillRect/>
            </a:stretch>
          </p:blipFill>
          <p:spPr bwMode="auto">
            <a:xfrm>
              <a:off x="3068" y="2578"/>
              <a:ext cx="844" cy="1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1" name="Rectangle 20"/>
            <p:cNvSpPr>
              <a:spLocks noChangeArrowheads="1"/>
            </p:cNvSpPr>
            <p:nvPr userDrawn="1"/>
          </p:nvSpPr>
          <p:spPr bwMode="auto">
            <a:xfrm>
              <a:off x="3106" y="3640"/>
              <a:ext cx="377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 dirty="0">
                  <a:solidFill>
                    <a:schemeClr val="bg1"/>
                  </a:solidFill>
                </a:rPr>
                <a:t>HESS</a:t>
              </a:r>
            </a:p>
          </p:txBody>
        </p:sp>
        <p:sp>
          <p:nvSpPr>
            <p:cNvPr id="22" name="Rectangle 21"/>
            <p:cNvSpPr>
              <a:spLocks noChangeArrowheads="1"/>
            </p:cNvSpPr>
            <p:nvPr userDrawn="1"/>
          </p:nvSpPr>
          <p:spPr bwMode="auto">
            <a:xfrm>
              <a:off x="2424" y="3640"/>
              <a:ext cx="580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 dirty="0" smtClean="0">
                  <a:solidFill>
                    <a:schemeClr val="bg1"/>
                  </a:solidFill>
                </a:rPr>
                <a:t>Edelweiss</a:t>
              </a:r>
              <a:endParaRPr lang="en-US" sz="1200" b="1" i="1" dirty="0">
                <a:solidFill>
                  <a:schemeClr val="bg1"/>
                </a:solidFill>
              </a:endParaRPr>
            </a:p>
          </p:txBody>
        </p:sp>
        <p:sp>
          <p:nvSpPr>
            <p:cNvPr id="23" name="Rectangle 22"/>
            <p:cNvSpPr>
              <a:spLocks noChangeArrowheads="1"/>
            </p:cNvSpPr>
            <p:nvPr userDrawn="1"/>
          </p:nvSpPr>
          <p:spPr bwMode="auto">
            <a:xfrm>
              <a:off x="3953" y="3640"/>
              <a:ext cx="520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 dirty="0">
                  <a:solidFill>
                    <a:schemeClr val="bg1"/>
                  </a:solidFill>
                </a:rPr>
                <a:t>Herschel</a:t>
              </a:r>
            </a:p>
          </p:txBody>
        </p:sp>
        <p:pic>
          <p:nvPicPr>
            <p:cNvPr id="24" name="Picture 15" descr="alice_tracking chamber"/>
            <p:cNvPicPr>
              <a:picLocks noChangeAspect="1" noChangeArrowheads="1"/>
            </p:cNvPicPr>
            <p:nvPr userDrawn="1"/>
          </p:nvPicPr>
          <p:blipFill>
            <a:blip r:embed="rId9" cstate="print"/>
            <a:srcRect r="20316"/>
            <a:stretch>
              <a:fillRect/>
            </a:stretch>
          </p:blipFill>
          <p:spPr bwMode="auto">
            <a:xfrm>
              <a:off x="1377" y="2578"/>
              <a:ext cx="845" cy="120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5" name="Text Box 16"/>
            <p:cNvSpPr txBox="1">
              <a:spLocks noChangeArrowheads="1"/>
            </p:cNvSpPr>
            <p:nvPr userDrawn="1"/>
          </p:nvSpPr>
          <p:spPr bwMode="auto">
            <a:xfrm>
              <a:off x="1377" y="3641"/>
              <a:ext cx="67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>
                  <a:solidFill>
                    <a:schemeClr val="bg1"/>
                  </a:solidFill>
                </a:rPr>
                <a:t>ALICE</a:t>
              </a:r>
            </a:p>
          </p:txBody>
        </p:sp>
        <p:sp>
          <p:nvSpPr>
            <p:cNvPr id="26" name="Rectangle 25"/>
            <p:cNvSpPr>
              <a:spLocks noChangeArrowheads="1"/>
            </p:cNvSpPr>
            <p:nvPr userDrawn="1"/>
          </p:nvSpPr>
          <p:spPr bwMode="auto">
            <a:xfrm>
              <a:off x="3528" y="3816"/>
              <a:ext cx="2144" cy="9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7" tIns="44450" rIns="90487" bIns="4445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90000"/>
                </a:lnSpc>
                <a:spcBef>
                  <a:spcPct val="0"/>
                </a:spcBef>
              </a:pPr>
              <a:r>
                <a:rPr lang="en-US" sz="1200" b="1" i="1">
                  <a:solidFill>
                    <a:srgbClr val="000000"/>
                  </a:solidFill>
                </a:rPr>
                <a:t>Detecting radiations from the Universe. 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1429696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0" y="5445224"/>
            <a:ext cx="4788464" cy="288032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sp>
        <p:nvSpPr>
          <p:cNvPr id="21" name="Espace réservé du contenu 20"/>
          <p:cNvSpPr>
            <a:spLocks noGrp="1"/>
          </p:cNvSpPr>
          <p:nvPr>
            <p:ph sz="quarter" idx="20" hasCustomPrompt="1"/>
          </p:nvPr>
        </p:nvSpPr>
        <p:spPr>
          <a:xfrm>
            <a:off x="3312000" y="3312000"/>
            <a:ext cx="1944000" cy="2124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22" name="Espace réservé du contenu 20"/>
          <p:cNvSpPr>
            <a:spLocks noGrp="1"/>
          </p:cNvSpPr>
          <p:nvPr>
            <p:ph sz="quarter" idx="21" hasCustomPrompt="1"/>
          </p:nvPr>
        </p:nvSpPr>
        <p:spPr>
          <a:xfrm>
            <a:off x="5256000" y="3312000"/>
            <a:ext cx="1944000" cy="21240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23" name="Espace réservé du contenu 20"/>
          <p:cNvSpPr>
            <a:spLocks noGrp="1"/>
          </p:cNvSpPr>
          <p:nvPr>
            <p:ph sz="quarter" idx="22" hasCustomPrompt="1"/>
          </p:nvPr>
        </p:nvSpPr>
        <p:spPr>
          <a:xfrm>
            <a:off x="7200000" y="3312000"/>
            <a:ext cx="1944000" cy="21240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3060272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pic>
        <p:nvPicPr>
          <p:cNvPr id="14" name="Picture 3" descr="C:\Users\eb137366\Downloads\logoirfu02quadri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886" y="6008003"/>
            <a:ext cx="1305570" cy="58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rcalai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bandeau_intercalai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10128" y="0"/>
            <a:ext cx="5833872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72000" y="1949598"/>
            <a:ext cx="5364496" cy="4719761"/>
          </a:xfrm>
        </p:spPr>
        <p:txBody>
          <a:bodyPr anchor="t"/>
          <a:lstStyle>
            <a:lvl1pPr algn="l">
              <a:lnSpc>
                <a:spcPts val="2800"/>
              </a:lnSpc>
              <a:defRPr sz="2200" b="1" cap="all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672000" y="260649"/>
            <a:ext cx="5292488" cy="1584176"/>
          </a:xfrm>
        </p:spPr>
        <p:txBody>
          <a:bodyPr anchor="t" anchorCtr="0"/>
          <a:lstStyle>
            <a:lvl1pPr marL="0" indent="0">
              <a:lnSpc>
                <a:spcPts val="1200"/>
              </a:lnSpc>
              <a:spcAft>
                <a:spcPts val="0"/>
              </a:spcAft>
              <a:buNone/>
              <a:defRPr sz="85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576000" y="5877272"/>
            <a:ext cx="269985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>
          <a:xfrm>
            <a:off x="576000" y="5445224"/>
            <a:ext cx="269985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000"/>
              </a:spcBef>
              <a:spcAft>
                <a:spcPts val="1500"/>
              </a:spcAft>
              <a:defRPr/>
            </a:lvl1pPr>
            <a:lvl2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2pPr>
            <a:lvl3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3pPr>
            <a:lvl4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4pPr>
            <a:lvl5pPr marL="361950" indent="0">
              <a:lnSpc>
                <a:spcPts val="2800"/>
              </a:lnSpc>
              <a:buNone/>
              <a:tabLst>
                <a:tab pos="8077200" algn="r"/>
              </a:tabLst>
              <a:defRPr sz="2200"/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1268760"/>
            <a:ext cx="4428048" cy="496855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11" name="Espace réservé du contenu 20"/>
          <p:cNvSpPr>
            <a:spLocks noGrp="1"/>
          </p:cNvSpPr>
          <p:nvPr>
            <p:ph sz="quarter" idx="20" hasCustomPrompt="1"/>
          </p:nvPr>
        </p:nvSpPr>
        <p:spPr>
          <a:xfrm>
            <a:off x="5148000" y="2016000"/>
            <a:ext cx="3492000" cy="369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1268760"/>
            <a:ext cx="4428048" cy="496855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15" name="Espace réservé du contenu 20"/>
          <p:cNvSpPr>
            <a:spLocks noGrp="1"/>
          </p:cNvSpPr>
          <p:nvPr>
            <p:ph sz="quarter" idx="21" hasCustomPrompt="1"/>
          </p:nvPr>
        </p:nvSpPr>
        <p:spPr>
          <a:xfrm>
            <a:off x="5148000" y="2016000"/>
            <a:ext cx="3492000" cy="198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16" name="Espace réservé du contenu 20"/>
          <p:cNvSpPr>
            <a:spLocks noGrp="1"/>
          </p:cNvSpPr>
          <p:nvPr>
            <p:ph sz="quarter" idx="22" hasCustomPrompt="1"/>
          </p:nvPr>
        </p:nvSpPr>
        <p:spPr>
          <a:xfrm>
            <a:off x="5148000" y="3999600"/>
            <a:ext cx="1746000" cy="16956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17" name="Espace réservé du contenu 20"/>
          <p:cNvSpPr>
            <a:spLocks noGrp="1"/>
          </p:cNvSpPr>
          <p:nvPr>
            <p:ph sz="quarter" idx="23" hasCustomPrompt="1"/>
          </p:nvPr>
        </p:nvSpPr>
        <p:spPr>
          <a:xfrm>
            <a:off x="6894000" y="3999600"/>
            <a:ext cx="1746000" cy="16956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3707506"/>
            <a:ext cx="8172464" cy="252980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9" name="Espace réservé du contenu 20"/>
          <p:cNvSpPr>
            <a:spLocks noGrp="1"/>
          </p:cNvSpPr>
          <p:nvPr>
            <p:ph sz="quarter" idx="21" hasCustomPrompt="1"/>
          </p:nvPr>
        </p:nvSpPr>
        <p:spPr>
          <a:xfrm>
            <a:off x="576000" y="1458000"/>
            <a:ext cx="8064000" cy="1908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bandeau_page_car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51460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17" name="Espace réservé du contenu 15"/>
          <p:cNvSpPr>
            <a:spLocks noGrp="1"/>
          </p:cNvSpPr>
          <p:nvPr>
            <p:ph sz="quarter" idx="15"/>
          </p:nvPr>
        </p:nvSpPr>
        <p:spPr>
          <a:xfrm>
            <a:off x="378000" y="836613"/>
            <a:ext cx="8460000" cy="518477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car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6486" y="846237"/>
            <a:ext cx="8460000" cy="4156911"/>
          </a:xfrm>
          <a:prstGeom prst="rect">
            <a:avLst/>
          </a:prstGeom>
        </p:spPr>
      </p:pic>
      <p:pic>
        <p:nvPicPr>
          <p:cNvPr id="9" name="Image 8" descr="bandeau_page_cart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251460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33" name="Espace réservé du graphique 32"/>
          <p:cNvSpPr>
            <a:spLocks noGrp="1"/>
          </p:cNvSpPr>
          <p:nvPr>
            <p:ph type="chart" sz="quarter" idx="13" hasCustomPrompt="1"/>
          </p:nvPr>
        </p:nvSpPr>
        <p:spPr>
          <a:xfrm>
            <a:off x="899592" y="5157788"/>
            <a:ext cx="3240360" cy="863600"/>
          </a:xfrm>
        </p:spPr>
        <p:txBody>
          <a:bodyPr anchor="ctr"/>
          <a:lstStyle>
            <a:lvl1pPr marL="0" indent="0" algn="ctr">
              <a:defRPr sz="1200"/>
            </a:lvl1pPr>
          </a:lstStyle>
          <a:p>
            <a:r>
              <a:rPr lang="fr-FR" dirty="0" smtClean="0"/>
              <a:t> Graphique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bandeau_intercalai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10128" y="0"/>
            <a:ext cx="5833872" cy="6858000"/>
          </a:xfrm>
          <a:prstGeom prst="rect">
            <a:avLst/>
          </a:prstGeom>
        </p:spPr>
      </p:pic>
      <p:pic>
        <p:nvPicPr>
          <p:cNvPr id="7" name="Image 6" descr="bandeau_dernière.png"/>
          <p:cNvPicPr>
            <a:picLocks noChangeAspect="1"/>
          </p:cNvPicPr>
          <p:nvPr userDrawn="1"/>
        </p:nvPicPr>
        <p:blipFill>
          <a:blip r:embed="rId3" cstate="print"/>
          <a:srcRect b="15350"/>
          <a:stretch>
            <a:fillRect/>
          </a:stretch>
        </p:blipFill>
        <p:spPr>
          <a:xfrm>
            <a:off x="3310128" y="0"/>
            <a:ext cx="5833872" cy="580526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8800" y="5799600"/>
            <a:ext cx="1897200" cy="943200"/>
          </a:xfrm>
        </p:spPr>
        <p:txBody>
          <a:bodyPr anchor="t" anchorCtr="0"/>
          <a:lstStyle>
            <a:lvl1pPr>
              <a:lnSpc>
                <a:spcPts val="1200"/>
              </a:lnSpc>
              <a:defRPr sz="850" b="0" cap="none" baseline="0">
                <a:solidFill>
                  <a:schemeClr val="bg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39505" y="5799600"/>
            <a:ext cx="3552775" cy="943200"/>
          </a:xfrm>
        </p:spPr>
        <p:txBody>
          <a:bodyPr/>
          <a:lstStyle>
            <a:lvl1pPr marL="0" indent="0">
              <a:lnSpc>
                <a:spcPts val="1200"/>
              </a:lnSpc>
              <a:spcAft>
                <a:spcPts val="0"/>
              </a:spcAft>
              <a:buFont typeface="Arial" pitchFamily="34" charset="0"/>
              <a:buNone/>
              <a:defRPr sz="800">
                <a:solidFill>
                  <a:schemeClr val="bg1"/>
                </a:solidFill>
              </a:defRPr>
            </a:lvl1pPr>
            <a:lvl2pPr marL="0" indent="0">
              <a:lnSpc>
                <a:spcPts val="1200"/>
              </a:lnSpc>
              <a:spcBef>
                <a:spcPts val="800"/>
              </a:spcBef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2pPr>
            <a:lvl3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3pPr>
            <a:lvl4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4pPr>
            <a:lvl5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576000" y="5445224"/>
            <a:ext cx="1118696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576000" y="5877272"/>
            <a:ext cx="2664296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bandeau_text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955548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512000" y="52752"/>
            <a:ext cx="7236464" cy="90872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76000" y="1268760"/>
            <a:ext cx="8172464" cy="49685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051720" y="6305192"/>
            <a:ext cx="593982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025304" y="6303598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50" name="Picture 2" descr="C:\Users\eb137366\Downloads\irfu_signature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55313"/>
            <a:ext cx="646061" cy="644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5" r:id="rId4"/>
    <p:sldLayoutId id="2147483666" r:id="rId5"/>
    <p:sldLayoutId id="2147483650" r:id="rId6"/>
    <p:sldLayoutId id="2147483662" r:id="rId7"/>
    <p:sldLayoutId id="2147483663" r:id="rId8"/>
    <p:sldLayoutId id="2147483664" r:id="rId9"/>
    <p:sldLayoutId id="2147483667" r:id="rId10"/>
    <p:sldLayoutId id="2147483654" r:id="rId11"/>
    <p:sldLayoutId id="2147483668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923925" indent="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itchFamily="34" charset="0"/>
        <a:buNone/>
        <a:defRPr sz="2200" kern="1200">
          <a:solidFill>
            <a:schemeClr val="tx2"/>
          </a:solidFill>
          <a:latin typeface="+mn-lt"/>
          <a:ea typeface="+mn-ea"/>
          <a:cs typeface="+mn-cs"/>
        </a:defRPr>
      </a:lvl1pPr>
      <a:lvl2pPr marL="360363" indent="-360363" algn="l" defTabSz="914400" rtl="0" eaLnBrk="1" latinLnBrk="0" hangingPunct="1">
        <a:lnSpc>
          <a:spcPts val="2000"/>
        </a:lnSpc>
        <a:spcBef>
          <a:spcPts val="0"/>
        </a:spcBef>
        <a:buSzPct val="90000"/>
        <a:buFontTx/>
        <a:buBlip>
          <a:blip r:embed="rId16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2pPr>
      <a:lvl3pPr marL="361950" indent="0" algn="l" defTabSz="914400" rtl="0" eaLnBrk="1" latinLnBrk="0" hangingPunct="1">
        <a:lnSpc>
          <a:spcPts val="2000"/>
        </a:lnSpc>
        <a:spcBef>
          <a:spcPts val="0"/>
        </a:spcBef>
        <a:buSzPct val="36000"/>
        <a:buFont typeface="Arial" pitchFamily="34" charset="0"/>
        <a:buNone/>
        <a:defRPr sz="1600" kern="1200">
          <a:solidFill>
            <a:srgbClr val="666666"/>
          </a:solidFill>
          <a:latin typeface="+mn-lt"/>
          <a:ea typeface="+mn-ea"/>
          <a:cs typeface="+mn-cs"/>
        </a:defRPr>
      </a:lvl3pPr>
      <a:lvl4pPr marL="1009650" indent="-238125" algn="l" defTabSz="914400" rtl="0" eaLnBrk="1" latinLnBrk="0" hangingPunct="1">
        <a:lnSpc>
          <a:spcPts val="2000"/>
        </a:lnSpc>
        <a:spcBef>
          <a:spcPts val="0"/>
        </a:spcBef>
        <a:buClr>
          <a:srgbClr val="666666"/>
        </a:buClr>
        <a:buSzPct val="36000"/>
        <a:buFontTx/>
        <a:buBlip>
          <a:blip r:embed="rId17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4pPr>
      <a:lvl5pPr marL="1133475" indent="-114300" algn="l" defTabSz="914400" rtl="0" eaLnBrk="1" latinLnBrk="0" hangingPunct="1">
        <a:lnSpc>
          <a:spcPts val="2000"/>
        </a:lnSpc>
        <a:spcBef>
          <a:spcPts val="0"/>
        </a:spcBef>
        <a:buClr>
          <a:srgbClr val="666666"/>
        </a:buClr>
        <a:buFont typeface="Arial" pitchFamily="34" charset="0"/>
        <a:buChar char="-"/>
        <a:defRPr sz="1600" kern="1200">
          <a:solidFill>
            <a:srgbClr val="6666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chart" Target="../charts/chart1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827584" y="2496729"/>
            <a:ext cx="352839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fr-FR" sz="2800" dirty="0" smtClean="0">
                <a:solidFill>
                  <a:srgbClr val="002060"/>
                </a:solidFill>
                <a:cs typeface="Times New Roman"/>
              </a:rPr>
              <a:t>Physical </a:t>
            </a:r>
            <a:r>
              <a:rPr lang="fr-FR" sz="2800" dirty="0" err="1" smtClean="0">
                <a:solidFill>
                  <a:srgbClr val="002060"/>
                </a:solidFill>
                <a:cs typeface="Times New Roman"/>
              </a:rPr>
              <a:t>principle</a:t>
            </a:r>
            <a:endParaRPr lang="fr-FR" sz="2800" dirty="0" smtClean="0">
              <a:solidFill>
                <a:srgbClr val="002060"/>
              </a:solidFill>
              <a:cs typeface="Times New Roman"/>
            </a:endParaRPr>
          </a:p>
          <a:p>
            <a:pPr marL="400050" indent="-400050">
              <a:buFont typeface="+mj-lt"/>
              <a:buAutoNum type="romanUcPeriod"/>
            </a:pPr>
            <a:r>
              <a:rPr lang="fr-FR" sz="2800" dirty="0" err="1" smtClean="0">
                <a:solidFill>
                  <a:srgbClr val="002060"/>
                </a:solidFill>
                <a:cs typeface="Times New Roman"/>
              </a:rPr>
              <a:t>Ultrapurification</a:t>
            </a:r>
            <a:endParaRPr lang="fr-FR" sz="2800" dirty="0" smtClean="0">
              <a:solidFill>
                <a:srgbClr val="002060"/>
              </a:solidFill>
              <a:cs typeface="Times New Roman"/>
            </a:endParaRPr>
          </a:p>
          <a:p>
            <a:pPr marL="400050" indent="-400050">
              <a:buFont typeface="+mj-lt"/>
              <a:buAutoNum type="romanUcPeriod"/>
            </a:pPr>
            <a:r>
              <a:rPr lang="fr-FR" sz="2800" dirty="0" smtClean="0">
                <a:solidFill>
                  <a:srgbClr val="002060"/>
                </a:solidFill>
                <a:cs typeface="Times New Roman"/>
              </a:rPr>
              <a:t>Single pixel detector</a:t>
            </a:r>
          </a:p>
          <a:p>
            <a:pPr marL="400050" indent="-400050">
              <a:buFont typeface="+mj-lt"/>
              <a:buAutoNum type="romanUcPeriod"/>
            </a:pPr>
            <a:r>
              <a:rPr lang="fr-FR" sz="2800" dirty="0" smtClean="0">
                <a:solidFill>
                  <a:srgbClr val="002060"/>
                </a:solidFill>
                <a:cs typeface="Times New Roman"/>
              </a:rPr>
              <a:t>Electronics</a:t>
            </a:r>
          </a:p>
          <a:p>
            <a:pPr marL="400050" indent="-400050">
              <a:buFont typeface="+mj-lt"/>
              <a:buAutoNum type="romanUcPeriod"/>
            </a:pPr>
            <a:r>
              <a:rPr lang="fr-FR" sz="2800" dirty="0" err="1" smtClean="0">
                <a:solidFill>
                  <a:srgbClr val="002060"/>
                </a:solidFill>
                <a:cs typeface="Times New Roman"/>
              </a:rPr>
              <a:t>Measurements</a:t>
            </a:r>
            <a:endParaRPr lang="fr-FR" sz="2800" dirty="0" smtClean="0">
              <a:solidFill>
                <a:srgbClr val="002060"/>
              </a:solidFill>
              <a:cs typeface="Times New Roman"/>
            </a:endParaRPr>
          </a:p>
          <a:p>
            <a:pPr marL="400050" indent="-400050">
              <a:buFont typeface="+mj-lt"/>
              <a:buAutoNum type="romanUcPeriod"/>
            </a:pPr>
            <a:r>
              <a:rPr lang="fr-FR" sz="2800" dirty="0" smtClean="0">
                <a:solidFill>
                  <a:srgbClr val="002060"/>
                </a:solidFill>
                <a:cs typeface="Times New Roman"/>
              </a:rPr>
              <a:t>Conclusion</a:t>
            </a:r>
            <a:endParaRPr lang="fr-FR" sz="2800" dirty="0">
              <a:solidFill>
                <a:srgbClr val="002060"/>
              </a:solidFill>
              <a:cs typeface="Times New Roman"/>
            </a:endParaRPr>
          </a:p>
          <a:p>
            <a:pPr lvl="1"/>
            <a:endParaRPr lang="fr-FR" sz="1600" dirty="0" smtClean="0">
              <a:solidFill>
                <a:srgbClr val="002060"/>
              </a:solidFill>
              <a:cs typeface="Times New Roman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773" y="1981611"/>
            <a:ext cx="1367108" cy="1963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http://www.google.fr/url?source=imglanding&amp;ct=img&amp;q=http://www.barnestein.net/robby/tpe/TEP_fichiers/image004.jpg&amp;sa=X&amp;ei=YId1VaL5LIGzUI_qgbgH&amp;ved=0CAkQ8wc&amp;usg=AFQjCNFxZMRssOLzkkNXdM87AHkTccJ1g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666" y="1981593"/>
            <a:ext cx="2274267" cy="1963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xfrm>
            <a:off x="8313336" y="6491281"/>
            <a:ext cx="1118696" cy="365125"/>
          </a:xfrm>
        </p:spPr>
        <p:txBody>
          <a:bodyPr/>
          <a:lstStyle/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12"/>
          </p:nvPr>
        </p:nvSpPr>
        <p:spPr>
          <a:xfrm>
            <a:off x="1835696" y="6492875"/>
            <a:ext cx="6398418" cy="365125"/>
          </a:xfrm>
        </p:spPr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  <a:cs typeface="Times New Roman"/>
              </a:rPr>
              <a:t>Technologie détecteur de charge ultravide </a:t>
            </a:r>
            <a:r>
              <a:rPr lang="fr-FR" dirty="0" err="1">
                <a:solidFill>
                  <a:schemeClr val="bg1">
                    <a:lumMod val="50000"/>
                  </a:schemeClr>
                </a:solidFill>
                <a:cs typeface="Times New Roman"/>
              </a:rPr>
              <a:t>multipixellisé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cs typeface="Times New Roman"/>
              </a:rPr>
              <a:t> avec électronique ASIC bas bruit et </a:t>
            </a:r>
            <a:r>
              <a:rPr lang="fr-FR" dirty="0" err="1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ultrapurification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 </a:t>
            </a:r>
            <a:r>
              <a:rPr lang="fr-FR" dirty="0" smtClean="0"/>
              <a:t>| 08/09/15</a:t>
            </a:r>
            <a:endParaRPr lang="fr-FR" dirty="0"/>
          </a:p>
        </p:txBody>
      </p:sp>
      <p:pic>
        <p:nvPicPr>
          <p:cNvPr id="12" name="Image 11" descr="detectorCaLIPSO_all"/>
          <p:cNvPicPr/>
          <p:nvPr/>
        </p:nvPicPr>
        <p:blipFill>
          <a:blip r:embed="rId4" cstate="print"/>
          <a:srcRect l="27942" t="42857" r="28493" b="34026"/>
          <a:stretch>
            <a:fillRect/>
          </a:stretch>
        </p:blipFill>
        <p:spPr bwMode="auto">
          <a:xfrm>
            <a:off x="5076056" y="4149080"/>
            <a:ext cx="3041783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ZoneTexte 13"/>
          <p:cNvSpPr txBox="1"/>
          <p:nvPr/>
        </p:nvSpPr>
        <p:spPr>
          <a:xfrm>
            <a:off x="621854" y="1052736"/>
            <a:ext cx="7900292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rgbClr val="002060"/>
                </a:solidFill>
                <a:cs typeface="Times New Roman"/>
              </a:rPr>
              <a:t>Technologie détecteur de charge ultravide </a:t>
            </a:r>
            <a:r>
              <a:rPr lang="fr-FR" sz="2000" dirty="0" err="1" smtClean="0">
                <a:solidFill>
                  <a:srgbClr val="002060"/>
                </a:solidFill>
                <a:cs typeface="Times New Roman"/>
              </a:rPr>
              <a:t>multipixellisé</a:t>
            </a:r>
            <a:r>
              <a:rPr lang="fr-FR" sz="2000" dirty="0" smtClean="0">
                <a:solidFill>
                  <a:srgbClr val="002060"/>
                </a:solidFill>
                <a:cs typeface="Times New Roman"/>
              </a:rPr>
              <a:t> avec électronique ASIC bas bruit et </a:t>
            </a:r>
            <a:r>
              <a:rPr lang="fr-FR" sz="2000" dirty="0" err="1" smtClean="0">
                <a:solidFill>
                  <a:srgbClr val="002060"/>
                </a:solidFill>
                <a:cs typeface="Times New Roman"/>
              </a:rPr>
              <a:t>ultrapurification</a:t>
            </a:r>
            <a:endParaRPr lang="fr-FR" sz="2000" dirty="0" smtClean="0">
              <a:solidFill>
                <a:srgbClr val="002060"/>
              </a:solidFill>
              <a:cs typeface="Times New Roman"/>
            </a:endParaRPr>
          </a:p>
        </p:txBody>
      </p:sp>
      <p:sp>
        <p:nvSpPr>
          <p:cNvPr id="13" name="Espace réservé du pied de page 4"/>
          <p:cNvSpPr txBox="1">
            <a:spLocks/>
          </p:cNvSpPr>
          <p:nvPr/>
        </p:nvSpPr>
        <p:spPr>
          <a:xfrm>
            <a:off x="117798" y="6493109"/>
            <a:ext cx="100811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Xavier Mancardi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699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3768" y="52752"/>
            <a:ext cx="7236464" cy="908720"/>
          </a:xfrm>
        </p:spPr>
        <p:txBody>
          <a:bodyPr/>
          <a:lstStyle/>
          <a:p>
            <a:pPr algn="ctr"/>
            <a:r>
              <a:rPr lang="fr-FR" dirty="0" smtClean="0"/>
              <a:t>Physical </a:t>
            </a:r>
            <a:r>
              <a:rPr lang="fr-FR" dirty="0" err="1" smtClean="0"/>
              <a:t>principle</a:t>
            </a:r>
            <a:endParaRPr lang="fr-FR" dirty="0"/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52"/>
          <a:stretch/>
        </p:blipFill>
        <p:spPr bwMode="auto">
          <a:xfrm>
            <a:off x="3910019" y="3719172"/>
            <a:ext cx="5094494" cy="2548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" name="Groupe 50"/>
          <p:cNvGrpSpPr/>
          <p:nvPr/>
        </p:nvGrpSpPr>
        <p:grpSpPr>
          <a:xfrm>
            <a:off x="179512" y="1162302"/>
            <a:ext cx="6120680" cy="2556870"/>
            <a:chOff x="539552" y="1268760"/>
            <a:chExt cx="6120680" cy="2556870"/>
          </a:xfrm>
        </p:grpSpPr>
        <p:grpSp>
          <p:nvGrpSpPr>
            <p:cNvPr id="9" name="Groupe 8"/>
            <p:cNvGrpSpPr/>
            <p:nvPr/>
          </p:nvGrpSpPr>
          <p:grpSpPr>
            <a:xfrm>
              <a:off x="539552" y="1374688"/>
              <a:ext cx="5993427" cy="2344484"/>
              <a:chOff x="755576" y="1166495"/>
              <a:chExt cx="5993427" cy="2344484"/>
            </a:xfrm>
          </p:grpSpPr>
          <p:grpSp>
            <p:nvGrpSpPr>
              <p:cNvPr id="11" name="Groupe 10"/>
              <p:cNvGrpSpPr/>
              <p:nvPr/>
            </p:nvGrpSpPr>
            <p:grpSpPr>
              <a:xfrm>
                <a:off x="755576" y="1166495"/>
                <a:ext cx="5993427" cy="2082831"/>
                <a:chOff x="395536" y="4222908"/>
                <a:chExt cx="5993427" cy="2082831"/>
              </a:xfrm>
            </p:grpSpPr>
            <p:sp>
              <p:nvSpPr>
                <p:cNvPr id="12" name="ZoneTexte 11"/>
                <p:cNvSpPr txBox="1"/>
                <p:nvPr/>
              </p:nvSpPr>
              <p:spPr>
                <a:xfrm>
                  <a:off x="395536" y="5229200"/>
                  <a:ext cx="936104" cy="307777"/>
                </a:xfrm>
                <a:prstGeom prst="rect">
                  <a:avLst/>
                </a:prstGeom>
                <a:noFill/>
                <a:ln>
                  <a:solidFill>
                    <a:srgbClr val="00206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 smtClean="0">
                      <a:solidFill>
                        <a:srgbClr val="002060"/>
                      </a:solidFill>
                    </a:rPr>
                    <a:t>Ionisation</a:t>
                  </a:r>
                  <a:endParaRPr lang="fr-FR" sz="1400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13" name="ZoneTexte 12"/>
                <p:cNvSpPr txBox="1"/>
                <p:nvPr/>
              </p:nvSpPr>
              <p:spPr>
                <a:xfrm>
                  <a:off x="1977244" y="4486728"/>
                  <a:ext cx="1638607" cy="307777"/>
                </a:xfrm>
                <a:prstGeom prst="rect">
                  <a:avLst/>
                </a:prstGeom>
                <a:noFill/>
                <a:ln>
                  <a:solidFill>
                    <a:srgbClr val="00206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 err="1" smtClean="0">
                      <a:solidFill>
                        <a:srgbClr val="002060"/>
                      </a:solidFill>
                    </a:rPr>
                    <a:t>Cherenkov</a:t>
                  </a:r>
                  <a:r>
                    <a:rPr lang="fr-FR" sz="1400" dirty="0" smtClean="0">
                      <a:solidFill>
                        <a:srgbClr val="002060"/>
                      </a:solidFill>
                    </a:rPr>
                    <a:t> Emission</a:t>
                  </a:r>
                  <a:endParaRPr lang="fr-FR" sz="1400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14" name="ZoneTexte 13"/>
                <p:cNvSpPr txBox="1"/>
                <p:nvPr/>
              </p:nvSpPr>
              <p:spPr>
                <a:xfrm>
                  <a:off x="1977242" y="5997962"/>
                  <a:ext cx="1638607" cy="307777"/>
                </a:xfrm>
                <a:prstGeom prst="rect">
                  <a:avLst/>
                </a:prstGeom>
                <a:noFill/>
                <a:ln>
                  <a:solidFill>
                    <a:srgbClr val="00206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 smtClean="0">
                      <a:solidFill>
                        <a:srgbClr val="002060"/>
                      </a:solidFill>
                    </a:rPr>
                    <a:t>Electrons drift</a:t>
                  </a:r>
                  <a:endParaRPr lang="fr-FR" sz="1400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15" name="ZoneTexte 14"/>
                <p:cNvSpPr txBox="1"/>
                <p:nvPr/>
              </p:nvSpPr>
              <p:spPr>
                <a:xfrm>
                  <a:off x="4289019" y="4222908"/>
                  <a:ext cx="2099944" cy="307777"/>
                </a:xfrm>
                <a:prstGeom prst="rect">
                  <a:avLst/>
                </a:prstGeom>
                <a:noFill/>
                <a:ln>
                  <a:solidFill>
                    <a:srgbClr val="00206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>
                      <a:solidFill>
                        <a:srgbClr val="002060"/>
                      </a:solidFill>
                    </a:rPr>
                    <a:t>Time </a:t>
                  </a:r>
                  <a:r>
                    <a:rPr lang="fr-FR" sz="1400" dirty="0" err="1" smtClean="0">
                      <a:solidFill>
                        <a:srgbClr val="002060"/>
                      </a:solidFill>
                    </a:rPr>
                    <a:t>resolution</a:t>
                  </a:r>
                  <a:endParaRPr lang="fr-FR" sz="1400" dirty="0">
                    <a:solidFill>
                      <a:srgbClr val="002060"/>
                    </a:solidFill>
                  </a:endParaRPr>
                </a:p>
              </p:txBody>
            </p:sp>
            <p:cxnSp>
              <p:nvCxnSpPr>
                <p:cNvPr id="18" name="Connecteur droit avec flèche 17"/>
                <p:cNvCxnSpPr>
                  <a:stCxn id="12" idx="3"/>
                  <a:endCxn id="13" idx="1"/>
                </p:cNvCxnSpPr>
                <p:nvPr/>
              </p:nvCxnSpPr>
              <p:spPr>
                <a:xfrm flipV="1">
                  <a:off x="1331640" y="4640617"/>
                  <a:ext cx="645604" cy="742472"/>
                </a:xfrm>
                <a:prstGeom prst="straightConnector1">
                  <a:avLst/>
                </a:prstGeom>
                <a:ln>
                  <a:solidFill>
                    <a:srgbClr val="00206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Connecteur droit avec flèche 18"/>
                <p:cNvCxnSpPr>
                  <a:stCxn id="12" idx="3"/>
                  <a:endCxn id="14" idx="1"/>
                </p:cNvCxnSpPr>
                <p:nvPr/>
              </p:nvCxnSpPr>
              <p:spPr>
                <a:xfrm>
                  <a:off x="1331640" y="5383089"/>
                  <a:ext cx="645602" cy="768762"/>
                </a:xfrm>
                <a:prstGeom prst="straightConnector1">
                  <a:avLst/>
                </a:prstGeom>
                <a:ln>
                  <a:solidFill>
                    <a:srgbClr val="00206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Connecteur droit avec flèche 19"/>
                <p:cNvCxnSpPr>
                  <a:stCxn id="13" idx="3"/>
                  <a:endCxn id="15" idx="1"/>
                </p:cNvCxnSpPr>
                <p:nvPr/>
              </p:nvCxnSpPr>
              <p:spPr>
                <a:xfrm flipV="1">
                  <a:off x="3615851" y="4376797"/>
                  <a:ext cx="673168" cy="263820"/>
                </a:xfrm>
                <a:prstGeom prst="straightConnector1">
                  <a:avLst/>
                </a:prstGeom>
                <a:ln>
                  <a:solidFill>
                    <a:srgbClr val="00206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Connecteur droit avec flèche 20"/>
                <p:cNvCxnSpPr>
                  <a:stCxn id="13" idx="3"/>
                  <a:endCxn id="23" idx="1"/>
                </p:cNvCxnSpPr>
                <p:nvPr/>
              </p:nvCxnSpPr>
              <p:spPr>
                <a:xfrm>
                  <a:off x="3615851" y="4640617"/>
                  <a:ext cx="673168" cy="248095"/>
                </a:xfrm>
                <a:prstGeom prst="straightConnector1">
                  <a:avLst/>
                </a:prstGeom>
                <a:ln>
                  <a:solidFill>
                    <a:srgbClr val="00206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" name="ZoneTexte 22"/>
              <p:cNvSpPr txBox="1"/>
              <p:nvPr/>
            </p:nvSpPr>
            <p:spPr>
              <a:xfrm>
                <a:off x="4649059" y="1678410"/>
                <a:ext cx="2099944" cy="307777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dirty="0" smtClean="0">
                    <a:solidFill>
                      <a:srgbClr val="002060"/>
                    </a:solidFill>
                  </a:rPr>
                  <a:t>Z position*</a:t>
                </a:r>
                <a:endParaRPr lang="fr-FR" sz="140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25" name="ZoneTexte 24"/>
              <p:cNvSpPr txBox="1"/>
              <p:nvPr/>
            </p:nvSpPr>
            <p:spPr>
              <a:xfrm>
                <a:off x="4649057" y="2668484"/>
                <a:ext cx="2099944" cy="307777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dirty="0" smtClean="0">
                    <a:solidFill>
                      <a:srgbClr val="002060"/>
                    </a:solidFill>
                  </a:rPr>
                  <a:t>XY position, Z position*</a:t>
                </a:r>
                <a:endParaRPr lang="fr-FR" sz="1400" dirty="0">
                  <a:solidFill>
                    <a:srgbClr val="002060"/>
                  </a:solidFill>
                </a:endParaRPr>
              </a:p>
            </p:txBody>
          </p:sp>
          <p:cxnSp>
            <p:nvCxnSpPr>
              <p:cNvPr id="26" name="Connecteur droit avec flèche 25"/>
              <p:cNvCxnSpPr>
                <a:stCxn id="14" idx="3"/>
                <a:endCxn id="25" idx="1"/>
              </p:cNvCxnSpPr>
              <p:nvPr/>
            </p:nvCxnSpPr>
            <p:spPr>
              <a:xfrm flipV="1">
                <a:off x="3975889" y="2822373"/>
                <a:ext cx="673168" cy="273065"/>
              </a:xfrm>
              <a:prstGeom prst="straightConnector1">
                <a:avLst/>
              </a:prstGeom>
              <a:ln>
                <a:solidFill>
                  <a:srgbClr val="00206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avec flèche 27"/>
              <p:cNvCxnSpPr>
                <a:stCxn id="14" idx="3"/>
                <a:endCxn id="32" idx="1"/>
              </p:cNvCxnSpPr>
              <p:nvPr/>
            </p:nvCxnSpPr>
            <p:spPr>
              <a:xfrm>
                <a:off x="3975889" y="3095438"/>
                <a:ext cx="673168" cy="261653"/>
              </a:xfrm>
              <a:prstGeom prst="straightConnector1">
                <a:avLst/>
              </a:prstGeom>
              <a:ln>
                <a:solidFill>
                  <a:srgbClr val="00206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ZoneTexte 31"/>
              <p:cNvSpPr txBox="1"/>
              <p:nvPr/>
            </p:nvSpPr>
            <p:spPr>
              <a:xfrm>
                <a:off x="4649057" y="3203202"/>
                <a:ext cx="2099944" cy="307777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dirty="0" err="1" smtClean="0">
                    <a:solidFill>
                      <a:srgbClr val="002060"/>
                    </a:solidFill>
                  </a:rPr>
                  <a:t>Energy</a:t>
                </a:r>
                <a:endParaRPr lang="fr-FR" sz="1400" dirty="0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39" name="Rectangle 38"/>
            <p:cNvSpPr/>
            <p:nvPr/>
          </p:nvSpPr>
          <p:spPr>
            <a:xfrm>
              <a:off x="539552" y="1268760"/>
              <a:ext cx="6120680" cy="1044000"/>
            </a:xfrm>
            <a:prstGeom prst="rect">
              <a:avLst/>
            </a:prstGeom>
            <a:noFill/>
            <a:ln>
              <a:solidFill>
                <a:srgbClr val="7030A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539552" y="2781630"/>
              <a:ext cx="6120680" cy="1044000"/>
            </a:xfrm>
            <a:prstGeom prst="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539552" y="1268760"/>
              <a:ext cx="1656184" cy="307777"/>
            </a:xfrm>
            <a:prstGeom prst="rect">
              <a:avLst/>
            </a:prstGeom>
            <a:solidFill>
              <a:srgbClr val="7030A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 smtClean="0">
                  <a:solidFill>
                    <a:schemeClr val="bg1"/>
                  </a:solidFill>
                </a:rPr>
                <a:t>Optical detector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84" name="ZoneTexte 83"/>
            <p:cNvSpPr txBox="1"/>
            <p:nvPr/>
          </p:nvSpPr>
          <p:spPr>
            <a:xfrm>
              <a:off x="539552" y="3517853"/>
              <a:ext cx="1656184" cy="30777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 err="1" smtClean="0">
                  <a:solidFill>
                    <a:schemeClr val="bg1"/>
                  </a:solidFill>
                </a:rPr>
                <a:t>Ionization</a:t>
              </a:r>
              <a:r>
                <a:rPr lang="fr-FR" sz="1400" b="1" dirty="0" smtClean="0">
                  <a:solidFill>
                    <a:schemeClr val="bg1"/>
                  </a:solidFill>
                </a:rPr>
                <a:t> detector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Groupe 51"/>
          <p:cNvGrpSpPr/>
          <p:nvPr/>
        </p:nvGrpSpPr>
        <p:grpSpPr>
          <a:xfrm>
            <a:off x="5662059" y="1554029"/>
            <a:ext cx="3510136" cy="1703108"/>
            <a:chOff x="5662059" y="1468590"/>
            <a:chExt cx="3510136" cy="1703108"/>
          </a:xfrm>
        </p:grpSpPr>
        <p:sp>
          <p:nvSpPr>
            <p:cNvPr id="46" name="Rectangle 45"/>
            <p:cNvSpPr/>
            <p:nvPr/>
          </p:nvSpPr>
          <p:spPr>
            <a:xfrm>
              <a:off x="5662059" y="1889801"/>
              <a:ext cx="3510136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fr-FR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	</a:t>
              </a:r>
              <a:r>
                <a:rPr lang="fr-FR" sz="1400" dirty="0" err="1" smtClean="0">
                  <a:solidFill>
                    <a:srgbClr val="002060"/>
                  </a:solidFill>
                  <a:cs typeface="Times New Roman" panose="02020603050405020304" pitchFamily="18" charset="0"/>
                  <a:sym typeface="Wingdings" panose="05000000000000000000" pitchFamily="2" charset="2"/>
                </a:rPr>
                <a:t>Expected</a:t>
              </a:r>
              <a:r>
                <a:rPr lang="fr-FR" sz="1400" dirty="0" smtClean="0">
                  <a:solidFill>
                    <a:srgbClr val="002060"/>
                  </a:solidFill>
                  <a:cs typeface="Times New Roman" panose="02020603050405020304" pitchFamily="18" charset="0"/>
                  <a:sym typeface="Wingdings" panose="05000000000000000000" pitchFamily="2" charset="2"/>
                </a:rPr>
                <a:t> </a:t>
              </a:r>
              <a:r>
                <a:rPr lang="fr-FR" sz="1400" dirty="0">
                  <a:solidFill>
                    <a:srgbClr val="002060"/>
                  </a:solidFill>
                  <a:cs typeface="Times New Roman" panose="02020603050405020304" pitchFamily="18" charset="0"/>
                  <a:sym typeface="Wingdings" panose="05000000000000000000" pitchFamily="2" charset="2"/>
                </a:rPr>
                <a:t>performances: </a:t>
              </a:r>
            </a:p>
            <a:p>
              <a:pPr lvl="1" algn="just"/>
              <a:r>
                <a:rPr lang="fr-FR" sz="1400" dirty="0">
                  <a:solidFill>
                    <a:srgbClr val="002060"/>
                  </a:solidFill>
                  <a:cs typeface="Times New Roman" panose="02020603050405020304" pitchFamily="18" charset="0"/>
                  <a:sym typeface="Wingdings" panose="05000000000000000000" pitchFamily="2" charset="2"/>
                </a:rPr>
                <a:t>	 3D </a:t>
              </a:r>
              <a:r>
                <a:rPr lang="fr-FR" sz="1400" dirty="0" err="1" smtClean="0">
                  <a:solidFill>
                    <a:srgbClr val="002060"/>
                  </a:solidFill>
                  <a:cs typeface="Times New Roman" panose="02020603050405020304" pitchFamily="18" charset="0"/>
                  <a:sym typeface="Wingdings" panose="05000000000000000000" pitchFamily="2" charset="2"/>
                </a:rPr>
                <a:t>positioning</a:t>
              </a:r>
              <a:r>
                <a:rPr lang="fr-FR" sz="1400" dirty="0" smtClean="0">
                  <a:solidFill>
                    <a:srgbClr val="002060"/>
                  </a:solidFill>
                  <a:cs typeface="Times New Roman" panose="02020603050405020304" pitchFamily="18" charset="0"/>
                  <a:sym typeface="Wingdings" panose="05000000000000000000" pitchFamily="2" charset="2"/>
                </a:rPr>
                <a:t>:  </a:t>
              </a:r>
              <a:r>
                <a:rPr lang="fr-FR" sz="1400" b="1" dirty="0">
                  <a:solidFill>
                    <a:srgbClr val="002060"/>
                  </a:solidFill>
                  <a:cs typeface="Times New Roman" panose="02020603050405020304" pitchFamily="18" charset="0"/>
                  <a:sym typeface="Wingdings" panose="05000000000000000000" pitchFamily="2" charset="2"/>
                </a:rPr>
                <a:t>1 mm</a:t>
              </a:r>
              <a:r>
                <a:rPr lang="fr-FR" sz="1400" b="1" baseline="30000" dirty="0">
                  <a:solidFill>
                    <a:srgbClr val="002060"/>
                  </a:solidFill>
                  <a:cs typeface="Times New Roman" panose="02020603050405020304" pitchFamily="18" charset="0"/>
                  <a:sym typeface="Wingdings" panose="05000000000000000000" pitchFamily="2" charset="2"/>
                </a:rPr>
                <a:t>3</a:t>
              </a:r>
            </a:p>
            <a:p>
              <a:pPr lvl="1" algn="just"/>
              <a:r>
                <a:rPr lang="fr-FR" sz="1400" dirty="0">
                  <a:solidFill>
                    <a:srgbClr val="002060"/>
                  </a:solidFill>
                  <a:cs typeface="Times New Roman" panose="02020603050405020304" pitchFamily="18" charset="0"/>
                  <a:sym typeface="Wingdings" panose="05000000000000000000" pitchFamily="2" charset="2"/>
                </a:rPr>
                <a:t>	 time </a:t>
              </a:r>
              <a:r>
                <a:rPr lang="fr-FR" sz="1400" dirty="0" err="1">
                  <a:solidFill>
                    <a:srgbClr val="002060"/>
                  </a:solidFill>
                  <a:cs typeface="Times New Roman" panose="02020603050405020304" pitchFamily="18" charset="0"/>
                  <a:sym typeface="Wingdings" panose="05000000000000000000" pitchFamily="2" charset="2"/>
                </a:rPr>
                <a:t>resolution</a:t>
              </a:r>
              <a:r>
                <a:rPr lang="fr-FR" sz="1400" dirty="0">
                  <a:solidFill>
                    <a:srgbClr val="002060"/>
                  </a:solidFill>
                  <a:cs typeface="Times New Roman" panose="02020603050405020304" pitchFamily="18" charset="0"/>
                  <a:sym typeface="Wingdings" panose="05000000000000000000" pitchFamily="2" charset="2"/>
                </a:rPr>
                <a:t> ~ </a:t>
              </a:r>
              <a:r>
                <a:rPr lang="fr-FR" sz="1400" b="1" dirty="0">
                  <a:solidFill>
                    <a:srgbClr val="002060"/>
                  </a:solidFill>
                  <a:cs typeface="Times New Roman" panose="02020603050405020304" pitchFamily="18" charset="0"/>
                  <a:sym typeface="Wingdings" panose="05000000000000000000" pitchFamily="2" charset="2"/>
                </a:rPr>
                <a:t>100 </a:t>
              </a:r>
              <a:r>
                <a:rPr lang="fr-FR" sz="1400" b="1" dirty="0" err="1" smtClean="0">
                  <a:solidFill>
                    <a:srgbClr val="002060"/>
                  </a:solidFill>
                  <a:cs typeface="Times New Roman" panose="02020603050405020304" pitchFamily="18" charset="0"/>
                  <a:sym typeface="Wingdings" panose="05000000000000000000" pitchFamily="2" charset="2"/>
                </a:rPr>
                <a:t>ps</a:t>
              </a:r>
              <a:endParaRPr lang="fr-FR" sz="1400" b="1" dirty="0" smtClean="0">
                <a:solidFill>
                  <a:srgbClr val="002060"/>
                </a:solidFill>
                <a:cs typeface="Times New Roman" panose="02020603050405020304" pitchFamily="18" charset="0"/>
                <a:sym typeface="Wingdings" panose="05000000000000000000" pitchFamily="2" charset="2"/>
              </a:endParaRPr>
            </a:p>
            <a:p>
              <a:pPr lvl="1" algn="just"/>
              <a:r>
                <a:rPr lang="fr-FR" sz="1400" dirty="0">
                  <a:solidFill>
                    <a:srgbClr val="002060"/>
                  </a:solidFill>
                  <a:cs typeface="Times New Roman" panose="02020603050405020304" pitchFamily="18" charset="0"/>
                  <a:sym typeface="Wingdings" panose="05000000000000000000" pitchFamily="2" charset="2"/>
                </a:rPr>
                <a:t>	</a:t>
              </a:r>
              <a:r>
                <a:rPr lang="fr-FR" sz="1400" dirty="0" smtClean="0">
                  <a:solidFill>
                    <a:srgbClr val="002060"/>
                  </a:solidFill>
                  <a:cs typeface="Times New Roman" panose="02020603050405020304" pitchFamily="18" charset="0"/>
                  <a:sym typeface="Wingdings" panose="05000000000000000000" pitchFamily="2" charset="2"/>
                </a:rPr>
                <a:t> </a:t>
              </a:r>
              <a:r>
                <a:rPr lang="fr-FR" sz="1400" dirty="0" err="1" smtClean="0">
                  <a:solidFill>
                    <a:srgbClr val="002060"/>
                  </a:solidFill>
                  <a:cs typeface="Times New Roman" panose="02020603050405020304" pitchFamily="18" charset="0"/>
                  <a:sym typeface="Wingdings" panose="05000000000000000000" pitchFamily="2" charset="2"/>
                </a:rPr>
                <a:t>energy</a:t>
              </a:r>
              <a:r>
                <a:rPr lang="fr-FR" sz="1400" dirty="0" smtClean="0">
                  <a:solidFill>
                    <a:srgbClr val="002060"/>
                  </a:solidFill>
                  <a:cs typeface="Times New Roman" panose="02020603050405020304" pitchFamily="18" charset="0"/>
                  <a:sym typeface="Wingdings" panose="05000000000000000000" pitchFamily="2" charset="2"/>
                </a:rPr>
                <a:t> </a:t>
              </a:r>
              <a:r>
                <a:rPr lang="fr-FR" sz="1400" dirty="0" err="1" smtClean="0">
                  <a:solidFill>
                    <a:srgbClr val="002060"/>
                  </a:solidFill>
                  <a:cs typeface="Times New Roman" panose="02020603050405020304" pitchFamily="18" charset="0"/>
                  <a:sym typeface="Wingdings" panose="05000000000000000000" pitchFamily="2" charset="2"/>
                </a:rPr>
                <a:t>resolution</a:t>
              </a:r>
              <a:r>
                <a:rPr lang="fr-FR" sz="1400" dirty="0" smtClean="0">
                  <a:solidFill>
                    <a:srgbClr val="002060"/>
                  </a:solidFill>
                  <a:cs typeface="Times New Roman" panose="02020603050405020304" pitchFamily="18" charset="0"/>
                  <a:sym typeface="Wingdings" panose="05000000000000000000" pitchFamily="2" charset="2"/>
                </a:rPr>
                <a:t> </a:t>
              </a:r>
              <a:r>
                <a:rPr lang="fr-FR" sz="1400" dirty="0">
                  <a:solidFill>
                    <a:srgbClr val="002060"/>
                  </a:solidFill>
                  <a:cs typeface="Times New Roman" panose="02020603050405020304" pitchFamily="18" charset="0"/>
                  <a:sym typeface="Wingdings" panose="05000000000000000000" pitchFamily="2" charset="2"/>
                </a:rPr>
                <a:t>~ </a:t>
              </a:r>
              <a:r>
                <a:rPr lang="fr-FR" sz="1400" b="1" dirty="0" smtClean="0">
                  <a:solidFill>
                    <a:srgbClr val="002060"/>
                  </a:solidFill>
                  <a:cs typeface="Times New Roman" panose="02020603050405020304" pitchFamily="18" charset="0"/>
                  <a:sym typeface="Wingdings" panose="05000000000000000000" pitchFamily="2" charset="2"/>
                </a:rPr>
                <a:t>10%</a:t>
              </a:r>
              <a:endParaRPr lang="fr-FR" sz="1400" b="1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6444208" y="1470080"/>
              <a:ext cx="2520279" cy="1701618"/>
            </a:xfrm>
            <a:prstGeom prst="rect">
              <a:avLst/>
            </a:prstGeom>
            <a:noFill/>
            <a:ln>
              <a:solidFill>
                <a:srgbClr val="00206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7" name="ZoneTexte 86"/>
            <p:cNvSpPr txBox="1"/>
            <p:nvPr/>
          </p:nvSpPr>
          <p:spPr>
            <a:xfrm>
              <a:off x="6876255" y="1468590"/>
              <a:ext cx="1656184" cy="307777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 smtClean="0">
                  <a:solidFill>
                    <a:schemeClr val="bg1"/>
                  </a:solidFill>
                </a:rPr>
                <a:t>CaLIPSO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37" y="3869099"/>
            <a:ext cx="3220315" cy="2248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ZoneTexte 30"/>
          <p:cNvSpPr txBox="1"/>
          <p:nvPr/>
        </p:nvSpPr>
        <p:spPr>
          <a:xfrm>
            <a:off x="827584" y="6162259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 smtClean="0">
                <a:solidFill>
                  <a:srgbClr val="002060"/>
                </a:solidFill>
              </a:rPr>
              <a:t>PET </a:t>
            </a:r>
            <a:r>
              <a:rPr lang="fr-FR" sz="1400" i="1" dirty="0" err="1" smtClean="0">
                <a:solidFill>
                  <a:srgbClr val="002060"/>
                </a:solidFill>
              </a:rPr>
              <a:t>principle</a:t>
            </a:r>
            <a:endParaRPr lang="fr-FR" sz="1400" i="1" dirty="0">
              <a:solidFill>
                <a:srgbClr val="002060"/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5370617" y="6162259"/>
            <a:ext cx="2173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 smtClean="0">
                <a:solidFill>
                  <a:srgbClr val="002060"/>
                </a:solidFill>
              </a:rPr>
              <a:t>CaLIPSO detector </a:t>
            </a:r>
            <a:r>
              <a:rPr lang="fr-FR" sz="1400" i="1" dirty="0" err="1" smtClean="0">
                <a:solidFill>
                  <a:srgbClr val="002060"/>
                </a:solidFill>
              </a:rPr>
              <a:t>principle</a:t>
            </a:r>
            <a:endParaRPr lang="fr-FR" sz="1400" i="1" dirty="0">
              <a:solidFill>
                <a:srgbClr val="002060"/>
              </a:solidFill>
            </a:endParaRPr>
          </a:p>
        </p:txBody>
      </p:sp>
      <p:sp>
        <p:nvSpPr>
          <p:cNvPr id="34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xfrm>
            <a:off x="8313336" y="6491281"/>
            <a:ext cx="1118696" cy="365125"/>
          </a:xfrm>
        </p:spPr>
        <p:txBody>
          <a:bodyPr/>
          <a:lstStyle/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6" name="Espace réservé du pied de page 4"/>
          <p:cNvSpPr>
            <a:spLocks noGrp="1"/>
          </p:cNvSpPr>
          <p:nvPr>
            <p:ph type="ftr" sz="quarter" idx="12"/>
          </p:nvPr>
        </p:nvSpPr>
        <p:spPr>
          <a:xfrm>
            <a:off x="1835696" y="6492875"/>
            <a:ext cx="6398418" cy="365125"/>
          </a:xfrm>
        </p:spPr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  <a:cs typeface="Times New Roman"/>
              </a:rPr>
              <a:t>Technologie détecteur de charge ultravide </a:t>
            </a:r>
            <a:r>
              <a:rPr lang="fr-FR" dirty="0" err="1">
                <a:solidFill>
                  <a:schemeClr val="bg1">
                    <a:lumMod val="50000"/>
                  </a:schemeClr>
                </a:solidFill>
                <a:cs typeface="Times New Roman"/>
              </a:rPr>
              <a:t>multipixellisé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cs typeface="Times New Roman"/>
              </a:rPr>
              <a:t> avec électronique ASIC bas bruit et </a:t>
            </a:r>
            <a:r>
              <a:rPr lang="fr-FR" dirty="0" err="1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ultrapurification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 </a:t>
            </a:r>
            <a:r>
              <a:rPr lang="fr-FR" dirty="0" smtClean="0"/>
              <a:t>| 08/09/15</a:t>
            </a:r>
            <a:endParaRPr lang="fr-FR" dirty="0"/>
          </a:p>
        </p:txBody>
      </p:sp>
      <p:sp>
        <p:nvSpPr>
          <p:cNvPr id="37" name="Espace réservé du pied de page 4"/>
          <p:cNvSpPr txBox="1">
            <a:spLocks/>
          </p:cNvSpPr>
          <p:nvPr/>
        </p:nvSpPr>
        <p:spPr>
          <a:xfrm>
            <a:off x="117798" y="6493109"/>
            <a:ext cx="100811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Xavier Mancardi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009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3768" y="52752"/>
            <a:ext cx="7236464" cy="908720"/>
          </a:xfrm>
        </p:spPr>
        <p:txBody>
          <a:bodyPr/>
          <a:lstStyle/>
          <a:p>
            <a:pPr algn="ctr"/>
            <a:r>
              <a:rPr lang="fr-FR" dirty="0" err="1" smtClean="0"/>
              <a:t>ultrapurification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79512" y="1124744"/>
            <a:ext cx="8784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Electronegative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impurities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reduce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</a:rPr>
              <a:t> the signal by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capturing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electrons</a:t>
            </a:r>
            <a:endParaRPr lang="fr-FR" dirty="0">
              <a:solidFill>
                <a:srgbClr val="002060"/>
              </a:solidFill>
            </a:endParaRPr>
          </a:p>
          <a:p>
            <a:pPr algn="just"/>
            <a:r>
              <a:rPr lang="fr-FR" dirty="0">
                <a:solidFill>
                  <a:srgbClr val="002060"/>
                </a:solidFill>
                <a:latin typeface="Times New Roman"/>
                <a:cs typeface="Times New Roman"/>
              </a:rPr>
              <a:t>	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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ultrapurification</a:t>
            </a:r>
            <a:r>
              <a:rPr lang="fr-FR" dirty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&lt; </a:t>
            </a:r>
            <a:r>
              <a:rPr lang="fr-FR" dirty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0,1 ppm </a:t>
            </a:r>
            <a:r>
              <a:rPr lang="fr-FR" dirty="0" err="1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oxygen</a:t>
            </a:r>
            <a:r>
              <a:rPr lang="fr-FR" dirty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equivalent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(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electrons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lifetime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&gt; 10 µs)</a:t>
            </a:r>
          </a:p>
          <a:p>
            <a:pPr algn="just"/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	 </a:t>
            </a:r>
            <a:r>
              <a:rPr lang="fr-FR" b="1" dirty="0" err="1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molecular</a:t>
            </a:r>
            <a:r>
              <a:rPr lang="fr-FR" b="1" dirty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sieve</a:t>
            </a:r>
            <a:r>
              <a:rPr lang="fr-FR" b="1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(3A, 4A, 5A and 13X </a:t>
            </a:r>
            <a:r>
              <a:rPr lang="fr-FR" b="1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zeolites</a:t>
            </a:r>
            <a:r>
              <a:rPr lang="fr-FR" b="1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)</a:t>
            </a:r>
          </a:p>
          <a:p>
            <a:pPr algn="just"/>
            <a:r>
              <a:rPr lang="fr-FR" b="1" dirty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	</a:t>
            </a:r>
            <a:r>
              <a:rPr lang="fr-FR" b="1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 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batch and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column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fr-FR" dirty="0" err="1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d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evices</a:t>
            </a:r>
            <a:endParaRPr lang="fr-FR" dirty="0">
              <a:solidFill>
                <a:srgbClr val="002060"/>
              </a:solidFill>
              <a:latin typeface="Times New Roman"/>
              <a:cs typeface="Times New Roman"/>
              <a:sym typeface="Wingdings" panose="05000000000000000000" pitchFamily="2" charset="2"/>
            </a:endParaRPr>
          </a:p>
        </p:txBody>
      </p:sp>
      <p:sp>
        <p:nvSpPr>
          <p:cNvPr id="11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xfrm>
            <a:off x="8313336" y="6491281"/>
            <a:ext cx="1118696" cy="365125"/>
          </a:xfrm>
        </p:spPr>
        <p:txBody>
          <a:bodyPr/>
          <a:lstStyle/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3</a:t>
            </a:fld>
            <a:endParaRPr lang="fr-FR" dirty="0"/>
          </a:p>
        </p:txBody>
      </p:sp>
      <p:grpSp>
        <p:nvGrpSpPr>
          <p:cNvPr id="3" name="Groupe 2"/>
          <p:cNvGrpSpPr/>
          <p:nvPr/>
        </p:nvGrpSpPr>
        <p:grpSpPr>
          <a:xfrm>
            <a:off x="983113" y="2420888"/>
            <a:ext cx="7177775" cy="3972667"/>
            <a:chOff x="418561" y="2420888"/>
            <a:chExt cx="7177775" cy="3972667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8561" y="2420888"/>
              <a:ext cx="4124095" cy="3240360"/>
            </a:xfrm>
            <a:prstGeom prst="rect">
              <a:avLst/>
            </a:prstGeom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7033" y="2420888"/>
              <a:ext cx="2929303" cy="3972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ZoneTexte 12"/>
            <p:cNvSpPr txBox="1"/>
            <p:nvPr/>
          </p:nvSpPr>
          <p:spPr>
            <a:xfrm>
              <a:off x="1472496" y="5805264"/>
              <a:ext cx="20162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i="1" dirty="0" smtClean="0">
                  <a:solidFill>
                    <a:srgbClr val="002060"/>
                  </a:solidFill>
                </a:rPr>
                <a:t>Batch (r.) and </a:t>
              </a:r>
              <a:r>
                <a:rPr lang="fr-FR" sz="1400" i="1" dirty="0" err="1" smtClean="0">
                  <a:solidFill>
                    <a:srgbClr val="002060"/>
                  </a:solidFill>
                </a:rPr>
                <a:t>column</a:t>
              </a:r>
              <a:r>
                <a:rPr lang="fr-FR" sz="1400" i="1" dirty="0" smtClean="0">
                  <a:solidFill>
                    <a:srgbClr val="002060"/>
                  </a:solidFill>
                </a:rPr>
                <a:t> (u.) </a:t>
              </a:r>
              <a:r>
                <a:rPr lang="fr-FR" sz="1400" i="1" dirty="0" err="1" smtClean="0">
                  <a:solidFill>
                    <a:srgbClr val="002060"/>
                  </a:solidFill>
                </a:rPr>
                <a:t>ultrapurification</a:t>
              </a:r>
              <a:r>
                <a:rPr lang="fr-FR" sz="1400" i="1" dirty="0" smtClean="0">
                  <a:solidFill>
                    <a:srgbClr val="002060"/>
                  </a:solidFill>
                </a:rPr>
                <a:t> stations</a:t>
              </a:r>
              <a:endParaRPr lang="fr-FR" sz="1400" i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16" name="Espace réservé du pied de page 4"/>
          <p:cNvSpPr>
            <a:spLocks noGrp="1"/>
          </p:cNvSpPr>
          <p:nvPr>
            <p:ph type="ftr" sz="quarter" idx="12"/>
          </p:nvPr>
        </p:nvSpPr>
        <p:spPr>
          <a:xfrm>
            <a:off x="1835696" y="6492875"/>
            <a:ext cx="6398418" cy="365125"/>
          </a:xfrm>
        </p:spPr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  <a:cs typeface="Times New Roman"/>
              </a:rPr>
              <a:t>Technologie détecteur de charge ultravide </a:t>
            </a:r>
            <a:r>
              <a:rPr lang="fr-FR" dirty="0" err="1">
                <a:solidFill>
                  <a:schemeClr val="bg1">
                    <a:lumMod val="50000"/>
                  </a:schemeClr>
                </a:solidFill>
                <a:cs typeface="Times New Roman"/>
              </a:rPr>
              <a:t>multipixellisé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cs typeface="Times New Roman"/>
              </a:rPr>
              <a:t> avec électronique ASIC bas bruit et </a:t>
            </a:r>
            <a:r>
              <a:rPr lang="fr-FR" dirty="0" err="1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ultrapurification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 </a:t>
            </a:r>
            <a:r>
              <a:rPr lang="fr-FR" dirty="0" smtClean="0"/>
              <a:t>| 08/09/15</a:t>
            </a:r>
            <a:endParaRPr lang="fr-FR" dirty="0"/>
          </a:p>
        </p:txBody>
      </p:sp>
      <p:sp>
        <p:nvSpPr>
          <p:cNvPr id="12" name="Espace réservé du pied de page 4"/>
          <p:cNvSpPr txBox="1">
            <a:spLocks/>
          </p:cNvSpPr>
          <p:nvPr/>
        </p:nvSpPr>
        <p:spPr>
          <a:xfrm>
            <a:off x="117798" y="6493109"/>
            <a:ext cx="100811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Xavier Mancardi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67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3768" y="52752"/>
            <a:ext cx="7236464" cy="908720"/>
          </a:xfrm>
        </p:spPr>
        <p:txBody>
          <a:bodyPr/>
          <a:lstStyle/>
          <a:p>
            <a:pPr algn="ctr"/>
            <a:r>
              <a:rPr lang="fr-FR" dirty="0" smtClean="0"/>
              <a:t>Single Pixel Detector</a:t>
            </a:r>
            <a:endParaRPr lang="fr-FR" dirty="0"/>
          </a:p>
        </p:txBody>
      </p:sp>
      <p:pic>
        <p:nvPicPr>
          <p:cNvPr id="32" name="Picture 2" descr="\\dapnia\data\manip\CaLIPSO\Photos\2014\TVIE\Signal Tvie1\signaux muons\IMG_20141218_1225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75" y="3822401"/>
            <a:ext cx="2952328" cy="221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xfrm>
            <a:off x="8313336" y="6491281"/>
            <a:ext cx="1118696" cy="365125"/>
          </a:xfrm>
        </p:spPr>
        <p:txBody>
          <a:bodyPr/>
          <a:lstStyle/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33" name="Espace réservé du pied de page 4"/>
          <p:cNvSpPr>
            <a:spLocks noGrp="1"/>
          </p:cNvSpPr>
          <p:nvPr>
            <p:ph type="ftr" sz="quarter" idx="12"/>
          </p:nvPr>
        </p:nvSpPr>
        <p:spPr>
          <a:xfrm>
            <a:off x="1835696" y="6492875"/>
            <a:ext cx="6398418" cy="365125"/>
          </a:xfrm>
        </p:spPr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  <a:cs typeface="Times New Roman"/>
              </a:rPr>
              <a:t>Technologie détecteur de charge ultravide </a:t>
            </a:r>
            <a:r>
              <a:rPr lang="fr-FR" dirty="0" err="1">
                <a:solidFill>
                  <a:schemeClr val="bg1">
                    <a:lumMod val="50000"/>
                  </a:schemeClr>
                </a:solidFill>
                <a:cs typeface="Times New Roman"/>
              </a:rPr>
              <a:t>multipixellisé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cs typeface="Times New Roman"/>
              </a:rPr>
              <a:t> avec électronique ASIC bas bruit et </a:t>
            </a:r>
            <a:r>
              <a:rPr lang="fr-FR" dirty="0" err="1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ultrapurification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 </a:t>
            </a:r>
            <a:r>
              <a:rPr lang="fr-FR" dirty="0" smtClean="0"/>
              <a:t>| 08/09/15</a:t>
            </a:r>
            <a:endParaRPr lang="fr-FR" dirty="0"/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383" y="4739522"/>
            <a:ext cx="1142470" cy="1132733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125" y="4739523"/>
            <a:ext cx="1230023" cy="1145919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95536" y="1124744"/>
            <a:ext cx="85374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Ionization </a:t>
            </a:r>
            <a:r>
              <a:rPr lang="en-US" dirty="0">
                <a:solidFill>
                  <a:srgbClr val="002060"/>
                </a:solidFill>
              </a:rPr>
              <a:t>c</a:t>
            </a:r>
            <a:r>
              <a:rPr lang="en-US" dirty="0" smtClean="0">
                <a:solidFill>
                  <a:srgbClr val="002060"/>
                </a:solidFill>
              </a:rPr>
              <a:t>hamber</a:t>
            </a:r>
            <a:endParaRPr lang="en-US" dirty="0" smtClean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Very weak signals (</a:t>
            </a:r>
            <a:r>
              <a:rPr lang="en-US" dirty="0" err="1" smtClean="0">
                <a:solidFill>
                  <a:srgbClr val="002060"/>
                </a:solidFill>
              </a:rPr>
              <a:t>pA</a:t>
            </a:r>
            <a:r>
              <a:rPr lang="en-US" dirty="0" smtClean="0">
                <a:solidFill>
                  <a:srgbClr val="002060"/>
                </a:solidFill>
              </a:rPr>
              <a:t>, </a:t>
            </a:r>
            <a:r>
              <a:rPr lang="en-US" dirty="0" err="1" smtClean="0">
                <a:solidFill>
                  <a:srgbClr val="002060"/>
                </a:solidFill>
              </a:rPr>
              <a:t>fC</a:t>
            </a:r>
            <a:r>
              <a:rPr lang="en-US" dirty="0" smtClean="0">
                <a:solidFill>
                  <a:srgbClr val="002060"/>
                </a:solidFill>
              </a:rPr>
              <a:t>) </a:t>
            </a:r>
            <a:r>
              <a:rPr lang="en-US" dirty="0" smtClean="0">
                <a:solidFill>
                  <a:srgbClr val="002060"/>
                </a:solidFill>
                <a:sym typeface="Wingdings" panose="05000000000000000000" pitchFamily="2" charset="2"/>
              </a:rPr>
              <a:t> Eliminate every noise sources</a:t>
            </a:r>
            <a:endParaRPr lang="fr-FR" dirty="0"/>
          </a:p>
        </p:txBody>
      </p:sp>
      <p:grpSp>
        <p:nvGrpSpPr>
          <p:cNvPr id="15" name="Groupe 14"/>
          <p:cNvGrpSpPr/>
          <p:nvPr/>
        </p:nvGrpSpPr>
        <p:grpSpPr>
          <a:xfrm>
            <a:off x="1418498" y="1934311"/>
            <a:ext cx="2659105" cy="1712975"/>
            <a:chOff x="616751" y="2516017"/>
            <a:chExt cx="2659105" cy="1712975"/>
          </a:xfrm>
        </p:grpSpPr>
        <p:pic>
          <p:nvPicPr>
            <p:cNvPr id="22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2597858"/>
              <a:ext cx="2448272" cy="1520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Rectangle 41"/>
            <p:cNvSpPr/>
            <p:nvPr/>
          </p:nvSpPr>
          <p:spPr>
            <a:xfrm>
              <a:off x="616751" y="2516017"/>
              <a:ext cx="2659105" cy="1712975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6" name="ZoneTexte 45"/>
          <p:cNvSpPr txBox="1"/>
          <p:nvPr/>
        </p:nvSpPr>
        <p:spPr>
          <a:xfrm>
            <a:off x="7209347" y="5993166"/>
            <a:ext cx="1427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 smtClean="0">
                <a:solidFill>
                  <a:srgbClr val="002060"/>
                </a:solidFill>
              </a:rPr>
              <a:t>Charge collection surface</a:t>
            </a:r>
            <a:endParaRPr lang="fr-FR" sz="1400" i="1" dirty="0">
              <a:solidFill>
                <a:srgbClr val="002060"/>
              </a:solidFill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5697144" y="5993164"/>
            <a:ext cx="1173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 smtClean="0">
                <a:solidFill>
                  <a:srgbClr val="002060"/>
                </a:solidFill>
              </a:rPr>
              <a:t>Frisch </a:t>
            </a:r>
            <a:r>
              <a:rPr lang="fr-FR" sz="1400" i="1" dirty="0" err="1" smtClean="0">
                <a:solidFill>
                  <a:srgbClr val="002060"/>
                </a:solidFill>
              </a:rPr>
              <a:t>grid</a:t>
            </a:r>
            <a:endParaRPr lang="fr-FR" sz="1400" i="1" dirty="0">
              <a:solidFill>
                <a:srgbClr val="002060"/>
              </a:solidFill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4209873" y="2301347"/>
            <a:ext cx="3519212" cy="2167838"/>
            <a:chOff x="3851920" y="3140968"/>
            <a:chExt cx="4643312" cy="2927865"/>
          </a:xfrm>
        </p:grpSpPr>
        <p:sp>
          <p:nvSpPr>
            <p:cNvPr id="7" name="ZoneTexte 6"/>
            <p:cNvSpPr txBox="1"/>
            <p:nvPr/>
          </p:nvSpPr>
          <p:spPr>
            <a:xfrm>
              <a:off x="5181600" y="4800601"/>
              <a:ext cx="3313632" cy="5261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Optical Demonstrator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3140968"/>
              <a:ext cx="3705225" cy="274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cteur droit avec flèche 8"/>
            <p:cNvCxnSpPr/>
            <p:nvPr/>
          </p:nvCxnSpPr>
          <p:spPr>
            <a:xfrm flipH="1">
              <a:off x="4788024" y="4800600"/>
              <a:ext cx="1008112" cy="0"/>
            </a:xfrm>
            <a:prstGeom prst="straightConnector1">
              <a:avLst/>
            </a:prstGeom>
            <a:ln w="28575">
              <a:solidFill>
                <a:schemeClr val="accent4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/>
            <p:cNvCxnSpPr/>
            <p:nvPr/>
          </p:nvCxnSpPr>
          <p:spPr>
            <a:xfrm flipH="1">
              <a:off x="6060233" y="5661248"/>
              <a:ext cx="292257" cy="0"/>
            </a:xfrm>
            <a:prstGeom prst="straightConnector1">
              <a:avLst/>
            </a:prstGeom>
            <a:ln w="28575">
              <a:solidFill>
                <a:schemeClr val="accent4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/>
            <p:cNvSpPr txBox="1"/>
            <p:nvPr/>
          </p:nvSpPr>
          <p:spPr>
            <a:xfrm>
              <a:off x="5104368" y="4825960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chemeClr val="accent4">
                      <a:lumMod val="75000"/>
                    </a:schemeClr>
                  </a:solidFill>
                </a:rPr>
                <a:t>E</a:t>
              </a:r>
              <a:r>
                <a:rPr lang="fr-FR" baseline="-25000" dirty="0" smtClean="0">
                  <a:solidFill>
                    <a:schemeClr val="accent4">
                      <a:lumMod val="75000"/>
                    </a:schemeClr>
                  </a:solidFill>
                </a:rPr>
                <a:t>1</a:t>
              </a:r>
              <a:endParaRPr lang="fr-FR" baseline="-25000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6029770" y="5699501"/>
              <a:ext cx="3754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chemeClr val="accent4">
                      <a:lumMod val="75000"/>
                    </a:schemeClr>
                  </a:solidFill>
                </a:rPr>
                <a:t>E</a:t>
              </a:r>
              <a:r>
                <a:rPr lang="fr-FR" baseline="-25000" dirty="0">
                  <a:solidFill>
                    <a:schemeClr val="accent4">
                      <a:lumMod val="75000"/>
                    </a:schemeClr>
                  </a:solidFill>
                </a:rPr>
                <a:t>2</a:t>
              </a:r>
            </a:p>
          </p:txBody>
        </p:sp>
      </p:grpSp>
      <p:sp>
        <p:nvSpPr>
          <p:cNvPr id="44" name="Rectangle 43"/>
          <p:cNvSpPr/>
          <p:nvPr/>
        </p:nvSpPr>
        <p:spPr>
          <a:xfrm>
            <a:off x="4209873" y="2237399"/>
            <a:ext cx="2062095" cy="233607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/>
        </p:nvSpPr>
        <p:spPr>
          <a:xfrm>
            <a:off x="6389733" y="3309459"/>
            <a:ext cx="628367" cy="646537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/>
          <p:cNvSpPr/>
          <p:nvPr/>
        </p:nvSpPr>
        <p:spPr>
          <a:xfrm>
            <a:off x="6246084" y="2636911"/>
            <a:ext cx="619595" cy="36004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/>
          <p:cNvSpPr/>
          <p:nvPr/>
        </p:nvSpPr>
        <p:spPr>
          <a:xfrm>
            <a:off x="5683413" y="2301347"/>
            <a:ext cx="509959" cy="3355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mage 29" descr="CellTVie2 - copie.jp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6" r="15506"/>
          <a:stretch/>
        </p:blipFill>
        <p:spPr>
          <a:xfrm>
            <a:off x="7524328" y="1784355"/>
            <a:ext cx="966836" cy="2350267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135" y="4739523"/>
            <a:ext cx="1154515" cy="1132732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4222532" y="2301347"/>
            <a:ext cx="853524" cy="3355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/>
          <p:cNvSpPr txBox="1"/>
          <p:nvPr/>
        </p:nvSpPr>
        <p:spPr>
          <a:xfrm>
            <a:off x="3966331" y="5885442"/>
            <a:ext cx="1365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 err="1" smtClean="0">
                <a:solidFill>
                  <a:srgbClr val="002060"/>
                </a:solidFill>
              </a:rPr>
              <a:t>Titanium</a:t>
            </a:r>
            <a:r>
              <a:rPr lang="fr-FR" sz="1400" i="1" dirty="0" smtClean="0">
                <a:solidFill>
                  <a:srgbClr val="002060"/>
                </a:solidFill>
              </a:rPr>
              <a:t> layer on </a:t>
            </a:r>
            <a:r>
              <a:rPr lang="fr-FR" sz="1400" i="1" dirty="0" err="1" smtClean="0">
                <a:solidFill>
                  <a:srgbClr val="002060"/>
                </a:solidFill>
              </a:rPr>
              <a:t>sapphire</a:t>
            </a:r>
            <a:endParaRPr lang="fr-FR" sz="1400" i="1" dirty="0">
              <a:solidFill>
                <a:srgbClr val="002060"/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7089149" y="4167403"/>
            <a:ext cx="1837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 smtClean="0">
                <a:solidFill>
                  <a:srgbClr val="002060"/>
                </a:solidFill>
              </a:rPr>
              <a:t>Single pixel </a:t>
            </a:r>
            <a:r>
              <a:rPr lang="fr-FR" sz="1400" i="1" dirty="0" err="1" smtClean="0">
                <a:solidFill>
                  <a:srgbClr val="002060"/>
                </a:solidFill>
              </a:rPr>
              <a:t>cell</a:t>
            </a:r>
            <a:r>
              <a:rPr lang="fr-FR" sz="1400" i="1" dirty="0" smtClean="0">
                <a:solidFill>
                  <a:srgbClr val="002060"/>
                </a:solidFill>
              </a:rPr>
              <a:t> </a:t>
            </a:r>
            <a:r>
              <a:rPr lang="fr-FR" sz="1400" i="1" dirty="0" err="1" smtClean="0">
                <a:solidFill>
                  <a:srgbClr val="002060"/>
                </a:solidFill>
              </a:rPr>
              <a:t>picture</a:t>
            </a:r>
            <a:endParaRPr lang="fr-FR" sz="1400" i="1" dirty="0">
              <a:solidFill>
                <a:srgbClr val="002060"/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4038592" y="1893736"/>
            <a:ext cx="1429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 smtClean="0">
                <a:solidFill>
                  <a:srgbClr val="002060"/>
                </a:solidFill>
              </a:rPr>
              <a:t>Single pixel</a:t>
            </a:r>
            <a:r>
              <a:rPr lang="fr-FR" sz="1400" i="1" dirty="0" smtClean="0">
                <a:solidFill>
                  <a:srgbClr val="002060"/>
                </a:solidFill>
              </a:rPr>
              <a:t> </a:t>
            </a:r>
            <a:r>
              <a:rPr lang="fr-FR" sz="1400" i="1" dirty="0" err="1" smtClean="0">
                <a:solidFill>
                  <a:srgbClr val="002060"/>
                </a:solidFill>
              </a:rPr>
              <a:t>cell</a:t>
            </a:r>
            <a:endParaRPr lang="fr-FR" sz="1400" i="1" dirty="0">
              <a:solidFill>
                <a:srgbClr val="002060"/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510054" y="6033880"/>
            <a:ext cx="2990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rgbClr val="002060"/>
                </a:solidFill>
              </a:rPr>
              <a:t>Single pixel </a:t>
            </a:r>
            <a:r>
              <a:rPr lang="fr-FR" sz="1600" i="1" dirty="0" err="1" smtClean="0">
                <a:solidFill>
                  <a:srgbClr val="002060"/>
                </a:solidFill>
              </a:rPr>
              <a:t>cell</a:t>
            </a:r>
            <a:r>
              <a:rPr lang="fr-FR" sz="1600" i="1" dirty="0" smtClean="0">
                <a:solidFill>
                  <a:srgbClr val="002060"/>
                </a:solidFill>
              </a:rPr>
              <a:t> </a:t>
            </a:r>
            <a:r>
              <a:rPr lang="fr-FR" sz="1600" i="1" dirty="0" err="1" smtClean="0">
                <a:solidFill>
                  <a:srgbClr val="002060"/>
                </a:solidFill>
              </a:rPr>
              <a:t>electronic</a:t>
            </a:r>
            <a:r>
              <a:rPr lang="fr-FR" sz="1600" i="1" dirty="0" smtClean="0">
                <a:solidFill>
                  <a:srgbClr val="002060"/>
                </a:solidFill>
              </a:rPr>
              <a:t> </a:t>
            </a:r>
            <a:r>
              <a:rPr lang="fr-FR" sz="1600" i="1" dirty="0" err="1" smtClean="0">
                <a:solidFill>
                  <a:srgbClr val="002060"/>
                </a:solidFill>
              </a:rPr>
              <a:t>readout</a:t>
            </a:r>
            <a:endParaRPr lang="fr-FR" sz="1600" i="1" dirty="0">
              <a:solidFill>
                <a:srgbClr val="002060"/>
              </a:solidFill>
            </a:endParaRPr>
          </a:p>
        </p:txBody>
      </p:sp>
      <p:sp>
        <p:nvSpPr>
          <p:cNvPr id="48" name="Espace réservé du pied de page 4"/>
          <p:cNvSpPr txBox="1">
            <a:spLocks/>
          </p:cNvSpPr>
          <p:nvPr/>
        </p:nvSpPr>
        <p:spPr>
          <a:xfrm>
            <a:off x="117798" y="6493109"/>
            <a:ext cx="100811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Xavier Mancardi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8850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27" grpId="0" animBg="1"/>
      <p:bldP spid="28" grpId="0" animBg="1"/>
      <p:bldP spid="34" grpId="0" animBg="1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3768" y="52752"/>
            <a:ext cx="7236464" cy="908720"/>
          </a:xfrm>
        </p:spPr>
        <p:txBody>
          <a:bodyPr/>
          <a:lstStyle/>
          <a:p>
            <a:pPr algn="ctr"/>
            <a:r>
              <a:rPr lang="en-US" dirty="0" smtClean="0"/>
              <a:t>Electronics</a:t>
            </a:r>
            <a:endParaRPr lang="en-US" dirty="0"/>
          </a:p>
        </p:txBody>
      </p:sp>
      <p:grpSp>
        <p:nvGrpSpPr>
          <p:cNvPr id="6" name="Groupe 13"/>
          <p:cNvGrpSpPr/>
          <p:nvPr/>
        </p:nvGrpSpPr>
        <p:grpSpPr>
          <a:xfrm>
            <a:off x="5036622" y="2360465"/>
            <a:ext cx="3428393" cy="1712975"/>
            <a:chOff x="4744007" y="2501624"/>
            <a:chExt cx="3428393" cy="1712975"/>
          </a:xfrm>
        </p:grpSpPr>
        <p:grpSp>
          <p:nvGrpSpPr>
            <p:cNvPr id="7" name="Groupe 24"/>
            <p:cNvGrpSpPr/>
            <p:nvPr/>
          </p:nvGrpSpPr>
          <p:grpSpPr>
            <a:xfrm>
              <a:off x="4893065" y="2603195"/>
              <a:ext cx="3123682" cy="1538620"/>
              <a:chOff x="1896195" y="3332857"/>
              <a:chExt cx="6697680" cy="2971775"/>
            </a:xfrm>
          </p:grpSpPr>
          <p:pic>
            <p:nvPicPr>
              <p:cNvPr id="9" name="Picture 3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96195" y="4168204"/>
                <a:ext cx="2647685" cy="21038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8716" y="3332857"/>
                <a:ext cx="2715159" cy="2971775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11" name="Rectangle 10"/>
              <p:cNvSpPr/>
              <p:nvPr/>
            </p:nvSpPr>
            <p:spPr>
              <a:xfrm>
                <a:off x="2879812" y="4932146"/>
                <a:ext cx="504056" cy="28800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2" name="Connecteur droit 11"/>
              <p:cNvCxnSpPr/>
              <p:nvPr/>
            </p:nvCxnSpPr>
            <p:spPr>
              <a:xfrm flipV="1">
                <a:off x="3383868" y="3332857"/>
                <a:ext cx="2494848" cy="159929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/>
              <p:cNvCxnSpPr/>
              <p:nvPr/>
            </p:nvCxnSpPr>
            <p:spPr>
              <a:xfrm>
                <a:off x="3383868" y="5220147"/>
                <a:ext cx="2494848" cy="1084485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Rectangle 7"/>
            <p:cNvSpPr/>
            <p:nvPr/>
          </p:nvSpPr>
          <p:spPr>
            <a:xfrm>
              <a:off x="4744007" y="2501624"/>
              <a:ext cx="3428393" cy="1712975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&lt;</a:t>
              </a:r>
              <a:endParaRPr lang="fr-FR" dirty="0"/>
            </a:p>
          </p:txBody>
        </p:sp>
      </p:grpSp>
      <p:sp>
        <p:nvSpPr>
          <p:cNvPr id="14" name="ZoneTexte 13"/>
          <p:cNvSpPr txBox="1"/>
          <p:nvPr/>
        </p:nvSpPr>
        <p:spPr>
          <a:xfrm>
            <a:off x="6164303" y="4075874"/>
            <a:ext cx="1173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 err="1" smtClean="0">
                <a:solidFill>
                  <a:srgbClr val="002060"/>
                </a:solidFill>
              </a:rPr>
              <a:t>IDef</a:t>
            </a:r>
            <a:r>
              <a:rPr lang="fr-FR" sz="1400" i="1" dirty="0" smtClean="0">
                <a:solidFill>
                  <a:srgbClr val="002060"/>
                </a:solidFill>
              </a:rPr>
              <a:t>-X chip</a:t>
            </a:r>
            <a:endParaRPr lang="fr-FR" sz="1400" i="1" dirty="0">
              <a:solidFill>
                <a:srgbClr val="00206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10393" y="1160136"/>
            <a:ext cx="85374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Charge pre-amplifier </a:t>
            </a:r>
            <a:r>
              <a:rPr lang="en-US" dirty="0" smtClean="0">
                <a:solidFill>
                  <a:srgbClr val="002060"/>
                </a:solidFill>
                <a:sym typeface="Wingdings" panose="05000000000000000000" pitchFamily="2" charset="2"/>
              </a:rPr>
              <a:t> </a:t>
            </a:r>
            <a:r>
              <a:rPr lang="en-US" dirty="0" smtClean="0">
                <a:solidFill>
                  <a:srgbClr val="002060"/>
                </a:solidFill>
              </a:rPr>
              <a:t>Low-noise </a:t>
            </a:r>
            <a:r>
              <a:rPr lang="en-US" b="1" dirty="0" err="1" smtClean="0">
                <a:solidFill>
                  <a:srgbClr val="002060"/>
                </a:solidFill>
              </a:rPr>
              <a:t>iDeF</a:t>
            </a:r>
            <a:r>
              <a:rPr lang="en-US" b="1" dirty="0" smtClean="0">
                <a:solidFill>
                  <a:srgbClr val="002060"/>
                </a:solidFill>
              </a:rPr>
              <a:t>-X </a:t>
            </a:r>
            <a:r>
              <a:rPr lang="en-US" dirty="0" smtClean="0">
                <a:solidFill>
                  <a:srgbClr val="002060"/>
                </a:solidFill>
              </a:rPr>
              <a:t>electronic developed at SEDI (O. </a:t>
            </a:r>
            <a:r>
              <a:rPr lang="en-US" dirty="0" err="1" smtClean="0">
                <a:solidFill>
                  <a:srgbClr val="002060"/>
                </a:solidFill>
              </a:rPr>
              <a:t>Gevin</a:t>
            </a:r>
            <a:r>
              <a:rPr lang="en-US" dirty="0" smtClean="0">
                <a:solidFill>
                  <a:srgbClr val="002060"/>
                </a:solidFill>
              </a:rPr>
              <a:t> et al.)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rgbClr val="002060"/>
                </a:solidFill>
              </a:rPr>
              <a:t>Equivalent Noise charge (ENC) = </a:t>
            </a:r>
            <a:r>
              <a:rPr lang="fr-FR" b="1" dirty="0" smtClean="0">
                <a:solidFill>
                  <a:srgbClr val="002060"/>
                </a:solidFill>
              </a:rPr>
              <a:t>33 e</a:t>
            </a:r>
            <a:r>
              <a:rPr lang="fr-FR" b="1" baseline="30000" dirty="0" smtClean="0">
                <a:solidFill>
                  <a:srgbClr val="002060"/>
                </a:solidFill>
              </a:rPr>
              <a:t>- </a:t>
            </a:r>
            <a:r>
              <a:rPr lang="fr-FR" b="1" dirty="0" smtClean="0">
                <a:solidFill>
                  <a:srgbClr val="002060"/>
                </a:solidFill>
              </a:rPr>
              <a:t>+ 5,5 e</a:t>
            </a:r>
            <a:r>
              <a:rPr lang="fr-FR" b="1" baseline="30000" dirty="0" smtClean="0">
                <a:solidFill>
                  <a:srgbClr val="002060"/>
                </a:solidFill>
              </a:rPr>
              <a:t>-</a:t>
            </a:r>
            <a:r>
              <a:rPr lang="fr-FR" b="1" dirty="0" smtClean="0">
                <a:solidFill>
                  <a:srgbClr val="002060"/>
                </a:solidFill>
              </a:rPr>
              <a:t>/pF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2060"/>
                </a:solidFill>
              </a:rPr>
              <a:t>Gain max = </a:t>
            </a:r>
            <a:r>
              <a:rPr lang="en-US" b="1" dirty="0" smtClean="0">
                <a:solidFill>
                  <a:srgbClr val="002060"/>
                </a:solidFill>
              </a:rPr>
              <a:t>200 mV/</a:t>
            </a:r>
            <a:r>
              <a:rPr lang="en-US" b="1" dirty="0" err="1" smtClean="0">
                <a:solidFill>
                  <a:srgbClr val="002060"/>
                </a:solidFill>
              </a:rPr>
              <a:t>fC</a:t>
            </a:r>
            <a:endParaRPr lang="en-US" b="1" dirty="0" smtClean="0">
              <a:solidFill>
                <a:srgbClr val="002060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2060"/>
                </a:solidFill>
              </a:rPr>
              <a:t>32 independent </a:t>
            </a:r>
            <a:r>
              <a:rPr lang="en-US" dirty="0" smtClean="0">
                <a:solidFill>
                  <a:srgbClr val="002060"/>
                </a:solidFill>
              </a:rPr>
              <a:t>channels (ASIC)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803" y="4469364"/>
            <a:ext cx="3216029" cy="1500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Espace réservé du pied de page 4"/>
          <p:cNvSpPr>
            <a:spLocks noGrp="1"/>
          </p:cNvSpPr>
          <p:nvPr>
            <p:ph type="ftr" sz="quarter" idx="12"/>
          </p:nvPr>
        </p:nvSpPr>
        <p:spPr>
          <a:xfrm>
            <a:off x="1835696" y="6492875"/>
            <a:ext cx="6398418" cy="365125"/>
          </a:xfrm>
        </p:spPr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  <a:cs typeface="Times New Roman"/>
              </a:rPr>
              <a:t>Technologie détecteur de charge ultravide </a:t>
            </a:r>
            <a:r>
              <a:rPr lang="fr-FR" dirty="0" err="1">
                <a:solidFill>
                  <a:schemeClr val="bg1">
                    <a:lumMod val="50000"/>
                  </a:schemeClr>
                </a:solidFill>
                <a:cs typeface="Times New Roman"/>
              </a:rPr>
              <a:t>multipixellisé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cs typeface="Times New Roman"/>
              </a:rPr>
              <a:t> avec électronique ASIC bas bruit et </a:t>
            </a:r>
            <a:r>
              <a:rPr lang="fr-FR" dirty="0" err="1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ultrapurification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 </a:t>
            </a:r>
            <a:r>
              <a:rPr lang="fr-FR" dirty="0" smtClean="0"/>
              <a:t>| 08/09/15</a:t>
            </a:r>
            <a:endParaRPr lang="fr-FR" dirty="0"/>
          </a:p>
        </p:txBody>
      </p:sp>
      <p:sp>
        <p:nvSpPr>
          <p:cNvPr id="19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xfrm>
            <a:off x="8313336" y="6491281"/>
            <a:ext cx="1118696" cy="365125"/>
          </a:xfrm>
        </p:spPr>
        <p:txBody>
          <a:bodyPr/>
          <a:lstStyle/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1027" name="Picture 3" descr="C:\Users\xmancard\Downloads\IMG_20151001_1400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2609104"/>
            <a:ext cx="4183565" cy="3137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ZoneTexte 20"/>
          <p:cNvSpPr txBox="1"/>
          <p:nvPr/>
        </p:nvSpPr>
        <p:spPr>
          <a:xfrm>
            <a:off x="5490678" y="5970223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 err="1" smtClean="0">
                <a:solidFill>
                  <a:srgbClr val="002060"/>
                </a:solidFill>
              </a:rPr>
              <a:t>Schematic</a:t>
            </a:r>
            <a:r>
              <a:rPr lang="fr-FR" sz="1400" i="1" dirty="0" smtClean="0">
                <a:solidFill>
                  <a:srgbClr val="002060"/>
                </a:solidFill>
              </a:rPr>
              <a:t> of an </a:t>
            </a:r>
            <a:r>
              <a:rPr lang="fr-FR" sz="1400" i="1" dirty="0" err="1" smtClean="0">
                <a:solidFill>
                  <a:srgbClr val="002060"/>
                </a:solidFill>
              </a:rPr>
              <a:t>IDeF</a:t>
            </a:r>
            <a:r>
              <a:rPr lang="fr-FR" sz="1400" i="1" dirty="0" smtClean="0">
                <a:solidFill>
                  <a:srgbClr val="002060"/>
                </a:solidFill>
              </a:rPr>
              <a:t>-X </a:t>
            </a:r>
            <a:r>
              <a:rPr lang="fr-FR" sz="1400" i="1" dirty="0" err="1" smtClean="0">
                <a:solidFill>
                  <a:srgbClr val="002060"/>
                </a:solidFill>
              </a:rPr>
              <a:t>channel</a:t>
            </a:r>
            <a:endParaRPr lang="fr-FR" sz="1400" i="1" dirty="0">
              <a:solidFill>
                <a:srgbClr val="00206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227177" y="5746778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 smtClean="0">
                <a:solidFill>
                  <a:srgbClr val="002060"/>
                </a:solidFill>
              </a:rPr>
              <a:t>Test </a:t>
            </a:r>
            <a:r>
              <a:rPr lang="fr-FR" sz="1400" i="1" dirty="0" err="1" smtClean="0">
                <a:solidFill>
                  <a:srgbClr val="002060"/>
                </a:solidFill>
              </a:rPr>
              <a:t>environment</a:t>
            </a:r>
            <a:endParaRPr lang="fr-FR" sz="1400" i="1" dirty="0">
              <a:solidFill>
                <a:srgbClr val="002060"/>
              </a:solidFill>
            </a:endParaRPr>
          </a:p>
        </p:txBody>
      </p:sp>
      <p:sp>
        <p:nvSpPr>
          <p:cNvPr id="23" name="Espace réservé du pied de page 4"/>
          <p:cNvSpPr txBox="1">
            <a:spLocks/>
          </p:cNvSpPr>
          <p:nvPr/>
        </p:nvSpPr>
        <p:spPr>
          <a:xfrm>
            <a:off x="117798" y="6493109"/>
            <a:ext cx="100811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Xavier Mancardi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423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3768" y="52752"/>
            <a:ext cx="7236464" cy="908720"/>
          </a:xfrm>
        </p:spPr>
        <p:txBody>
          <a:bodyPr/>
          <a:lstStyle/>
          <a:p>
            <a:pPr algn="ctr"/>
            <a:r>
              <a:rPr lang="fr-FR" dirty="0" err="1" smtClean="0"/>
              <a:t>Measurements</a:t>
            </a:r>
            <a:r>
              <a:rPr lang="fr-FR" dirty="0" smtClean="0"/>
              <a:t>: 3 </a:t>
            </a:r>
            <a:r>
              <a:rPr lang="fr-FR" dirty="0" err="1" smtClean="0"/>
              <a:t>methods</a:t>
            </a:r>
            <a:endParaRPr lang="fr-FR" dirty="0"/>
          </a:p>
        </p:txBody>
      </p:sp>
      <p:sp>
        <p:nvSpPr>
          <p:cNvPr id="43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xfrm>
            <a:off x="8313336" y="6491281"/>
            <a:ext cx="1118696" cy="365125"/>
          </a:xfrm>
        </p:spPr>
        <p:txBody>
          <a:bodyPr/>
          <a:lstStyle/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45" name="ZoneTexte 44"/>
          <p:cNvSpPr txBox="1"/>
          <p:nvPr/>
        </p:nvSpPr>
        <p:spPr>
          <a:xfrm>
            <a:off x="431540" y="980728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Detection in coincidence of a muon on two scintillators :  </a:t>
            </a:r>
            <a:r>
              <a:rPr lang="en-US" b="1" dirty="0" smtClean="0">
                <a:solidFill>
                  <a:srgbClr val="002060"/>
                </a:solidFill>
              </a:rPr>
              <a:t>Electron mobility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611560" y="2258300"/>
            <a:ext cx="4680520" cy="2019051"/>
            <a:chOff x="611560" y="2258300"/>
            <a:chExt cx="5256584" cy="2394836"/>
          </a:xfrm>
        </p:grpSpPr>
        <p:grpSp>
          <p:nvGrpSpPr>
            <p:cNvPr id="7" name="Groupe 6"/>
            <p:cNvGrpSpPr/>
            <p:nvPr/>
          </p:nvGrpSpPr>
          <p:grpSpPr>
            <a:xfrm>
              <a:off x="755576" y="2349281"/>
              <a:ext cx="1607824" cy="2091574"/>
              <a:chOff x="3483082" y="714425"/>
              <a:chExt cx="2177837" cy="2874357"/>
            </a:xfrm>
          </p:grpSpPr>
          <p:pic>
            <p:nvPicPr>
              <p:cNvPr id="8" name="Image 7"/>
              <p:cNvPicPr/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83082" y="714425"/>
                <a:ext cx="2177837" cy="2649661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9" name="Connecteur droit avec flèche 8"/>
              <p:cNvCxnSpPr>
                <a:stCxn id="8" idx="0"/>
              </p:cNvCxnSpPr>
              <p:nvPr/>
            </p:nvCxnSpPr>
            <p:spPr>
              <a:xfrm flipH="1">
                <a:off x="4427984" y="714425"/>
                <a:ext cx="144017" cy="2858591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ZoneTexte 9"/>
              <p:cNvSpPr txBox="1"/>
              <p:nvPr/>
            </p:nvSpPr>
            <p:spPr>
              <a:xfrm>
                <a:off x="4462452" y="3219450"/>
                <a:ext cx="31130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>
                    <a:solidFill>
                      <a:srgbClr val="FF0000"/>
                    </a:solidFill>
                  </a:rPr>
                  <a:t>µ</a:t>
                </a:r>
                <a:endParaRPr lang="fr-FR" dirty="0">
                  <a:solidFill>
                    <a:srgbClr val="FF0000"/>
                  </a:solidFill>
                </a:endParaRPr>
              </a:p>
            </p:txBody>
          </p:sp>
        </p:grpSp>
        <p:pic>
          <p:nvPicPr>
            <p:cNvPr id="19" name="Picture 2" descr="C:\Users\xmancard\AppData\Local\Microsoft\Windows\Temporary Internet Files\Content.Outlook\B08Y8TTH\muon_event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210"/>
            <a:stretch/>
          </p:blipFill>
          <p:spPr bwMode="auto">
            <a:xfrm>
              <a:off x="2672497" y="2459865"/>
              <a:ext cx="3039814" cy="1988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611560" y="2258300"/>
              <a:ext cx="5256584" cy="2394836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1134973" y="4396100"/>
            <a:ext cx="4349766" cy="2072978"/>
            <a:chOff x="445990" y="4396100"/>
            <a:chExt cx="4349766" cy="2072978"/>
          </a:xfrm>
        </p:grpSpPr>
        <p:grpSp>
          <p:nvGrpSpPr>
            <p:cNvPr id="34" name="Groupe 33"/>
            <p:cNvGrpSpPr/>
            <p:nvPr/>
          </p:nvGrpSpPr>
          <p:grpSpPr>
            <a:xfrm>
              <a:off x="732337" y="4414176"/>
              <a:ext cx="3787104" cy="1000636"/>
              <a:chOff x="1988493" y="1556792"/>
              <a:chExt cx="5650142" cy="1499617"/>
            </a:xfrm>
          </p:grpSpPr>
          <p:pic>
            <p:nvPicPr>
              <p:cNvPr id="35" name="Image 34"/>
              <p:cNvPicPr/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6078" b="24853"/>
              <a:stretch/>
            </p:blipFill>
            <p:spPr bwMode="auto">
              <a:xfrm>
                <a:off x="5202437" y="1556792"/>
                <a:ext cx="2436198" cy="149961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6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1988493" y="1687086"/>
                <a:ext cx="1071761" cy="12390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7" name="Organigramme : Stockage à accès direct 36"/>
              <p:cNvSpPr/>
              <p:nvPr/>
            </p:nvSpPr>
            <p:spPr>
              <a:xfrm>
                <a:off x="4211960" y="2102396"/>
                <a:ext cx="144016" cy="288032"/>
              </a:xfrm>
              <a:prstGeom prst="flowChartMagneticDrum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38" name="Connecteur droit avec flèche 37"/>
              <p:cNvCxnSpPr>
                <a:stCxn id="37" idx="3"/>
              </p:cNvCxnSpPr>
              <p:nvPr/>
            </p:nvCxnSpPr>
            <p:spPr>
              <a:xfrm>
                <a:off x="4307971" y="2246413"/>
                <a:ext cx="2046593" cy="24903"/>
              </a:xfrm>
              <a:prstGeom prst="straightConnector1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cteur droit avec flèche 38"/>
              <p:cNvCxnSpPr>
                <a:stCxn id="37" idx="4"/>
              </p:cNvCxnSpPr>
              <p:nvPr/>
            </p:nvCxnSpPr>
            <p:spPr>
              <a:xfrm flipH="1">
                <a:off x="2524375" y="2246413"/>
                <a:ext cx="1831601" cy="24905"/>
              </a:xfrm>
              <a:prstGeom prst="straightConnector1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ZoneTexte 40"/>
              <p:cNvSpPr txBox="1"/>
              <p:nvPr/>
            </p:nvSpPr>
            <p:spPr>
              <a:xfrm>
                <a:off x="3679325" y="2399095"/>
                <a:ext cx="1324080" cy="4151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smtClean="0">
                    <a:solidFill>
                      <a:schemeClr val="accent5">
                        <a:lumMod val="75000"/>
                      </a:schemeClr>
                    </a:solidFill>
                    <a:latin typeface="Times New Roman"/>
                    <a:cs typeface="Times New Roman"/>
                  </a:rPr>
                  <a:t>2</a:t>
                </a:r>
                <a:r>
                  <a:rPr lang="el-GR" sz="1200" dirty="0" smtClean="0">
                    <a:solidFill>
                      <a:schemeClr val="accent5">
                        <a:lumMod val="75000"/>
                      </a:schemeClr>
                    </a:solidFill>
                    <a:latin typeface="Times New Roman"/>
                    <a:cs typeface="Times New Roman"/>
                  </a:rPr>
                  <a:t>γ</a:t>
                </a:r>
                <a:r>
                  <a:rPr lang="fr-FR" sz="1200" dirty="0" smtClean="0">
                    <a:solidFill>
                      <a:schemeClr val="accent5">
                        <a:lumMod val="75000"/>
                      </a:schemeClr>
                    </a:solidFill>
                    <a:latin typeface="Times New Roman"/>
                    <a:cs typeface="Times New Roman"/>
                  </a:rPr>
                  <a:t> 511 </a:t>
                </a:r>
                <a:r>
                  <a:rPr lang="fr-FR" sz="1200" dirty="0" err="1" smtClean="0">
                    <a:solidFill>
                      <a:schemeClr val="accent5">
                        <a:lumMod val="75000"/>
                      </a:schemeClr>
                    </a:solidFill>
                    <a:latin typeface="Times New Roman"/>
                    <a:cs typeface="Times New Roman"/>
                  </a:rPr>
                  <a:t>keV</a:t>
                </a:r>
                <a:endParaRPr lang="fr-FR" sz="1200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</p:grpSp>
        <p:pic>
          <p:nvPicPr>
            <p:cNvPr id="42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1600" y="5472485"/>
              <a:ext cx="2002777" cy="840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" name="Picture 3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376"/>
            <a:stretch/>
          </p:blipFill>
          <p:spPr bwMode="auto">
            <a:xfrm>
              <a:off x="485764" y="5472486"/>
              <a:ext cx="1633180" cy="920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" name="Rectangle 47"/>
            <p:cNvSpPr/>
            <p:nvPr/>
          </p:nvSpPr>
          <p:spPr>
            <a:xfrm>
              <a:off x="445990" y="4396100"/>
              <a:ext cx="4349766" cy="2072978"/>
            </a:xfrm>
            <a:prstGeom prst="rect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5631218" y="2083636"/>
            <a:ext cx="2903399" cy="4112590"/>
            <a:chOff x="5607822" y="2200346"/>
            <a:chExt cx="2903399" cy="4112590"/>
          </a:xfrm>
        </p:grpSpPr>
        <p:grpSp>
          <p:nvGrpSpPr>
            <p:cNvPr id="15" name="Groupe 14"/>
            <p:cNvGrpSpPr/>
            <p:nvPr/>
          </p:nvGrpSpPr>
          <p:grpSpPr>
            <a:xfrm>
              <a:off x="5607822" y="2200346"/>
              <a:ext cx="2780602" cy="4112590"/>
              <a:chOff x="6084168" y="2053735"/>
              <a:chExt cx="2780602" cy="3935924"/>
            </a:xfrm>
          </p:grpSpPr>
          <p:grpSp>
            <p:nvGrpSpPr>
              <p:cNvPr id="20" name="Groupe 19"/>
              <p:cNvGrpSpPr/>
              <p:nvPr/>
            </p:nvGrpSpPr>
            <p:grpSpPr>
              <a:xfrm>
                <a:off x="6330921" y="2119314"/>
                <a:ext cx="2284758" cy="1934228"/>
                <a:chOff x="3689509" y="868070"/>
                <a:chExt cx="4122851" cy="4073098"/>
              </a:xfrm>
            </p:grpSpPr>
            <p:grpSp>
              <p:nvGrpSpPr>
                <p:cNvPr id="21" name="Groupe 20"/>
                <p:cNvGrpSpPr/>
                <p:nvPr/>
              </p:nvGrpSpPr>
              <p:grpSpPr>
                <a:xfrm>
                  <a:off x="3689509" y="944724"/>
                  <a:ext cx="4122851" cy="3996444"/>
                  <a:chOff x="3689509" y="944724"/>
                  <a:chExt cx="4122851" cy="3996444"/>
                </a:xfrm>
              </p:grpSpPr>
              <p:pic>
                <p:nvPicPr>
                  <p:cNvPr id="24" name="Image 23"/>
                  <p:cNvPicPr/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26078" b="24853"/>
                  <a:stretch/>
                </p:blipFill>
                <p:spPr bwMode="auto">
                  <a:xfrm>
                    <a:off x="3689509" y="1857375"/>
                    <a:ext cx="4122851" cy="257973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25" name="Rectangle 24"/>
                  <p:cNvSpPr/>
                  <p:nvPr/>
                </p:nvSpPr>
                <p:spPr>
                  <a:xfrm>
                    <a:off x="5220072" y="944724"/>
                    <a:ext cx="792088" cy="216024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cxnSp>
                <p:nvCxnSpPr>
                  <p:cNvPr id="26" name="Connecteur droit avec flèche 25"/>
                  <p:cNvCxnSpPr>
                    <a:stCxn id="25" idx="2"/>
                  </p:cNvCxnSpPr>
                  <p:nvPr/>
                </p:nvCxnSpPr>
                <p:spPr>
                  <a:xfrm flipH="1">
                    <a:off x="4932040" y="1160748"/>
                    <a:ext cx="684076" cy="378042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Connecteur droit avec flèche 26"/>
                  <p:cNvCxnSpPr>
                    <a:stCxn id="25" idx="2"/>
                  </p:cNvCxnSpPr>
                  <p:nvPr/>
                </p:nvCxnSpPr>
                <p:spPr>
                  <a:xfrm flipH="1">
                    <a:off x="5084440" y="1160748"/>
                    <a:ext cx="531676" cy="378042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Connecteur droit avec flèche 27"/>
                  <p:cNvCxnSpPr>
                    <a:stCxn id="25" idx="2"/>
                  </p:cNvCxnSpPr>
                  <p:nvPr/>
                </p:nvCxnSpPr>
                <p:spPr>
                  <a:xfrm flipH="1">
                    <a:off x="5220072" y="1160748"/>
                    <a:ext cx="396044" cy="378042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Connecteur droit avec flèche 28"/>
                  <p:cNvCxnSpPr>
                    <a:stCxn id="25" idx="2"/>
                  </p:cNvCxnSpPr>
                  <p:nvPr/>
                </p:nvCxnSpPr>
                <p:spPr>
                  <a:xfrm flipH="1">
                    <a:off x="5350278" y="1160748"/>
                    <a:ext cx="265838" cy="378042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Connecteur droit avec flèche 29"/>
                  <p:cNvCxnSpPr>
                    <a:stCxn id="25" idx="2"/>
                  </p:cNvCxnSpPr>
                  <p:nvPr/>
                </p:nvCxnSpPr>
                <p:spPr>
                  <a:xfrm flipH="1">
                    <a:off x="5483197" y="1160748"/>
                    <a:ext cx="132919" cy="378042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Connecteur droit avec flèche 30"/>
                  <p:cNvCxnSpPr>
                    <a:stCxn id="25" idx="2"/>
                  </p:cNvCxnSpPr>
                  <p:nvPr/>
                </p:nvCxnSpPr>
                <p:spPr>
                  <a:xfrm>
                    <a:off x="5616116" y="1160748"/>
                    <a:ext cx="0" cy="378042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Connecteur droit avec flèche 31"/>
                  <p:cNvCxnSpPr>
                    <a:stCxn id="25" idx="2"/>
                  </p:cNvCxnSpPr>
                  <p:nvPr/>
                </p:nvCxnSpPr>
                <p:spPr>
                  <a:xfrm>
                    <a:off x="5616116" y="1160748"/>
                    <a:ext cx="134818" cy="378042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2" name="ZoneTexte 21"/>
                <p:cNvSpPr txBox="1"/>
                <p:nvPr/>
              </p:nvSpPr>
              <p:spPr>
                <a:xfrm>
                  <a:off x="6102240" y="868070"/>
                  <a:ext cx="1710120" cy="10544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400" dirty="0" smtClean="0"/>
                    <a:t>Cobalt 60 source</a:t>
                  </a:r>
                  <a:endParaRPr lang="fr-FR" sz="1400" dirty="0"/>
                </a:p>
              </p:txBody>
            </p:sp>
            <p:sp>
              <p:nvSpPr>
                <p:cNvPr id="23" name="ZoneTexte 22"/>
                <p:cNvSpPr txBox="1"/>
                <p:nvPr/>
              </p:nvSpPr>
              <p:spPr>
                <a:xfrm>
                  <a:off x="5868531" y="4571836"/>
                  <a:ext cx="28725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l-GR" dirty="0" smtClean="0">
                      <a:latin typeface="Times New Roman"/>
                      <a:cs typeface="Times New Roman"/>
                    </a:rPr>
                    <a:t>γ</a:t>
                  </a:r>
                  <a:endParaRPr lang="fr-FR" dirty="0"/>
                </a:p>
              </p:txBody>
            </p:sp>
          </p:grpSp>
          <p:sp>
            <p:nvSpPr>
              <p:cNvPr id="46" name="Rectangle 45"/>
              <p:cNvSpPr/>
              <p:nvPr/>
            </p:nvSpPr>
            <p:spPr>
              <a:xfrm>
                <a:off x="6084168" y="2053735"/>
                <a:ext cx="2780602" cy="3935924"/>
              </a:xfrm>
              <a:prstGeom prst="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aphicFrame>
          <p:nvGraphicFramePr>
            <p:cNvPr id="51" name="Graphique 5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7970398"/>
                </p:ext>
              </p:extLst>
            </p:nvPr>
          </p:nvGraphicFramePr>
          <p:xfrm>
            <a:off x="5656751" y="4316887"/>
            <a:ext cx="2854470" cy="19204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</p:grpSp>
      <p:sp>
        <p:nvSpPr>
          <p:cNvPr id="52" name="Espace réservé du pied de page 4"/>
          <p:cNvSpPr>
            <a:spLocks noGrp="1"/>
          </p:cNvSpPr>
          <p:nvPr>
            <p:ph type="ftr" sz="quarter" idx="12"/>
          </p:nvPr>
        </p:nvSpPr>
        <p:spPr>
          <a:xfrm>
            <a:off x="1835696" y="6492875"/>
            <a:ext cx="6398418" cy="365125"/>
          </a:xfrm>
        </p:spPr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  <a:cs typeface="Times New Roman"/>
              </a:rPr>
              <a:t>Technologie détecteur de charge ultravide </a:t>
            </a:r>
            <a:r>
              <a:rPr lang="fr-FR" dirty="0" err="1">
                <a:solidFill>
                  <a:schemeClr val="bg1">
                    <a:lumMod val="50000"/>
                  </a:schemeClr>
                </a:solidFill>
                <a:cs typeface="Times New Roman"/>
              </a:rPr>
              <a:t>multipixellisé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cs typeface="Times New Roman"/>
              </a:rPr>
              <a:t> avec électronique ASIC bas bruit et </a:t>
            </a:r>
            <a:r>
              <a:rPr lang="fr-FR" dirty="0" err="1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ultrapurification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 </a:t>
            </a:r>
            <a:r>
              <a:rPr lang="fr-FR" dirty="0" smtClean="0"/>
              <a:t>| 08/09/15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432000" y="1242000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2060"/>
                </a:solidFill>
              </a:rPr>
              <a:t>Current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produced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by a </a:t>
            </a:r>
            <a:r>
              <a:rPr lang="fr-FR" baseline="30000" dirty="0">
                <a:solidFill>
                  <a:srgbClr val="002060"/>
                </a:solidFill>
              </a:rPr>
              <a:t>60</a:t>
            </a:r>
            <a:r>
              <a:rPr lang="fr-FR" dirty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Co</a:t>
            </a:r>
            <a:r>
              <a:rPr lang="fr-FR" dirty="0">
                <a:solidFill>
                  <a:srgbClr val="002060"/>
                </a:solidFill>
                <a:cs typeface="Times New Roman"/>
                <a:sym typeface="Wingdings" panose="05000000000000000000" pitchFamily="2" charset="2"/>
              </a:rPr>
              <a:t> gamma rays source</a:t>
            </a:r>
            <a:r>
              <a:rPr lang="fr-FR" dirty="0">
                <a:solidFill>
                  <a:srgbClr val="7030A0"/>
                </a:solidFill>
                <a:cs typeface="Times New Roman"/>
                <a:sym typeface="Wingdings" panose="05000000000000000000" pitchFamily="2" charset="2"/>
              </a:rPr>
              <a:t> </a:t>
            </a:r>
            <a:r>
              <a:rPr lang="fr-FR" dirty="0">
                <a:solidFill>
                  <a:srgbClr val="002060"/>
                </a:solidFill>
                <a:cs typeface="Times New Roman"/>
                <a:sym typeface="Wingdings" panose="05000000000000000000" pitchFamily="2" charset="2"/>
              </a:rPr>
              <a:t>:</a:t>
            </a:r>
            <a:r>
              <a:rPr lang="fr-FR" dirty="0">
                <a:solidFill>
                  <a:srgbClr val="7030A0"/>
                </a:solidFill>
                <a:cs typeface="Times New Roman"/>
                <a:sym typeface="Wingdings" panose="05000000000000000000" pitchFamily="2" charset="2"/>
              </a:rPr>
              <a:t> </a:t>
            </a:r>
            <a:r>
              <a:rPr lang="fr-FR" b="1" dirty="0" smtClean="0">
                <a:solidFill>
                  <a:srgbClr val="7030A0"/>
                </a:solidFill>
                <a:cs typeface="Times New Roman"/>
                <a:sym typeface="Wingdings" panose="05000000000000000000" pitchFamily="2" charset="2"/>
              </a:rPr>
              <a:t>Charge production </a:t>
            </a:r>
            <a:r>
              <a:rPr lang="fr-FR" b="1" dirty="0" err="1" smtClean="0">
                <a:solidFill>
                  <a:srgbClr val="7030A0"/>
                </a:solidFill>
                <a:cs typeface="Times New Roman"/>
                <a:sym typeface="Wingdings" panose="05000000000000000000" pitchFamily="2" charset="2"/>
              </a:rPr>
              <a:t>yield</a:t>
            </a:r>
            <a:r>
              <a:rPr lang="fr-FR" b="1" dirty="0">
                <a:solidFill>
                  <a:srgbClr val="7030A0"/>
                </a:solidFill>
                <a:cs typeface="Times New Roman"/>
                <a:sym typeface="Wingdings" panose="05000000000000000000" pitchFamily="2" charset="2"/>
              </a:rPr>
              <a:t> </a:t>
            </a:r>
            <a:r>
              <a:rPr lang="fr-FR" b="1" dirty="0" smtClean="0">
                <a:solidFill>
                  <a:srgbClr val="7030A0"/>
                </a:solidFill>
                <a:cs typeface="Times New Roman"/>
                <a:sym typeface="Wingdings" panose="05000000000000000000" pitchFamily="2" charset="2"/>
              </a:rPr>
              <a:t>(</a:t>
            </a:r>
            <a:r>
              <a:rPr lang="fr-FR" b="1" dirty="0" err="1" smtClean="0">
                <a:solidFill>
                  <a:srgbClr val="7030A0"/>
                </a:solidFill>
                <a:cs typeface="Times New Roman"/>
                <a:sym typeface="Wingdings" panose="05000000000000000000" pitchFamily="2" charset="2"/>
              </a:rPr>
              <a:t>Gfi</a:t>
            </a:r>
            <a:r>
              <a:rPr lang="fr-FR" b="1" dirty="0" smtClean="0">
                <a:solidFill>
                  <a:srgbClr val="7030A0"/>
                </a:solidFill>
                <a:cs typeface="Times New Roman"/>
                <a:sym typeface="Wingdings" panose="05000000000000000000" pitchFamily="2" charset="2"/>
              </a:rPr>
              <a:t>)</a:t>
            </a:r>
            <a:endParaRPr lang="fr-FR" b="1" dirty="0">
              <a:solidFill>
                <a:srgbClr val="7030A0"/>
              </a:solidFill>
              <a:cs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1540" y="1512000"/>
            <a:ext cx="8532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002060"/>
                </a:solidFill>
                <a:sym typeface="Wingdings" panose="05000000000000000000" pitchFamily="2" charset="2"/>
              </a:rPr>
              <a:t>Detection</a:t>
            </a:r>
            <a:r>
              <a:rPr lang="fr-FR" dirty="0">
                <a:solidFill>
                  <a:srgbClr val="002060"/>
                </a:solidFill>
                <a:sym typeface="Wingdings" panose="05000000000000000000" pitchFamily="2" charset="2"/>
              </a:rPr>
              <a:t> in </a:t>
            </a:r>
            <a:r>
              <a:rPr lang="fr-FR" dirty="0" err="1">
                <a:solidFill>
                  <a:srgbClr val="002060"/>
                </a:solidFill>
                <a:sym typeface="Wingdings" panose="05000000000000000000" pitchFamily="2" charset="2"/>
              </a:rPr>
              <a:t>coincidence</a:t>
            </a:r>
            <a:r>
              <a:rPr lang="fr-FR" dirty="0">
                <a:solidFill>
                  <a:srgbClr val="002060"/>
                </a:solidFill>
                <a:sym typeface="Wingdings" panose="05000000000000000000" pitchFamily="2" charset="2"/>
              </a:rPr>
              <a:t> of </a:t>
            </a:r>
            <a:r>
              <a:rPr lang="fr-FR" dirty="0" err="1">
                <a:solidFill>
                  <a:srgbClr val="002060"/>
                </a:solidFill>
                <a:sym typeface="Wingdings" panose="05000000000000000000" pitchFamily="2" charset="2"/>
              </a:rPr>
              <a:t>two</a:t>
            </a:r>
            <a:r>
              <a:rPr lang="fr-FR" dirty="0">
                <a:solidFill>
                  <a:srgbClr val="002060"/>
                </a:solidFill>
                <a:sym typeface="Wingdings" panose="05000000000000000000" pitchFamily="2" charset="2"/>
              </a:rPr>
              <a:t> 511 </a:t>
            </a:r>
            <a:r>
              <a:rPr lang="fr-FR" dirty="0" err="1">
                <a:solidFill>
                  <a:srgbClr val="002060"/>
                </a:solidFill>
                <a:sym typeface="Wingdings" panose="05000000000000000000" pitchFamily="2" charset="2"/>
              </a:rPr>
              <a:t>keV</a:t>
            </a:r>
            <a:r>
              <a:rPr lang="fr-FR" dirty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el-GR" dirty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γ</a:t>
            </a:r>
            <a:r>
              <a:rPr lang="fr-FR" dirty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>
                <a:solidFill>
                  <a:srgbClr val="002060"/>
                </a:solidFill>
                <a:sym typeface="Wingdings" panose="05000000000000000000" pitchFamily="2" charset="2"/>
              </a:rPr>
              <a:t>from</a:t>
            </a:r>
            <a:r>
              <a:rPr lang="fr-FR" dirty="0">
                <a:solidFill>
                  <a:srgbClr val="002060"/>
                </a:solidFill>
                <a:sym typeface="Wingdings" panose="05000000000000000000" pitchFamily="2" charset="2"/>
              </a:rPr>
              <a:t> a </a:t>
            </a:r>
            <a:r>
              <a:rPr lang="el-G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β</a:t>
            </a:r>
            <a:r>
              <a:rPr lang="fr-FR" baseline="30000" dirty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+</a:t>
            </a:r>
            <a:r>
              <a:rPr lang="fr-FR" baseline="30000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fr-FR" baseline="30000" dirty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22</a:t>
            </a:r>
            <a:r>
              <a:rPr lang="fr-FR" dirty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Na source :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fr-FR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Ultrapurification</a:t>
            </a:r>
            <a:endParaRPr lang="fr-FR" b="1" dirty="0">
              <a:solidFill>
                <a:schemeClr val="tx2">
                  <a:lumMod val="75000"/>
                </a:schemeClr>
              </a:solidFill>
              <a:cs typeface="Times New Roman"/>
            </a:endParaRPr>
          </a:p>
        </p:txBody>
      </p:sp>
      <p:sp>
        <p:nvSpPr>
          <p:cNvPr id="49" name="Espace réservé du pied de page 4"/>
          <p:cNvSpPr txBox="1">
            <a:spLocks/>
          </p:cNvSpPr>
          <p:nvPr/>
        </p:nvSpPr>
        <p:spPr>
          <a:xfrm>
            <a:off x="117798" y="6493109"/>
            <a:ext cx="100811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Xavier Mancardi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114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3768" y="52752"/>
            <a:ext cx="7236464" cy="908720"/>
          </a:xfrm>
        </p:spPr>
        <p:txBody>
          <a:bodyPr/>
          <a:lstStyle/>
          <a:p>
            <a:pPr algn="ctr"/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539552" y="1628800"/>
            <a:ext cx="792162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Now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Operational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Optical detector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Ionization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electronic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readout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Single 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pixel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cell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modelisation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First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ionization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signals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after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purification on 3A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zeolites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in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powder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form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On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going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TMBi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ultrapurification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smtClean="0">
                <a:solidFill>
                  <a:srgbClr val="002060"/>
                </a:solidFill>
                <a:sym typeface="Wingdings" panose="05000000000000000000" pitchFamily="2" charset="2"/>
              </a:rPr>
              <a:t>Single pixel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cell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performance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study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Mechanical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conception of final CaLIPSO detector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with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« bureau d’étude » 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Physical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modelisation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of final detector </a:t>
            </a:r>
          </a:p>
          <a:p>
            <a:pPr lvl="1" algn="just"/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xfrm>
            <a:off x="8313336" y="6491281"/>
            <a:ext cx="1118696" cy="365125"/>
          </a:xfrm>
        </p:spPr>
        <p:txBody>
          <a:bodyPr/>
          <a:lstStyle/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12"/>
          </p:nvPr>
        </p:nvSpPr>
        <p:spPr>
          <a:xfrm>
            <a:off x="1835696" y="6492875"/>
            <a:ext cx="6398418" cy="365125"/>
          </a:xfrm>
        </p:spPr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  <a:cs typeface="Times New Roman"/>
              </a:rPr>
              <a:t>Technologie détecteur de charge ultravide </a:t>
            </a:r>
            <a:r>
              <a:rPr lang="fr-FR" dirty="0" err="1">
                <a:solidFill>
                  <a:schemeClr val="bg1">
                    <a:lumMod val="50000"/>
                  </a:schemeClr>
                </a:solidFill>
                <a:cs typeface="Times New Roman"/>
              </a:rPr>
              <a:t>multipixellisé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cs typeface="Times New Roman"/>
              </a:rPr>
              <a:t> avec électronique ASIC bas bruit et </a:t>
            </a:r>
            <a:r>
              <a:rPr lang="fr-FR" dirty="0" err="1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ultrapurification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 </a:t>
            </a:r>
            <a:r>
              <a:rPr lang="fr-FR" dirty="0" smtClean="0"/>
              <a:t>| 08/09/15</a:t>
            </a:r>
            <a:endParaRPr lang="fr-FR" dirty="0"/>
          </a:p>
        </p:txBody>
      </p:sp>
      <p:sp>
        <p:nvSpPr>
          <p:cNvPr id="10" name="Espace réservé du pied de page 4"/>
          <p:cNvSpPr txBox="1">
            <a:spLocks/>
          </p:cNvSpPr>
          <p:nvPr/>
        </p:nvSpPr>
        <p:spPr>
          <a:xfrm>
            <a:off x="117798" y="6493109"/>
            <a:ext cx="100811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Xavier Mancardi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099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924437" y="3416228"/>
            <a:ext cx="7295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Thank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you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for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your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attention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xfrm>
            <a:off x="8313336" y="6491281"/>
            <a:ext cx="1118696" cy="365125"/>
          </a:xfrm>
        </p:spPr>
        <p:txBody>
          <a:bodyPr/>
          <a:lstStyle/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12"/>
          </p:nvPr>
        </p:nvSpPr>
        <p:spPr>
          <a:xfrm>
            <a:off x="1835696" y="6492875"/>
            <a:ext cx="6398418" cy="365125"/>
          </a:xfrm>
        </p:spPr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  <a:cs typeface="Times New Roman"/>
              </a:rPr>
              <a:t>Technologie détecteur de charge ultravide </a:t>
            </a:r>
            <a:r>
              <a:rPr lang="fr-FR" dirty="0" err="1">
                <a:solidFill>
                  <a:schemeClr val="bg1">
                    <a:lumMod val="50000"/>
                  </a:schemeClr>
                </a:solidFill>
                <a:cs typeface="Times New Roman"/>
              </a:rPr>
              <a:t>multipixellisé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cs typeface="Times New Roman"/>
              </a:rPr>
              <a:t> avec électronique ASIC bas bruit et </a:t>
            </a:r>
            <a:r>
              <a:rPr lang="fr-FR" dirty="0" err="1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ultrapurification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 </a:t>
            </a:r>
            <a:r>
              <a:rPr lang="fr-FR" dirty="0" smtClean="0"/>
              <a:t>| 08/09/15</a:t>
            </a:r>
            <a:endParaRPr lang="fr-FR" dirty="0"/>
          </a:p>
        </p:txBody>
      </p:sp>
      <p:sp>
        <p:nvSpPr>
          <p:cNvPr id="8" name="Espace réservé du pied de page 4"/>
          <p:cNvSpPr txBox="1">
            <a:spLocks/>
          </p:cNvSpPr>
          <p:nvPr/>
        </p:nvSpPr>
        <p:spPr>
          <a:xfrm>
            <a:off x="117798" y="6493109"/>
            <a:ext cx="100811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Xavier Mancardi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94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3768" y="52752"/>
            <a:ext cx="7236464" cy="908720"/>
          </a:xfrm>
        </p:spPr>
        <p:txBody>
          <a:bodyPr/>
          <a:lstStyle/>
          <a:p>
            <a:pPr algn="ctr"/>
            <a:r>
              <a:rPr lang="fr-FR" dirty="0" smtClean="0"/>
              <a:t>Future : </a:t>
            </a:r>
            <a:r>
              <a:rPr lang="fr-FR" dirty="0" err="1" smtClean="0"/>
              <a:t>multipixelisation</a:t>
            </a:r>
            <a:r>
              <a:rPr lang="fr-FR" dirty="0" smtClean="0"/>
              <a:t> – UHV Vacuum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961" y="1420598"/>
            <a:ext cx="1425707" cy="20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692861" y="1797037"/>
            <a:ext cx="59685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No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feedthrough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smtClean="0">
                <a:solidFill>
                  <a:srgbClr val="002060"/>
                </a:solidFill>
                <a:sym typeface="Wingdings"/>
              </a:rPr>
              <a:t>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Alumine </a:t>
            </a:r>
            <a:r>
              <a:rPr lang="fr-FR" dirty="0">
                <a:solidFill>
                  <a:srgbClr val="002060"/>
                </a:solidFill>
                <a:sym typeface="Wingdings" panose="05000000000000000000" pitchFamily="2" charset="2"/>
              </a:rPr>
              <a:t>300 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µm + </a:t>
            </a:r>
            <a:r>
              <a:rPr lang="fr-FR" dirty="0" err="1">
                <a:solidFill>
                  <a:srgbClr val="002060"/>
                </a:solidFill>
                <a:sym typeface="Wingdings" panose="05000000000000000000" pitchFamily="2" charset="2"/>
              </a:rPr>
              <a:t>r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esistive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layer =&gt; </a:t>
            </a:r>
            <a:r>
              <a:rPr lang="fr-FR" b="1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readout</a:t>
            </a:r>
            <a:r>
              <a:rPr lang="fr-FR" b="1" dirty="0" smtClean="0">
                <a:solidFill>
                  <a:srgbClr val="002060"/>
                </a:solidFill>
                <a:sym typeface="Wingdings" panose="05000000000000000000" pitchFamily="2" charset="2"/>
              </a:rPr>
              <a:t> by capacitive </a:t>
            </a:r>
            <a:r>
              <a:rPr lang="fr-FR" b="1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coupling</a:t>
            </a:r>
            <a:endParaRPr lang="fr-FR" b="1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Thin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film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deposits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on alumine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performed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by the CSNSM in Orsay (L. Dumoulin et L. Berge)</a:t>
            </a:r>
          </a:p>
        </p:txBody>
      </p:sp>
      <p:sp>
        <p:nvSpPr>
          <p:cNvPr id="15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xfrm>
            <a:off x="8313336" y="6491281"/>
            <a:ext cx="1118696" cy="365125"/>
          </a:xfrm>
        </p:spPr>
        <p:txBody>
          <a:bodyPr/>
          <a:lstStyle/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2731543" y="1185463"/>
            <a:ext cx="3713894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>
                <a:solidFill>
                  <a:schemeClr val="bg1"/>
                </a:solidFill>
                <a:sym typeface="Wingdings" panose="05000000000000000000" pitchFamily="2" charset="2"/>
              </a:rPr>
              <a:t>Signal </a:t>
            </a:r>
            <a:r>
              <a:rPr lang="fr-FR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readout</a:t>
            </a:r>
            <a:r>
              <a:rPr lang="fr-FR" dirty="0" smtClean="0">
                <a:solidFill>
                  <a:schemeClr val="bg1"/>
                </a:solidFill>
                <a:sym typeface="Wingdings" panose="05000000000000000000" pitchFamily="2" charset="2"/>
              </a:rPr>
              <a:t> by capacitive </a:t>
            </a:r>
            <a:r>
              <a:rPr lang="fr-FR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coupling</a:t>
            </a:r>
            <a:endParaRPr lang="fr-FR" dirty="0" smtClean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947632" y="3771037"/>
            <a:ext cx="3381375" cy="2230338"/>
            <a:chOff x="5436096" y="4288965"/>
            <a:chExt cx="3381375" cy="2230338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4288965"/>
              <a:ext cx="3381375" cy="2076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8" name="Connecteur droit avec flèche 17"/>
            <p:cNvCxnSpPr/>
            <p:nvPr/>
          </p:nvCxnSpPr>
          <p:spPr>
            <a:xfrm flipH="1">
              <a:off x="6258253" y="5517232"/>
              <a:ext cx="910288" cy="0"/>
            </a:xfrm>
            <a:prstGeom prst="straightConnector1">
              <a:avLst/>
            </a:prstGeom>
            <a:ln w="1905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ZoneTexte 18"/>
            <p:cNvSpPr txBox="1"/>
            <p:nvPr/>
          </p:nvSpPr>
          <p:spPr>
            <a:xfrm>
              <a:off x="6574895" y="5517232"/>
              <a:ext cx="3337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solidFill>
                    <a:srgbClr val="7030A0"/>
                  </a:solidFill>
                </a:rPr>
                <a:t>E</a:t>
              </a:r>
              <a:r>
                <a:rPr lang="fr-FR" sz="1400" baseline="-25000" dirty="0">
                  <a:solidFill>
                    <a:srgbClr val="7030A0"/>
                  </a:solidFill>
                </a:rPr>
                <a:t>1</a:t>
              </a: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7341655" y="6211526"/>
              <a:ext cx="3337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solidFill>
                    <a:srgbClr val="7030A0"/>
                  </a:solidFill>
                </a:rPr>
                <a:t>E</a:t>
              </a:r>
              <a:r>
                <a:rPr lang="fr-FR" sz="1400" baseline="-25000" dirty="0" smtClean="0">
                  <a:solidFill>
                    <a:srgbClr val="7030A0"/>
                  </a:solidFill>
                </a:rPr>
                <a:t>2</a:t>
              </a:r>
              <a:endParaRPr lang="fr-FR" sz="1400" baseline="-25000" dirty="0">
                <a:solidFill>
                  <a:srgbClr val="7030A0"/>
                </a:solidFill>
              </a:endParaRPr>
            </a:p>
          </p:txBody>
        </p:sp>
      </p:grpSp>
      <p:sp>
        <p:nvSpPr>
          <p:cNvPr id="26" name="Espace réservé du pied de page 4"/>
          <p:cNvSpPr>
            <a:spLocks noGrp="1"/>
          </p:cNvSpPr>
          <p:nvPr>
            <p:ph type="ftr" sz="quarter" idx="12"/>
          </p:nvPr>
        </p:nvSpPr>
        <p:spPr>
          <a:xfrm>
            <a:off x="1835696" y="6492875"/>
            <a:ext cx="6398418" cy="365125"/>
          </a:xfrm>
        </p:spPr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  <a:cs typeface="Times New Roman"/>
              </a:rPr>
              <a:t>Technologie détecteur de charge ultravide </a:t>
            </a:r>
            <a:r>
              <a:rPr lang="fr-FR" dirty="0" err="1">
                <a:solidFill>
                  <a:schemeClr val="bg1">
                    <a:lumMod val="50000"/>
                  </a:schemeClr>
                </a:solidFill>
                <a:cs typeface="Times New Roman"/>
              </a:rPr>
              <a:t>multipixellisé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cs typeface="Times New Roman"/>
              </a:rPr>
              <a:t> avec électronique ASIC bas bruit et </a:t>
            </a:r>
            <a:r>
              <a:rPr lang="fr-FR" dirty="0" err="1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ultrapurification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 </a:t>
            </a:r>
            <a:r>
              <a:rPr lang="fr-FR" dirty="0" smtClean="0"/>
              <a:t>| 08/09/15</a:t>
            </a:r>
            <a:endParaRPr lang="fr-FR" dirty="0"/>
          </a:p>
        </p:txBody>
      </p:sp>
      <p:sp>
        <p:nvSpPr>
          <p:cNvPr id="29" name="Rectangle 28"/>
          <p:cNvSpPr/>
          <p:nvPr/>
        </p:nvSpPr>
        <p:spPr>
          <a:xfrm>
            <a:off x="358351" y="1194754"/>
            <a:ext cx="8460278" cy="5186573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939" y="3832784"/>
            <a:ext cx="3064500" cy="2106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765" y="5242724"/>
            <a:ext cx="891348" cy="66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ZoneTexte 22"/>
          <p:cNvSpPr txBox="1"/>
          <p:nvPr/>
        </p:nvSpPr>
        <p:spPr>
          <a:xfrm>
            <a:off x="6674572" y="3420661"/>
            <a:ext cx="20360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 err="1" smtClean="0">
                <a:solidFill>
                  <a:srgbClr val="002060"/>
                </a:solidFill>
              </a:rPr>
              <a:t>Pixellised</a:t>
            </a:r>
            <a:r>
              <a:rPr lang="fr-FR" sz="1600" i="1" dirty="0" smtClean="0">
                <a:solidFill>
                  <a:srgbClr val="002060"/>
                </a:solidFill>
              </a:rPr>
              <a:t> </a:t>
            </a:r>
            <a:r>
              <a:rPr lang="fr-FR" sz="1400" i="1" dirty="0" smtClean="0">
                <a:solidFill>
                  <a:srgbClr val="002060"/>
                </a:solidFill>
              </a:rPr>
              <a:t>detector</a:t>
            </a:r>
            <a:endParaRPr lang="fr-FR" sz="1400" i="1" dirty="0">
              <a:solidFill>
                <a:srgbClr val="00206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3051546" y="6019366"/>
            <a:ext cx="29912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 smtClean="0">
                <a:solidFill>
                  <a:srgbClr val="002060"/>
                </a:solidFill>
              </a:rPr>
              <a:t>Capacitive </a:t>
            </a:r>
            <a:r>
              <a:rPr lang="fr-FR" sz="1400" i="1" dirty="0" err="1" smtClean="0">
                <a:solidFill>
                  <a:srgbClr val="002060"/>
                </a:solidFill>
              </a:rPr>
              <a:t>readout</a:t>
            </a:r>
            <a:r>
              <a:rPr lang="fr-FR" sz="1400" i="1" dirty="0" smtClean="0">
                <a:solidFill>
                  <a:srgbClr val="002060"/>
                </a:solidFill>
              </a:rPr>
              <a:t> </a:t>
            </a:r>
            <a:r>
              <a:rPr lang="fr-FR" sz="1400" i="1" dirty="0" err="1" smtClean="0">
                <a:solidFill>
                  <a:srgbClr val="002060"/>
                </a:solidFill>
              </a:rPr>
              <a:t>principle</a:t>
            </a:r>
            <a:endParaRPr lang="fr-FR" sz="1400" i="1" dirty="0">
              <a:solidFill>
                <a:srgbClr val="002060"/>
              </a:solidFill>
            </a:endParaRPr>
          </a:p>
        </p:txBody>
      </p:sp>
      <p:sp>
        <p:nvSpPr>
          <p:cNvPr id="27" name="Espace réservé du pied de page 4"/>
          <p:cNvSpPr txBox="1">
            <a:spLocks/>
          </p:cNvSpPr>
          <p:nvPr/>
        </p:nvSpPr>
        <p:spPr>
          <a:xfrm>
            <a:off x="117798" y="6493109"/>
            <a:ext cx="100811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>
                <a:solidFill>
                  <a:schemeClr val="bg1">
                    <a:lumMod val="50000"/>
                  </a:schemeClr>
                </a:solidFill>
                <a:cs typeface="Times New Roman"/>
              </a:rPr>
              <a:t>Xavier Mancardi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080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_powerpoint_CEA_Irfu">
  <a:themeElements>
    <a:clrScheme name="CEA">
      <a:dk1>
        <a:sysClr val="windowText" lastClr="000000"/>
      </a:dk1>
      <a:lt1>
        <a:sysClr val="window" lastClr="FFFFFF"/>
      </a:lt1>
      <a:dk2>
        <a:srgbClr val="DC0528"/>
      </a:dk2>
      <a:lt2>
        <a:srgbClr val="96C31E"/>
      </a:lt2>
      <a:accent1>
        <a:srgbClr val="781469"/>
      </a:accent1>
      <a:accent2>
        <a:srgbClr val="F08728"/>
      </a:accent2>
      <a:accent3>
        <a:srgbClr val="FAB45F"/>
      </a:accent3>
      <a:accent4>
        <a:srgbClr val="0091C3"/>
      </a:accent4>
      <a:accent5>
        <a:srgbClr val="006937"/>
      </a:accent5>
      <a:accent6>
        <a:srgbClr val="87000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Mod_powerpoint_CEA_Irfu</Template>
  <TotalTime>14230</TotalTime>
  <Words>512</Words>
  <Application>Microsoft Office PowerPoint</Application>
  <PresentationFormat>Affichage à l'écran (4:3)</PresentationFormat>
  <Paragraphs>111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Mod_powerpoint_CEA_Irfu</vt:lpstr>
      <vt:lpstr>Présentation PowerPoint</vt:lpstr>
      <vt:lpstr>Physical principle</vt:lpstr>
      <vt:lpstr>ultrapurification</vt:lpstr>
      <vt:lpstr>Single Pixel Detector</vt:lpstr>
      <vt:lpstr>Electronics</vt:lpstr>
      <vt:lpstr>Measurements: 3 methods</vt:lpstr>
      <vt:lpstr>conclusion</vt:lpstr>
      <vt:lpstr>Présentation PowerPoint</vt:lpstr>
      <vt:lpstr>Future : multipixelisation – UHV Vacuum</vt:lpstr>
    </vt:vector>
  </TitlesOfParts>
  <Company>CEA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</dc:title>
  <dc:creator>DONNART-BARRAIL Mylene</dc:creator>
  <cp:lastModifiedBy>MANCARDI Xavier</cp:lastModifiedBy>
  <cp:revision>113</cp:revision>
  <dcterms:created xsi:type="dcterms:W3CDTF">2014-06-13T07:26:58Z</dcterms:created>
  <dcterms:modified xsi:type="dcterms:W3CDTF">2015-10-02T12:46:14Z</dcterms:modified>
</cp:coreProperties>
</file>