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721850" cy="72009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40" y="-10"/>
      </p:cViewPr>
      <p:guideLst>
        <p:guide orient="horz" pos="2268"/>
        <p:guide pos="30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956520" y="3893040"/>
            <a:ext cx="8574120" cy="2656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85741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1608120" y="55440"/>
            <a:ext cx="5932080" cy="64936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95652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34996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956520" y="5280120"/>
            <a:ext cx="857376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85741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956520" y="5280120"/>
            <a:ext cx="85741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534996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95652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43" name="Image 42"/>
          <p:cNvPicPr/>
          <p:nvPr/>
        </p:nvPicPr>
        <p:blipFill>
          <a:blip r:embed="rId2"/>
          <a:stretch>
            <a:fillRect/>
          </a:stretch>
        </p:blipFill>
        <p:spPr>
          <a:xfrm>
            <a:off x="6648120" y="5280120"/>
            <a:ext cx="1587240" cy="1266480"/>
          </a:xfrm>
          <a:prstGeom prst="rect">
            <a:avLst/>
          </a:prstGeom>
          <a:ln>
            <a:noFill/>
          </a:ln>
        </p:spPr>
      </p:pic>
      <p:pic>
        <p:nvPicPr>
          <p:cNvPr id="44" name="Image 43"/>
          <p:cNvPicPr/>
          <p:nvPr/>
        </p:nvPicPr>
        <p:blipFill>
          <a:blip r:embed="rId2"/>
          <a:stretch>
            <a:fillRect/>
          </a:stretch>
        </p:blipFill>
        <p:spPr>
          <a:xfrm>
            <a:off x="2254680" y="5280120"/>
            <a:ext cx="1587240" cy="1266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956520" y="3893040"/>
            <a:ext cx="8574120" cy="2656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85741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1608120" y="55440"/>
            <a:ext cx="5932080" cy="64936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95652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2656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34996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956520" y="5280120"/>
            <a:ext cx="857376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85741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956520" y="5280120"/>
            <a:ext cx="85741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534996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956520" y="528012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4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95652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349960" y="3893040"/>
            <a:ext cx="4183920" cy="126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86" name="Image 85"/>
          <p:cNvPicPr/>
          <p:nvPr/>
        </p:nvPicPr>
        <p:blipFill>
          <a:blip r:embed="rId2"/>
          <a:stretch>
            <a:fillRect/>
          </a:stretch>
        </p:blipFill>
        <p:spPr>
          <a:xfrm>
            <a:off x="6648120" y="5280120"/>
            <a:ext cx="1587240" cy="1266480"/>
          </a:xfrm>
          <a:prstGeom prst="rect">
            <a:avLst/>
          </a:prstGeom>
          <a:ln>
            <a:noFill/>
          </a:ln>
        </p:spPr>
      </p:pic>
      <p:pic>
        <p:nvPicPr>
          <p:cNvPr id="87" name="Image 86"/>
          <p:cNvPicPr/>
          <p:nvPr/>
        </p:nvPicPr>
        <p:blipFill>
          <a:blip r:embed="rId2"/>
          <a:stretch>
            <a:fillRect/>
          </a:stretch>
        </p:blipFill>
        <p:spPr>
          <a:xfrm>
            <a:off x="2254680" y="5280120"/>
            <a:ext cx="1587240" cy="1266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7"/>
          <p:cNvPicPr/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721440" cy="1002960"/>
          </a:xfrm>
          <a:prstGeom prst="rect">
            <a:avLst/>
          </a:prstGeom>
          <a:ln w="9360">
            <a:noFill/>
          </a:ln>
        </p:spPr>
      </p:pic>
      <p:pic>
        <p:nvPicPr>
          <p:cNvPr id="12" name="Image 8"/>
          <p:cNvPicPr/>
          <p:nvPr/>
        </p:nvPicPr>
        <p:blipFill>
          <a:blip r:embed="rId15"/>
          <a:srcRect b="41468"/>
          <a:stretch>
            <a:fillRect/>
          </a:stretch>
        </p:blipFill>
        <p:spPr>
          <a:xfrm>
            <a:off x="8766000" y="122400"/>
            <a:ext cx="764640" cy="74592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sp>
        <p:nvSpPr>
          <p:cNvPr id="2" name="CustomShape 1"/>
          <p:cNvSpPr/>
          <p:nvPr/>
        </p:nvSpPr>
        <p:spPr>
          <a:xfrm>
            <a:off x="7710840" y="81000"/>
            <a:ext cx="1051200" cy="873720"/>
          </a:xfrm>
          <a:prstGeom prst="rect">
            <a:avLst/>
          </a:prstGeom>
          <a:noFill/>
          <a:ln w="9360">
            <a:noFill/>
          </a:ln>
        </p:spPr>
        <p:txBody>
          <a:bodyPr wrap="none" lIns="96840" tIns="48240" rIns="96840" bIns="48240"/>
          <a:lstStyle/>
          <a:p>
            <a:pPr algn="r">
              <a:lnSpc>
                <a:spcPct val="100000"/>
              </a:lnSpc>
            </a:pPr>
            <a:r>
              <a:rPr lang="fr-FR" sz="5100" b="1">
                <a:solidFill>
                  <a:srgbClr val="FFFFFF"/>
                </a:solidFill>
                <a:latin typeface="Arial Narrow"/>
              </a:rPr>
              <a:t>Irfu</a:t>
            </a:r>
            <a:endParaRPr/>
          </a:p>
        </p:txBody>
      </p:sp>
      <p:pic>
        <p:nvPicPr>
          <p:cNvPr id="3" name="Image 9"/>
          <p:cNvPicPr/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3519000" cy="7200720"/>
          </a:xfrm>
          <a:prstGeom prst="rect">
            <a:avLst/>
          </a:prstGeom>
          <a:ln w="9360">
            <a:noFill/>
          </a:ln>
        </p:spPr>
      </p:pic>
      <p:sp>
        <p:nvSpPr>
          <p:cNvPr id="4" name="CustomShape 2"/>
          <p:cNvSpPr/>
          <p:nvPr/>
        </p:nvSpPr>
        <p:spPr>
          <a:xfrm>
            <a:off x="1186920" y="4809960"/>
            <a:ext cx="1368360" cy="1163160"/>
          </a:xfrm>
          <a:prstGeom prst="rect">
            <a:avLst/>
          </a:prstGeom>
          <a:noFill/>
          <a:ln w="9360">
            <a:noFill/>
          </a:ln>
        </p:spPr>
        <p:txBody>
          <a:bodyPr wrap="none" lIns="96840" tIns="48240" rIns="96840" bIns="48240"/>
          <a:lstStyle/>
          <a:p>
            <a:pPr>
              <a:lnSpc>
                <a:spcPct val="100000"/>
              </a:lnSpc>
            </a:pPr>
            <a:r>
              <a:rPr lang="fr-FR" sz="7000" b="1">
                <a:solidFill>
                  <a:srgbClr val="FFFFFF"/>
                </a:solidFill>
                <a:latin typeface="Arial Narrow"/>
              </a:rPr>
              <a:t>Irfu</a:t>
            </a:r>
            <a:endParaRPr/>
          </a:p>
        </p:txBody>
      </p:sp>
      <p:pic>
        <p:nvPicPr>
          <p:cNvPr id="5" name="Image 11"/>
          <p:cNvPicPr/>
          <p:nvPr/>
        </p:nvPicPr>
        <p:blipFill>
          <a:blip r:embed="rId15"/>
          <a:srcRect r="1776" b="41468"/>
          <a:stretch>
            <a:fillRect/>
          </a:stretch>
        </p:blipFill>
        <p:spPr>
          <a:xfrm>
            <a:off x="1319040" y="5869080"/>
            <a:ext cx="1125000" cy="111564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sp>
        <p:nvSpPr>
          <p:cNvPr id="6" name="PlaceHolder 3"/>
          <p:cNvSpPr>
            <a:spLocks noGrp="1"/>
          </p:cNvSpPr>
          <p:nvPr>
            <p:ph type="title"/>
          </p:nvPr>
        </p:nvSpPr>
        <p:spPr>
          <a:xfrm>
            <a:off x="4210200" y="1947960"/>
            <a:ext cx="5090760" cy="27860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1418"/>
              </a:lnSpc>
            </a:pPr>
            <a:r>
              <a:rPr lang="fr-FR" sz="3000">
                <a:solidFill>
                  <a:srgbClr val="666666"/>
                </a:solidFill>
                <a:latin typeface="Arial"/>
              </a:rPr>
              <a:t>Click to edit the title text formatModifiez le style du titre</a:t>
            </a:r>
            <a:endParaRPr/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4210200" y="4734720"/>
            <a:ext cx="5090760" cy="128484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buSzPct val="25000"/>
              <a:buFont typeface="StarSymbol"/>
              <a:buChar char=""/>
            </a:pPr>
            <a:r>
              <a:rPr lang="fr-FR" sz="900">
                <a:solidFill>
                  <a:srgbClr val="666666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r-FR" sz="900">
                <a:solidFill>
                  <a:srgbClr val="666666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r-FR" sz="900">
                <a:solidFill>
                  <a:srgbClr val="666666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r-FR" sz="900">
                <a:solidFill>
                  <a:srgbClr val="666666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r-FR" sz="900">
                <a:solidFill>
                  <a:srgbClr val="666666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r-FR" sz="900">
                <a:solidFill>
                  <a:srgbClr val="666666"/>
                </a:solidFill>
                <a:latin typeface="Arial"/>
              </a:rPr>
              <a:t>Sixth Outline Level</a:t>
            </a:r>
            <a:endParaRPr/>
          </a:p>
          <a:p>
            <a:pPr>
              <a:lnSpc>
                <a:spcPct val="100000"/>
              </a:lnSpc>
            </a:pPr>
            <a:r>
              <a:rPr lang="fr-FR" sz="900">
                <a:solidFill>
                  <a:srgbClr val="666666"/>
                </a:solidFill>
                <a:latin typeface="Arial"/>
              </a:rPr>
              <a:t>Seventh Outline LevelModifiez les styles du texte du masque</a:t>
            </a:r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dt"/>
          </p:nvPr>
        </p:nvSpPr>
        <p:spPr>
          <a:xfrm>
            <a:off x="4210200" y="6620040"/>
            <a:ext cx="154260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" name="PlaceHolder 6"/>
          <p:cNvSpPr>
            <a:spLocks noGrp="1"/>
          </p:cNvSpPr>
          <p:nvPr>
            <p:ph type="sldNum"/>
          </p:nvPr>
        </p:nvSpPr>
        <p:spPr>
          <a:xfrm>
            <a:off x="8532720" y="6618240"/>
            <a:ext cx="118872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1100">
                <a:solidFill>
                  <a:srgbClr val="FFFFFF"/>
                </a:solidFill>
                <a:latin typeface="Times New Roman"/>
              </a:rPr>
              <a:t>|  PAGE </a:t>
            </a:r>
            <a:fld id="{86FA303C-C7C3-4BE2-8EEA-59AA5E7BBC89}" type="slidenum">
              <a:rPr lang="fr-FR" sz="1100">
                <a:solidFill>
                  <a:srgbClr val="FFFFFF"/>
                </a:solidFill>
                <a:latin typeface="Times New Roman"/>
              </a:rPr>
              <a:t>‹N°›</a:t>
            </a:fld>
            <a:endParaRPr/>
          </a:p>
        </p:txBody>
      </p:sp>
      <p:sp>
        <p:nvSpPr>
          <p:cNvPr id="10" name="PlaceHolder 7"/>
          <p:cNvSpPr>
            <a:spLocks noGrp="1"/>
          </p:cNvSpPr>
          <p:nvPr>
            <p:ph type="ftr"/>
          </p:nvPr>
        </p:nvSpPr>
        <p:spPr>
          <a:xfrm>
            <a:off x="5780160" y="6620040"/>
            <a:ext cx="271584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1100">
                <a:solidFill>
                  <a:srgbClr val="FFFFFF"/>
                </a:solidFill>
                <a:latin typeface="Times New Roman"/>
              </a:rPr>
              <a:t>IRFU/SACM | 7 OCTOBRE 2013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 7"/>
          <p:cNvPicPr/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721440" cy="1002960"/>
          </a:xfrm>
          <a:prstGeom prst="rect">
            <a:avLst/>
          </a:prstGeom>
          <a:ln w="9360">
            <a:noFill/>
          </a:ln>
        </p:spPr>
      </p:pic>
      <p:pic>
        <p:nvPicPr>
          <p:cNvPr id="46" name="Image 8"/>
          <p:cNvPicPr/>
          <p:nvPr/>
        </p:nvPicPr>
        <p:blipFill>
          <a:blip r:embed="rId15"/>
          <a:srcRect b="41468"/>
          <a:stretch>
            <a:fillRect/>
          </a:stretch>
        </p:blipFill>
        <p:spPr>
          <a:xfrm>
            <a:off x="8766000" y="122400"/>
            <a:ext cx="764640" cy="74592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sp>
        <p:nvSpPr>
          <p:cNvPr id="47" name="CustomShape 1"/>
          <p:cNvSpPr/>
          <p:nvPr/>
        </p:nvSpPr>
        <p:spPr>
          <a:xfrm>
            <a:off x="7710840" y="81000"/>
            <a:ext cx="1051200" cy="873720"/>
          </a:xfrm>
          <a:prstGeom prst="rect">
            <a:avLst/>
          </a:prstGeom>
          <a:noFill/>
          <a:ln w="9360">
            <a:noFill/>
          </a:ln>
        </p:spPr>
        <p:txBody>
          <a:bodyPr wrap="none" lIns="96840" tIns="48240" rIns="96840" bIns="48240"/>
          <a:lstStyle/>
          <a:p>
            <a:pPr algn="r">
              <a:lnSpc>
                <a:spcPct val="100000"/>
              </a:lnSpc>
            </a:pPr>
            <a:r>
              <a:rPr lang="fr-FR" sz="5100" b="1">
                <a:solidFill>
                  <a:srgbClr val="FFFFFF"/>
                </a:solidFill>
                <a:latin typeface="Arial Narrow"/>
              </a:rPr>
              <a:t>Irfu</a:t>
            </a:r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title"/>
          </p:nvPr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 b="1">
                <a:solidFill>
                  <a:srgbClr val="FFFF00"/>
                </a:solidFill>
                <a:latin typeface="Arial"/>
              </a:rPr>
              <a:t>Click to edit the title text formatModifiez le style du titre</a:t>
            </a:r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956520" y="3893040"/>
            <a:ext cx="8574120" cy="2656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r-FR" sz="1300">
                <a:solidFill>
                  <a:srgbClr val="FFFFFF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r-FR" sz="1300">
                <a:solidFill>
                  <a:srgbClr val="FFFFFF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Sixth Outline Level</a:t>
            </a:r>
            <a:endParaRPr/>
          </a:p>
          <a:p>
            <a:pPr>
              <a:lnSpc>
                <a:spcPct val="100000"/>
              </a:lnSpc>
            </a:pPr>
            <a:r>
              <a:rPr lang="fr-FR" sz="1300">
                <a:solidFill>
                  <a:srgbClr val="FFFFFF"/>
                </a:solidFill>
                <a:latin typeface="Arial"/>
              </a:rPr>
              <a:t>Seventh Outline LevelModifiez les styles du texte du masque</a:t>
            </a:r>
            <a:endParaRPr/>
          </a:p>
          <a:p>
            <a:pPr lvl="1">
              <a:lnSpc>
                <a:spcPct val="100000"/>
              </a:lnSpc>
              <a:buBlip>
                <a:blip r:embed="rId16"/>
              </a:buBlip>
            </a:pPr>
            <a:r>
              <a:rPr lang="fr-FR" sz="1700">
                <a:solidFill>
                  <a:srgbClr val="666666"/>
                </a:solidFill>
                <a:latin typeface="Arial"/>
              </a:rPr>
              <a:t>Deuxième niveau</a:t>
            </a:r>
            <a:endParaRPr/>
          </a:p>
          <a:p>
            <a:r>
              <a:rPr lang="fr-FR" sz="1700">
                <a:solidFill>
                  <a:srgbClr val="666666"/>
                </a:solidFill>
                <a:latin typeface="Arial"/>
              </a:rPr>
              <a:t>Troisième niveau</a:t>
            </a:r>
            <a:endParaRPr/>
          </a:p>
          <a:p>
            <a:pPr lvl="3">
              <a:lnSpc>
                <a:spcPct val="100000"/>
              </a:lnSpc>
              <a:buBlip>
                <a:blip r:embed="rId17"/>
              </a:buBlip>
            </a:pPr>
            <a:r>
              <a:rPr lang="fr-FR" sz="1700">
                <a:solidFill>
                  <a:srgbClr val="666666"/>
                </a:solidFill>
                <a:latin typeface="Arial"/>
              </a:rPr>
              <a:t>Quatrième niveau</a:t>
            </a:r>
            <a:endParaRPr/>
          </a:p>
          <a:p>
            <a:pPr lvl="4">
              <a:lnSpc>
                <a:spcPct val="100000"/>
              </a:lnSpc>
              <a:buFont typeface="Arial"/>
              <a:buChar char="-"/>
            </a:pPr>
            <a:r>
              <a:rPr lang="fr-FR" sz="1700">
                <a:solidFill>
                  <a:srgbClr val="666666"/>
                </a:solidFill>
                <a:latin typeface="Arial"/>
              </a:rPr>
              <a:t>Cinquième niveau</a:t>
            </a:r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957240" y="1531080"/>
            <a:ext cx="8573400" cy="20030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r-FR" sz="1300">
                <a:solidFill>
                  <a:srgbClr val="FFFFFF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r-FR" sz="1300">
                <a:solidFill>
                  <a:srgbClr val="FFFFFF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r-FR" sz="1300">
                <a:solidFill>
                  <a:srgbClr val="FFFFFF"/>
                </a:solidFill>
                <a:latin typeface="Arial"/>
              </a:rPr>
              <a:t>Sixth Outline Level</a:t>
            </a:r>
            <a:endParaRPr/>
          </a:p>
          <a:p>
            <a:pPr>
              <a:lnSpc>
                <a:spcPct val="100000"/>
              </a:lnSpc>
            </a:pPr>
            <a:r>
              <a:rPr lang="fr-FR" sz="1300">
                <a:solidFill>
                  <a:srgbClr val="FFFFFF"/>
                </a:solidFill>
                <a:latin typeface="Arial"/>
              </a:rPr>
              <a:t>Seventh Outline LevelModifiez les styles du texte du masque</a:t>
            </a:r>
            <a:endParaRPr/>
          </a:p>
        </p:txBody>
      </p:sp>
      <p:sp>
        <p:nvSpPr>
          <p:cNvPr id="51" name="PlaceHolder 5"/>
          <p:cNvSpPr>
            <a:spLocks noGrp="1"/>
          </p:cNvSpPr>
          <p:nvPr>
            <p:ph type="dt"/>
          </p:nvPr>
        </p:nvSpPr>
        <p:spPr>
          <a:xfrm>
            <a:off x="955800" y="6620040"/>
            <a:ext cx="154260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2" name="PlaceHolder 6"/>
          <p:cNvSpPr>
            <a:spLocks noGrp="1"/>
          </p:cNvSpPr>
          <p:nvPr>
            <p:ph type="sldNum"/>
          </p:nvPr>
        </p:nvSpPr>
        <p:spPr>
          <a:xfrm>
            <a:off x="8532720" y="6618240"/>
            <a:ext cx="118872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1100">
                <a:solidFill>
                  <a:srgbClr val="666666"/>
                </a:solidFill>
                <a:latin typeface="Times New Roman"/>
              </a:rPr>
              <a:t>|  PAGE </a:t>
            </a:r>
            <a:fld id="{446EFB30-97CA-4B4A-8719-BB40D937F96C}" type="slidenum">
              <a:rPr lang="fr-FR" sz="1100">
                <a:solidFill>
                  <a:srgbClr val="666666"/>
                </a:solidFill>
                <a:latin typeface="Times New Roman"/>
              </a:rPr>
              <a:t>‹N°›</a:t>
            </a:fld>
            <a:endParaRPr/>
          </a:p>
        </p:txBody>
      </p:sp>
      <p:sp>
        <p:nvSpPr>
          <p:cNvPr id="53" name="PlaceHolder 7"/>
          <p:cNvSpPr>
            <a:spLocks noGrp="1"/>
          </p:cNvSpPr>
          <p:nvPr>
            <p:ph type="ftr"/>
          </p:nvPr>
        </p:nvSpPr>
        <p:spPr>
          <a:xfrm>
            <a:off x="2563920" y="6620040"/>
            <a:ext cx="593208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1100">
                <a:solidFill>
                  <a:srgbClr val="666666"/>
                </a:solidFill>
                <a:latin typeface="Times New Roman"/>
              </a:rPr>
              <a:t>IRFU/SACM | 7 OCTOBRE 2013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3931920" y="1840680"/>
            <a:ext cx="5328360" cy="71964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lnSpc>
                <a:spcPct val="150000"/>
              </a:lnSpc>
            </a:pPr>
            <a:r>
              <a:rPr lang="fr-FR" sz="2100" b="1">
                <a:solidFill>
                  <a:srgbClr val="666666"/>
                </a:solidFill>
                <a:latin typeface="Arial"/>
              </a:rPr>
              <a:t>Le projet M-Cube :
des Micromegas de grande surface
pour la sécurité du territoire
</a:t>
            </a:r>
            <a:r>
              <a:rPr lang="fr-FR" sz="1600">
                <a:solidFill>
                  <a:srgbClr val="666666"/>
                </a:solidFill>
                <a:latin typeface="Arial"/>
              </a:rPr>
              <a:t>
</a:t>
            </a:r>
            <a:endParaRPr/>
          </a:p>
        </p:txBody>
      </p:sp>
      <p:sp>
        <p:nvSpPr>
          <p:cNvPr id="89" name="TextShape 2"/>
          <p:cNvSpPr txBox="1"/>
          <p:nvPr/>
        </p:nvSpPr>
        <p:spPr>
          <a:xfrm>
            <a:off x="8532720" y="6618240"/>
            <a:ext cx="118872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1100">
                <a:solidFill>
                  <a:srgbClr val="FFFFFF"/>
                </a:solidFill>
                <a:latin typeface="Times New Roman"/>
              </a:rPr>
              <a:t>|  PAGE </a:t>
            </a:r>
            <a:fld id="{145B6493-47ED-43B9-8794-53DB405C14A1}" type="slidenum">
              <a:rPr lang="fr-FR" sz="1100">
                <a:solidFill>
                  <a:srgbClr val="FFFFFF"/>
                </a:solidFill>
                <a:latin typeface="Times New Roman"/>
              </a:rPr>
              <a:t>1</a:t>
            </a:fld>
            <a:endParaRPr/>
          </a:p>
        </p:txBody>
      </p:sp>
      <p:sp>
        <p:nvSpPr>
          <p:cNvPr id="90" name="TextShape 3"/>
          <p:cNvSpPr txBox="1"/>
          <p:nvPr/>
        </p:nvSpPr>
        <p:spPr>
          <a:xfrm>
            <a:off x="5780160" y="6620040"/>
            <a:ext cx="2715840" cy="3837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1100">
                <a:solidFill>
                  <a:srgbClr val="FFFFFF"/>
                </a:solidFill>
                <a:latin typeface="Times New Roman"/>
              </a:rPr>
              <a:t>IRFU/SACM | 7 OCTOBRE 2013</a:t>
            </a:r>
            <a:endParaRPr/>
          </a:p>
        </p:txBody>
      </p:sp>
      <p:sp>
        <p:nvSpPr>
          <p:cNvPr id="91" name="CustomShape 4"/>
          <p:cNvSpPr/>
          <p:nvPr/>
        </p:nvSpPr>
        <p:spPr>
          <a:xfrm>
            <a:off x="5310720" y="4248360"/>
            <a:ext cx="1945800" cy="3952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i="1">
                <a:solidFill>
                  <a:srgbClr val="595959"/>
                </a:solidFill>
                <a:latin typeface="Arial"/>
              </a:rPr>
              <a:t>Bouteille Simon</a:t>
            </a:r>
            <a:endParaRPr/>
          </a:p>
        </p:txBody>
      </p:sp>
      <p:sp>
        <p:nvSpPr>
          <p:cNvPr id="92" name="TextShape 5"/>
          <p:cNvSpPr txBox="1"/>
          <p:nvPr/>
        </p:nvSpPr>
        <p:spPr>
          <a:xfrm>
            <a:off x="4210200" y="6095520"/>
            <a:ext cx="5090760" cy="5288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fr-FR"/>
              <a:t>Irfu/SPhN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>
                <a:solidFill>
                  <a:srgbClr val="FFFFFF"/>
                </a:solidFill>
                <a:latin typeface="Calibri"/>
              </a:rPr>
              <a:t>Les muons cosmiques</a:t>
            </a:r>
            <a:endParaRPr/>
          </a:p>
        </p:txBody>
      </p:sp>
      <p:pic>
        <p:nvPicPr>
          <p:cNvPr id="94" name="Image 93"/>
          <p:cNvPicPr/>
          <p:nvPr/>
        </p:nvPicPr>
        <p:blipFill>
          <a:blip r:embed="rId2"/>
          <a:stretch>
            <a:fillRect/>
          </a:stretch>
        </p:blipFill>
        <p:spPr>
          <a:xfrm>
            <a:off x="91440" y="2535120"/>
            <a:ext cx="4023360" cy="2951280"/>
          </a:xfrm>
          <a:prstGeom prst="rect">
            <a:avLst/>
          </a:prstGeom>
          <a:ln>
            <a:noFill/>
          </a:ln>
        </p:spPr>
      </p:pic>
      <p:sp>
        <p:nvSpPr>
          <p:cNvPr id="95" name="TextShape 2"/>
          <p:cNvSpPr txBox="1"/>
          <p:nvPr/>
        </p:nvSpPr>
        <p:spPr>
          <a:xfrm>
            <a:off x="4114800" y="3017520"/>
            <a:ext cx="5607000" cy="21297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fr-FR" sz="1600"/>
              <a:t>Les rayons cosmiques bombardent la Terre en permanence</a:t>
            </a:r>
            <a:endParaRPr/>
          </a:p>
          <a:p>
            <a:endParaRPr/>
          </a:p>
          <a:p>
            <a:r>
              <a:rPr lang="fr-FR" sz="1600"/>
              <a:t>Ils interagissent avec l'atmosphère : des muons sont créés</a:t>
            </a:r>
            <a:endParaRPr/>
          </a:p>
          <a:p>
            <a:endParaRPr/>
          </a:p>
          <a:p>
            <a:r>
              <a:rPr lang="fr-FR" sz="1600"/>
              <a:t>Les muons :</a:t>
            </a:r>
            <a:endParaRPr/>
          </a:p>
          <a:p>
            <a:r>
              <a:rPr lang="fr-FR" sz="1600"/>
              <a:t>	Cousins lourds de l'électron</a:t>
            </a:r>
            <a:endParaRPr/>
          </a:p>
          <a:p>
            <a:r>
              <a:rPr lang="fr-FR" sz="1600"/>
              <a:t>	Particules très pénétrantes</a:t>
            </a:r>
            <a:endParaRPr/>
          </a:p>
          <a:p>
            <a:r>
              <a:rPr lang="fr-FR" sz="1600"/>
              <a:t>	Énergie moyenne : 4GeV</a:t>
            </a:r>
            <a:endParaRPr/>
          </a:p>
          <a:p>
            <a:r>
              <a:rPr lang="fr-FR" sz="1600"/>
              <a:t>	Flux : 1 cm-2min-1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>
                <a:solidFill>
                  <a:srgbClr val="FFFFFF"/>
                </a:solidFill>
                <a:latin typeface="Calibri"/>
              </a:rPr>
              <a:t>Des détecteurs innovants</a:t>
            </a:r>
            <a:endParaRPr/>
          </a:p>
        </p:txBody>
      </p:sp>
      <p:pic>
        <p:nvPicPr>
          <p:cNvPr id="97" name="Picture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65760" y="1218600"/>
            <a:ext cx="3892680" cy="1890360"/>
          </a:xfrm>
          <a:prstGeom prst="rect">
            <a:avLst/>
          </a:prstGeom>
          <a:ln>
            <a:noFill/>
          </a:ln>
        </p:spPr>
      </p:pic>
      <p:pic>
        <p:nvPicPr>
          <p:cNvPr id="98" name="Picture 19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3680640"/>
            <a:ext cx="3749040" cy="2811600"/>
          </a:xfrm>
          <a:prstGeom prst="rect">
            <a:avLst/>
          </a:prstGeom>
          <a:ln>
            <a:noFill/>
          </a:ln>
        </p:spPr>
      </p:pic>
      <p:pic>
        <p:nvPicPr>
          <p:cNvPr id="9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5304600" y="3931920"/>
            <a:ext cx="3747960" cy="2811240"/>
          </a:xfrm>
          <a:prstGeom prst="rect">
            <a:avLst/>
          </a:prstGeom>
          <a:ln>
            <a:noFill/>
          </a:ln>
        </p:spPr>
      </p:pic>
      <p:sp>
        <p:nvSpPr>
          <p:cNvPr id="100" name="TextShape 2"/>
          <p:cNvSpPr txBox="1"/>
          <p:nvPr/>
        </p:nvSpPr>
        <p:spPr>
          <a:xfrm>
            <a:off x="4572000" y="1280160"/>
            <a:ext cx="4754880" cy="23940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fr-FR"/>
              <a:t>Détecteurs Micromegas</a:t>
            </a:r>
            <a:endParaRPr/>
          </a:p>
          <a:p>
            <a:endParaRPr/>
          </a:p>
          <a:p>
            <a:r>
              <a:rPr lang="fr-FR"/>
              <a:t>Technologie de multiplexage :</a:t>
            </a:r>
            <a:endParaRPr/>
          </a:p>
          <a:p>
            <a:r>
              <a:rPr lang="fr-FR"/>
              <a:t>	Réduction des voies d'électronique</a:t>
            </a:r>
            <a:endParaRPr/>
          </a:p>
          <a:p>
            <a:r>
              <a:rPr lang="fr-FR"/>
              <a:t>	Diminution des coûts</a:t>
            </a:r>
            <a:endParaRPr/>
          </a:p>
          <a:p>
            <a:r>
              <a:rPr lang="fr-FR"/>
              <a:t>	Diminution de la consommation</a:t>
            </a:r>
            <a:endParaRPr/>
          </a:p>
          <a:p>
            <a:r>
              <a:rPr lang="fr-FR"/>
              <a:t>	Diminution de la complexité</a:t>
            </a:r>
            <a:endParaRPr/>
          </a:p>
          <a:p>
            <a:endParaRPr/>
          </a:p>
          <a:p>
            <a:r>
              <a:rPr lang="fr-FR"/>
              <a:t>Prototypes de 50cm de coté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>
                <a:solidFill>
                  <a:srgbClr val="FFFFFF"/>
                </a:solidFill>
                <a:latin typeface="Calibri"/>
              </a:rPr>
              <a:t>Une électronique innovante</a:t>
            </a:r>
            <a:endParaRPr/>
          </a:p>
        </p:txBody>
      </p:sp>
      <p:pic>
        <p:nvPicPr>
          <p:cNvPr id="102" name="Picture 41"/>
          <p:cNvPicPr/>
          <p:nvPr/>
        </p:nvPicPr>
        <p:blipFill>
          <a:blip r:embed="rId2"/>
          <a:stretch>
            <a:fillRect/>
          </a:stretch>
        </p:blipFill>
        <p:spPr>
          <a:xfrm>
            <a:off x="1302120" y="1188720"/>
            <a:ext cx="1715400" cy="1371600"/>
          </a:xfrm>
          <a:prstGeom prst="rect">
            <a:avLst/>
          </a:prstGeom>
          <a:ln>
            <a:noFill/>
          </a:ln>
        </p:spPr>
      </p:pic>
      <p:pic>
        <p:nvPicPr>
          <p:cNvPr id="103" name="Picture 31"/>
          <p:cNvPicPr/>
          <p:nvPr/>
        </p:nvPicPr>
        <p:blipFill>
          <a:blip r:embed="rId3"/>
          <a:stretch>
            <a:fillRect/>
          </a:stretch>
        </p:blipFill>
        <p:spPr>
          <a:xfrm>
            <a:off x="726480" y="2625120"/>
            <a:ext cx="2839680" cy="2129760"/>
          </a:xfrm>
          <a:prstGeom prst="rect">
            <a:avLst/>
          </a:prstGeom>
          <a:ln>
            <a:noFill/>
          </a:ln>
        </p:spPr>
      </p:pic>
      <p:pic>
        <p:nvPicPr>
          <p:cNvPr id="104" name="Picture 87"/>
          <p:cNvPicPr/>
          <p:nvPr/>
        </p:nvPicPr>
        <p:blipFill>
          <a:blip r:embed="rId4"/>
          <a:stretch>
            <a:fillRect/>
          </a:stretch>
        </p:blipFill>
        <p:spPr>
          <a:xfrm>
            <a:off x="731520" y="4937760"/>
            <a:ext cx="3004920" cy="2151000"/>
          </a:xfrm>
          <a:prstGeom prst="rect">
            <a:avLst/>
          </a:prstGeom>
          <a:ln>
            <a:noFill/>
          </a:ln>
        </p:spPr>
      </p:pic>
      <p:sp>
        <p:nvSpPr>
          <p:cNvPr id="105" name="TextShape 2"/>
          <p:cNvSpPr txBox="1"/>
          <p:nvPr/>
        </p:nvSpPr>
        <p:spPr>
          <a:xfrm>
            <a:off x="4114800" y="1463040"/>
            <a:ext cx="5100480" cy="5037480"/>
          </a:xfrm>
          <a:prstGeom prst="rect">
            <a:avLst/>
          </a:prstGeom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>
                <a:solidFill>
                  <a:srgbClr val="FFFFFF"/>
                </a:solidFill>
                <a:latin typeface="Calibri"/>
              </a:rPr>
              <a:t>La tomographie par absorption :
Imager de grandes structures</a:t>
            </a:r>
            <a:endParaRPr/>
          </a:p>
        </p:txBody>
      </p:sp>
      <p:sp>
        <p:nvSpPr>
          <p:cNvPr id="107" name="CustomShape 2"/>
          <p:cNvSpPr/>
          <p:nvPr/>
        </p:nvSpPr>
        <p:spPr>
          <a:xfrm rot="5400000">
            <a:off x="422640" y="2155320"/>
            <a:ext cx="820440" cy="537840"/>
          </a:xfrm>
          <a:prstGeom prst="parallelogram">
            <a:avLst>
              <a:gd name="adj" fmla="val 110111"/>
            </a:avLst>
          </a:prstGeom>
          <a:solidFill>
            <a:srgbClr val="BBE0E3"/>
          </a:solidFill>
          <a:ln w="9360">
            <a:solidFill>
              <a:srgbClr val="000000"/>
            </a:solidFill>
            <a:round/>
          </a:ln>
        </p:spPr>
      </p:sp>
      <p:sp>
        <p:nvSpPr>
          <p:cNvPr id="108" name="CustomShape 3"/>
          <p:cNvSpPr/>
          <p:nvPr/>
        </p:nvSpPr>
        <p:spPr>
          <a:xfrm rot="5400000">
            <a:off x="555840" y="2103840"/>
            <a:ext cx="819000" cy="536400"/>
          </a:xfrm>
          <a:prstGeom prst="parallelogram">
            <a:avLst>
              <a:gd name="adj" fmla="val 110207"/>
            </a:avLst>
          </a:prstGeom>
          <a:solidFill>
            <a:srgbClr val="BBE0E3"/>
          </a:solidFill>
          <a:ln w="9360">
            <a:solidFill>
              <a:srgbClr val="000000"/>
            </a:solidFill>
            <a:round/>
          </a:ln>
        </p:spPr>
      </p:sp>
      <p:sp>
        <p:nvSpPr>
          <p:cNvPr id="109" name="CustomShape 4"/>
          <p:cNvSpPr/>
          <p:nvPr/>
        </p:nvSpPr>
        <p:spPr>
          <a:xfrm rot="3900600">
            <a:off x="1086120" y="1492920"/>
            <a:ext cx="1036080" cy="819360"/>
          </a:xfrm>
          <a:prstGeom prst="rect">
            <a:avLst/>
          </a:prstGeom>
          <a:solidFill>
            <a:srgbClr val="595959"/>
          </a:solidFill>
          <a:ln w="9360">
            <a:solidFill>
              <a:srgbClr val="000000"/>
            </a:solidFill>
            <a:round/>
          </a:ln>
        </p:spPr>
      </p:sp>
      <p:sp>
        <p:nvSpPr>
          <p:cNvPr id="110" name="CustomShape 5"/>
          <p:cNvSpPr/>
          <p:nvPr/>
        </p:nvSpPr>
        <p:spPr>
          <a:xfrm>
            <a:off x="1287000" y="1606680"/>
            <a:ext cx="185760" cy="1512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round/>
          </a:ln>
        </p:spPr>
      </p:sp>
      <p:sp>
        <p:nvSpPr>
          <p:cNvPr id="111" name="Line 6"/>
          <p:cNvSpPr/>
          <p:nvPr/>
        </p:nvSpPr>
        <p:spPr>
          <a:xfrm flipH="1">
            <a:off x="1379520" y="1292760"/>
            <a:ext cx="508320" cy="3895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12" name="Line 7"/>
          <p:cNvSpPr/>
          <p:nvPr/>
        </p:nvSpPr>
        <p:spPr>
          <a:xfrm flipH="1">
            <a:off x="1379520" y="1292760"/>
            <a:ext cx="270000" cy="385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13" name="Line 8"/>
          <p:cNvSpPr/>
          <p:nvPr/>
        </p:nvSpPr>
        <p:spPr>
          <a:xfrm flipH="1">
            <a:off x="614520" y="1292760"/>
            <a:ext cx="1179360" cy="11116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14" name="CustomShape 9"/>
          <p:cNvSpPr/>
          <p:nvPr/>
        </p:nvSpPr>
        <p:spPr>
          <a:xfrm>
            <a:off x="794520" y="2194560"/>
            <a:ext cx="46440" cy="324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15" name="CustomShape 10"/>
          <p:cNvSpPr/>
          <p:nvPr/>
        </p:nvSpPr>
        <p:spPr>
          <a:xfrm>
            <a:off x="700560" y="2283120"/>
            <a:ext cx="46440" cy="324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16" name="Line 11"/>
          <p:cNvSpPr/>
          <p:nvPr/>
        </p:nvSpPr>
        <p:spPr>
          <a:xfrm flipH="1">
            <a:off x="832320" y="1606680"/>
            <a:ext cx="1197000" cy="1017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17" name="Line 12"/>
          <p:cNvSpPr/>
          <p:nvPr/>
        </p:nvSpPr>
        <p:spPr>
          <a:xfrm flipH="1">
            <a:off x="695520" y="1739880"/>
            <a:ext cx="1374480" cy="75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18" name="Line 13"/>
          <p:cNvSpPr/>
          <p:nvPr/>
        </p:nvSpPr>
        <p:spPr>
          <a:xfrm flipH="1">
            <a:off x="1745640" y="1820520"/>
            <a:ext cx="330840" cy="1684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19" name="CustomShape 14"/>
          <p:cNvSpPr/>
          <p:nvPr/>
        </p:nvSpPr>
        <p:spPr>
          <a:xfrm>
            <a:off x="795240" y="2404440"/>
            <a:ext cx="46440" cy="324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20" name="CustomShape 15"/>
          <p:cNvSpPr/>
          <p:nvPr/>
        </p:nvSpPr>
        <p:spPr>
          <a:xfrm>
            <a:off x="945360" y="2327400"/>
            <a:ext cx="46440" cy="3204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21" name="CustomShape 16"/>
          <p:cNvSpPr/>
          <p:nvPr/>
        </p:nvSpPr>
        <p:spPr>
          <a:xfrm>
            <a:off x="1040040" y="2415960"/>
            <a:ext cx="46440" cy="3204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22" name="CustomShape 17"/>
          <p:cNvSpPr/>
          <p:nvPr/>
        </p:nvSpPr>
        <p:spPr>
          <a:xfrm>
            <a:off x="883800" y="2549160"/>
            <a:ext cx="46440" cy="324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pic>
        <p:nvPicPr>
          <p:cNvPr id="123" name="Picture 25"/>
          <p:cNvPicPr/>
          <p:nvPr/>
        </p:nvPicPr>
        <p:blipFill>
          <a:blip r:embed="rId2"/>
          <a:stretch>
            <a:fillRect/>
          </a:stretch>
        </p:blipFill>
        <p:spPr>
          <a:xfrm>
            <a:off x="3374640" y="1296720"/>
            <a:ext cx="1746000" cy="1263600"/>
          </a:xfrm>
          <a:prstGeom prst="rect">
            <a:avLst/>
          </a:prstGeom>
          <a:ln>
            <a:noFill/>
          </a:ln>
        </p:spPr>
      </p:pic>
      <p:pic>
        <p:nvPicPr>
          <p:cNvPr id="124" name="Pictur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6235560" y="1188720"/>
            <a:ext cx="805320" cy="1880280"/>
          </a:xfrm>
          <a:prstGeom prst="rect">
            <a:avLst/>
          </a:prstGeom>
          <a:ln>
            <a:noFill/>
          </a:ln>
        </p:spPr>
      </p:pic>
      <p:pic>
        <p:nvPicPr>
          <p:cNvPr id="125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7132320" y="1188720"/>
            <a:ext cx="2309400" cy="1909080"/>
          </a:xfrm>
          <a:prstGeom prst="rect">
            <a:avLst/>
          </a:prstGeom>
          <a:ln>
            <a:noFill/>
          </a:ln>
        </p:spPr>
      </p:pic>
      <p:pic>
        <p:nvPicPr>
          <p:cNvPr id="126" name="Picture 19"/>
          <p:cNvPicPr/>
          <p:nvPr/>
        </p:nvPicPr>
        <p:blipFill>
          <a:blip r:embed="rId5"/>
          <a:stretch>
            <a:fillRect/>
          </a:stretch>
        </p:blipFill>
        <p:spPr>
          <a:xfrm>
            <a:off x="7589520" y="3200400"/>
            <a:ext cx="1920240" cy="1842840"/>
          </a:xfrm>
          <a:prstGeom prst="rect">
            <a:avLst/>
          </a:prstGeom>
          <a:ln>
            <a:noFill/>
          </a:ln>
        </p:spPr>
      </p:pic>
      <p:pic>
        <p:nvPicPr>
          <p:cNvPr id="127" name="Picture 20"/>
          <p:cNvPicPr/>
          <p:nvPr/>
        </p:nvPicPr>
        <p:blipFill>
          <a:blip r:embed="rId6"/>
          <a:stretch>
            <a:fillRect/>
          </a:stretch>
        </p:blipFill>
        <p:spPr>
          <a:xfrm>
            <a:off x="4856400" y="3291840"/>
            <a:ext cx="2550240" cy="1645920"/>
          </a:xfrm>
          <a:prstGeom prst="rect">
            <a:avLst/>
          </a:prstGeom>
          <a:ln>
            <a:noFill/>
          </a:ln>
        </p:spPr>
      </p:pic>
      <p:pic>
        <p:nvPicPr>
          <p:cNvPr id="128" name="Image 127"/>
          <p:cNvPicPr/>
          <p:nvPr/>
        </p:nvPicPr>
        <p:blipFill>
          <a:blip r:embed="rId7"/>
          <a:stretch>
            <a:fillRect/>
          </a:stretch>
        </p:blipFill>
        <p:spPr>
          <a:xfrm>
            <a:off x="6035040" y="5134680"/>
            <a:ext cx="2257200" cy="1906200"/>
          </a:xfrm>
          <a:prstGeom prst="rect">
            <a:avLst/>
          </a:prstGeom>
          <a:ln>
            <a:noFill/>
          </a:ln>
        </p:spPr>
      </p:pic>
      <p:sp>
        <p:nvSpPr>
          <p:cNvPr id="129" name="TextShape 18"/>
          <p:cNvSpPr txBox="1"/>
          <p:nvPr/>
        </p:nvSpPr>
        <p:spPr>
          <a:xfrm>
            <a:off x="806400" y="3484080"/>
            <a:ext cx="3491280" cy="27338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fr-FR"/>
              <a:t>Flux de muon</a:t>
            </a:r>
            <a:r>
              <a:rPr lang="fr-FR" sz="2400">
                <a:latin typeface="Arial"/>
                <a:ea typeface="Arial"/>
              </a:rPr>
              <a:t>→</a:t>
            </a:r>
            <a:r>
              <a:rPr lang="fr-FR">
                <a:latin typeface="Arial"/>
                <a:ea typeface="Arial"/>
              </a:rPr>
              <a:t>carte de densité</a:t>
            </a:r>
            <a:endParaRPr/>
          </a:p>
          <a:p>
            <a:r>
              <a:rPr lang="fr-FR">
                <a:latin typeface="Arial"/>
                <a:ea typeface="Arial"/>
              </a:rPr>
              <a:t>	Absorption</a:t>
            </a:r>
            <a:r>
              <a:rPr lang="fr-FR"/>
              <a:t> ∝ Densité</a:t>
            </a:r>
            <a:endParaRPr/>
          </a:p>
          <a:p>
            <a:endParaRPr/>
          </a:p>
          <a:p>
            <a:r>
              <a:rPr lang="fr-FR"/>
              <a:t>Imagerie de grandes structures</a:t>
            </a:r>
            <a:endParaRPr/>
          </a:p>
          <a:p>
            <a:r>
              <a:rPr lang="fr-FR"/>
              <a:t>	Château d'eau</a:t>
            </a:r>
            <a:endParaRPr/>
          </a:p>
          <a:p>
            <a:r>
              <a:rPr lang="fr-FR"/>
              <a:t>	Volcan</a:t>
            </a:r>
            <a:endParaRPr/>
          </a:p>
          <a:p>
            <a:r>
              <a:rPr lang="fr-FR"/>
              <a:t>	Édifices géologiques</a:t>
            </a:r>
            <a:endParaRPr/>
          </a:p>
          <a:p>
            <a:r>
              <a:rPr lang="fr-FR"/>
              <a:t>	Sites archéologiques</a:t>
            </a:r>
            <a:endParaRPr/>
          </a:p>
          <a:p>
            <a:endParaRPr/>
          </a:p>
          <a:p>
            <a:r>
              <a:rPr lang="fr-FR"/>
              <a:t>Technique lente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>
                <a:solidFill>
                  <a:srgbClr val="FFFFFF"/>
                </a:solidFill>
                <a:latin typeface="Calibri"/>
              </a:rPr>
              <a:t>La tomographie par déviation :
la détection de radio-éléments</a:t>
            </a:r>
            <a:endParaRPr/>
          </a:p>
        </p:txBody>
      </p:sp>
      <p:sp>
        <p:nvSpPr>
          <p:cNvPr id="131" name="CustomShape 2"/>
          <p:cNvSpPr/>
          <p:nvPr/>
        </p:nvSpPr>
        <p:spPr>
          <a:xfrm>
            <a:off x="470880" y="2481120"/>
            <a:ext cx="2363760" cy="206280"/>
          </a:xfrm>
          <a:prstGeom prst="parallelogram">
            <a:avLst>
              <a:gd name="adj" fmla="val 143560"/>
            </a:avLst>
          </a:prstGeom>
          <a:solidFill>
            <a:srgbClr val="BBE0E3"/>
          </a:solidFill>
          <a:ln w="9360">
            <a:solidFill>
              <a:srgbClr val="000000"/>
            </a:solidFill>
            <a:round/>
          </a:ln>
        </p:spPr>
      </p:sp>
      <p:sp>
        <p:nvSpPr>
          <p:cNvPr id="132" name="CustomShape 3"/>
          <p:cNvSpPr/>
          <p:nvPr/>
        </p:nvSpPr>
        <p:spPr>
          <a:xfrm>
            <a:off x="470880" y="2342880"/>
            <a:ext cx="2363760" cy="206640"/>
          </a:xfrm>
          <a:prstGeom prst="parallelogram">
            <a:avLst>
              <a:gd name="adj" fmla="val 143560"/>
            </a:avLst>
          </a:prstGeom>
          <a:solidFill>
            <a:srgbClr val="BBE0E3"/>
          </a:solidFill>
          <a:ln w="9360">
            <a:solidFill>
              <a:srgbClr val="000000"/>
            </a:solidFill>
            <a:round/>
          </a:ln>
        </p:spPr>
      </p:sp>
      <p:sp>
        <p:nvSpPr>
          <p:cNvPr id="133" name="CustomShape 4"/>
          <p:cNvSpPr/>
          <p:nvPr/>
        </p:nvSpPr>
        <p:spPr>
          <a:xfrm>
            <a:off x="457200" y="1491480"/>
            <a:ext cx="2363760" cy="206640"/>
          </a:xfrm>
          <a:prstGeom prst="parallelogram">
            <a:avLst>
              <a:gd name="adj" fmla="val 143560"/>
            </a:avLst>
          </a:prstGeom>
          <a:solidFill>
            <a:srgbClr val="BBE0E3"/>
          </a:solidFill>
          <a:ln w="9360">
            <a:solidFill>
              <a:srgbClr val="000000"/>
            </a:solidFill>
            <a:round/>
          </a:ln>
        </p:spPr>
      </p:sp>
      <p:sp>
        <p:nvSpPr>
          <p:cNvPr id="134" name="CustomShape 5"/>
          <p:cNvSpPr/>
          <p:nvPr/>
        </p:nvSpPr>
        <p:spPr>
          <a:xfrm>
            <a:off x="457200" y="1352880"/>
            <a:ext cx="2363760" cy="206640"/>
          </a:xfrm>
          <a:prstGeom prst="parallelogram">
            <a:avLst>
              <a:gd name="adj" fmla="val 143560"/>
            </a:avLst>
          </a:prstGeom>
          <a:solidFill>
            <a:srgbClr val="BBE0E3"/>
          </a:solidFill>
          <a:ln w="9360">
            <a:solidFill>
              <a:srgbClr val="000000"/>
            </a:solidFill>
            <a:round/>
          </a:ln>
        </p:spPr>
      </p:sp>
      <p:sp>
        <p:nvSpPr>
          <p:cNvPr id="135" name="CustomShape 6"/>
          <p:cNvSpPr/>
          <p:nvPr/>
        </p:nvSpPr>
        <p:spPr>
          <a:xfrm>
            <a:off x="1189080" y="1796040"/>
            <a:ext cx="860400" cy="394920"/>
          </a:xfrm>
          <a:prstGeom prst="rect">
            <a:avLst/>
          </a:prstGeom>
          <a:solidFill>
            <a:srgbClr val="595959"/>
          </a:solidFill>
          <a:ln w="9360">
            <a:solidFill>
              <a:srgbClr val="000000"/>
            </a:solidFill>
            <a:round/>
          </a:ln>
        </p:spPr>
      </p:sp>
      <p:sp>
        <p:nvSpPr>
          <p:cNvPr id="136" name="Line 7"/>
          <p:cNvSpPr/>
          <p:nvPr/>
        </p:nvSpPr>
        <p:spPr>
          <a:xfrm>
            <a:off x="1456920" y="1954440"/>
            <a:ext cx="463680" cy="732240"/>
          </a:xfrm>
          <a:prstGeom prst="line">
            <a:avLst/>
          </a:prstGeom>
          <a:ln w="9360">
            <a:solidFill>
              <a:srgbClr val="000000"/>
            </a:solidFill>
            <a:custDash>
              <a:ds d="35000" sp="35000"/>
            </a:custDash>
            <a:miter/>
          </a:ln>
        </p:spPr>
      </p:sp>
      <p:sp>
        <p:nvSpPr>
          <p:cNvPr id="137" name="Line 8"/>
          <p:cNvSpPr/>
          <p:nvPr/>
        </p:nvSpPr>
        <p:spPr>
          <a:xfrm>
            <a:off x="1020240" y="1261440"/>
            <a:ext cx="463680" cy="7322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38" name="Line 9"/>
          <p:cNvSpPr/>
          <p:nvPr/>
        </p:nvSpPr>
        <p:spPr>
          <a:xfrm flipH="1">
            <a:off x="1400040" y="1976400"/>
            <a:ext cx="60120" cy="8031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39" name="CustomShape 10"/>
          <p:cNvSpPr/>
          <p:nvPr/>
        </p:nvSpPr>
        <p:spPr>
          <a:xfrm>
            <a:off x="1132920" y="1456560"/>
            <a:ext cx="5544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40" name="CustomShape 11"/>
          <p:cNvSpPr/>
          <p:nvPr/>
        </p:nvSpPr>
        <p:spPr>
          <a:xfrm>
            <a:off x="1231920" y="1620720"/>
            <a:ext cx="5508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41" name="CustomShape 12"/>
          <p:cNvSpPr/>
          <p:nvPr/>
        </p:nvSpPr>
        <p:spPr>
          <a:xfrm>
            <a:off x="1389240" y="2458080"/>
            <a:ext cx="5544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42" name="CustomShape 13"/>
          <p:cNvSpPr/>
          <p:nvPr/>
        </p:nvSpPr>
        <p:spPr>
          <a:xfrm>
            <a:off x="1383480" y="2607480"/>
            <a:ext cx="5544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43" name="CustomShape 14"/>
          <p:cNvSpPr/>
          <p:nvPr/>
        </p:nvSpPr>
        <p:spPr>
          <a:xfrm>
            <a:off x="1326600" y="1905480"/>
            <a:ext cx="220680" cy="156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round/>
          </a:ln>
        </p:spPr>
      </p:sp>
      <p:sp>
        <p:nvSpPr>
          <p:cNvPr id="144" name="Line 15"/>
          <p:cNvSpPr/>
          <p:nvPr/>
        </p:nvSpPr>
        <p:spPr>
          <a:xfrm flipH="1">
            <a:off x="1751400" y="1215000"/>
            <a:ext cx="113760" cy="7318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45" name="Line 16"/>
          <p:cNvSpPr/>
          <p:nvPr/>
        </p:nvSpPr>
        <p:spPr>
          <a:xfrm flipH="1">
            <a:off x="1652760" y="1954440"/>
            <a:ext cx="99720" cy="594360"/>
          </a:xfrm>
          <a:prstGeom prst="line">
            <a:avLst/>
          </a:prstGeom>
          <a:ln w="9360">
            <a:solidFill>
              <a:srgbClr val="000000"/>
            </a:solidFill>
            <a:custDash>
              <a:ds d="35000" sp="35000"/>
            </a:custDash>
            <a:miter/>
          </a:ln>
        </p:spPr>
      </p:sp>
      <p:sp>
        <p:nvSpPr>
          <p:cNvPr id="146" name="Line 17"/>
          <p:cNvSpPr/>
          <p:nvPr/>
        </p:nvSpPr>
        <p:spPr>
          <a:xfrm>
            <a:off x="1752480" y="1954440"/>
            <a:ext cx="0" cy="8244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</p:sp>
      <p:sp>
        <p:nvSpPr>
          <p:cNvPr id="147" name="CustomShape 18"/>
          <p:cNvSpPr/>
          <p:nvPr/>
        </p:nvSpPr>
        <p:spPr>
          <a:xfrm>
            <a:off x="1808640" y="1445040"/>
            <a:ext cx="5544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48" name="CustomShape 19"/>
          <p:cNvSpPr/>
          <p:nvPr/>
        </p:nvSpPr>
        <p:spPr>
          <a:xfrm>
            <a:off x="1774440" y="1629720"/>
            <a:ext cx="55440" cy="3312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49" name="CustomShape 20"/>
          <p:cNvSpPr/>
          <p:nvPr/>
        </p:nvSpPr>
        <p:spPr>
          <a:xfrm>
            <a:off x="1727280" y="2469600"/>
            <a:ext cx="5508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150" name="CustomShape 21"/>
          <p:cNvSpPr/>
          <p:nvPr/>
        </p:nvSpPr>
        <p:spPr>
          <a:xfrm>
            <a:off x="1721520" y="2595960"/>
            <a:ext cx="55440" cy="3348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pic>
        <p:nvPicPr>
          <p:cNvPr id="151" name="Picture 1"/>
          <p:cNvPicPr/>
          <p:nvPr/>
        </p:nvPicPr>
        <p:blipFill>
          <a:blip r:embed="rId2"/>
          <a:srcRect l="8048" t="26657" r="7147" b="23155"/>
          <a:stretch>
            <a:fillRect/>
          </a:stretch>
        </p:blipFill>
        <p:spPr>
          <a:xfrm>
            <a:off x="5125680" y="4484160"/>
            <a:ext cx="3944160" cy="1421640"/>
          </a:xfrm>
          <a:prstGeom prst="rect">
            <a:avLst/>
          </a:prstGeom>
          <a:ln>
            <a:noFill/>
          </a:ln>
        </p:spPr>
      </p:pic>
      <p:sp>
        <p:nvSpPr>
          <p:cNvPr id="152" name="CustomShape 22"/>
          <p:cNvSpPr/>
          <p:nvPr/>
        </p:nvSpPr>
        <p:spPr>
          <a:xfrm>
            <a:off x="5154120" y="4297680"/>
            <a:ext cx="2051640" cy="1254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fr-FR" sz="1200">
                <a:solidFill>
                  <a:srgbClr val="000000"/>
                </a:solidFill>
                <a:latin typeface="Arial"/>
                <a:ea typeface="Microsoft YaHei"/>
              </a:rPr>
              <a:t>Scattering positon density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53" name="CustomShape 23"/>
          <p:cNvSpPr/>
          <p:nvPr/>
        </p:nvSpPr>
        <p:spPr>
          <a:xfrm>
            <a:off x="7238880" y="4320000"/>
            <a:ext cx="2050920" cy="1290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fr-FR" sz="1300">
                <a:solidFill>
                  <a:srgbClr val="000000"/>
                </a:solidFill>
                <a:latin typeface="Arial"/>
                <a:ea typeface="Microsoft YaHei"/>
              </a:rPr>
              <a:t>ML-EM reconstruction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54" name="CustomShape 24"/>
          <p:cNvSpPr/>
          <p:nvPr/>
        </p:nvSpPr>
        <p:spPr>
          <a:xfrm>
            <a:off x="7366680" y="5938200"/>
            <a:ext cx="2051640" cy="958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fr-FR" sz="1100">
                <a:solidFill>
                  <a:srgbClr val="000000"/>
                </a:solidFill>
                <a:latin typeface="Arial"/>
                <a:ea typeface="Microsoft YaHei"/>
              </a:rPr>
              <a:t>Uranium Iron Lead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55" name="CustomShape 25"/>
          <p:cNvSpPr/>
          <p:nvPr/>
        </p:nvSpPr>
        <p:spPr>
          <a:xfrm flipV="1">
            <a:off x="7701480" y="4955760"/>
            <a:ext cx="214200" cy="998280"/>
          </a:xfrm>
          <a:prstGeom prst="straightConnector1">
            <a:avLst/>
          </a:prstGeom>
          <a:solidFill>
            <a:srgbClr val="00B8FF"/>
          </a:solidFill>
          <a:ln w="19080">
            <a:solidFill>
              <a:srgbClr val="FF0000"/>
            </a:solidFill>
            <a:round/>
            <a:tailEnd type="triangle" w="lg" len="lg"/>
          </a:ln>
        </p:spPr>
      </p:sp>
      <p:sp>
        <p:nvSpPr>
          <p:cNvPr id="156" name="CustomShape 26"/>
          <p:cNvSpPr/>
          <p:nvPr/>
        </p:nvSpPr>
        <p:spPr>
          <a:xfrm flipH="1" flipV="1">
            <a:off x="8076600" y="5223960"/>
            <a:ext cx="26640" cy="714240"/>
          </a:xfrm>
          <a:prstGeom prst="straightConnector1">
            <a:avLst/>
          </a:prstGeom>
          <a:solidFill>
            <a:srgbClr val="00B8FF"/>
          </a:solidFill>
          <a:ln w="19080">
            <a:solidFill>
              <a:srgbClr val="3737FF"/>
            </a:solidFill>
            <a:round/>
            <a:tailEnd type="triangle" w="lg" len="lg"/>
          </a:ln>
        </p:spPr>
      </p:sp>
      <p:sp>
        <p:nvSpPr>
          <p:cNvPr id="157" name="CustomShape 27"/>
          <p:cNvSpPr/>
          <p:nvPr/>
        </p:nvSpPr>
        <p:spPr>
          <a:xfrm flipH="1" flipV="1">
            <a:off x="8287200" y="5492160"/>
            <a:ext cx="172080" cy="499680"/>
          </a:xfrm>
          <a:prstGeom prst="straightConnector1">
            <a:avLst/>
          </a:prstGeom>
          <a:solidFill>
            <a:srgbClr val="00B8FF"/>
          </a:solidFill>
          <a:ln w="19080">
            <a:solidFill>
              <a:srgbClr val="00FF00"/>
            </a:solidFill>
            <a:round/>
            <a:tailEnd type="triangle" w="lg" len="lg"/>
          </a:ln>
        </p:spPr>
      </p:sp>
      <p:pic>
        <p:nvPicPr>
          <p:cNvPr id="158" name="Picture 29"/>
          <p:cNvPicPr/>
          <p:nvPr/>
        </p:nvPicPr>
        <p:blipFill>
          <a:blip r:embed="rId3"/>
          <a:stretch>
            <a:fillRect/>
          </a:stretch>
        </p:blipFill>
        <p:spPr>
          <a:xfrm>
            <a:off x="6891480" y="1465920"/>
            <a:ext cx="2560320" cy="1734480"/>
          </a:xfrm>
          <a:prstGeom prst="rect">
            <a:avLst/>
          </a:prstGeom>
          <a:ln>
            <a:noFill/>
          </a:ln>
        </p:spPr>
      </p:pic>
      <p:pic>
        <p:nvPicPr>
          <p:cNvPr id="159" name="Image 158"/>
          <p:cNvPicPr/>
          <p:nvPr/>
        </p:nvPicPr>
        <p:blipFill>
          <a:blip r:embed="rId4"/>
          <a:stretch>
            <a:fillRect/>
          </a:stretch>
        </p:blipFill>
        <p:spPr>
          <a:xfrm>
            <a:off x="3657600" y="1097280"/>
            <a:ext cx="3233880" cy="2194560"/>
          </a:xfrm>
          <a:prstGeom prst="rect">
            <a:avLst/>
          </a:prstGeom>
          <a:ln>
            <a:noFill/>
          </a:ln>
        </p:spPr>
      </p:pic>
      <p:sp>
        <p:nvSpPr>
          <p:cNvPr id="160" name="TextShape 28"/>
          <p:cNvSpPr txBox="1"/>
          <p:nvPr/>
        </p:nvSpPr>
        <p:spPr>
          <a:xfrm>
            <a:off x="457200" y="3758400"/>
            <a:ext cx="4449600" cy="27338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fr-FR"/>
              <a:t>Diffusion multiple dans les matériaux</a:t>
            </a:r>
            <a:endParaRPr/>
          </a:p>
          <a:p>
            <a:r>
              <a:rPr lang="fr-FR"/>
              <a:t>	Lieu des diffusions</a:t>
            </a:r>
            <a:r>
              <a:rPr lang="fr-FR" sz="2400">
                <a:latin typeface="Arial"/>
                <a:ea typeface="Arial"/>
              </a:rPr>
              <a:t>→</a:t>
            </a:r>
            <a:r>
              <a:rPr lang="fr-FR">
                <a:latin typeface="Arial"/>
                <a:ea typeface="Arial"/>
              </a:rPr>
              <a:t>carte de densité</a:t>
            </a:r>
            <a:endParaRPr/>
          </a:p>
          <a:p>
            <a:endParaRPr/>
          </a:p>
          <a:p>
            <a:r>
              <a:rPr lang="fr-FR">
                <a:latin typeface="Arial"/>
                <a:ea typeface="Arial"/>
              </a:rPr>
              <a:t>Imagerie 3D</a:t>
            </a:r>
            <a:endParaRPr/>
          </a:p>
          <a:p>
            <a:endParaRPr/>
          </a:p>
          <a:p>
            <a:r>
              <a:rPr lang="fr-FR">
                <a:latin typeface="Arial"/>
                <a:ea typeface="Arial"/>
              </a:rPr>
              <a:t>Nécessite des détecteurs de part et</a:t>
            </a:r>
            <a:endParaRPr/>
          </a:p>
          <a:p>
            <a:r>
              <a:rPr lang="fr-FR">
                <a:latin typeface="Arial"/>
                <a:ea typeface="Arial"/>
              </a:rPr>
              <a:t>	d'autre de l'objet</a:t>
            </a:r>
            <a:endParaRPr/>
          </a:p>
          <a:p>
            <a:endParaRPr/>
          </a:p>
          <a:p>
            <a:r>
              <a:rPr lang="fr-FR">
                <a:latin typeface="Arial"/>
                <a:ea typeface="Arial"/>
              </a:rPr>
              <a:t>Technique rapide</a:t>
            </a:r>
            <a:endParaRPr/>
          </a:p>
          <a:p>
            <a:r>
              <a:rPr lang="fr-FR">
                <a:latin typeface="Arial"/>
                <a:ea typeface="Arial"/>
              </a:rPr>
              <a:t>	Respect des directives DNDO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1608120" y="55440"/>
            <a:ext cx="593208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fr-FR" sz="2300">
                <a:solidFill>
                  <a:srgbClr val="FFFFFF"/>
                </a:solidFill>
                <a:latin typeface="Calibri"/>
              </a:rPr>
              <a:t>D'autres applications</a:t>
            </a:r>
            <a:endParaRPr/>
          </a:p>
        </p:txBody>
      </p:sp>
      <p:sp>
        <p:nvSpPr>
          <p:cNvPr id="162" name="TextShape 2"/>
          <p:cNvSpPr txBox="1"/>
          <p:nvPr/>
        </p:nvSpPr>
        <p:spPr>
          <a:xfrm>
            <a:off x="468360" y="1645920"/>
            <a:ext cx="8309880" cy="13701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fr-FR"/>
              <a:t>Métrologie :</a:t>
            </a:r>
            <a:endParaRPr/>
          </a:p>
          <a:p>
            <a:r>
              <a:rPr lang="fr-FR"/>
              <a:t>	Détection de déformation quand les mesures GPS ou Laser sont impossible</a:t>
            </a:r>
            <a:endParaRPr/>
          </a:p>
          <a:p>
            <a:endParaRPr/>
          </a:p>
          <a:p>
            <a:r>
              <a:rPr lang="fr-FR"/>
              <a:t>Monitorage :</a:t>
            </a:r>
            <a:endParaRPr/>
          </a:p>
          <a:p>
            <a:r>
              <a:rPr lang="fr-FR"/>
              <a:t>	Évaluation de niveau de remplissage</a:t>
            </a:r>
            <a:endParaRPr/>
          </a:p>
        </p:txBody>
      </p:sp>
      <p:pic>
        <p:nvPicPr>
          <p:cNvPr id="163" name="Image 162"/>
          <p:cNvPicPr/>
          <p:nvPr/>
        </p:nvPicPr>
        <p:blipFill>
          <a:blip r:embed="rId2"/>
          <a:stretch>
            <a:fillRect/>
          </a:stretch>
        </p:blipFill>
        <p:spPr>
          <a:xfrm>
            <a:off x="883800" y="3657600"/>
            <a:ext cx="3413880" cy="2560320"/>
          </a:xfrm>
          <a:prstGeom prst="rect">
            <a:avLst/>
          </a:prstGeom>
          <a:ln>
            <a:noFill/>
          </a:ln>
        </p:spPr>
      </p:pic>
      <p:pic>
        <p:nvPicPr>
          <p:cNvPr id="164" name="Image 163"/>
          <p:cNvPicPr/>
          <p:nvPr/>
        </p:nvPicPr>
        <p:blipFill>
          <a:blip r:embed="rId3"/>
          <a:stretch>
            <a:fillRect/>
          </a:stretch>
        </p:blipFill>
        <p:spPr>
          <a:xfrm>
            <a:off x="5216400" y="3739320"/>
            <a:ext cx="3744720" cy="2478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72</Words>
  <Application>Microsoft Office PowerPoint</Application>
  <PresentationFormat>Personnalisé</PresentationFormat>
  <Paragraphs>57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9" baseType="lpstr"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PORCHERAY Christine</dc:creator>
  <cp:lastModifiedBy>PORCHERAY Christine</cp:lastModifiedBy>
  <cp:revision>1</cp:revision>
  <dcterms:modified xsi:type="dcterms:W3CDTF">2015-10-06T12:20:36Z</dcterms:modified>
</cp:coreProperties>
</file>