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63" r:id="rId4"/>
    <p:sldId id="258" r:id="rId5"/>
    <p:sldId id="268" r:id="rId6"/>
    <p:sldId id="267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266" autoAdjust="0"/>
  </p:normalViewPr>
  <p:slideViewPr>
    <p:cSldViewPr>
      <p:cViewPr>
        <p:scale>
          <a:sx n="100" d="100"/>
          <a:sy n="100" d="100"/>
        </p:scale>
        <p:origin x="-1944" y="-8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4AEAF-2D6B-41BE-B219-1FFA1E35051F}" type="datetimeFigureOut">
              <a:rPr lang="fr-FR" smtClean="0"/>
              <a:t>06/10/2015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71486-00EF-436E-B2DF-B6524465FA9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5496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38-991E-43CF-A3FD-27D8524C39F4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3CF22-4B63-4907-AC5B-7832BAE34611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E1E3-8834-4643-81D3-CBA94A64444A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91E1E-99E5-474B-905E-D1F7A18DED1C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B97-9FAC-434F-8E55-739E86568871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95206-EEF7-45C8-8D70-F713F3B39572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9152-7F67-48A1-83FD-96AC73A6479E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556D-DFDC-4269-B1B6-A9CA797B1137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29010AF-2B72-450A-A003-D9CD651847B9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E3F7-5582-4052-809E-4502EDC525C5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27E61-B70C-473F-983B-54A77AD4A69B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1955784-B33D-4153-8644-2031EB3FB449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3E82030-F2E3-436E-953F-A2B8B403B04F}" type="slidenum">
              <a:rPr lang="fr-FR" smtClean="0"/>
              <a:t>‹N°›</a:t>
            </a:fld>
            <a:endParaRPr lang="fr-F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5941" y="2420888"/>
            <a:ext cx="9144000" cy="1656184"/>
          </a:xfrm>
        </p:spPr>
        <p:txBody>
          <a:bodyPr>
            <a:noAutofit/>
          </a:bodyPr>
          <a:lstStyle/>
          <a:p>
            <a:pPr algn="ctr"/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Caractérisation de matériaux industriels par imagerie chimique à haute résolution spatiale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79512" y="260648"/>
            <a:ext cx="2449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Antoine Boury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1</a:t>
            </a:fld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791" y="5373216"/>
            <a:ext cx="2016225" cy="936104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179512" y="704890"/>
            <a:ext cx="48980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Apprenti Master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Sciences des matériaux</a:t>
            </a:r>
          </a:p>
          <a:p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sur la ligne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ANTARES –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Université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Paris Sud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0" y="6309320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1691680" y="6370323"/>
            <a:ext cx="57606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Forum </a:t>
            </a:r>
            <a:r>
              <a:rPr lang="fr-FR" altLang="fr-FR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Recherche-Industrie - </a:t>
            </a:r>
            <a:r>
              <a:rPr lang="fr-FR" altLang="fr-FR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SOLEIL, 8</a:t>
            </a:r>
            <a:r>
              <a:rPr lang="fr-FR" altLang="fr-FR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octobre 2015</a:t>
            </a:r>
            <a:endParaRPr lang="fr-FR" altLang="fr-FR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11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2" b="12286"/>
          <a:stretch/>
        </p:blipFill>
        <p:spPr bwMode="auto">
          <a:xfrm>
            <a:off x="25544" y="5301208"/>
            <a:ext cx="2016225" cy="959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72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numéro de diapositive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2</a:t>
            </a:fld>
            <a:endParaRPr lang="fr-FR" dirty="0"/>
          </a:p>
        </p:txBody>
      </p:sp>
      <p:sp>
        <p:nvSpPr>
          <p:cNvPr id="28" name="Espace réservé du contenu 2"/>
          <p:cNvSpPr>
            <a:spLocks noGrp="1"/>
          </p:cNvSpPr>
          <p:nvPr>
            <p:ph idx="1"/>
          </p:nvPr>
        </p:nvSpPr>
        <p:spPr>
          <a:xfrm>
            <a:off x="297472" y="4365104"/>
            <a:ext cx="8739024" cy="2232248"/>
          </a:xfrm>
        </p:spPr>
        <p:txBody>
          <a:bodyPr>
            <a:normAutofit/>
          </a:bodyPr>
          <a:lstStyle/>
          <a:p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Guider les utilisateurs industriels et académiques à utiliser les techniques de radiation de Synchrotron</a:t>
            </a:r>
          </a:p>
          <a:p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Permettre de connaitre l’environnement chimique de n’importe quel matériau</a:t>
            </a:r>
          </a:p>
          <a:p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pporter des réponses complémentaires obtenues avec un MEB, un AFM …</a:t>
            </a:r>
          </a:p>
          <a:p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innovante : Très haute résolution spatiale</a:t>
            </a:r>
          </a:p>
          <a:p>
            <a:pPr lvl="1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Diamètre de faisceau : inférieur à 100 nm &amp; précision de balayage 1nm </a:t>
            </a:r>
          </a:p>
        </p:txBody>
      </p:sp>
      <p:sp>
        <p:nvSpPr>
          <p:cNvPr id="29" name="Titre 1"/>
          <p:cNvSpPr txBox="1">
            <a:spLocks/>
          </p:cNvSpPr>
          <p:nvPr/>
        </p:nvSpPr>
        <p:spPr>
          <a:xfrm>
            <a:off x="0" y="116632"/>
            <a:ext cx="9123462" cy="90872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Caractérisation de matériaux industriels par imagerie chimique à haute résolution spatiale : </a:t>
            </a:r>
            <a:r>
              <a:rPr lang="fr-FR" sz="18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METHODOLOGIE </a:t>
            </a:r>
            <a:endParaRPr lang="fr-FR" sz="18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Connecteur droit 50"/>
          <p:cNvCxnSpPr/>
          <p:nvPr/>
        </p:nvCxnSpPr>
        <p:spPr>
          <a:xfrm>
            <a:off x="0" y="6453336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32"/>
          <p:cNvSpPr txBox="1">
            <a:spLocks noChangeArrowheads="1"/>
          </p:cNvSpPr>
          <p:nvPr/>
        </p:nvSpPr>
        <p:spPr bwMode="auto">
          <a:xfrm>
            <a:off x="1475656" y="6525344"/>
            <a:ext cx="57606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Forum 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Recherche-Industrie - </a:t>
            </a: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SOLEIL, 8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octobre 2015</a:t>
            </a:r>
            <a:endParaRPr lang="fr-FR" altLang="fr-FR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3" name="Grouper 57"/>
          <p:cNvGrpSpPr>
            <a:grpSpLocks/>
          </p:cNvGrpSpPr>
          <p:nvPr/>
        </p:nvGrpSpPr>
        <p:grpSpPr bwMode="auto">
          <a:xfrm>
            <a:off x="1331640" y="836712"/>
            <a:ext cx="4608512" cy="3456384"/>
            <a:chOff x="685800" y="838200"/>
            <a:chExt cx="5257800" cy="3962400"/>
          </a:xfrm>
        </p:grpSpPr>
        <p:grpSp>
          <p:nvGrpSpPr>
            <p:cNvPr id="54" name="Grouper 26"/>
            <p:cNvGrpSpPr>
              <a:grpSpLocks/>
            </p:cNvGrpSpPr>
            <p:nvPr/>
          </p:nvGrpSpPr>
          <p:grpSpPr bwMode="auto">
            <a:xfrm>
              <a:off x="685800" y="838200"/>
              <a:ext cx="5257800" cy="3962400"/>
              <a:chOff x="2286000" y="685800"/>
              <a:chExt cx="5257800" cy="3962400"/>
            </a:xfrm>
          </p:grpSpPr>
          <p:grpSp>
            <p:nvGrpSpPr>
              <p:cNvPr id="59" name="Grouper 22"/>
              <p:cNvGrpSpPr>
                <a:grpSpLocks/>
              </p:cNvGrpSpPr>
              <p:nvPr/>
            </p:nvGrpSpPr>
            <p:grpSpPr bwMode="auto">
              <a:xfrm>
                <a:off x="2286000" y="685800"/>
                <a:ext cx="5257800" cy="3962400"/>
                <a:chOff x="2286000" y="685800"/>
                <a:chExt cx="5257800" cy="3962400"/>
              </a:xfrm>
            </p:grpSpPr>
            <p:grpSp>
              <p:nvGrpSpPr>
                <p:cNvPr id="67" name="Grouper 9"/>
                <p:cNvGrpSpPr>
                  <a:grpSpLocks/>
                </p:cNvGrpSpPr>
                <p:nvPr/>
              </p:nvGrpSpPr>
              <p:grpSpPr bwMode="auto">
                <a:xfrm>
                  <a:off x="2286000" y="685800"/>
                  <a:ext cx="5257800" cy="3962400"/>
                  <a:chOff x="2286000" y="685800"/>
                  <a:chExt cx="5257800" cy="3962400"/>
                </a:xfrm>
              </p:grpSpPr>
              <p:sp>
                <p:nvSpPr>
                  <p:cNvPr id="69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2286000" y="685800"/>
                    <a:ext cx="5257800" cy="39624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4998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  <p:pic>
                <p:nvPicPr>
                  <p:cNvPr id="70" name="Image 2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95600" y="1143000"/>
                    <a:ext cx="3175000" cy="32893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71" name="Triangle isocèle 70"/>
                  <p:cNvSpPr>
                    <a:spLocks noChangeArrowheads="1"/>
                  </p:cNvSpPr>
                  <p:nvPr/>
                </p:nvSpPr>
                <p:spPr bwMode="auto">
                  <a:xfrm rot="-8173150">
                    <a:off x="5595938" y="1811338"/>
                    <a:ext cx="304800" cy="1981200"/>
                  </a:xfrm>
                  <a:prstGeom prst="triangle">
                    <a:avLst>
                      <a:gd name="adj" fmla="val 0"/>
                    </a:avLst>
                  </a:prstGeom>
                  <a:solidFill>
                    <a:srgbClr val="A52DBA"/>
                  </a:solidFill>
                  <a:ln w="9525">
                    <a:solidFill>
                      <a:srgbClr val="B6DCDF"/>
                    </a:solidFill>
                    <a:miter lim="800000"/>
                    <a:headEnd/>
                    <a:tailEnd/>
                  </a:ln>
                  <a:effectLst>
                    <a:outerShdw blurRad="40000"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GB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" name="Rectangle à coins arrondis 71"/>
                  <p:cNvSpPr/>
                  <p:nvPr/>
                </p:nvSpPr>
                <p:spPr>
                  <a:xfrm>
                    <a:off x="5334000" y="1143000"/>
                    <a:ext cx="685800" cy="381000"/>
                  </a:xfrm>
                  <a:prstGeom prst="roundRect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/>
                  </a:p>
                </p:txBody>
              </p:sp>
            </p:grpSp>
            <p:sp>
              <p:nvSpPr>
                <p:cNvPr id="68" name="Rectangle à coins arrondis 67"/>
                <p:cNvSpPr/>
                <p:nvPr/>
              </p:nvSpPr>
              <p:spPr>
                <a:xfrm>
                  <a:off x="3962400" y="3200400"/>
                  <a:ext cx="533400" cy="152400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grpSp>
            <p:nvGrpSpPr>
              <p:cNvPr id="60" name="Grouper 25"/>
              <p:cNvGrpSpPr>
                <a:grpSpLocks/>
              </p:cNvGrpSpPr>
              <p:nvPr/>
            </p:nvGrpSpPr>
            <p:grpSpPr bwMode="auto">
              <a:xfrm>
                <a:off x="3762181" y="762000"/>
                <a:ext cx="3523603" cy="2669977"/>
                <a:chOff x="3762181" y="762000"/>
                <a:chExt cx="3523603" cy="2669977"/>
              </a:xfrm>
            </p:grpSpPr>
            <p:sp>
              <p:nvSpPr>
                <p:cNvPr id="61" name="ZoneTexte 6"/>
                <p:cNvSpPr txBox="1">
                  <a:spLocks noChangeArrowheads="1"/>
                </p:cNvSpPr>
                <p:nvPr/>
              </p:nvSpPr>
              <p:spPr bwMode="auto">
                <a:xfrm>
                  <a:off x="4257675" y="762000"/>
                  <a:ext cx="1491476" cy="3077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Arial" charset="0"/>
                    </a:defRPr>
                  </a:lvl1pPr>
                  <a:lvl2pPr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r>
                    <a:rPr lang="en-GB" sz="1400" b="1" dirty="0">
                      <a:solidFill>
                        <a:srgbClr val="A52DBA"/>
                      </a:solidFill>
                    </a:rPr>
                    <a:t>Photoelectrons </a:t>
                  </a:r>
                </a:p>
              </p:txBody>
            </p:sp>
            <p:sp>
              <p:nvSpPr>
                <p:cNvPr id="62" name="ZoneTexte 7"/>
                <p:cNvSpPr txBox="1">
                  <a:spLocks noChangeArrowheads="1"/>
                </p:cNvSpPr>
                <p:nvPr/>
              </p:nvSpPr>
              <p:spPr bwMode="auto">
                <a:xfrm>
                  <a:off x="5943600" y="1676400"/>
                  <a:ext cx="1342184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Arial" charset="0"/>
                    </a:defRPr>
                  </a:lvl1pPr>
                  <a:lvl2pPr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r>
                    <a:rPr lang="en-GB" sz="1400" b="1">
                      <a:solidFill>
                        <a:srgbClr val="A52DBA"/>
                      </a:solidFill>
                    </a:rPr>
                    <a:t>Fluorescence </a:t>
                  </a:r>
                </a:p>
              </p:txBody>
            </p:sp>
            <p:cxnSp>
              <p:nvCxnSpPr>
                <p:cNvPr id="63" name="Connecteur droit avec flèche 62"/>
                <p:cNvCxnSpPr>
                  <a:cxnSpLocks noChangeAspect="1"/>
                </p:cNvCxnSpPr>
                <p:nvPr/>
              </p:nvCxnSpPr>
              <p:spPr bwMode="auto">
                <a:xfrm rot="5400000" flipH="1" flipV="1">
                  <a:off x="5607844" y="2540794"/>
                  <a:ext cx="514350" cy="461962"/>
                </a:xfrm>
                <a:prstGeom prst="straightConnector1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 type="arrow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4" name="Connecteur droit avec flèche 63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4837907" y="2704306"/>
                  <a:ext cx="685800" cy="1587"/>
                </a:xfrm>
                <a:prstGeom prst="straightConnector1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 type="arrow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5" name="Connecteur droit avec flèche 64"/>
                <p:cNvCxnSpPr>
                  <a:cxnSpLocks noChangeAspect="1"/>
                </p:cNvCxnSpPr>
                <p:nvPr/>
              </p:nvCxnSpPr>
              <p:spPr bwMode="auto">
                <a:xfrm rot="16200000" flipH="1">
                  <a:off x="4419600" y="2887663"/>
                  <a:ext cx="388937" cy="388938"/>
                </a:xfrm>
                <a:prstGeom prst="straightConnector1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 type="arrow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66" name="ZoneTexte 19"/>
                <p:cNvSpPr txBox="1">
                  <a:spLocks noChangeArrowheads="1"/>
                </p:cNvSpPr>
                <p:nvPr/>
              </p:nvSpPr>
              <p:spPr bwMode="auto">
                <a:xfrm>
                  <a:off x="3762181" y="3124200"/>
                  <a:ext cx="73361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Arial" charset="0"/>
                    </a:defRPr>
                  </a:lvl1pPr>
                  <a:lvl2pPr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r>
                    <a:rPr lang="fr-FR" sz="1400" b="1">
                      <a:solidFill>
                        <a:srgbClr val="A52DBA"/>
                      </a:solidFill>
                    </a:rPr>
                    <a:t>X</a:t>
                  </a:r>
                  <a:r>
                    <a:rPr lang="en-GB" sz="1400" b="1">
                      <a:solidFill>
                        <a:srgbClr val="A52DBA"/>
                      </a:solidFill>
                    </a:rPr>
                    <a:t>-rays </a:t>
                  </a:r>
                </a:p>
              </p:txBody>
            </p:sp>
          </p:grpSp>
        </p:grpSp>
        <p:cxnSp>
          <p:nvCxnSpPr>
            <p:cNvPr id="55" name="Connecteur droit avec flèche 54"/>
            <p:cNvCxnSpPr>
              <a:cxnSpLocks noChangeShapeType="1"/>
            </p:cNvCxnSpPr>
            <p:nvPr/>
          </p:nvCxnSpPr>
          <p:spPr bwMode="auto">
            <a:xfrm>
              <a:off x="3886200" y="3581400"/>
              <a:ext cx="685800" cy="1588"/>
            </a:xfrm>
            <a:prstGeom prst="straightConnector1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Connecteur droit avec flèche 55"/>
            <p:cNvCxnSpPr>
              <a:cxnSpLocks noChangeShapeType="1"/>
            </p:cNvCxnSpPr>
            <p:nvPr/>
          </p:nvCxnSpPr>
          <p:spPr bwMode="auto">
            <a:xfrm flipV="1">
              <a:off x="4038600" y="3810000"/>
              <a:ext cx="609600" cy="304800"/>
            </a:xfrm>
            <a:prstGeom prst="straightConnector1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ZoneTexte 50"/>
            <p:cNvSpPr txBox="1">
              <a:spLocks noChangeArrowheads="1"/>
            </p:cNvSpPr>
            <p:nvPr/>
          </p:nvSpPr>
          <p:spPr bwMode="auto">
            <a:xfrm rot="-1857288">
              <a:off x="4120179" y="3945659"/>
              <a:ext cx="7436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fr-FR" sz="1400" b="1">
                  <a:solidFill>
                    <a:srgbClr val="A52DBA"/>
                  </a:solidFill>
                </a:rPr>
                <a:t>y s</a:t>
              </a:r>
              <a:r>
                <a:rPr lang="en-GB" sz="1400" b="1">
                  <a:solidFill>
                    <a:srgbClr val="A52DBA"/>
                  </a:solidFill>
                </a:rPr>
                <a:t>can </a:t>
              </a:r>
            </a:p>
          </p:txBody>
        </p:sp>
        <p:sp>
          <p:nvSpPr>
            <p:cNvPr id="58" name="ZoneTexte 51"/>
            <p:cNvSpPr txBox="1">
              <a:spLocks noChangeArrowheads="1"/>
            </p:cNvSpPr>
            <p:nvPr/>
          </p:nvSpPr>
          <p:spPr bwMode="auto">
            <a:xfrm>
              <a:off x="3903857" y="3276600"/>
              <a:ext cx="7436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fr-FR" sz="1400" b="1">
                  <a:solidFill>
                    <a:srgbClr val="A52DBA"/>
                  </a:solidFill>
                </a:rPr>
                <a:t>x s</a:t>
              </a:r>
              <a:r>
                <a:rPr lang="en-GB" sz="1400" b="1">
                  <a:solidFill>
                    <a:srgbClr val="A52DBA"/>
                  </a:solidFill>
                </a:rPr>
                <a:t>can </a:t>
              </a:r>
            </a:p>
          </p:txBody>
        </p:sp>
      </p:grpSp>
      <p:grpSp>
        <p:nvGrpSpPr>
          <p:cNvPr id="73" name="Grouper 72"/>
          <p:cNvGrpSpPr/>
          <p:nvPr/>
        </p:nvGrpSpPr>
        <p:grpSpPr>
          <a:xfrm>
            <a:off x="4716016" y="2467540"/>
            <a:ext cx="2952328" cy="1825556"/>
            <a:chOff x="5219700" y="3428430"/>
            <a:chExt cx="2952328" cy="1825556"/>
          </a:xfrm>
        </p:grpSpPr>
        <p:pic>
          <p:nvPicPr>
            <p:cNvPr id="74" name="Imag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0142" y="3428430"/>
              <a:ext cx="1731886" cy="1825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Flèche vers le bas 74"/>
            <p:cNvSpPr>
              <a:spLocks noChangeArrowheads="1"/>
            </p:cNvSpPr>
            <p:nvPr/>
          </p:nvSpPr>
          <p:spPr bwMode="auto">
            <a:xfrm rot="18097722">
              <a:off x="5503069" y="3217069"/>
              <a:ext cx="422275" cy="989013"/>
            </a:xfrm>
            <a:prstGeom prst="downArrow">
              <a:avLst>
                <a:gd name="adj1" fmla="val 50000"/>
                <a:gd name="adj2" fmla="val 49997"/>
              </a:avLst>
            </a:prstGeom>
            <a:solidFill>
              <a:srgbClr val="FF0000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6" name="Grouper 75"/>
          <p:cNvGrpSpPr/>
          <p:nvPr/>
        </p:nvGrpSpPr>
        <p:grpSpPr>
          <a:xfrm>
            <a:off x="4499992" y="836712"/>
            <a:ext cx="3168352" cy="1656184"/>
            <a:chOff x="4512568" y="1166937"/>
            <a:chExt cx="3106805" cy="1584176"/>
          </a:xfrm>
        </p:grpSpPr>
        <p:pic>
          <p:nvPicPr>
            <p:cNvPr id="77" name="Image 7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4752" y="1166937"/>
              <a:ext cx="1694621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Flèche vers le bas 77"/>
            <p:cNvSpPr>
              <a:spLocks noChangeArrowheads="1"/>
            </p:cNvSpPr>
            <p:nvPr/>
          </p:nvSpPr>
          <p:spPr bwMode="auto">
            <a:xfrm rot="16200000">
              <a:off x="4941987" y="750466"/>
              <a:ext cx="419100" cy="1277938"/>
            </a:xfrm>
            <a:prstGeom prst="downArrow">
              <a:avLst>
                <a:gd name="adj1" fmla="val 50000"/>
                <a:gd name="adj2" fmla="val 50002"/>
              </a:avLst>
            </a:prstGeom>
            <a:solidFill>
              <a:srgbClr val="FF0000"/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5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r 7"/>
          <p:cNvGrpSpPr/>
          <p:nvPr/>
        </p:nvGrpSpPr>
        <p:grpSpPr>
          <a:xfrm>
            <a:off x="6660232" y="1196752"/>
            <a:ext cx="2160240" cy="1944216"/>
            <a:chOff x="6228184" y="1196752"/>
            <a:chExt cx="2808312" cy="2376264"/>
          </a:xfrm>
        </p:grpSpPr>
        <p:sp>
          <p:nvSpPr>
            <p:cNvPr id="14" name="Rectangle 13"/>
            <p:cNvSpPr/>
            <p:nvPr/>
          </p:nvSpPr>
          <p:spPr>
            <a:xfrm rot="5400000">
              <a:off x="6444208" y="980728"/>
              <a:ext cx="2376264" cy="28083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 descr="C:\Users\Cyrielle\Documents\Essai\MEB\26.02.2014nbrecycle_rugo\750-2.tif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3542" y="1286551"/>
              <a:ext cx="2478938" cy="21424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3</a:t>
            </a:fld>
            <a:endParaRPr lang="fr-FR" dirty="0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2555776" y="188640"/>
            <a:ext cx="6300192" cy="90872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Imagerie de Pièces D’acier traitées avec biocarburants à haute température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Espace réservé du contenu 2"/>
          <p:cNvSpPr>
            <a:spLocks noGrp="1"/>
          </p:cNvSpPr>
          <p:nvPr>
            <p:ph idx="1"/>
          </p:nvPr>
        </p:nvSpPr>
        <p:spPr>
          <a:xfrm>
            <a:off x="-36512" y="1052736"/>
            <a:ext cx="8820472" cy="2016224"/>
          </a:xfrm>
        </p:spPr>
        <p:txBody>
          <a:bodyPr>
            <a:normAutofit/>
          </a:bodyPr>
          <a:lstStyle/>
          <a:p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Projet de développement de nouvelles énergies avec TOTAL</a:t>
            </a:r>
          </a:p>
          <a:p>
            <a:pPr lvl="1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 de bio carburants sur des pièces moteurs</a:t>
            </a:r>
          </a:p>
          <a:p>
            <a:pPr lvl="1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Analyses chimique des débris causés par le frottement</a:t>
            </a:r>
          </a:p>
          <a:p>
            <a:pPr lvl="1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Répartition et état d’oxydation des espèces en surface</a:t>
            </a:r>
          </a:p>
          <a:p>
            <a:pPr lvl="1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Protéger au mieux les composants du moteur</a:t>
            </a:r>
          </a:p>
          <a:p>
            <a:pPr lvl="1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Controller la contamination </a:t>
            </a:r>
          </a:p>
          <a:p>
            <a:pPr marL="448056" lvl="1" indent="0">
              <a:buNone/>
            </a:pP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0" y="6453336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1331640" y="6453336"/>
            <a:ext cx="57606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Forum 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Recherche-Industrie - </a:t>
            </a: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SOLEIL, 8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octobre 2015</a:t>
            </a:r>
            <a:endParaRPr lang="fr-FR" altLang="fr-FR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age 1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16"/>
            <a:ext cx="1152128" cy="1064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er 19"/>
          <p:cNvGrpSpPr/>
          <p:nvPr/>
        </p:nvGrpSpPr>
        <p:grpSpPr>
          <a:xfrm>
            <a:off x="395536" y="3140968"/>
            <a:ext cx="6157192" cy="3240360"/>
            <a:chOff x="395536" y="3140968"/>
            <a:chExt cx="6157192" cy="3240360"/>
          </a:xfrm>
        </p:grpSpPr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95536" y="3140968"/>
              <a:ext cx="6157192" cy="324036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grpSp>
          <p:nvGrpSpPr>
            <p:cNvPr id="12" name="Grouper 11"/>
            <p:cNvGrpSpPr/>
            <p:nvPr/>
          </p:nvGrpSpPr>
          <p:grpSpPr>
            <a:xfrm>
              <a:off x="539552" y="3212976"/>
              <a:ext cx="5869789" cy="3168352"/>
              <a:chOff x="1835696" y="3212976"/>
              <a:chExt cx="5869789" cy="3168352"/>
            </a:xfrm>
          </p:grpSpPr>
          <p:pic>
            <p:nvPicPr>
              <p:cNvPr id="7" name="Image 6" descr="Fig1_v9.pd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35696" y="3212976"/>
                <a:ext cx="5869789" cy="3168352"/>
              </a:xfrm>
              <a:prstGeom prst="rect">
                <a:avLst/>
              </a:prstGeom>
            </p:spPr>
          </p:pic>
          <p:sp>
            <p:nvSpPr>
              <p:cNvPr id="9" name="ZoneTexte 8"/>
              <p:cNvSpPr txBox="1"/>
              <p:nvPr/>
            </p:nvSpPr>
            <p:spPr>
              <a:xfrm>
                <a:off x="2691927" y="3224009"/>
                <a:ext cx="11599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rgbClr val="000000"/>
                    </a:solidFill>
                  </a:rPr>
                  <a:t>Image optique </a:t>
                </a:r>
                <a:endParaRPr lang="fr-FR" sz="1200" dirty="0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16" name="Image 15" descr="4 im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6192688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1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0" y="836712"/>
            <a:ext cx="7236296" cy="1800200"/>
          </a:xfrm>
        </p:spPr>
        <p:txBody>
          <a:bodyPr>
            <a:normAutofit/>
          </a:bodyPr>
          <a:lstStyle/>
          <a:p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Etude pour une entreprise de cosmétique française</a:t>
            </a:r>
          </a:p>
          <a:p>
            <a:pPr lvl="1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Impacts de différents traitements de coloration sur des cheveux</a:t>
            </a:r>
          </a:p>
          <a:p>
            <a:pPr lvl="1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Répartition du souffre en surface</a:t>
            </a:r>
          </a:p>
          <a:p>
            <a:pPr lvl="1"/>
            <a:r>
              <a:rPr lang="fr-F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Taux d’oxydation des espèces chimiques sur des coupes de cheveux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4</a:t>
            </a:fld>
            <a:endParaRPr lang="fr-FR" dirty="0"/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auto">
          <a:xfrm>
            <a:off x="1475656" y="6453336"/>
            <a:ext cx="57606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Forum 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Recherche-Industrie - </a:t>
            </a: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SOLEIL, 8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octobre 2015</a:t>
            </a:r>
            <a:endParaRPr lang="fr-FR" altLang="fr-FR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0" y="0"/>
            <a:ext cx="9123462" cy="90872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DE MATÉRIAUX BIOLOGIQUES AUX COSMETIQUES</a:t>
            </a:r>
            <a:endParaRPr lang="fr-F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er 28"/>
          <p:cNvGrpSpPr/>
          <p:nvPr/>
        </p:nvGrpSpPr>
        <p:grpSpPr>
          <a:xfrm>
            <a:off x="2843808" y="2204864"/>
            <a:ext cx="3528392" cy="3960440"/>
            <a:chOff x="107504" y="1988840"/>
            <a:chExt cx="2664296" cy="3386445"/>
          </a:xfrm>
        </p:grpSpPr>
        <p:grpSp>
          <p:nvGrpSpPr>
            <p:cNvPr id="9" name="Grouper 8"/>
            <p:cNvGrpSpPr/>
            <p:nvPr/>
          </p:nvGrpSpPr>
          <p:grpSpPr>
            <a:xfrm>
              <a:off x="107504" y="1988840"/>
              <a:ext cx="2664296" cy="3384376"/>
              <a:chOff x="179512" y="1772816"/>
              <a:chExt cx="4608512" cy="3456384"/>
            </a:xfrm>
          </p:grpSpPr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179512" y="1772816"/>
                <a:ext cx="4608512" cy="345638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8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23528" y="1916832"/>
                <a:ext cx="2304256" cy="3600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8" name="Grouper 27"/>
            <p:cNvGrpSpPr/>
            <p:nvPr/>
          </p:nvGrpSpPr>
          <p:grpSpPr>
            <a:xfrm>
              <a:off x="179512" y="1988840"/>
              <a:ext cx="2423726" cy="3386445"/>
              <a:chOff x="3012370" y="1628800"/>
              <a:chExt cx="2423726" cy="3386445"/>
            </a:xfrm>
          </p:grpSpPr>
          <p:grpSp>
            <p:nvGrpSpPr>
              <p:cNvPr id="13" name="Grouper 12"/>
              <p:cNvGrpSpPr/>
              <p:nvPr/>
            </p:nvGrpSpPr>
            <p:grpSpPr>
              <a:xfrm>
                <a:off x="3012370" y="1628800"/>
                <a:ext cx="2423726" cy="3386445"/>
                <a:chOff x="467544" y="2348880"/>
                <a:chExt cx="2423726" cy="3386445"/>
              </a:xfrm>
            </p:grpSpPr>
            <p:pic>
              <p:nvPicPr>
                <p:cNvPr id="11" name="Image 10"/>
                <p:cNvPicPr/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544" y="2348880"/>
                  <a:ext cx="2423726" cy="338644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7" name="Rectangle 16"/>
                <p:cNvSpPr/>
                <p:nvPr/>
              </p:nvSpPr>
              <p:spPr>
                <a:xfrm>
                  <a:off x="659022" y="2348880"/>
                  <a:ext cx="2160240" cy="43204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24" name="Connecteur droit 23"/>
              <p:cNvCxnSpPr/>
              <p:nvPr/>
            </p:nvCxnSpPr>
            <p:spPr>
              <a:xfrm flipH="1">
                <a:off x="3203848" y="2060848"/>
                <a:ext cx="2088232" cy="0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24" name="Grouper 1023"/>
          <p:cNvGrpSpPr/>
          <p:nvPr/>
        </p:nvGrpSpPr>
        <p:grpSpPr>
          <a:xfrm>
            <a:off x="107504" y="836712"/>
            <a:ext cx="8928992" cy="5400600"/>
            <a:chOff x="107504" y="836712"/>
            <a:chExt cx="8928992" cy="5400600"/>
          </a:xfrm>
        </p:grpSpPr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07504" y="836712"/>
              <a:ext cx="8928992" cy="5400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0" name="Image 29" descr="FLoreal 1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1052736"/>
              <a:ext cx="6526897" cy="5106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919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5</a:t>
            </a:fld>
            <a:endParaRPr lang="fr-FR" dirty="0"/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auto">
          <a:xfrm>
            <a:off x="1475656" y="6453336"/>
            <a:ext cx="57606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Forum 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Recherche-Industrie - </a:t>
            </a: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SOLEIL, 8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octobre 2015</a:t>
            </a:r>
            <a:endParaRPr lang="fr-FR" altLang="fr-FR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0" y="0"/>
            <a:ext cx="9123462" cy="90872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DE MATÉRIAUX BIOLOGIQUES AUX COSMETIQUES</a:t>
            </a:r>
            <a:endParaRPr lang="fr-F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28" name="Grouper 1027"/>
          <p:cNvGrpSpPr/>
          <p:nvPr/>
        </p:nvGrpSpPr>
        <p:grpSpPr>
          <a:xfrm>
            <a:off x="107504" y="1052736"/>
            <a:ext cx="8928992" cy="5400600"/>
            <a:chOff x="215008" y="836712"/>
            <a:chExt cx="8928992" cy="5400600"/>
          </a:xfrm>
        </p:grpSpPr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15008" y="836712"/>
              <a:ext cx="8928992" cy="5400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027" name="Image 1026" descr="D Loreal2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032" y="908720"/>
              <a:ext cx="8460432" cy="52440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658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571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2030-F2E3-436E-953F-A2B8B403B04F}" type="slidenum">
              <a:rPr lang="fr-FR" smtClean="0"/>
              <a:t>6</a:t>
            </a:fld>
            <a:endParaRPr lang="fr-FR" dirty="0"/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auto">
          <a:xfrm>
            <a:off x="1475656" y="6453336"/>
            <a:ext cx="57606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Forum 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Recherche-Industrie - </a:t>
            </a:r>
            <a:r>
              <a:rPr lang="fr-FR" altLang="fr-FR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SOLEIL, 8</a:t>
            </a:r>
            <a:r>
              <a:rPr lang="fr-FR" altLang="fr-FR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octobre 2015</a:t>
            </a:r>
            <a:endParaRPr lang="fr-FR" altLang="fr-FR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-25028" y="2420888"/>
            <a:ext cx="9123462" cy="90872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Merci pour votre attention</a:t>
            </a:r>
            <a:endParaRPr lang="fr-F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45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que">
  <a:themeElements>
    <a:clrScheme name="Techniqu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que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qu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626</TotalTime>
  <Words>259</Words>
  <Application>Microsoft Office PowerPoint</Application>
  <PresentationFormat>Affichage à l'écran (4:3)</PresentationFormat>
  <Paragraphs>42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Technique</vt:lpstr>
      <vt:lpstr>Caractérisation de matériaux industriels par imagerie chimique à haute résolution spatiale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Synchrotron SOLEIL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Administrator</dc:creator>
  <cp:lastModifiedBy>Antoine</cp:lastModifiedBy>
  <cp:revision>51</cp:revision>
  <dcterms:created xsi:type="dcterms:W3CDTF">2015-10-01T07:41:52Z</dcterms:created>
  <dcterms:modified xsi:type="dcterms:W3CDTF">2015-10-06T21:21:36Z</dcterms:modified>
</cp:coreProperties>
</file>